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48"/>
  </p:notesMasterIdLst>
  <p:sldIdLst>
    <p:sldId id="497" r:id="rId4"/>
    <p:sldId id="991" r:id="rId5"/>
    <p:sldId id="292" r:id="rId6"/>
    <p:sldId id="1006" r:id="rId7"/>
    <p:sldId id="376" r:id="rId8"/>
    <p:sldId id="373" r:id="rId9"/>
    <p:sldId id="371" r:id="rId10"/>
    <p:sldId id="344" r:id="rId11"/>
    <p:sldId id="285" r:id="rId12"/>
    <p:sldId id="372" r:id="rId13"/>
    <p:sldId id="374" r:id="rId14"/>
    <p:sldId id="301" r:id="rId15"/>
    <p:sldId id="257" r:id="rId16"/>
    <p:sldId id="1007" r:id="rId17"/>
    <p:sldId id="297" r:id="rId18"/>
    <p:sldId id="283" r:id="rId19"/>
    <p:sldId id="299" r:id="rId20"/>
    <p:sldId id="258" r:id="rId21"/>
    <p:sldId id="261" r:id="rId22"/>
    <p:sldId id="302" r:id="rId23"/>
    <p:sldId id="1009" r:id="rId24"/>
    <p:sldId id="1008" r:id="rId25"/>
    <p:sldId id="502" r:id="rId26"/>
    <p:sldId id="323" r:id="rId27"/>
    <p:sldId id="1001" r:id="rId28"/>
    <p:sldId id="273" r:id="rId29"/>
    <p:sldId id="1003" r:id="rId30"/>
    <p:sldId id="280" r:id="rId31"/>
    <p:sldId id="259" r:id="rId32"/>
    <p:sldId id="260" r:id="rId33"/>
    <p:sldId id="1004" r:id="rId34"/>
    <p:sldId id="262" r:id="rId35"/>
    <p:sldId id="272" r:id="rId36"/>
    <p:sldId id="1005" r:id="rId37"/>
    <p:sldId id="277" r:id="rId38"/>
    <p:sldId id="288" r:id="rId39"/>
    <p:sldId id="284" r:id="rId40"/>
    <p:sldId id="290" r:id="rId41"/>
    <p:sldId id="282" r:id="rId42"/>
    <p:sldId id="265" r:id="rId43"/>
    <p:sldId id="298" r:id="rId44"/>
    <p:sldId id="300" r:id="rId45"/>
    <p:sldId id="274" r:id="rId46"/>
    <p:sldId id="264" r:id="rId47"/>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6F4C71-A466-9C73-6F01-7367D9CCADDE}" v="1" dt="2024-11-27T11:07:42.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038D5F5D-CAC8-ED87-A3DD-CA207B96FE1D}"/>
    <pc:docChg chg="modSld">
      <pc:chgData name="Deborah Jenkins" userId="S::deborah.jenkins@uwtsd.ac.uk::3cd02ba5-e528-4585-978d-4fde2b47730a" providerId="AD" clId="Web-{038D5F5D-CAC8-ED87-A3DD-CA207B96FE1D}" dt="2024-11-20T11:21:49.425" v="1"/>
      <pc:docMkLst>
        <pc:docMk/>
      </pc:docMkLst>
      <pc:sldChg chg="delSp">
        <pc:chgData name="Deborah Jenkins" userId="S::deborah.jenkins@uwtsd.ac.uk::3cd02ba5-e528-4585-978d-4fde2b47730a" providerId="AD" clId="Web-{038D5F5D-CAC8-ED87-A3DD-CA207B96FE1D}" dt="2024-11-20T11:21:49.425" v="1"/>
        <pc:sldMkLst>
          <pc:docMk/>
          <pc:sldMk cId="2941564429" sldId="273"/>
        </pc:sldMkLst>
      </pc:sldChg>
      <pc:sldChg chg="modSp">
        <pc:chgData name="Deborah Jenkins" userId="S::deborah.jenkins@uwtsd.ac.uk::3cd02ba5-e528-4585-978d-4fde2b47730a" providerId="AD" clId="Web-{038D5F5D-CAC8-ED87-A3DD-CA207B96FE1D}" dt="2024-11-20T09:04:20.977" v="0" actId="1076"/>
        <pc:sldMkLst>
          <pc:docMk/>
          <pc:sldMk cId="660580680" sldId="372"/>
        </pc:sldMkLst>
        <pc:spChg chg="mod">
          <ac:chgData name="Deborah Jenkins" userId="S::deborah.jenkins@uwtsd.ac.uk::3cd02ba5-e528-4585-978d-4fde2b47730a" providerId="AD" clId="Web-{038D5F5D-CAC8-ED87-A3DD-CA207B96FE1D}" dt="2024-11-20T09:04:20.977" v="0" actId="1076"/>
          <ac:spMkLst>
            <pc:docMk/>
            <pc:sldMk cId="660580680" sldId="372"/>
            <ac:spMk id="6" creationId="{00000000-0000-0000-0000-000000000000}"/>
          </ac:spMkLst>
        </pc:spChg>
      </pc:sldChg>
    </pc:docChg>
  </pc:docChgLst>
  <pc:docChgLst>
    <pc:chgData name="Deborah Jenkins" userId="3cd02ba5-e528-4585-978d-4fde2b47730a" providerId="ADAL" clId="{F08AD9EE-5B45-4C6A-88A3-9A89C70D10B4}"/>
    <pc:docChg chg="undo custSel addSld delSld modSld sldOrd">
      <pc:chgData name="Deborah Jenkins" userId="3cd02ba5-e528-4585-978d-4fde2b47730a" providerId="ADAL" clId="{F08AD9EE-5B45-4C6A-88A3-9A89C70D10B4}" dt="2024-11-19T21:03:22.733" v="484" actId="47"/>
      <pc:docMkLst>
        <pc:docMk/>
      </pc:docMkLst>
      <pc:sldChg chg="del">
        <pc:chgData name="Deborah Jenkins" userId="3cd02ba5-e528-4585-978d-4fde2b47730a" providerId="ADAL" clId="{F08AD9EE-5B45-4C6A-88A3-9A89C70D10B4}" dt="2024-11-19T20:10:36.606" v="26" actId="47"/>
        <pc:sldMkLst>
          <pc:docMk/>
          <pc:sldMk cId="1473313407" sldId="256"/>
        </pc:sldMkLst>
      </pc:sldChg>
      <pc:sldChg chg="modSp mod">
        <pc:chgData name="Deborah Jenkins" userId="3cd02ba5-e528-4585-978d-4fde2b47730a" providerId="ADAL" clId="{F08AD9EE-5B45-4C6A-88A3-9A89C70D10B4}" dt="2024-11-19T20:46:17.516" v="345" actId="20577"/>
        <pc:sldMkLst>
          <pc:docMk/>
          <pc:sldMk cId="219379352" sldId="258"/>
        </pc:sldMkLst>
        <pc:spChg chg="mod">
          <ac:chgData name="Deborah Jenkins" userId="3cd02ba5-e528-4585-978d-4fde2b47730a" providerId="ADAL" clId="{F08AD9EE-5B45-4C6A-88A3-9A89C70D10B4}" dt="2024-11-19T20:46:17.516" v="345" actId="20577"/>
          <ac:spMkLst>
            <pc:docMk/>
            <pc:sldMk cId="219379352" sldId="258"/>
            <ac:spMk id="3" creationId="{786A07EA-1A55-443B-6FF5-94F0EA0E062D}"/>
          </ac:spMkLst>
        </pc:spChg>
      </pc:sldChg>
      <pc:sldChg chg="modSp mod">
        <pc:chgData name="Deborah Jenkins" userId="3cd02ba5-e528-4585-978d-4fde2b47730a" providerId="ADAL" clId="{F08AD9EE-5B45-4C6A-88A3-9A89C70D10B4}" dt="2024-11-19T20:15:42.452" v="44" actId="27636"/>
        <pc:sldMkLst>
          <pc:docMk/>
          <pc:sldMk cId="2629310651" sldId="262"/>
        </pc:sldMkLst>
        <pc:spChg chg="mod">
          <ac:chgData name="Deborah Jenkins" userId="3cd02ba5-e528-4585-978d-4fde2b47730a" providerId="ADAL" clId="{F08AD9EE-5B45-4C6A-88A3-9A89C70D10B4}" dt="2024-11-19T20:15:42.452" v="44" actId="27636"/>
          <ac:spMkLst>
            <pc:docMk/>
            <pc:sldMk cId="2629310651" sldId="262"/>
            <ac:spMk id="3" creationId="{00000000-0000-0000-0000-000000000000}"/>
          </ac:spMkLst>
        </pc:spChg>
      </pc:sldChg>
      <pc:sldChg chg="addSp delSp modSp mod">
        <pc:chgData name="Deborah Jenkins" userId="3cd02ba5-e528-4585-978d-4fde2b47730a" providerId="ADAL" clId="{F08AD9EE-5B45-4C6A-88A3-9A89C70D10B4}" dt="2024-11-19T21:03:16.073" v="483" actId="478"/>
        <pc:sldMkLst>
          <pc:docMk/>
          <pc:sldMk cId="2941564429" sldId="273"/>
        </pc:sldMkLst>
        <pc:picChg chg="add del">
          <ac:chgData name="Deborah Jenkins" userId="3cd02ba5-e528-4585-978d-4fde2b47730a" providerId="ADAL" clId="{F08AD9EE-5B45-4C6A-88A3-9A89C70D10B4}" dt="2024-11-19T21:03:11.532" v="482" actId="478"/>
          <ac:picMkLst>
            <pc:docMk/>
            <pc:sldMk cId="2941564429" sldId="273"/>
            <ac:picMk id="6" creationId="{B97F6D9A-FBC6-2CB5-256A-533D49F6E9FC}"/>
          </ac:picMkLst>
        </pc:picChg>
      </pc:sldChg>
      <pc:sldChg chg="modSp">
        <pc:chgData name="Deborah Jenkins" userId="3cd02ba5-e528-4585-978d-4fde2b47730a" providerId="ADAL" clId="{F08AD9EE-5B45-4C6A-88A3-9A89C70D10B4}" dt="2024-11-19T20:15:45.767" v="45"/>
        <pc:sldMkLst>
          <pc:docMk/>
          <pc:sldMk cId="288197391" sldId="274"/>
        </pc:sldMkLst>
        <pc:spChg chg="mod">
          <ac:chgData name="Deborah Jenkins" userId="3cd02ba5-e528-4585-978d-4fde2b47730a" providerId="ADAL" clId="{F08AD9EE-5B45-4C6A-88A3-9A89C70D10B4}" dt="2024-11-19T20:15:45.767" v="45"/>
          <ac:spMkLst>
            <pc:docMk/>
            <pc:sldMk cId="288197391" sldId="274"/>
            <ac:spMk id="2" creationId="{00000000-0000-0000-0000-000000000000}"/>
          </ac:spMkLst>
        </pc:spChg>
      </pc:sldChg>
      <pc:sldChg chg="modSp mod">
        <pc:chgData name="Deborah Jenkins" userId="3cd02ba5-e528-4585-978d-4fde2b47730a" providerId="ADAL" clId="{F08AD9EE-5B45-4C6A-88A3-9A89C70D10B4}" dt="2024-11-19T20:15:46.183" v="46" actId="27636"/>
        <pc:sldMkLst>
          <pc:docMk/>
          <pc:sldMk cId="678295390" sldId="277"/>
        </pc:sldMkLst>
        <pc:spChg chg="mod">
          <ac:chgData name="Deborah Jenkins" userId="3cd02ba5-e528-4585-978d-4fde2b47730a" providerId="ADAL" clId="{F08AD9EE-5B45-4C6A-88A3-9A89C70D10B4}" dt="2024-11-19T20:15:46.183" v="46" actId="27636"/>
          <ac:spMkLst>
            <pc:docMk/>
            <pc:sldMk cId="678295390" sldId="277"/>
            <ac:spMk id="5" creationId="{00000000-0000-0000-0000-000000000000}"/>
          </ac:spMkLst>
        </pc:spChg>
      </pc:sldChg>
      <pc:sldChg chg="modSp mod">
        <pc:chgData name="Deborah Jenkins" userId="3cd02ba5-e528-4585-978d-4fde2b47730a" providerId="ADAL" clId="{F08AD9EE-5B45-4C6A-88A3-9A89C70D10B4}" dt="2024-11-19T20:44:20.339" v="318" actId="14100"/>
        <pc:sldMkLst>
          <pc:docMk/>
          <pc:sldMk cId="390755388" sldId="283"/>
        </pc:sldMkLst>
        <pc:spChg chg="mod">
          <ac:chgData name="Deborah Jenkins" userId="3cd02ba5-e528-4585-978d-4fde2b47730a" providerId="ADAL" clId="{F08AD9EE-5B45-4C6A-88A3-9A89C70D10B4}" dt="2024-11-19T20:44:20.339" v="318" actId="14100"/>
          <ac:spMkLst>
            <pc:docMk/>
            <pc:sldMk cId="390755388" sldId="283"/>
            <ac:spMk id="2" creationId="{BA22717E-28B7-93A8-A13F-3BC43DF14738}"/>
          </ac:spMkLst>
        </pc:spChg>
        <pc:spChg chg="mod">
          <ac:chgData name="Deborah Jenkins" userId="3cd02ba5-e528-4585-978d-4fde2b47730a" providerId="ADAL" clId="{F08AD9EE-5B45-4C6A-88A3-9A89C70D10B4}" dt="2024-11-19T20:44:10.917" v="315" actId="403"/>
          <ac:spMkLst>
            <pc:docMk/>
            <pc:sldMk cId="390755388" sldId="283"/>
            <ac:spMk id="3" creationId="{CE6B0AC4-2CDC-9A23-BFE0-3D5629939EEA}"/>
          </ac:spMkLst>
        </pc:spChg>
      </pc:sldChg>
      <pc:sldChg chg="modSp mod">
        <pc:chgData name="Deborah Jenkins" userId="3cd02ba5-e528-4585-978d-4fde2b47730a" providerId="ADAL" clId="{F08AD9EE-5B45-4C6A-88A3-9A89C70D10B4}" dt="2024-11-19T20:21:56.942" v="98" actId="1076"/>
        <pc:sldMkLst>
          <pc:docMk/>
          <pc:sldMk cId="2758011887" sldId="285"/>
        </pc:sldMkLst>
        <pc:spChg chg="mod">
          <ac:chgData name="Deborah Jenkins" userId="3cd02ba5-e528-4585-978d-4fde2b47730a" providerId="ADAL" clId="{F08AD9EE-5B45-4C6A-88A3-9A89C70D10B4}" dt="2024-11-19T20:21:48.139" v="96" actId="403"/>
          <ac:spMkLst>
            <pc:docMk/>
            <pc:sldMk cId="2758011887" sldId="285"/>
            <ac:spMk id="21" creationId="{00000000-0000-0000-0000-000000000000}"/>
          </ac:spMkLst>
        </pc:spChg>
        <pc:picChg chg="mod">
          <ac:chgData name="Deborah Jenkins" userId="3cd02ba5-e528-4585-978d-4fde2b47730a" providerId="ADAL" clId="{F08AD9EE-5B45-4C6A-88A3-9A89C70D10B4}" dt="2024-11-19T20:21:56.942" v="98" actId="1076"/>
          <ac:picMkLst>
            <pc:docMk/>
            <pc:sldMk cId="2758011887" sldId="285"/>
            <ac:picMk id="17" creationId="{00000000-0000-0000-0000-000000000000}"/>
          </ac:picMkLst>
        </pc:picChg>
      </pc:sldChg>
      <pc:sldChg chg="delSp mod ord">
        <pc:chgData name="Deborah Jenkins" userId="3cd02ba5-e528-4585-978d-4fde2b47730a" providerId="ADAL" clId="{F08AD9EE-5B45-4C6A-88A3-9A89C70D10B4}" dt="2024-11-19T20:34:24.992" v="256"/>
        <pc:sldMkLst>
          <pc:docMk/>
          <pc:sldMk cId="1119781352" sldId="292"/>
        </pc:sldMkLst>
      </pc:sldChg>
      <pc:sldChg chg="modSp mod">
        <pc:chgData name="Deborah Jenkins" userId="3cd02ba5-e528-4585-978d-4fde2b47730a" providerId="ADAL" clId="{F08AD9EE-5B45-4C6A-88A3-9A89C70D10B4}" dt="2024-11-19T20:46:07.266" v="344" actId="113"/>
        <pc:sldMkLst>
          <pc:docMk/>
          <pc:sldMk cId="3416805981" sldId="299"/>
        </pc:sldMkLst>
        <pc:spChg chg="mod">
          <ac:chgData name="Deborah Jenkins" userId="3cd02ba5-e528-4585-978d-4fde2b47730a" providerId="ADAL" clId="{F08AD9EE-5B45-4C6A-88A3-9A89C70D10B4}" dt="2024-11-19T20:45:52.184" v="336" actId="113"/>
          <ac:spMkLst>
            <pc:docMk/>
            <pc:sldMk cId="3416805981" sldId="299"/>
            <ac:spMk id="2" creationId="{D09EA712-BE0D-4E8F-8CBD-0E6DAE959970}"/>
          </ac:spMkLst>
        </pc:spChg>
        <pc:spChg chg="mod">
          <ac:chgData name="Deborah Jenkins" userId="3cd02ba5-e528-4585-978d-4fde2b47730a" providerId="ADAL" clId="{F08AD9EE-5B45-4C6A-88A3-9A89C70D10B4}" dt="2024-11-19T20:46:07.266" v="344" actId="113"/>
          <ac:spMkLst>
            <pc:docMk/>
            <pc:sldMk cId="3416805981" sldId="299"/>
            <ac:spMk id="7" creationId="{1D57E285-763E-4778-5ECB-CB2A53FC6D44}"/>
          </ac:spMkLst>
        </pc:spChg>
        <pc:spChg chg="mod">
          <ac:chgData name="Deborah Jenkins" userId="3cd02ba5-e528-4585-978d-4fde2b47730a" providerId="ADAL" clId="{F08AD9EE-5B45-4C6A-88A3-9A89C70D10B4}" dt="2024-11-19T20:45:42.748" v="334" actId="403"/>
          <ac:spMkLst>
            <pc:docMk/>
            <pc:sldMk cId="3416805981" sldId="299"/>
            <ac:spMk id="8" creationId="{C4A5BB93-FEF2-C960-8BC2-E60E9AD6318A}"/>
          </ac:spMkLst>
        </pc:spChg>
      </pc:sldChg>
      <pc:sldChg chg="modSp mod modAnim">
        <pc:chgData name="Deborah Jenkins" userId="3cd02ba5-e528-4585-978d-4fde2b47730a" providerId="ADAL" clId="{F08AD9EE-5B45-4C6A-88A3-9A89C70D10B4}" dt="2024-11-19T20:39:44.361" v="290"/>
        <pc:sldMkLst>
          <pc:docMk/>
          <pc:sldMk cId="1131311204" sldId="301"/>
        </pc:sldMkLst>
        <pc:spChg chg="mod">
          <ac:chgData name="Deborah Jenkins" userId="3cd02ba5-e528-4585-978d-4fde2b47730a" providerId="ADAL" clId="{F08AD9EE-5B45-4C6A-88A3-9A89C70D10B4}" dt="2024-11-19T20:35:34.339" v="260" actId="14100"/>
          <ac:spMkLst>
            <pc:docMk/>
            <pc:sldMk cId="1131311204" sldId="301"/>
            <ac:spMk id="6146" creationId="{FA7A3698-79A6-4AA7-8ADA-109ABA0F5465}"/>
          </ac:spMkLst>
        </pc:spChg>
        <pc:spChg chg="mod">
          <ac:chgData name="Deborah Jenkins" userId="3cd02ba5-e528-4585-978d-4fde2b47730a" providerId="ADAL" clId="{F08AD9EE-5B45-4C6A-88A3-9A89C70D10B4}" dt="2024-11-19T20:39:17.716" v="288" actId="113"/>
          <ac:spMkLst>
            <pc:docMk/>
            <pc:sldMk cId="1131311204" sldId="301"/>
            <ac:spMk id="133123" creationId="{7ABCB5D5-E7BC-4EE0-B20E-675C0A9EB246}"/>
          </ac:spMkLst>
        </pc:spChg>
      </pc:sldChg>
      <pc:sldChg chg="modSp mod">
        <pc:chgData name="Deborah Jenkins" userId="3cd02ba5-e528-4585-978d-4fde2b47730a" providerId="ADAL" clId="{F08AD9EE-5B45-4C6A-88A3-9A89C70D10B4}" dt="2024-11-19T20:51:19.757" v="362" actId="14100"/>
        <pc:sldMkLst>
          <pc:docMk/>
          <pc:sldMk cId="400308596" sldId="302"/>
        </pc:sldMkLst>
        <pc:spChg chg="mod">
          <ac:chgData name="Deborah Jenkins" userId="3cd02ba5-e528-4585-978d-4fde2b47730a" providerId="ADAL" clId="{F08AD9EE-5B45-4C6A-88A3-9A89C70D10B4}" dt="2024-11-19T20:51:13.929" v="361" actId="113"/>
          <ac:spMkLst>
            <pc:docMk/>
            <pc:sldMk cId="400308596" sldId="302"/>
            <ac:spMk id="2" creationId="{BFEF420F-78A0-AA1C-C8F6-3829E000DC01}"/>
          </ac:spMkLst>
        </pc:spChg>
        <pc:spChg chg="mod">
          <ac:chgData name="Deborah Jenkins" userId="3cd02ba5-e528-4585-978d-4fde2b47730a" providerId="ADAL" clId="{F08AD9EE-5B45-4C6A-88A3-9A89C70D10B4}" dt="2024-11-19T20:51:04.959" v="358" actId="403"/>
          <ac:spMkLst>
            <pc:docMk/>
            <pc:sldMk cId="400308596" sldId="302"/>
            <ac:spMk id="6" creationId="{8888653C-72DC-BCCD-9DF5-F8E972D28B70}"/>
          </ac:spMkLst>
        </pc:spChg>
        <pc:spChg chg="mod">
          <ac:chgData name="Deborah Jenkins" userId="3cd02ba5-e528-4585-978d-4fde2b47730a" providerId="ADAL" clId="{F08AD9EE-5B45-4C6A-88A3-9A89C70D10B4}" dt="2024-11-19T20:50:48.639" v="352" actId="113"/>
          <ac:spMkLst>
            <pc:docMk/>
            <pc:sldMk cId="400308596" sldId="302"/>
            <ac:spMk id="6146" creationId="{FA7A3698-79A6-4AA7-8ADA-109ABA0F5465}"/>
          </ac:spMkLst>
        </pc:spChg>
        <pc:graphicFrameChg chg="modGraphic">
          <ac:chgData name="Deborah Jenkins" userId="3cd02ba5-e528-4585-978d-4fde2b47730a" providerId="ADAL" clId="{F08AD9EE-5B45-4C6A-88A3-9A89C70D10B4}" dt="2024-11-19T20:51:19.757" v="362" actId="14100"/>
          <ac:graphicFrameMkLst>
            <pc:docMk/>
            <pc:sldMk cId="400308596" sldId="302"/>
            <ac:graphicFrameMk id="5" creationId="{00000000-0000-0000-0000-000000000000}"/>
          </ac:graphicFrameMkLst>
        </pc:graphicFrameChg>
      </pc:sldChg>
      <pc:sldChg chg="del">
        <pc:chgData name="Deborah Jenkins" userId="3cd02ba5-e528-4585-978d-4fde2b47730a" providerId="ADAL" clId="{F08AD9EE-5B45-4C6A-88A3-9A89C70D10B4}" dt="2024-11-19T21:02:04.346" v="469" actId="47"/>
        <pc:sldMkLst>
          <pc:docMk/>
          <pc:sldMk cId="2910110455" sldId="310"/>
        </pc:sldMkLst>
      </pc:sldChg>
      <pc:sldChg chg="modSp mod">
        <pc:chgData name="Deborah Jenkins" userId="3cd02ba5-e528-4585-978d-4fde2b47730a" providerId="ADAL" clId="{F08AD9EE-5B45-4C6A-88A3-9A89C70D10B4}" dt="2024-11-19T21:00:48.173" v="468" actId="1076"/>
        <pc:sldMkLst>
          <pc:docMk/>
          <pc:sldMk cId="3607532949" sldId="323"/>
        </pc:sldMkLst>
        <pc:spChg chg="mod">
          <ac:chgData name="Deborah Jenkins" userId="3cd02ba5-e528-4585-978d-4fde2b47730a" providerId="ADAL" clId="{F08AD9EE-5B45-4C6A-88A3-9A89C70D10B4}" dt="2024-11-19T21:00:36.003" v="465" actId="113"/>
          <ac:spMkLst>
            <pc:docMk/>
            <pc:sldMk cId="3607532949" sldId="323"/>
            <ac:spMk id="7" creationId="{00000000-0000-0000-0000-000000000000}"/>
          </ac:spMkLst>
        </pc:spChg>
        <pc:spChg chg="mod">
          <ac:chgData name="Deborah Jenkins" userId="3cd02ba5-e528-4585-978d-4fde2b47730a" providerId="ADAL" clId="{F08AD9EE-5B45-4C6A-88A3-9A89C70D10B4}" dt="2024-11-19T21:00:28.105" v="462" actId="113"/>
          <ac:spMkLst>
            <pc:docMk/>
            <pc:sldMk cId="3607532949" sldId="323"/>
            <ac:spMk id="8" creationId="{00000000-0000-0000-0000-000000000000}"/>
          </ac:spMkLst>
        </pc:spChg>
        <pc:spChg chg="mod">
          <ac:chgData name="Deborah Jenkins" userId="3cd02ba5-e528-4585-978d-4fde2b47730a" providerId="ADAL" clId="{F08AD9EE-5B45-4C6A-88A3-9A89C70D10B4}" dt="2024-11-19T21:00:10.120" v="456" actId="403"/>
          <ac:spMkLst>
            <pc:docMk/>
            <pc:sldMk cId="3607532949" sldId="323"/>
            <ac:spMk id="9" creationId="{00000000-0000-0000-0000-000000000000}"/>
          </ac:spMkLst>
        </pc:spChg>
        <pc:spChg chg="mod">
          <ac:chgData name="Deborah Jenkins" userId="3cd02ba5-e528-4585-978d-4fde2b47730a" providerId="ADAL" clId="{F08AD9EE-5B45-4C6A-88A3-9A89C70D10B4}" dt="2024-11-19T21:00:48.173" v="468" actId="1076"/>
          <ac:spMkLst>
            <pc:docMk/>
            <pc:sldMk cId="3607532949" sldId="323"/>
            <ac:spMk id="10" creationId="{69B4EA55-A453-182C-A6B7-F87525D702F6}"/>
          </ac:spMkLst>
        </pc:spChg>
        <pc:spChg chg="mod">
          <ac:chgData name="Deborah Jenkins" userId="3cd02ba5-e528-4585-978d-4fde2b47730a" providerId="ADAL" clId="{F08AD9EE-5B45-4C6A-88A3-9A89C70D10B4}" dt="2024-11-19T21:00:19.782" v="459" actId="403"/>
          <ac:spMkLst>
            <pc:docMk/>
            <pc:sldMk cId="3607532949" sldId="323"/>
            <ac:spMk id="12" creationId="{00000000-0000-0000-0000-000000000000}"/>
          </ac:spMkLst>
        </pc:spChg>
        <pc:spChg chg="mod">
          <ac:chgData name="Deborah Jenkins" userId="3cd02ba5-e528-4585-978d-4fde2b47730a" providerId="ADAL" clId="{F08AD9EE-5B45-4C6A-88A3-9A89C70D10B4}" dt="2024-11-19T21:00:43.366" v="467" actId="113"/>
          <ac:spMkLst>
            <pc:docMk/>
            <pc:sldMk cId="3607532949" sldId="323"/>
            <ac:spMk id="18" creationId="{00000000-0000-0000-0000-000000000000}"/>
          </ac:spMkLst>
        </pc:spChg>
        <pc:spChg chg="mod">
          <ac:chgData name="Deborah Jenkins" userId="3cd02ba5-e528-4585-978d-4fde2b47730a" providerId="ADAL" clId="{F08AD9EE-5B45-4C6A-88A3-9A89C70D10B4}" dt="2024-11-19T20:59:43.618" v="454" actId="113"/>
          <ac:spMkLst>
            <pc:docMk/>
            <pc:sldMk cId="3607532949" sldId="323"/>
            <ac:spMk id="6146" creationId="{FA7A3698-79A6-4AA7-8ADA-109ABA0F5465}"/>
          </ac:spMkLst>
        </pc:spChg>
        <pc:picChg chg="mod">
          <ac:chgData name="Deborah Jenkins" userId="3cd02ba5-e528-4585-978d-4fde2b47730a" providerId="ADAL" clId="{F08AD9EE-5B45-4C6A-88A3-9A89C70D10B4}" dt="2024-11-19T21:00:29.665" v="463" actId="1076"/>
          <ac:picMkLst>
            <pc:docMk/>
            <pc:sldMk cId="3607532949" sldId="323"/>
            <ac:picMk id="2052" creationId="{E073DCC9-7A23-F68C-C150-06D414798EF3}"/>
          </ac:picMkLst>
        </pc:picChg>
        <pc:cxnChg chg="mod">
          <ac:chgData name="Deborah Jenkins" userId="3cd02ba5-e528-4585-978d-4fde2b47730a" providerId="ADAL" clId="{F08AD9EE-5B45-4C6A-88A3-9A89C70D10B4}" dt="2024-11-19T21:00:10.120" v="456" actId="403"/>
          <ac:cxnSpMkLst>
            <pc:docMk/>
            <pc:sldMk cId="3607532949" sldId="323"/>
            <ac:cxnSpMk id="22" creationId="{00000000-0000-0000-0000-000000000000}"/>
          </ac:cxnSpMkLst>
        </pc:cxnChg>
      </pc:sldChg>
      <pc:sldChg chg="modSp mod">
        <pc:chgData name="Deborah Jenkins" userId="3cd02ba5-e528-4585-978d-4fde2b47730a" providerId="ADAL" clId="{F08AD9EE-5B45-4C6A-88A3-9A89C70D10B4}" dt="2024-11-19T20:21:04.139" v="94" actId="14100"/>
        <pc:sldMkLst>
          <pc:docMk/>
          <pc:sldMk cId="2336739579" sldId="344"/>
        </pc:sldMkLst>
        <pc:spChg chg="mod">
          <ac:chgData name="Deborah Jenkins" userId="3cd02ba5-e528-4585-978d-4fde2b47730a" providerId="ADAL" clId="{F08AD9EE-5B45-4C6A-88A3-9A89C70D10B4}" dt="2024-11-19T20:20:13.779" v="79" actId="1076"/>
          <ac:spMkLst>
            <pc:docMk/>
            <pc:sldMk cId="2336739579" sldId="344"/>
            <ac:spMk id="7" creationId="{00000000-0000-0000-0000-000000000000}"/>
          </ac:spMkLst>
        </pc:spChg>
        <pc:spChg chg="mod">
          <ac:chgData name="Deborah Jenkins" userId="3cd02ba5-e528-4585-978d-4fde2b47730a" providerId="ADAL" clId="{F08AD9EE-5B45-4C6A-88A3-9A89C70D10B4}" dt="2024-11-19T20:20:40.412" v="87" actId="113"/>
          <ac:spMkLst>
            <pc:docMk/>
            <pc:sldMk cId="2336739579" sldId="344"/>
            <ac:spMk id="8" creationId="{00000000-0000-0000-0000-000000000000}"/>
          </ac:spMkLst>
        </pc:spChg>
        <pc:spChg chg="mod">
          <ac:chgData name="Deborah Jenkins" userId="3cd02ba5-e528-4585-978d-4fde2b47730a" providerId="ADAL" clId="{F08AD9EE-5B45-4C6A-88A3-9A89C70D10B4}" dt="2024-11-19T20:20:50.411" v="92" actId="403"/>
          <ac:spMkLst>
            <pc:docMk/>
            <pc:sldMk cId="2336739579" sldId="344"/>
            <ac:spMk id="15" creationId="{00000000-0000-0000-0000-000000000000}"/>
          </ac:spMkLst>
        </pc:spChg>
        <pc:spChg chg="mod">
          <ac:chgData name="Deborah Jenkins" userId="3cd02ba5-e528-4585-978d-4fde2b47730a" providerId="ADAL" clId="{F08AD9EE-5B45-4C6A-88A3-9A89C70D10B4}" dt="2024-11-19T20:20:29.921" v="86" actId="27636"/>
          <ac:spMkLst>
            <pc:docMk/>
            <pc:sldMk cId="2336739579" sldId="344"/>
            <ac:spMk id="14338" creationId="{41510374-EC63-4395-9EFF-81D11852F0CD}"/>
          </ac:spMkLst>
        </pc:spChg>
        <pc:picChg chg="mod">
          <ac:chgData name="Deborah Jenkins" userId="3cd02ba5-e528-4585-978d-4fde2b47730a" providerId="ADAL" clId="{F08AD9EE-5B45-4C6A-88A3-9A89C70D10B4}" dt="2024-11-19T20:21:04.139" v="94" actId="14100"/>
          <ac:picMkLst>
            <pc:docMk/>
            <pc:sldMk cId="2336739579" sldId="344"/>
            <ac:picMk id="6" creationId="{00000000-0000-0000-0000-000000000000}"/>
          </ac:picMkLst>
        </pc:picChg>
      </pc:sldChg>
      <pc:sldChg chg="delSp modSp del mod">
        <pc:chgData name="Deborah Jenkins" userId="3cd02ba5-e528-4585-978d-4fde2b47730a" providerId="ADAL" clId="{F08AD9EE-5B45-4C6A-88A3-9A89C70D10B4}" dt="2024-11-19T20:29:31.834" v="204" actId="47"/>
        <pc:sldMkLst>
          <pc:docMk/>
          <pc:sldMk cId="4112442476" sldId="346"/>
        </pc:sldMkLst>
      </pc:sldChg>
      <pc:sldChg chg="modSp mod">
        <pc:chgData name="Deborah Jenkins" userId="3cd02ba5-e528-4585-978d-4fde2b47730a" providerId="ADAL" clId="{F08AD9EE-5B45-4C6A-88A3-9A89C70D10B4}" dt="2024-11-19T20:28:32.984" v="196" actId="1076"/>
        <pc:sldMkLst>
          <pc:docMk/>
          <pc:sldMk cId="299802792" sldId="371"/>
        </pc:sldMkLst>
        <pc:spChg chg="mod">
          <ac:chgData name="Deborah Jenkins" userId="3cd02ba5-e528-4585-978d-4fde2b47730a" providerId="ADAL" clId="{F08AD9EE-5B45-4C6A-88A3-9A89C70D10B4}" dt="2024-11-19T20:22:35.276" v="104" actId="1076"/>
          <ac:spMkLst>
            <pc:docMk/>
            <pc:sldMk cId="299802792" sldId="371"/>
            <ac:spMk id="8" creationId="{00000000-0000-0000-0000-000000000000}"/>
          </ac:spMkLst>
        </pc:spChg>
        <pc:spChg chg="mod">
          <ac:chgData name="Deborah Jenkins" userId="3cd02ba5-e528-4585-978d-4fde2b47730a" providerId="ADAL" clId="{F08AD9EE-5B45-4C6A-88A3-9A89C70D10B4}" dt="2024-11-19T20:24:28.325" v="151" actId="1076"/>
          <ac:spMkLst>
            <pc:docMk/>
            <pc:sldMk cId="299802792" sldId="371"/>
            <ac:spMk id="9" creationId="{00000000-0000-0000-0000-000000000000}"/>
          </ac:spMkLst>
        </pc:spChg>
        <pc:spChg chg="mod">
          <ac:chgData name="Deborah Jenkins" userId="3cd02ba5-e528-4585-978d-4fde2b47730a" providerId="ADAL" clId="{F08AD9EE-5B45-4C6A-88A3-9A89C70D10B4}" dt="2024-11-19T20:22:42.840" v="107" actId="403"/>
          <ac:spMkLst>
            <pc:docMk/>
            <pc:sldMk cId="299802792" sldId="371"/>
            <ac:spMk id="10" creationId="{00000000-0000-0000-0000-000000000000}"/>
          </ac:spMkLst>
        </pc:spChg>
        <pc:spChg chg="mod">
          <ac:chgData name="Deborah Jenkins" userId="3cd02ba5-e528-4585-978d-4fde2b47730a" providerId="ADAL" clId="{F08AD9EE-5B45-4C6A-88A3-9A89C70D10B4}" dt="2024-11-19T20:24:13.921" v="146" actId="1076"/>
          <ac:spMkLst>
            <pc:docMk/>
            <pc:sldMk cId="299802792" sldId="371"/>
            <ac:spMk id="11" creationId="{00000000-0000-0000-0000-000000000000}"/>
          </ac:spMkLst>
        </pc:spChg>
        <pc:spChg chg="mod">
          <ac:chgData name="Deborah Jenkins" userId="3cd02ba5-e528-4585-978d-4fde2b47730a" providerId="ADAL" clId="{F08AD9EE-5B45-4C6A-88A3-9A89C70D10B4}" dt="2024-11-19T20:23:00.522" v="113" actId="403"/>
          <ac:spMkLst>
            <pc:docMk/>
            <pc:sldMk cId="299802792" sldId="371"/>
            <ac:spMk id="12" creationId="{00000000-0000-0000-0000-000000000000}"/>
          </ac:spMkLst>
        </pc:spChg>
        <pc:spChg chg="mod">
          <ac:chgData name="Deborah Jenkins" userId="3cd02ba5-e528-4585-978d-4fde2b47730a" providerId="ADAL" clId="{F08AD9EE-5B45-4C6A-88A3-9A89C70D10B4}" dt="2024-11-19T20:23:09.780" v="118" actId="404"/>
          <ac:spMkLst>
            <pc:docMk/>
            <pc:sldMk cId="299802792" sldId="371"/>
            <ac:spMk id="13" creationId="{00000000-0000-0000-0000-000000000000}"/>
          </ac:spMkLst>
        </pc:spChg>
        <pc:spChg chg="mod">
          <ac:chgData name="Deborah Jenkins" userId="3cd02ba5-e528-4585-978d-4fde2b47730a" providerId="ADAL" clId="{F08AD9EE-5B45-4C6A-88A3-9A89C70D10B4}" dt="2024-11-19T20:23:59.483" v="141" actId="403"/>
          <ac:spMkLst>
            <pc:docMk/>
            <pc:sldMk cId="299802792" sldId="371"/>
            <ac:spMk id="14" creationId="{00000000-0000-0000-0000-000000000000}"/>
          </ac:spMkLst>
        </pc:spChg>
        <pc:spChg chg="mod">
          <ac:chgData name="Deborah Jenkins" userId="3cd02ba5-e528-4585-978d-4fde2b47730a" providerId="ADAL" clId="{F08AD9EE-5B45-4C6A-88A3-9A89C70D10B4}" dt="2024-11-19T20:23:21.328" v="124" actId="403"/>
          <ac:spMkLst>
            <pc:docMk/>
            <pc:sldMk cId="299802792" sldId="371"/>
            <ac:spMk id="15" creationId="{00000000-0000-0000-0000-000000000000}"/>
          </ac:spMkLst>
        </pc:spChg>
        <pc:spChg chg="mod">
          <ac:chgData name="Deborah Jenkins" userId="3cd02ba5-e528-4585-978d-4fde2b47730a" providerId="ADAL" clId="{F08AD9EE-5B45-4C6A-88A3-9A89C70D10B4}" dt="2024-11-19T20:23:27.630" v="127" actId="403"/>
          <ac:spMkLst>
            <pc:docMk/>
            <pc:sldMk cId="299802792" sldId="371"/>
            <ac:spMk id="16" creationId="{00000000-0000-0000-0000-000000000000}"/>
          </ac:spMkLst>
        </pc:spChg>
        <pc:spChg chg="mod">
          <ac:chgData name="Deborah Jenkins" userId="3cd02ba5-e528-4585-978d-4fde2b47730a" providerId="ADAL" clId="{F08AD9EE-5B45-4C6A-88A3-9A89C70D10B4}" dt="2024-11-19T20:23:32.915" v="130" actId="403"/>
          <ac:spMkLst>
            <pc:docMk/>
            <pc:sldMk cId="299802792" sldId="371"/>
            <ac:spMk id="17" creationId="{00000000-0000-0000-0000-000000000000}"/>
          </ac:spMkLst>
        </pc:spChg>
        <pc:spChg chg="mod">
          <ac:chgData name="Deborah Jenkins" userId="3cd02ba5-e528-4585-978d-4fde2b47730a" providerId="ADAL" clId="{F08AD9EE-5B45-4C6A-88A3-9A89C70D10B4}" dt="2024-11-19T20:23:51.174" v="138" actId="1076"/>
          <ac:spMkLst>
            <pc:docMk/>
            <pc:sldMk cId="299802792" sldId="371"/>
            <ac:spMk id="18" creationId="{00000000-0000-0000-0000-000000000000}"/>
          </ac:spMkLst>
        </pc:spChg>
        <pc:spChg chg="mod">
          <ac:chgData name="Deborah Jenkins" userId="3cd02ba5-e528-4585-978d-4fde2b47730a" providerId="ADAL" clId="{F08AD9EE-5B45-4C6A-88A3-9A89C70D10B4}" dt="2024-11-19T20:23:47.791" v="137" actId="1076"/>
          <ac:spMkLst>
            <pc:docMk/>
            <pc:sldMk cId="299802792" sldId="371"/>
            <ac:spMk id="19" creationId="{00000000-0000-0000-0000-000000000000}"/>
          </ac:spMkLst>
        </pc:spChg>
        <pc:spChg chg="mod">
          <ac:chgData name="Deborah Jenkins" userId="3cd02ba5-e528-4585-978d-4fde2b47730a" providerId="ADAL" clId="{F08AD9EE-5B45-4C6A-88A3-9A89C70D10B4}" dt="2024-11-19T20:24:38.239" v="157" actId="404"/>
          <ac:spMkLst>
            <pc:docMk/>
            <pc:sldMk cId="299802792" sldId="371"/>
            <ac:spMk id="20" creationId="{00000000-0000-0000-0000-000000000000}"/>
          </ac:spMkLst>
        </pc:spChg>
        <pc:spChg chg="mod">
          <ac:chgData name="Deborah Jenkins" userId="3cd02ba5-e528-4585-978d-4fde2b47730a" providerId="ADAL" clId="{F08AD9EE-5B45-4C6A-88A3-9A89C70D10B4}" dt="2024-11-19T20:24:44.258" v="160" actId="403"/>
          <ac:spMkLst>
            <pc:docMk/>
            <pc:sldMk cId="299802792" sldId="371"/>
            <ac:spMk id="21" creationId="{00000000-0000-0000-0000-000000000000}"/>
          </ac:spMkLst>
        </pc:spChg>
        <pc:spChg chg="mod">
          <ac:chgData name="Deborah Jenkins" userId="3cd02ba5-e528-4585-978d-4fde2b47730a" providerId="ADAL" clId="{F08AD9EE-5B45-4C6A-88A3-9A89C70D10B4}" dt="2024-11-19T20:27:25.794" v="170" actId="403"/>
          <ac:spMkLst>
            <pc:docMk/>
            <pc:sldMk cId="299802792" sldId="371"/>
            <ac:spMk id="22" creationId="{00000000-0000-0000-0000-000000000000}"/>
          </ac:spMkLst>
        </pc:spChg>
        <pc:spChg chg="mod">
          <ac:chgData name="Deborah Jenkins" userId="3cd02ba5-e528-4585-978d-4fde2b47730a" providerId="ADAL" clId="{F08AD9EE-5B45-4C6A-88A3-9A89C70D10B4}" dt="2024-11-19T20:27:35.060" v="173" actId="403"/>
          <ac:spMkLst>
            <pc:docMk/>
            <pc:sldMk cId="299802792" sldId="371"/>
            <ac:spMk id="23" creationId="{00000000-0000-0000-0000-000000000000}"/>
          </ac:spMkLst>
        </pc:spChg>
        <pc:spChg chg="mod">
          <ac:chgData name="Deborah Jenkins" userId="3cd02ba5-e528-4585-978d-4fde2b47730a" providerId="ADAL" clId="{F08AD9EE-5B45-4C6A-88A3-9A89C70D10B4}" dt="2024-11-19T20:27:41.160" v="176" actId="403"/>
          <ac:spMkLst>
            <pc:docMk/>
            <pc:sldMk cId="299802792" sldId="371"/>
            <ac:spMk id="24" creationId="{00000000-0000-0000-0000-000000000000}"/>
          </ac:spMkLst>
        </pc:spChg>
        <pc:spChg chg="mod">
          <ac:chgData name="Deborah Jenkins" userId="3cd02ba5-e528-4585-978d-4fde2b47730a" providerId="ADAL" clId="{F08AD9EE-5B45-4C6A-88A3-9A89C70D10B4}" dt="2024-11-19T20:27:46.736" v="179" actId="403"/>
          <ac:spMkLst>
            <pc:docMk/>
            <pc:sldMk cId="299802792" sldId="371"/>
            <ac:spMk id="25" creationId="{00000000-0000-0000-0000-000000000000}"/>
          </ac:spMkLst>
        </pc:spChg>
        <pc:spChg chg="mod">
          <ac:chgData name="Deborah Jenkins" userId="3cd02ba5-e528-4585-978d-4fde2b47730a" providerId="ADAL" clId="{F08AD9EE-5B45-4C6A-88A3-9A89C70D10B4}" dt="2024-11-19T20:27:55.440" v="183" actId="403"/>
          <ac:spMkLst>
            <pc:docMk/>
            <pc:sldMk cId="299802792" sldId="371"/>
            <ac:spMk id="26" creationId="{00000000-0000-0000-0000-000000000000}"/>
          </ac:spMkLst>
        </pc:spChg>
        <pc:spChg chg="mod">
          <ac:chgData name="Deborah Jenkins" userId="3cd02ba5-e528-4585-978d-4fde2b47730a" providerId="ADAL" clId="{F08AD9EE-5B45-4C6A-88A3-9A89C70D10B4}" dt="2024-11-19T20:28:04.787" v="186" actId="403"/>
          <ac:spMkLst>
            <pc:docMk/>
            <pc:sldMk cId="299802792" sldId="371"/>
            <ac:spMk id="27" creationId="{00000000-0000-0000-0000-000000000000}"/>
          </ac:spMkLst>
        </pc:spChg>
        <pc:spChg chg="mod">
          <ac:chgData name="Deborah Jenkins" userId="3cd02ba5-e528-4585-978d-4fde2b47730a" providerId="ADAL" clId="{F08AD9EE-5B45-4C6A-88A3-9A89C70D10B4}" dt="2024-11-19T20:28:29.972" v="195" actId="1076"/>
          <ac:spMkLst>
            <pc:docMk/>
            <pc:sldMk cId="299802792" sldId="371"/>
            <ac:spMk id="28" creationId="{00000000-0000-0000-0000-000000000000}"/>
          </ac:spMkLst>
        </pc:spChg>
        <pc:spChg chg="mod">
          <ac:chgData name="Deborah Jenkins" userId="3cd02ba5-e528-4585-978d-4fde2b47730a" providerId="ADAL" clId="{F08AD9EE-5B45-4C6A-88A3-9A89C70D10B4}" dt="2024-11-19T20:28:32.984" v="196" actId="1076"/>
          <ac:spMkLst>
            <pc:docMk/>
            <pc:sldMk cId="299802792" sldId="371"/>
            <ac:spMk id="29" creationId="{00000000-0000-0000-0000-000000000000}"/>
          </ac:spMkLst>
        </pc:spChg>
      </pc:sldChg>
      <pc:sldChg chg="delSp modSp mod">
        <pc:chgData name="Deborah Jenkins" userId="3cd02ba5-e528-4585-978d-4fde2b47730a" providerId="ADAL" clId="{F08AD9EE-5B45-4C6A-88A3-9A89C70D10B4}" dt="2024-11-19T20:30:56.383" v="239" actId="1076"/>
        <pc:sldMkLst>
          <pc:docMk/>
          <pc:sldMk cId="660580680" sldId="372"/>
        </pc:sldMkLst>
        <pc:spChg chg="mod">
          <ac:chgData name="Deborah Jenkins" userId="3cd02ba5-e528-4585-978d-4fde2b47730a" providerId="ADAL" clId="{F08AD9EE-5B45-4C6A-88A3-9A89C70D10B4}" dt="2024-11-19T20:29:52.258" v="219" actId="27636"/>
          <ac:spMkLst>
            <pc:docMk/>
            <pc:sldMk cId="660580680" sldId="372"/>
            <ac:spMk id="5" creationId="{D9CADA90-09C3-47E9-ACBE-B0820B6532F2}"/>
          </ac:spMkLst>
        </pc:spChg>
        <pc:spChg chg="mod">
          <ac:chgData name="Deborah Jenkins" userId="3cd02ba5-e528-4585-978d-4fde2b47730a" providerId="ADAL" clId="{F08AD9EE-5B45-4C6A-88A3-9A89C70D10B4}" dt="2024-11-19T20:30:28.149" v="233" actId="403"/>
          <ac:spMkLst>
            <pc:docMk/>
            <pc:sldMk cId="660580680" sldId="372"/>
            <ac:spMk id="6" creationId="{00000000-0000-0000-0000-000000000000}"/>
          </ac:spMkLst>
        </pc:spChg>
        <pc:spChg chg="mod">
          <ac:chgData name="Deborah Jenkins" userId="3cd02ba5-e528-4585-978d-4fde2b47730a" providerId="ADAL" clId="{F08AD9EE-5B45-4C6A-88A3-9A89C70D10B4}" dt="2024-11-19T20:30:53.155" v="238" actId="1076"/>
          <ac:spMkLst>
            <pc:docMk/>
            <pc:sldMk cId="660580680" sldId="372"/>
            <ac:spMk id="7" creationId="{00000000-0000-0000-0000-000000000000}"/>
          </ac:spMkLst>
        </pc:spChg>
        <pc:spChg chg="mod">
          <ac:chgData name="Deborah Jenkins" userId="3cd02ba5-e528-4585-978d-4fde2b47730a" providerId="ADAL" clId="{F08AD9EE-5B45-4C6A-88A3-9A89C70D10B4}" dt="2024-11-19T20:30:56.383" v="239" actId="1076"/>
          <ac:spMkLst>
            <pc:docMk/>
            <pc:sldMk cId="660580680" sldId="372"/>
            <ac:spMk id="8" creationId="{00000000-0000-0000-0000-000000000000}"/>
          </ac:spMkLst>
        </pc:spChg>
        <pc:spChg chg="mod">
          <ac:chgData name="Deborah Jenkins" userId="3cd02ba5-e528-4585-978d-4fde2b47730a" providerId="ADAL" clId="{F08AD9EE-5B45-4C6A-88A3-9A89C70D10B4}" dt="2024-11-19T20:30:07.718" v="226" actId="403"/>
          <ac:spMkLst>
            <pc:docMk/>
            <pc:sldMk cId="660580680" sldId="372"/>
            <ac:spMk id="9" creationId="{00000000-0000-0000-0000-000000000000}"/>
          </ac:spMkLst>
        </pc:spChg>
        <pc:spChg chg="mod">
          <ac:chgData name="Deborah Jenkins" userId="3cd02ba5-e528-4585-978d-4fde2b47730a" providerId="ADAL" clId="{F08AD9EE-5B45-4C6A-88A3-9A89C70D10B4}" dt="2024-11-19T20:30:14.537" v="231" actId="403"/>
          <ac:spMkLst>
            <pc:docMk/>
            <pc:sldMk cId="660580680" sldId="372"/>
            <ac:spMk id="11" creationId="{00000000-0000-0000-0000-000000000000}"/>
          </ac:spMkLst>
        </pc:spChg>
      </pc:sldChg>
      <pc:sldChg chg="modSp mod">
        <pc:chgData name="Deborah Jenkins" userId="3cd02ba5-e528-4585-978d-4fde2b47730a" providerId="ADAL" clId="{F08AD9EE-5B45-4C6A-88A3-9A89C70D10B4}" dt="2024-11-19T20:18:55.823" v="76" actId="1076"/>
        <pc:sldMkLst>
          <pc:docMk/>
          <pc:sldMk cId="3532268486" sldId="373"/>
        </pc:sldMkLst>
        <pc:spChg chg="mod">
          <ac:chgData name="Deborah Jenkins" userId="3cd02ba5-e528-4585-978d-4fde2b47730a" providerId="ADAL" clId="{F08AD9EE-5B45-4C6A-88A3-9A89C70D10B4}" dt="2024-11-19T20:18:55.823" v="76" actId="1076"/>
          <ac:spMkLst>
            <pc:docMk/>
            <pc:sldMk cId="3532268486" sldId="373"/>
            <ac:spMk id="5" creationId="{0F2FF0FD-51EF-3110-DCE2-F6EC31592CF8}"/>
          </ac:spMkLst>
        </pc:spChg>
        <pc:spChg chg="mod">
          <ac:chgData name="Deborah Jenkins" userId="3cd02ba5-e528-4585-978d-4fde2b47730a" providerId="ADAL" clId="{F08AD9EE-5B45-4C6A-88A3-9A89C70D10B4}" dt="2024-11-19T20:18:21.559" v="73" actId="27636"/>
          <ac:spMkLst>
            <pc:docMk/>
            <pc:sldMk cId="3532268486" sldId="373"/>
            <ac:spMk id="17410" creationId="{D32AAAF2-2B10-49E7-84DF-8552CC68C099}"/>
          </ac:spMkLst>
        </pc:spChg>
        <pc:grpChg chg="mod">
          <ac:chgData name="Deborah Jenkins" userId="3cd02ba5-e528-4585-978d-4fde2b47730a" providerId="ADAL" clId="{F08AD9EE-5B45-4C6A-88A3-9A89C70D10B4}" dt="2024-11-19T20:18:55.823" v="76" actId="1076"/>
          <ac:grpSpMkLst>
            <pc:docMk/>
            <pc:sldMk cId="3532268486" sldId="373"/>
            <ac:grpSpMk id="3" creationId="{A252F949-4109-E4AF-C1C4-E93E0F0DC987}"/>
          </ac:grpSpMkLst>
        </pc:grpChg>
        <pc:picChg chg="mod">
          <ac:chgData name="Deborah Jenkins" userId="3cd02ba5-e528-4585-978d-4fde2b47730a" providerId="ADAL" clId="{F08AD9EE-5B45-4C6A-88A3-9A89C70D10B4}" dt="2024-11-19T20:18:55.823" v="76" actId="1076"/>
          <ac:picMkLst>
            <pc:docMk/>
            <pc:sldMk cId="3532268486" sldId="373"/>
            <ac:picMk id="6" creationId="{154239DF-25CA-69AF-04D2-8C92A1E78BFB}"/>
          </ac:picMkLst>
        </pc:picChg>
        <pc:picChg chg="mod">
          <ac:chgData name="Deborah Jenkins" userId="3cd02ba5-e528-4585-978d-4fde2b47730a" providerId="ADAL" clId="{F08AD9EE-5B45-4C6A-88A3-9A89C70D10B4}" dt="2024-11-19T20:18:51.900" v="75" actId="14100"/>
          <ac:picMkLst>
            <pc:docMk/>
            <pc:sldMk cId="3532268486" sldId="373"/>
            <ac:picMk id="2050" creationId="{00000000-0000-0000-0000-000000000000}"/>
          </ac:picMkLst>
        </pc:picChg>
      </pc:sldChg>
      <pc:sldChg chg="modSp mod">
        <pc:chgData name="Deborah Jenkins" userId="3cd02ba5-e528-4585-978d-4fde2b47730a" providerId="ADAL" clId="{F08AD9EE-5B45-4C6A-88A3-9A89C70D10B4}" dt="2024-11-19T20:33:04.393" v="245" actId="27636"/>
        <pc:sldMkLst>
          <pc:docMk/>
          <pc:sldMk cId="0" sldId="374"/>
        </pc:sldMkLst>
        <pc:spChg chg="mod">
          <ac:chgData name="Deborah Jenkins" userId="3cd02ba5-e528-4585-978d-4fde2b47730a" providerId="ADAL" clId="{F08AD9EE-5B45-4C6A-88A3-9A89C70D10B4}" dt="2024-11-19T20:33:04.393" v="245" actId="27636"/>
          <ac:spMkLst>
            <pc:docMk/>
            <pc:sldMk cId="0" sldId="374"/>
            <ac:spMk id="4" creationId="{00000000-0000-0000-0000-000000000000}"/>
          </ac:spMkLst>
        </pc:spChg>
      </pc:sldChg>
      <pc:sldChg chg="modSp mod modAnim">
        <pc:chgData name="Deborah Jenkins" userId="3cd02ba5-e528-4585-978d-4fde2b47730a" providerId="ADAL" clId="{F08AD9EE-5B45-4C6A-88A3-9A89C70D10B4}" dt="2024-11-19T20:18:05.005" v="71" actId="14100"/>
        <pc:sldMkLst>
          <pc:docMk/>
          <pc:sldMk cId="1570096064" sldId="376"/>
        </pc:sldMkLst>
        <pc:spChg chg="mod">
          <ac:chgData name="Deborah Jenkins" userId="3cd02ba5-e528-4585-978d-4fde2b47730a" providerId="ADAL" clId="{F08AD9EE-5B45-4C6A-88A3-9A89C70D10B4}" dt="2024-11-19T20:16:51.482" v="51" actId="1076"/>
          <ac:spMkLst>
            <pc:docMk/>
            <pc:sldMk cId="1570096064" sldId="376"/>
            <ac:spMk id="17" creationId="{00000000-0000-0000-0000-000000000000}"/>
          </ac:spMkLst>
        </pc:spChg>
        <pc:spChg chg="mod">
          <ac:chgData name="Deborah Jenkins" userId="3cd02ba5-e528-4585-978d-4fde2b47730a" providerId="ADAL" clId="{F08AD9EE-5B45-4C6A-88A3-9A89C70D10B4}" dt="2024-11-19T20:16:56.093" v="52" actId="14100"/>
          <ac:spMkLst>
            <pc:docMk/>
            <pc:sldMk cId="1570096064" sldId="376"/>
            <ac:spMk id="18" creationId="{00000000-0000-0000-0000-000000000000}"/>
          </ac:spMkLst>
        </pc:spChg>
        <pc:spChg chg="mod">
          <ac:chgData name="Deborah Jenkins" userId="3cd02ba5-e528-4585-978d-4fde2b47730a" providerId="ADAL" clId="{F08AD9EE-5B45-4C6A-88A3-9A89C70D10B4}" dt="2024-11-19T20:17:40.402" v="64" actId="1076"/>
          <ac:spMkLst>
            <pc:docMk/>
            <pc:sldMk cId="1570096064" sldId="376"/>
            <ac:spMk id="19" creationId="{00000000-0000-0000-0000-000000000000}"/>
          </ac:spMkLst>
        </pc:spChg>
        <pc:spChg chg="mod">
          <ac:chgData name="Deborah Jenkins" userId="3cd02ba5-e528-4585-978d-4fde2b47730a" providerId="ADAL" clId="{F08AD9EE-5B45-4C6A-88A3-9A89C70D10B4}" dt="2024-11-19T20:17:58.358" v="69" actId="1076"/>
          <ac:spMkLst>
            <pc:docMk/>
            <pc:sldMk cId="1570096064" sldId="376"/>
            <ac:spMk id="20" creationId="{00000000-0000-0000-0000-000000000000}"/>
          </ac:spMkLst>
        </pc:spChg>
        <pc:spChg chg="mod">
          <ac:chgData name="Deborah Jenkins" userId="3cd02ba5-e528-4585-978d-4fde2b47730a" providerId="ADAL" clId="{F08AD9EE-5B45-4C6A-88A3-9A89C70D10B4}" dt="2024-11-19T20:15:45.767" v="45"/>
          <ac:spMkLst>
            <pc:docMk/>
            <pc:sldMk cId="1570096064" sldId="376"/>
            <ac:spMk id="21" creationId="{00000000-0000-0000-0000-000000000000}"/>
          </ac:spMkLst>
        </pc:spChg>
        <pc:spChg chg="mod">
          <ac:chgData name="Deborah Jenkins" userId="3cd02ba5-e528-4585-978d-4fde2b47730a" providerId="ADAL" clId="{F08AD9EE-5B45-4C6A-88A3-9A89C70D10B4}" dt="2024-11-19T20:17:14.473" v="57" actId="113"/>
          <ac:spMkLst>
            <pc:docMk/>
            <pc:sldMk cId="1570096064" sldId="376"/>
            <ac:spMk id="25" creationId="{00000000-0000-0000-0000-000000000000}"/>
          </ac:spMkLst>
        </pc:spChg>
        <pc:spChg chg="mod">
          <ac:chgData name="Deborah Jenkins" userId="3cd02ba5-e528-4585-978d-4fde2b47730a" providerId="ADAL" clId="{F08AD9EE-5B45-4C6A-88A3-9A89C70D10B4}" dt="2024-11-19T20:17:22.859" v="59" actId="113"/>
          <ac:spMkLst>
            <pc:docMk/>
            <pc:sldMk cId="1570096064" sldId="376"/>
            <ac:spMk id="26" creationId="{00000000-0000-0000-0000-000000000000}"/>
          </ac:spMkLst>
        </pc:spChg>
        <pc:spChg chg="mod">
          <ac:chgData name="Deborah Jenkins" userId="3cd02ba5-e528-4585-978d-4fde2b47730a" providerId="ADAL" clId="{F08AD9EE-5B45-4C6A-88A3-9A89C70D10B4}" dt="2024-11-19T20:17:32.737" v="62" actId="113"/>
          <ac:spMkLst>
            <pc:docMk/>
            <pc:sldMk cId="1570096064" sldId="376"/>
            <ac:spMk id="27" creationId="{00000000-0000-0000-0000-000000000000}"/>
          </ac:spMkLst>
        </pc:spChg>
        <pc:spChg chg="mod">
          <ac:chgData name="Deborah Jenkins" userId="3cd02ba5-e528-4585-978d-4fde2b47730a" providerId="ADAL" clId="{F08AD9EE-5B45-4C6A-88A3-9A89C70D10B4}" dt="2024-11-19T20:18:05.005" v="71" actId="14100"/>
          <ac:spMkLst>
            <pc:docMk/>
            <pc:sldMk cId="1570096064" sldId="376"/>
            <ac:spMk id="28" creationId="{00000000-0000-0000-0000-000000000000}"/>
          </ac:spMkLst>
        </pc:spChg>
      </pc:sldChg>
      <pc:sldChg chg="modSp del mod">
        <pc:chgData name="Deborah Jenkins" userId="3cd02ba5-e528-4585-978d-4fde2b47730a" providerId="ADAL" clId="{F08AD9EE-5B45-4C6A-88A3-9A89C70D10B4}" dt="2024-11-19T20:29:16.355" v="202" actId="47"/>
        <pc:sldMkLst>
          <pc:docMk/>
          <pc:sldMk cId="0" sldId="378"/>
        </pc:sldMkLst>
      </pc:sldChg>
      <pc:sldChg chg="modSp add mod setBg">
        <pc:chgData name="Deborah Jenkins" userId="3cd02ba5-e528-4585-978d-4fde2b47730a" providerId="ADAL" clId="{F08AD9EE-5B45-4C6A-88A3-9A89C70D10B4}" dt="2024-11-19T20:15:49.251" v="47" actId="1076"/>
        <pc:sldMkLst>
          <pc:docMk/>
          <pc:sldMk cId="522070710" sldId="497"/>
        </pc:sldMkLst>
        <pc:spChg chg="mod">
          <ac:chgData name="Deborah Jenkins" userId="3cd02ba5-e528-4585-978d-4fde2b47730a" providerId="ADAL" clId="{F08AD9EE-5B45-4C6A-88A3-9A89C70D10B4}" dt="2024-11-19T20:10:33.467" v="25" actId="2711"/>
          <ac:spMkLst>
            <pc:docMk/>
            <pc:sldMk cId="522070710" sldId="497"/>
            <ac:spMk id="5" creationId="{066E66B9-5E97-9ABB-EF4B-9D37D0CF9BE5}"/>
          </ac:spMkLst>
        </pc:spChg>
        <pc:picChg chg="mod">
          <ac:chgData name="Deborah Jenkins" userId="3cd02ba5-e528-4585-978d-4fde2b47730a" providerId="ADAL" clId="{F08AD9EE-5B45-4C6A-88A3-9A89C70D10B4}" dt="2024-11-19T20:15:49.251" v="47" actId="1076"/>
          <ac:picMkLst>
            <pc:docMk/>
            <pc:sldMk cId="522070710" sldId="497"/>
            <ac:picMk id="8" creationId="{C0997FA1-358D-D37B-0627-2CBAA63A80A3}"/>
          </ac:picMkLst>
        </pc:picChg>
      </pc:sldChg>
      <pc:sldChg chg="addSp delSp modSp mod">
        <pc:chgData name="Deborah Jenkins" userId="3cd02ba5-e528-4585-978d-4fde2b47730a" providerId="ADAL" clId="{F08AD9EE-5B45-4C6A-88A3-9A89C70D10B4}" dt="2024-11-19T20:57:26.980" v="443" actId="14100"/>
        <pc:sldMkLst>
          <pc:docMk/>
          <pc:sldMk cId="3322739363" sldId="502"/>
        </pc:sldMkLst>
        <pc:spChg chg="mod">
          <ac:chgData name="Deborah Jenkins" userId="3cd02ba5-e528-4585-978d-4fde2b47730a" providerId="ADAL" clId="{F08AD9EE-5B45-4C6A-88A3-9A89C70D10B4}" dt="2024-11-19T20:51:43.030" v="368" actId="14100"/>
          <ac:spMkLst>
            <pc:docMk/>
            <pc:sldMk cId="3322739363" sldId="502"/>
            <ac:spMk id="5" creationId="{4417C5DE-11F1-4A5C-B4E8-6AB79DD7E881}"/>
          </ac:spMkLst>
        </pc:spChg>
        <pc:spChg chg="mod">
          <ac:chgData name="Deborah Jenkins" userId="3cd02ba5-e528-4585-978d-4fde2b47730a" providerId="ADAL" clId="{F08AD9EE-5B45-4C6A-88A3-9A89C70D10B4}" dt="2024-11-19T20:55:23.685" v="442" actId="1076"/>
          <ac:spMkLst>
            <pc:docMk/>
            <pc:sldMk cId="3322739363" sldId="502"/>
            <ac:spMk id="12" creationId="{4F22C2BD-2FE1-F4D5-FBB8-18D3C0082EE9}"/>
          </ac:spMkLst>
        </pc:spChg>
        <pc:picChg chg="mod">
          <ac:chgData name="Deborah Jenkins" userId="3cd02ba5-e528-4585-978d-4fde2b47730a" providerId="ADAL" clId="{F08AD9EE-5B45-4C6A-88A3-9A89C70D10B4}" dt="2024-11-19T20:57:26.980" v="443" actId="14100"/>
          <ac:picMkLst>
            <pc:docMk/>
            <pc:sldMk cId="3322739363" sldId="502"/>
            <ac:picMk id="10" creationId="{200C67CA-ABDC-D020-24E9-03176426FD46}"/>
          </ac:picMkLst>
        </pc:picChg>
      </pc:sldChg>
      <pc:sldChg chg="modSp add mod setBg">
        <pc:chgData name="Deborah Jenkins" userId="3cd02ba5-e528-4585-978d-4fde2b47730a" providerId="ADAL" clId="{F08AD9EE-5B45-4C6A-88A3-9A89C70D10B4}" dt="2024-11-19T20:09:36.794" v="20" actId="403"/>
        <pc:sldMkLst>
          <pc:docMk/>
          <pc:sldMk cId="2413162918" sldId="991"/>
        </pc:sldMkLst>
        <pc:spChg chg="mod">
          <ac:chgData name="Deborah Jenkins" userId="3cd02ba5-e528-4585-978d-4fde2b47730a" providerId="ADAL" clId="{F08AD9EE-5B45-4C6A-88A3-9A89C70D10B4}" dt="2024-11-19T20:09:36.794" v="20" actId="403"/>
          <ac:spMkLst>
            <pc:docMk/>
            <pc:sldMk cId="2413162918" sldId="991"/>
            <ac:spMk id="2" creationId="{422CCE67-C34A-480C-92CB-3D52CECD0757}"/>
          </ac:spMkLst>
        </pc:spChg>
        <pc:spChg chg="mod">
          <ac:chgData name="Deborah Jenkins" userId="3cd02ba5-e528-4585-978d-4fde2b47730a" providerId="ADAL" clId="{F08AD9EE-5B45-4C6A-88A3-9A89C70D10B4}" dt="2024-11-19T20:09:29.814" v="16" actId="113"/>
          <ac:spMkLst>
            <pc:docMk/>
            <pc:sldMk cId="2413162918" sldId="991"/>
            <ac:spMk id="3" creationId="{129DA15B-EDB7-4EA8-93F9-99BFC0601F7E}"/>
          </ac:spMkLst>
        </pc:spChg>
      </pc:sldChg>
      <pc:sldChg chg="modSp del">
        <pc:chgData name="Deborah Jenkins" userId="3cd02ba5-e528-4585-978d-4fde2b47730a" providerId="ADAL" clId="{F08AD9EE-5B45-4C6A-88A3-9A89C70D10B4}" dt="2024-11-19T21:02:55.151" v="480" actId="47"/>
        <pc:sldMkLst>
          <pc:docMk/>
          <pc:sldMk cId="2005108683" sldId="1000"/>
        </pc:sldMkLst>
      </pc:sldChg>
      <pc:sldChg chg="modSp mod">
        <pc:chgData name="Deborah Jenkins" userId="3cd02ba5-e528-4585-978d-4fde2b47730a" providerId="ADAL" clId="{F08AD9EE-5B45-4C6A-88A3-9A89C70D10B4}" dt="2024-11-19T21:02:50.363" v="479" actId="1076"/>
        <pc:sldMkLst>
          <pc:docMk/>
          <pc:sldMk cId="1525815174" sldId="1001"/>
        </pc:sldMkLst>
        <pc:spChg chg="mod">
          <ac:chgData name="Deborah Jenkins" userId="3cd02ba5-e528-4585-978d-4fde2b47730a" providerId="ADAL" clId="{F08AD9EE-5B45-4C6A-88A3-9A89C70D10B4}" dt="2024-11-19T21:02:50.363" v="479" actId="1076"/>
          <ac:spMkLst>
            <pc:docMk/>
            <pc:sldMk cId="1525815174" sldId="1001"/>
            <ac:spMk id="3" creationId="{B5CB46E9-9979-E962-AB88-363D411CE7D1}"/>
          </ac:spMkLst>
        </pc:spChg>
        <pc:spChg chg="mod">
          <ac:chgData name="Deborah Jenkins" userId="3cd02ba5-e528-4585-978d-4fde2b47730a" providerId="ADAL" clId="{F08AD9EE-5B45-4C6A-88A3-9A89C70D10B4}" dt="2024-11-19T21:02:40.730" v="477" actId="14100"/>
          <ac:spMkLst>
            <pc:docMk/>
            <pc:sldMk cId="1525815174" sldId="1001"/>
            <ac:spMk id="6146" creationId="{FA7A3698-79A6-4AA7-8ADA-109ABA0F5465}"/>
          </ac:spMkLst>
        </pc:spChg>
        <pc:picChg chg="mod">
          <ac:chgData name="Deborah Jenkins" userId="3cd02ba5-e528-4585-978d-4fde2b47730a" providerId="ADAL" clId="{F08AD9EE-5B45-4C6A-88A3-9A89C70D10B4}" dt="2024-11-19T21:02:44.640" v="478" actId="1076"/>
          <ac:picMkLst>
            <pc:docMk/>
            <pc:sldMk cId="1525815174" sldId="1001"/>
            <ac:picMk id="3082" creationId="{F9424AE9-392B-F91D-42C2-2B700167B673}"/>
          </ac:picMkLst>
        </pc:picChg>
      </pc:sldChg>
      <pc:sldChg chg="del">
        <pc:chgData name="Deborah Jenkins" userId="3cd02ba5-e528-4585-978d-4fde2b47730a" providerId="ADAL" clId="{F08AD9EE-5B45-4C6A-88A3-9A89C70D10B4}" dt="2024-11-19T21:03:22.733" v="484" actId="47"/>
        <pc:sldMkLst>
          <pc:docMk/>
          <pc:sldMk cId="0" sldId="1002"/>
        </pc:sldMkLst>
      </pc:sldChg>
      <pc:sldChg chg="modSp">
        <pc:chgData name="Deborah Jenkins" userId="3cd02ba5-e528-4585-978d-4fde2b47730a" providerId="ADAL" clId="{F08AD9EE-5B45-4C6A-88A3-9A89C70D10B4}" dt="2024-11-19T20:15:45.767" v="45"/>
        <pc:sldMkLst>
          <pc:docMk/>
          <pc:sldMk cId="533639463" sldId="1004"/>
        </pc:sldMkLst>
        <pc:spChg chg="mod">
          <ac:chgData name="Deborah Jenkins" userId="3cd02ba5-e528-4585-978d-4fde2b47730a" providerId="ADAL" clId="{F08AD9EE-5B45-4C6A-88A3-9A89C70D10B4}" dt="2024-11-19T20:15:45.767" v="45"/>
          <ac:spMkLst>
            <pc:docMk/>
            <pc:sldMk cId="533639463" sldId="1004"/>
            <ac:spMk id="2" creationId="{00000000-0000-0000-0000-000000000000}"/>
          </ac:spMkLst>
        </pc:spChg>
      </pc:sldChg>
      <pc:sldChg chg="modSp">
        <pc:chgData name="Deborah Jenkins" userId="3cd02ba5-e528-4585-978d-4fde2b47730a" providerId="ADAL" clId="{F08AD9EE-5B45-4C6A-88A3-9A89C70D10B4}" dt="2024-11-19T20:15:45.767" v="45"/>
        <pc:sldMkLst>
          <pc:docMk/>
          <pc:sldMk cId="3942088036" sldId="1005"/>
        </pc:sldMkLst>
        <pc:spChg chg="mod">
          <ac:chgData name="Deborah Jenkins" userId="3cd02ba5-e528-4585-978d-4fde2b47730a" providerId="ADAL" clId="{F08AD9EE-5B45-4C6A-88A3-9A89C70D10B4}" dt="2024-11-19T20:15:45.767" v="45"/>
          <ac:spMkLst>
            <pc:docMk/>
            <pc:sldMk cId="3942088036" sldId="1005"/>
            <ac:spMk id="2" creationId="{00000000-0000-0000-0000-000000000000}"/>
          </ac:spMkLst>
        </pc:spChg>
        <pc:spChg chg="mod">
          <ac:chgData name="Deborah Jenkins" userId="3cd02ba5-e528-4585-978d-4fde2b47730a" providerId="ADAL" clId="{F08AD9EE-5B45-4C6A-88A3-9A89C70D10B4}" dt="2024-11-19T20:15:45.767" v="45"/>
          <ac:spMkLst>
            <pc:docMk/>
            <pc:sldMk cId="3942088036" sldId="1005"/>
            <ac:spMk id="3" creationId="{00000000-0000-0000-0000-000000000000}"/>
          </ac:spMkLst>
        </pc:spChg>
      </pc:sldChg>
      <pc:sldChg chg="addSp delSp modSp new mod setBg">
        <pc:chgData name="Deborah Jenkins" userId="3cd02ba5-e528-4585-978d-4fde2b47730a" providerId="ADAL" clId="{F08AD9EE-5B45-4C6A-88A3-9A89C70D10B4}" dt="2024-11-19T20:15:45.767" v="45"/>
        <pc:sldMkLst>
          <pc:docMk/>
          <pc:sldMk cId="1648232763" sldId="1006"/>
        </pc:sldMkLst>
        <pc:spChg chg="mod">
          <ac:chgData name="Deborah Jenkins" userId="3cd02ba5-e528-4585-978d-4fde2b47730a" providerId="ADAL" clId="{F08AD9EE-5B45-4C6A-88A3-9A89C70D10B4}" dt="2024-11-19T20:15:45.767" v="45"/>
          <ac:spMkLst>
            <pc:docMk/>
            <pc:sldMk cId="1648232763" sldId="1006"/>
            <ac:spMk id="2" creationId="{D6782EE5-754D-AC55-A419-0BD306552600}"/>
          </ac:spMkLst>
        </pc:spChg>
        <pc:spChg chg="mod">
          <ac:chgData name="Deborah Jenkins" userId="3cd02ba5-e528-4585-978d-4fde2b47730a" providerId="ADAL" clId="{F08AD9EE-5B45-4C6A-88A3-9A89C70D10B4}" dt="2024-11-19T20:15:00.727" v="40" actId="14100"/>
          <ac:spMkLst>
            <pc:docMk/>
            <pc:sldMk cId="1648232763" sldId="1006"/>
            <ac:spMk id="3" creationId="{A93A6241-6BAB-4DE4-32B9-1DBD55C5C359}"/>
          </ac:spMkLst>
        </pc:spChg>
        <pc:picChg chg="add mod">
          <ac:chgData name="Deborah Jenkins" userId="3cd02ba5-e528-4585-978d-4fde2b47730a" providerId="ADAL" clId="{F08AD9EE-5B45-4C6A-88A3-9A89C70D10B4}" dt="2024-11-19T20:15:02.252" v="41" actId="1076"/>
          <ac:picMkLst>
            <pc:docMk/>
            <pc:sldMk cId="1648232763" sldId="1006"/>
            <ac:picMk id="4" creationId="{DCF267A7-937F-5BA4-9EEC-505CD5601EDC}"/>
          </ac:picMkLst>
        </pc:picChg>
      </pc:sldChg>
      <pc:sldChg chg="modSp new mod modAnim">
        <pc:chgData name="Deborah Jenkins" userId="3cd02ba5-e528-4585-978d-4fde2b47730a" providerId="ADAL" clId="{F08AD9EE-5B45-4C6A-88A3-9A89C70D10B4}" dt="2024-11-19T20:43:31.064" v="314" actId="14100"/>
        <pc:sldMkLst>
          <pc:docMk/>
          <pc:sldMk cId="34072186" sldId="1007"/>
        </pc:sldMkLst>
        <pc:spChg chg="mod">
          <ac:chgData name="Deborah Jenkins" userId="3cd02ba5-e528-4585-978d-4fde2b47730a" providerId="ADAL" clId="{F08AD9EE-5B45-4C6A-88A3-9A89C70D10B4}" dt="2024-11-19T20:41:40.243" v="294" actId="2711"/>
          <ac:spMkLst>
            <pc:docMk/>
            <pc:sldMk cId="34072186" sldId="1007"/>
            <ac:spMk id="2" creationId="{1F455D07-3F99-11A3-B510-8A223CE465FC}"/>
          </ac:spMkLst>
        </pc:spChg>
        <pc:spChg chg="mod">
          <ac:chgData name="Deborah Jenkins" userId="3cd02ba5-e528-4585-978d-4fde2b47730a" providerId="ADAL" clId="{F08AD9EE-5B45-4C6A-88A3-9A89C70D10B4}" dt="2024-11-19T20:43:31.064" v="314" actId="14100"/>
          <ac:spMkLst>
            <pc:docMk/>
            <pc:sldMk cId="34072186" sldId="1007"/>
            <ac:spMk id="3" creationId="{4B09F256-5F8F-A96F-48B3-6A6DD673B89A}"/>
          </ac:spMkLst>
        </pc:spChg>
      </pc:sldChg>
      <pc:sldChg chg="addSp delSp modSp new mod">
        <pc:chgData name="Deborah Jenkins" userId="3cd02ba5-e528-4585-978d-4fde2b47730a" providerId="ADAL" clId="{F08AD9EE-5B45-4C6A-88A3-9A89C70D10B4}" dt="2024-11-19T20:54:55.153" v="437" actId="14100"/>
        <pc:sldMkLst>
          <pc:docMk/>
          <pc:sldMk cId="1028947212" sldId="1008"/>
        </pc:sldMkLst>
        <pc:picChg chg="add mod">
          <ac:chgData name="Deborah Jenkins" userId="3cd02ba5-e528-4585-978d-4fde2b47730a" providerId="ADAL" clId="{F08AD9EE-5B45-4C6A-88A3-9A89C70D10B4}" dt="2024-11-19T20:54:55.153" v="437" actId="14100"/>
          <ac:picMkLst>
            <pc:docMk/>
            <pc:sldMk cId="1028947212" sldId="1008"/>
            <ac:picMk id="4" creationId="{A8C9C331-361F-36EA-08C2-CCBA17EC0E89}"/>
          </ac:picMkLst>
        </pc:picChg>
      </pc:sldChg>
      <pc:sldChg chg="addSp delSp modSp new mod">
        <pc:chgData name="Deborah Jenkins" userId="3cd02ba5-e528-4585-978d-4fde2b47730a" providerId="ADAL" clId="{F08AD9EE-5B45-4C6A-88A3-9A89C70D10B4}" dt="2024-11-19T20:54:34.430" v="432"/>
        <pc:sldMkLst>
          <pc:docMk/>
          <pc:sldMk cId="743951354" sldId="1009"/>
        </pc:sldMkLst>
        <pc:spChg chg="mod">
          <ac:chgData name="Deborah Jenkins" userId="3cd02ba5-e528-4585-978d-4fde2b47730a" providerId="ADAL" clId="{F08AD9EE-5B45-4C6A-88A3-9A89C70D10B4}" dt="2024-11-19T20:54:34.430" v="432"/>
          <ac:spMkLst>
            <pc:docMk/>
            <pc:sldMk cId="743951354" sldId="1009"/>
            <ac:spMk id="2" creationId="{923641FD-AAA3-3929-EB0F-4E27D5D430C6}"/>
          </ac:spMkLst>
        </pc:spChg>
        <pc:spChg chg="add mod">
          <ac:chgData name="Deborah Jenkins" userId="3cd02ba5-e528-4585-978d-4fde2b47730a" providerId="ADAL" clId="{F08AD9EE-5B45-4C6A-88A3-9A89C70D10B4}" dt="2024-11-19T20:53:59.831" v="400" actId="255"/>
          <ac:spMkLst>
            <pc:docMk/>
            <pc:sldMk cId="743951354" sldId="1009"/>
            <ac:spMk id="4" creationId="{B5C2FE61-2382-2070-6839-5634673433ED}"/>
          </ac:spMkLst>
        </pc:spChg>
      </pc:sldChg>
    </pc:docChg>
  </pc:docChgLst>
  <pc:docChgLst>
    <pc:chgData name="Deborah Jenkins" userId="S::deborah.jenkins@uwtsd.ac.uk::3cd02ba5-e528-4585-978d-4fde2b47730a" providerId="AD" clId="Web-{526F4C71-A466-9C73-6F01-7367D9CCADDE}"/>
    <pc:docChg chg="modSld">
      <pc:chgData name="Deborah Jenkins" userId="S::deborah.jenkins@uwtsd.ac.uk::3cd02ba5-e528-4585-978d-4fde2b47730a" providerId="AD" clId="Web-{526F4C71-A466-9C73-6F01-7367D9CCADDE}" dt="2024-11-27T11:07:42.849" v="0" actId="1076"/>
      <pc:docMkLst>
        <pc:docMk/>
      </pc:docMkLst>
      <pc:sldChg chg="modSp">
        <pc:chgData name="Deborah Jenkins" userId="S::deborah.jenkins@uwtsd.ac.uk::3cd02ba5-e528-4585-978d-4fde2b47730a" providerId="AD" clId="Web-{526F4C71-A466-9C73-6F01-7367D9CCADDE}" dt="2024-11-27T11:07:42.849" v="0" actId="1076"/>
        <pc:sldMkLst>
          <pc:docMk/>
          <pc:sldMk cId="2629310651" sldId="262"/>
        </pc:sldMkLst>
        <pc:picChg chg="mod">
          <ac:chgData name="Deborah Jenkins" userId="S::deborah.jenkins@uwtsd.ac.uk::3cd02ba5-e528-4585-978d-4fde2b47730a" providerId="AD" clId="Web-{526F4C71-A466-9C73-6F01-7367D9CCADDE}" dt="2024-11-27T11:07:42.849" v="0" actId="1076"/>
          <ac:picMkLst>
            <pc:docMk/>
            <pc:sldMk cId="2629310651" sldId="262"/>
            <ac:picMk id="3074" creationId="{92DF7948-DC6E-C1F9-AA10-AAC66C47047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0C61E6-3EA1-4AFA-81DA-DBB05D0EFECC}" type="doc">
      <dgm:prSet loTypeId="urn:microsoft.com/office/officeart/2005/8/layout/cycle3" loCatId="cycle" qsTypeId="urn:microsoft.com/office/officeart/2005/8/quickstyle/simple1" qsCatId="simple" csTypeId="urn:microsoft.com/office/officeart/2005/8/colors/colorful1#3" csCatId="colorful" phldr="1"/>
      <dgm:spPr/>
      <dgm:t>
        <a:bodyPr/>
        <a:lstStyle/>
        <a:p>
          <a:endParaRPr lang="en-GB"/>
        </a:p>
      </dgm:t>
    </dgm:pt>
    <dgm:pt modelId="{24698891-6CDF-4495-8AF7-560E6AEA417A}">
      <dgm:prSet phldrT="[Text]" custT="1"/>
      <dgm:spPr/>
      <dgm:t>
        <a:bodyPr/>
        <a:lstStyle/>
        <a:p>
          <a:r>
            <a:rPr lang="en-GB" sz="3600" b="1"/>
            <a:t>Sell</a:t>
          </a:r>
        </a:p>
        <a:p>
          <a:r>
            <a:rPr lang="en-GB" sz="2000"/>
            <a:t>(Grow Sales)</a:t>
          </a:r>
        </a:p>
      </dgm:t>
    </dgm:pt>
    <dgm:pt modelId="{8B80A7F5-A2AA-46F4-81E1-54D83AEFF7B8}" type="parTrans" cxnId="{5DF9CCB9-B0AF-4CC6-AD65-6CF0CB68ECB5}">
      <dgm:prSet/>
      <dgm:spPr/>
      <dgm:t>
        <a:bodyPr/>
        <a:lstStyle/>
        <a:p>
          <a:endParaRPr lang="en-GB"/>
        </a:p>
      </dgm:t>
    </dgm:pt>
    <dgm:pt modelId="{7CE34E47-F07B-46F0-B574-C9B5A1AF6158}" type="sibTrans" cxnId="{5DF9CCB9-B0AF-4CC6-AD65-6CF0CB68ECB5}">
      <dgm:prSet/>
      <dgm:spPr>
        <a:solidFill>
          <a:schemeClr val="accent5">
            <a:lumMod val="20000"/>
            <a:lumOff val="80000"/>
          </a:schemeClr>
        </a:solidFill>
      </dgm:spPr>
      <dgm:t>
        <a:bodyPr/>
        <a:lstStyle/>
        <a:p>
          <a:endParaRPr lang="en-GB"/>
        </a:p>
      </dgm:t>
    </dgm:pt>
    <dgm:pt modelId="{00178F69-F24B-464B-BF88-2808A09B1B92}">
      <dgm:prSet phldrT="[Text]" custT="1"/>
      <dgm:spPr/>
      <dgm:t>
        <a:bodyPr/>
        <a:lstStyle/>
        <a:p>
          <a:r>
            <a:rPr lang="en-GB" sz="3200" b="1"/>
            <a:t>Serve</a:t>
          </a:r>
        </a:p>
        <a:p>
          <a:r>
            <a:rPr lang="en-GB" sz="2000"/>
            <a:t>(Add Value)</a:t>
          </a:r>
        </a:p>
      </dgm:t>
    </dgm:pt>
    <dgm:pt modelId="{9E6568C6-4599-4E5A-8411-368369A737CA}" type="parTrans" cxnId="{3C2709D5-FFB0-42EB-93E0-2E093FCFCC4A}">
      <dgm:prSet/>
      <dgm:spPr/>
      <dgm:t>
        <a:bodyPr/>
        <a:lstStyle/>
        <a:p>
          <a:endParaRPr lang="en-GB"/>
        </a:p>
      </dgm:t>
    </dgm:pt>
    <dgm:pt modelId="{7874D544-977D-4134-9869-79DAEC2F6A59}" type="sibTrans" cxnId="{3C2709D5-FFB0-42EB-93E0-2E093FCFCC4A}">
      <dgm:prSet/>
      <dgm:spPr/>
      <dgm:t>
        <a:bodyPr/>
        <a:lstStyle/>
        <a:p>
          <a:endParaRPr lang="en-GB"/>
        </a:p>
      </dgm:t>
    </dgm:pt>
    <dgm:pt modelId="{5CD82891-2198-4381-AB5F-B740D3302EBE}">
      <dgm:prSet phldrT="[Text]" custT="1"/>
      <dgm:spPr/>
      <dgm:t>
        <a:bodyPr/>
        <a:lstStyle/>
        <a:p>
          <a:r>
            <a:rPr lang="en-GB" sz="3200" b="1"/>
            <a:t>Speak</a:t>
          </a:r>
        </a:p>
        <a:p>
          <a:r>
            <a:rPr lang="en-GB" sz="2000"/>
            <a:t>(Forge relationships)</a:t>
          </a:r>
        </a:p>
      </dgm:t>
    </dgm:pt>
    <dgm:pt modelId="{C35C802C-8BD8-4552-9B70-5EB819D488BF}" type="parTrans" cxnId="{BD244FAA-C7EB-4C14-9DB1-7381AC603F2C}">
      <dgm:prSet/>
      <dgm:spPr/>
      <dgm:t>
        <a:bodyPr/>
        <a:lstStyle/>
        <a:p>
          <a:endParaRPr lang="en-GB"/>
        </a:p>
      </dgm:t>
    </dgm:pt>
    <dgm:pt modelId="{05B05475-FFE5-4E3F-922D-00A8C245FEA0}" type="sibTrans" cxnId="{BD244FAA-C7EB-4C14-9DB1-7381AC603F2C}">
      <dgm:prSet/>
      <dgm:spPr/>
      <dgm:t>
        <a:bodyPr/>
        <a:lstStyle/>
        <a:p>
          <a:endParaRPr lang="en-GB"/>
        </a:p>
      </dgm:t>
    </dgm:pt>
    <dgm:pt modelId="{D57B73AC-E0DC-4F84-8985-4DF0179B1D3E}">
      <dgm:prSet phldrT="[Text]" custT="1"/>
      <dgm:spPr/>
      <dgm:t>
        <a:bodyPr/>
        <a:lstStyle/>
        <a:p>
          <a:r>
            <a:rPr lang="en-GB" sz="3200" b="1"/>
            <a:t>Save</a:t>
          </a:r>
        </a:p>
        <a:p>
          <a:r>
            <a:rPr lang="en-GB" sz="2000"/>
            <a:t>(Save costs)</a:t>
          </a:r>
        </a:p>
      </dgm:t>
    </dgm:pt>
    <dgm:pt modelId="{FB386FA8-475A-4081-96AB-28FC105BF60F}" type="parTrans" cxnId="{8049036F-8F38-4445-BCB1-5962F0DBD5A7}">
      <dgm:prSet/>
      <dgm:spPr/>
      <dgm:t>
        <a:bodyPr/>
        <a:lstStyle/>
        <a:p>
          <a:endParaRPr lang="en-GB"/>
        </a:p>
      </dgm:t>
    </dgm:pt>
    <dgm:pt modelId="{925C7210-BED1-44DB-95FB-41E95C505AF9}" type="sibTrans" cxnId="{8049036F-8F38-4445-BCB1-5962F0DBD5A7}">
      <dgm:prSet/>
      <dgm:spPr/>
      <dgm:t>
        <a:bodyPr/>
        <a:lstStyle/>
        <a:p>
          <a:endParaRPr lang="en-GB"/>
        </a:p>
      </dgm:t>
    </dgm:pt>
    <dgm:pt modelId="{926BA5AC-7C5F-4A89-9157-E2BC089C7AA2}">
      <dgm:prSet phldrT="[Text]" custT="1"/>
      <dgm:spPr/>
      <dgm:t>
        <a:bodyPr/>
        <a:lstStyle/>
        <a:p>
          <a:r>
            <a:rPr lang="en-GB" sz="3200" b="1"/>
            <a:t>Sizzle</a:t>
          </a:r>
        </a:p>
        <a:p>
          <a:r>
            <a:rPr lang="en-GB" sz="2000"/>
            <a:t>Extend the brand online</a:t>
          </a:r>
        </a:p>
      </dgm:t>
    </dgm:pt>
    <dgm:pt modelId="{65031137-B77A-4F40-9B9B-7731D6ABD864}" type="parTrans" cxnId="{9713EA5A-BE03-44E2-870A-BAFA130FDCE8}">
      <dgm:prSet/>
      <dgm:spPr/>
      <dgm:t>
        <a:bodyPr/>
        <a:lstStyle/>
        <a:p>
          <a:endParaRPr lang="en-GB"/>
        </a:p>
      </dgm:t>
    </dgm:pt>
    <dgm:pt modelId="{1F8F23DD-CE3A-4103-AEB3-8634E19A5FD1}" type="sibTrans" cxnId="{9713EA5A-BE03-44E2-870A-BAFA130FDCE8}">
      <dgm:prSet/>
      <dgm:spPr/>
      <dgm:t>
        <a:bodyPr/>
        <a:lstStyle/>
        <a:p>
          <a:endParaRPr lang="en-GB"/>
        </a:p>
      </dgm:t>
    </dgm:pt>
    <dgm:pt modelId="{FE59F1D7-051F-4101-B09F-202FD6CDDD24}" type="pres">
      <dgm:prSet presAssocID="{BF0C61E6-3EA1-4AFA-81DA-DBB05D0EFECC}" presName="Name0" presStyleCnt="0">
        <dgm:presLayoutVars>
          <dgm:dir/>
          <dgm:resizeHandles val="exact"/>
        </dgm:presLayoutVars>
      </dgm:prSet>
      <dgm:spPr/>
    </dgm:pt>
    <dgm:pt modelId="{B42EB980-3C39-40FB-9E12-354A1ACEF8C3}" type="pres">
      <dgm:prSet presAssocID="{BF0C61E6-3EA1-4AFA-81DA-DBB05D0EFECC}" presName="cycle" presStyleCnt="0"/>
      <dgm:spPr/>
    </dgm:pt>
    <dgm:pt modelId="{527D6B9D-5267-4693-94F8-BB49CA48FE88}" type="pres">
      <dgm:prSet presAssocID="{24698891-6CDF-4495-8AF7-560E6AEA417A}" presName="nodeFirstNode" presStyleLbl="node1" presStyleIdx="0" presStyleCnt="5">
        <dgm:presLayoutVars>
          <dgm:bulletEnabled val="1"/>
        </dgm:presLayoutVars>
      </dgm:prSet>
      <dgm:spPr/>
    </dgm:pt>
    <dgm:pt modelId="{756BC537-2347-4C3B-A601-0B84673E8C9F}" type="pres">
      <dgm:prSet presAssocID="{7CE34E47-F07B-46F0-B574-C9B5A1AF6158}" presName="sibTransFirstNode" presStyleLbl="bgShp" presStyleIdx="0" presStyleCnt="1" custLinFactNeighborX="1228" custLinFactNeighborY="567"/>
      <dgm:spPr>
        <a:prstGeom prst="donut">
          <a:avLst/>
        </a:prstGeom>
      </dgm:spPr>
    </dgm:pt>
    <dgm:pt modelId="{E66B217D-4A12-4259-96EE-80A3311A31D1}" type="pres">
      <dgm:prSet presAssocID="{00178F69-F24B-464B-BF88-2808A09B1B92}" presName="nodeFollowingNodes" presStyleLbl="node1" presStyleIdx="1" presStyleCnt="5">
        <dgm:presLayoutVars>
          <dgm:bulletEnabled val="1"/>
        </dgm:presLayoutVars>
      </dgm:prSet>
      <dgm:spPr/>
    </dgm:pt>
    <dgm:pt modelId="{D3B764AC-38BF-4989-949C-958CDBFA0DBC}" type="pres">
      <dgm:prSet presAssocID="{5CD82891-2198-4381-AB5F-B740D3302EBE}" presName="nodeFollowingNodes" presStyleLbl="node1" presStyleIdx="2" presStyleCnt="5" custScaleY="148458">
        <dgm:presLayoutVars>
          <dgm:bulletEnabled val="1"/>
        </dgm:presLayoutVars>
      </dgm:prSet>
      <dgm:spPr/>
    </dgm:pt>
    <dgm:pt modelId="{6F308015-E069-4A74-A4C9-2FFFBF78DB7E}" type="pres">
      <dgm:prSet presAssocID="{D57B73AC-E0DC-4F84-8985-4DF0179B1D3E}" presName="nodeFollowingNodes" presStyleLbl="node1" presStyleIdx="3" presStyleCnt="5">
        <dgm:presLayoutVars>
          <dgm:bulletEnabled val="1"/>
        </dgm:presLayoutVars>
      </dgm:prSet>
      <dgm:spPr/>
    </dgm:pt>
    <dgm:pt modelId="{DD87EB75-889A-469F-9A31-772A2A268BE7}" type="pres">
      <dgm:prSet presAssocID="{926BA5AC-7C5F-4A89-9157-E2BC089C7AA2}" presName="nodeFollowingNodes" presStyleLbl="node1" presStyleIdx="4" presStyleCnt="5" custScaleY="130997">
        <dgm:presLayoutVars>
          <dgm:bulletEnabled val="1"/>
        </dgm:presLayoutVars>
      </dgm:prSet>
      <dgm:spPr/>
    </dgm:pt>
  </dgm:ptLst>
  <dgm:cxnLst>
    <dgm:cxn modelId="{3437910D-6304-4A6A-B020-C5FC790EFB9B}" type="presOf" srcId="{926BA5AC-7C5F-4A89-9157-E2BC089C7AA2}" destId="{DD87EB75-889A-469F-9A31-772A2A268BE7}" srcOrd="0" destOrd="0" presId="urn:microsoft.com/office/officeart/2005/8/layout/cycle3"/>
    <dgm:cxn modelId="{0D57EE4A-7167-475D-9992-369C6BB90070}" type="presOf" srcId="{24698891-6CDF-4495-8AF7-560E6AEA417A}" destId="{527D6B9D-5267-4693-94F8-BB49CA48FE88}" srcOrd="0" destOrd="0" presId="urn:microsoft.com/office/officeart/2005/8/layout/cycle3"/>
    <dgm:cxn modelId="{8049036F-8F38-4445-BCB1-5962F0DBD5A7}" srcId="{BF0C61E6-3EA1-4AFA-81DA-DBB05D0EFECC}" destId="{D57B73AC-E0DC-4F84-8985-4DF0179B1D3E}" srcOrd="3" destOrd="0" parTransId="{FB386FA8-475A-4081-96AB-28FC105BF60F}" sibTransId="{925C7210-BED1-44DB-95FB-41E95C505AF9}"/>
    <dgm:cxn modelId="{0DC8AD5A-CBFA-430B-BD71-5CB62DC3815E}" type="presOf" srcId="{7CE34E47-F07B-46F0-B574-C9B5A1AF6158}" destId="{756BC537-2347-4C3B-A601-0B84673E8C9F}" srcOrd="0" destOrd="0" presId="urn:microsoft.com/office/officeart/2005/8/layout/cycle3"/>
    <dgm:cxn modelId="{9713EA5A-BE03-44E2-870A-BAFA130FDCE8}" srcId="{BF0C61E6-3EA1-4AFA-81DA-DBB05D0EFECC}" destId="{926BA5AC-7C5F-4A89-9157-E2BC089C7AA2}" srcOrd="4" destOrd="0" parTransId="{65031137-B77A-4F40-9B9B-7731D6ABD864}" sibTransId="{1F8F23DD-CE3A-4103-AEB3-8634E19A5FD1}"/>
    <dgm:cxn modelId="{E8804E94-D4F1-4E56-803A-2B693CDEB4BD}" type="presOf" srcId="{D57B73AC-E0DC-4F84-8985-4DF0179B1D3E}" destId="{6F308015-E069-4A74-A4C9-2FFFBF78DB7E}" srcOrd="0" destOrd="0" presId="urn:microsoft.com/office/officeart/2005/8/layout/cycle3"/>
    <dgm:cxn modelId="{28DF6297-8DB5-4CE8-A962-FE9EE8878383}" type="presOf" srcId="{5CD82891-2198-4381-AB5F-B740D3302EBE}" destId="{D3B764AC-38BF-4989-949C-958CDBFA0DBC}" srcOrd="0" destOrd="0" presId="urn:microsoft.com/office/officeart/2005/8/layout/cycle3"/>
    <dgm:cxn modelId="{BD244FAA-C7EB-4C14-9DB1-7381AC603F2C}" srcId="{BF0C61E6-3EA1-4AFA-81DA-DBB05D0EFECC}" destId="{5CD82891-2198-4381-AB5F-B740D3302EBE}" srcOrd="2" destOrd="0" parTransId="{C35C802C-8BD8-4552-9B70-5EB819D488BF}" sibTransId="{05B05475-FFE5-4E3F-922D-00A8C245FEA0}"/>
    <dgm:cxn modelId="{5DF9CCB9-B0AF-4CC6-AD65-6CF0CB68ECB5}" srcId="{BF0C61E6-3EA1-4AFA-81DA-DBB05D0EFECC}" destId="{24698891-6CDF-4495-8AF7-560E6AEA417A}" srcOrd="0" destOrd="0" parTransId="{8B80A7F5-A2AA-46F4-81E1-54D83AEFF7B8}" sibTransId="{7CE34E47-F07B-46F0-B574-C9B5A1AF6158}"/>
    <dgm:cxn modelId="{B0D51BC4-3738-4FFE-B13C-961F14F7C7C5}" type="presOf" srcId="{00178F69-F24B-464B-BF88-2808A09B1B92}" destId="{E66B217D-4A12-4259-96EE-80A3311A31D1}" srcOrd="0" destOrd="0" presId="urn:microsoft.com/office/officeart/2005/8/layout/cycle3"/>
    <dgm:cxn modelId="{3C2709D5-FFB0-42EB-93E0-2E093FCFCC4A}" srcId="{BF0C61E6-3EA1-4AFA-81DA-DBB05D0EFECC}" destId="{00178F69-F24B-464B-BF88-2808A09B1B92}" srcOrd="1" destOrd="0" parTransId="{9E6568C6-4599-4E5A-8411-368369A737CA}" sibTransId="{7874D544-977D-4134-9869-79DAEC2F6A59}"/>
    <dgm:cxn modelId="{89A1CDD5-FFA9-46A3-92C9-308B350F9C67}" type="presOf" srcId="{BF0C61E6-3EA1-4AFA-81DA-DBB05D0EFECC}" destId="{FE59F1D7-051F-4101-B09F-202FD6CDDD24}" srcOrd="0" destOrd="0" presId="urn:microsoft.com/office/officeart/2005/8/layout/cycle3"/>
    <dgm:cxn modelId="{6A7449AB-C0F8-4E27-BE22-ADCD5701F922}" type="presParOf" srcId="{FE59F1D7-051F-4101-B09F-202FD6CDDD24}" destId="{B42EB980-3C39-40FB-9E12-354A1ACEF8C3}" srcOrd="0" destOrd="0" presId="urn:microsoft.com/office/officeart/2005/8/layout/cycle3"/>
    <dgm:cxn modelId="{6F6178E3-314D-42C8-84BA-5A866CC1E13F}" type="presParOf" srcId="{B42EB980-3C39-40FB-9E12-354A1ACEF8C3}" destId="{527D6B9D-5267-4693-94F8-BB49CA48FE88}" srcOrd="0" destOrd="0" presId="urn:microsoft.com/office/officeart/2005/8/layout/cycle3"/>
    <dgm:cxn modelId="{5628EE42-080E-4A6A-9639-DDD524D6D022}" type="presParOf" srcId="{B42EB980-3C39-40FB-9E12-354A1ACEF8C3}" destId="{756BC537-2347-4C3B-A601-0B84673E8C9F}" srcOrd="1" destOrd="0" presId="urn:microsoft.com/office/officeart/2005/8/layout/cycle3"/>
    <dgm:cxn modelId="{50CE5E8F-87C0-4E43-BE84-964A3DB0415C}" type="presParOf" srcId="{B42EB980-3C39-40FB-9E12-354A1ACEF8C3}" destId="{E66B217D-4A12-4259-96EE-80A3311A31D1}" srcOrd="2" destOrd="0" presId="urn:microsoft.com/office/officeart/2005/8/layout/cycle3"/>
    <dgm:cxn modelId="{459D4852-335A-4548-AFA6-BF81008A5045}" type="presParOf" srcId="{B42EB980-3C39-40FB-9E12-354A1ACEF8C3}" destId="{D3B764AC-38BF-4989-949C-958CDBFA0DBC}" srcOrd="3" destOrd="0" presId="urn:microsoft.com/office/officeart/2005/8/layout/cycle3"/>
    <dgm:cxn modelId="{3839B9B7-7585-4BAC-8509-FC92255A80B5}" type="presParOf" srcId="{B42EB980-3C39-40FB-9E12-354A1ACEF8C3}" destId="{6F308015-E069-4A74-A4C9-2FFFBF78DB7E}" srcOrd="4" destOrd="0" presId="urn:microsoft.com/office/officeart/2005/8/layout/cycle3"/>
    <dgm:cxn modelId="{10CBB4D2-B13B-4411-A1ED-193B1B6F6BA5}" type="presParOf" srcId="{B42EB980-3C39-40FB-9E12-354A1ACEF8C3}" destId="{DD87EB75-889A-469F-9A31-772A2A268BE7}"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BC537-2347-4C3B-A601-0B84673E8C9F}">
      <dsp:nvSpPr>
        <dsp:cNvPr id="0" name=""/>
        <dsp:cNvSpPr/>
      </dsp:nvSpPr>
      <dsp:spPr>
        <a:xfrm>
          <a:off x="709439" y="-132394"/>
          <a:ext cx="4794884" cy="4794884"/>
        </a:xfrm>
        <a:prstGeom prst="donut">
          <a:avLst/>
        </a:prstGeom>
        <a:solidFill>
          <a:schemeClr val="accent5">
            <a:lumMod val="20000"/>
            <a:lumOff val="80000"/>
          </a:schemeClr>
        </a:solidFill>
        <a:ln>
          <a:noFill/>
        </a:ln>
        <a:effectLst/>
      </dsp:spPr>
      <dsp:style>
        <a:lnRef idx="0">
          <a:scrgbClr r="0" g="0" b="0"/>
        </a:lnRef>
        <a:fillRef idx="1">
          <a:scrgbClr r="0" g="0" b="0"/>
        </a:fillRef>
        <a:effectRef idx="0">
          <a:scrgbClr r="0" g="0" b="0"/>
        </a:effectRef>
        <a:fontRef idx="minor"/>
      </dsp:style>
    </dsp:sp>
    <dsp:sp modelId="{527D6B9D-5267-4693-94F8-BB49CA48FE88}">
      <dsp:nvSpPr>
        <dsp:cNvPr id="0" name=""/>
        <dsp:cNvSpPr/>
      </dsp:nvSpPr>
      <dsp:spPr>
        <a:xfrm>
          <a:off x="1945183" y="-131751"/>
          <a:ext cx="2205632" cy="11028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a:t>Sell</a:t>
          </a:r>
        </a:p>
        <a:p>
          <a:pPr marL="0" lvl="0" indent="0" algn="ctr" defTabSz="1600200">
            <a:lnSpc>
              <a:spcPct val="90000"/>
            </a:lnSpc>
            <a:spcBef>
              <a:spcPct val="0"/>
            </a:spcBef>
            <a:spcAft>
              <a:spcPct val="35000"/>
            </a:spcAft>
            <a:buNone/>
          </a:pPr>
          <a:r>
            <a:rPr lang="en-GB" sz="2000" kern="1200"/>
            <a:t>(Grow Sales)</a:t>
          </a:r>
        </a:p>
      </dsp:txBody>
      <dsp:txXfrm>
        <a:off x="1999018" y="-77916"/>
        <a:ext cx="2097962" cy="995146"/>
      </dsp:txXfrm>
    </dsp:sp>
    <dsp:sp modelId="{E66B217D-4A12-4259-96EE-80A3311A31D1}">
      <dsp:nvSpPr>
        <dsp:cNvPr id="0" name=""/>
        <dsp:cNvSpPr/>
      </dsp:nvSpPr>
      <dsp:spPr>
        <a:xfrm>
          <a:off x="3889834" y="1281120"/>
          <a:ext cx="2205632" cy="110281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Serve</a:t>
          </a:r>
        </a:p>
        <a:p>
          <a:pPr marL="0" lvl="0" indent="0" algn="ctr" defTabSz="1422400">
            <a:lnSpc>
              <a:spcPct val="90000"/>
            </a:lnSpc>
            <a:spcBef>
              <a:spcPct val="0"/>
            </a:spcBef>
            <a:spcAft>
              <a:spcPct val="35000"/>
            </a:spcAft>
            <a:buNone/>
          </a:pPr>
          <a:r>
            <a:rPr lang="en-GB" sz="2000" kern="1200"/>
            <a:t>(Add Value)</a:t>
          </a:r>
        </a:p>
      </dsp:txBody>
      <dsp:txXfrm>
        <a:off x="3943669" y="1334955"/>
        <a:ext cx="2097962" cy="995146"/>
      </dsp:txXfrm>
    </dsp:sp>
    <dsp:sp modelId="{D3B764AC-38BF-4989-949C-958CDBFA0DBC}">
      <dsp:nvSpPr>
        <dsp:cNvPr id="0" name=""/>
        <dsp:cNvSpPr/>
      </dsp:nvSpPr>
      <dsp:spPr>
        <a:xfrm>
          <a:off x="3147043" y="3299992"/>
          <a:ext cx="2205632" cy="163721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Speak</a:t>
          </a:r>
        </a:p>
        <a:p>
          <a:pPr marL="0" lvl="0" indent="0" algn="ctr" defTabSz="1422400">
            <a:lnSpc>
              <a:spcPct val="90000"/>
            </a:lnSpc>
            <a:spcBef>
              <a:spcPct val="0"/>
            </a:spcBef>
            <a:spcAft>
              <a:spcPct val="35000"/>
            </a:spcAft>
            <a:buNone/>
          </a:pPr>
          <a:r>
            <a:rPr lang="en-GB" sz="2000" kern="1200"/>
            <a:t>(Forge relationships)</a:t>
          </a:r>
        </a:p>
      </dsp:txBody>
      <dsp:txXfrm>
        <a:off x="3226965" y="3379914"/>
        <a:ext cx="2045788" cy="1477375"/>
      </dsp:txXfrm>
    </dsp:sp>
    <dsp:sp modelId="{6F308015-E069-4A74-A4C9-2FFFBF78DB7E}">
      <dsp:nvSpPr>
        <dsp:cNvPr id="0" name=""/>
        <dsp:cNvSpPr/>
      </dsp:nvSpPr>
      <dsp:spPr>
        <a:xfrm>
          <a:off x="743323" y="3567194"/>
          <a:ext cx="2205632" cy="110281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Save</a:t>
          </a:r>
        </a:p>
        <a:p>
          <a:pPr marL="0" lvl="0" indent="0" algn="ctr" defTabSz="1422400">
            <a:lnSpc>
              <a:spcPct val="90000"/>
            </a:lnSpc>
            <a:spcBef>
              <a:spcPct val="0"/>
            </a:spcBef>
            <a:spcAft>
              <a:spcPct val="35000"/>
            </a:spcAft>
            <a:buNone/>
          </a:pPr>
          <a:r>
            <a:rPr lang="en-GB" sz="2000" kern="1200"/>
            <a:t>(Save costs)</a:t>
          </a:r>
        </a:p>
      </dsp:txBody>
      <dsp:txXfrm>
        <a:off x="797158" y="3621029"/>
        <a:ext cx="2097962" cy="995146"/>
      </dsp:txXfrm>
    </dsp:sp>
    <dsp:sp modelId="{DD87EB75-889A-469F-9A31-772A2A268BE7}">
      <dsp:nvSpPr>
        <dsp:cNvPr id="0" name=""/>
        <dsp:cNvSpPr/>
      </dsp:nvSpPr>
      <dsp:spPr>
        <a:xfrm>
          <a:off x="532" y="1110200"/>
          <a:ext cx="2205632" cy="1444656"/>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a:t>Sizzle</a:t>
          </a:r>
        </a:p>
        <a:p>
          <a:pPr marL="0" lvl="0" indent="0" algn="ctr" defTabSz="1422400">
            <a:lnSpc>
              <a:spcPct val="90000"/>
            </a:lnSpc>
            <a:spcBef>
              <a:spcPct val="0"/>
            </a:spcBef>
            <a:spcAft>
              <a:spcPct val="35000"/>
            </a:spcAft>
            <a:buNone/>
          </a:pPr>
          <a:r>
            <a:rPr lang="en-GB" sz="2000" kern="1200"/>
            <a:t>Extend the brand online</a:t>
          </a:r>
        </a:p>
      </dsp:txBody>
      <dsp:txXfrm>
        <a:off x="71054" y="1180722"/>
        <a:ext cx="2064588" cy="1303612"/>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E7F8A8-9691-467F-A3FD-E6B0CCC9FA56}"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1130F9-0D23-4A71-B767-DF27827AB20D}" type="slidenum">
              <a:rPr lang="en-GB" smtClean="0"/>
              <a:t>‹#›</a:t>
            </a:fld>
            <a:endParaRPr lang="en-GB"/>
          </a:p>
        </p:txBody>
      </p:sp>
    </p:spTree>
    <p:extLst>
      <p:ext uri="{BB962C8B-B14F-4D97-AF65-F5344CB8AC3E}">
        <p14:creationId xmlns:p14="http://schemas.microsoft.com/office/powerpoint/2010/main" val="3072676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moz.com/learn/seo/url"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googlewebmastercentral.blogspot.com/2010/04/using-site-speed-in-web-search-ranking.html"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Excludes packaging from communications mix. </a:t>
            </a:r>
          </a:p>
        </p:txBody>
      </p:sp>
      <p:sp>
        <p:nvSpPr>
          <p:cNvPr id="4" name="Slide Number Placeholder 3"/>
          <p:cNvSpPr>
            <a:spLocks noGrp="1"/>
          </p:cNvSpPr>
          <p:nvPr>
            <p:ph type="sldNum" sz="quarter" idx="10"/>
          </p:nvPr>
        </p:nvSpPr>
        <p:spPr/>
        <p:txBody>
          <a:bodyPr/>
          <a:lstStyle/>
          <a:p>
            <a:fld id="{ACBCE9F3-0217-467F-8CB8-FFD3DC5D74D7}" type="slidenum">
              <a:rPr lang="en-GB" smtClean="0"/>
              <a:pPr/>
              <a:t>3</a:t>
            </a:fld>
            <a:endParaRPr lang="en-GB"/>
          </a:p>
        </p:txBody>
      </p:sp>
    </p:spTree>
    <p:extLst>
      <p:ext uri="{BB962C8B-B14F-4D97-AF65-F5344CB8AC3E}">
        <p14:creationId xmlns:p14="http://schemas.microsoft.com/office/powerpoint/2010/main" val="1399868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30077291-BA93-4AFB-9343-309B643EB95D}"/>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3AC2AE4B-C94F-44E5-8F5D-D6DACCDF8DF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641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A8148D9F-8FFB-4298-A7C3-06F3B89A8049}"/>
              </a:ext>
            </a:extLst>
          </p:cNvPr>
          <p:cNvSpPr>
            <a:spLocks noGrp="1" noRot="1" noChangeAspect="1" noChangeArrowheads="1" noTextEdit="1"/>
          </p:cNvSpPr>
          <p:nvPr>
            <p:ph type="sldImg"/>
          </p:nvPr>
        </p:nvSpPr>
        <p:spPr>
          <a:ln/>
        </p:spPr>
      </p:sp>
      <p:sp>
        <p:nvSpPr>
          <p:cNvPr id="69635" name="Rectangle 3">
            <a:extLst>
              <a:ext uri="{FF2B5EF4-FFF2-40B4-BE49-F238E27FC236}">
                <a16:creationId xmlns:a16="http://schemas.microsoft.com/office/drawing/2014/main" id="{752D737E-8681-4F1E-B027-F8469BA01DE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6800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F04E7CE-8379-4BBC-A52D-2AF5E3263F6D}"/>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CB5170FF-F03D-4469-BC76-4394C3471C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60765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commentaires 2"/>
          <p:cNvSpPr>
            <a:spLocks noGrp="1"/>
          </p:cNvSpPr>
          <p:nvPr>
            <p:ph type="body" idx="1"/>
          </p:nvPr>
        </p:nvSpPr>
        <p:spPr/>
        <p:txBody>
          <a:bodyPr/>
          <a:lstStyle/>
          <a:p>
            <a:endParaRPr lang="en-IE"/>
          </a:p>
        </p:txBody>
      </p:sp>
      <p:sp>
        <p:nvSpPr>
          <p:cNvPr id="4" name="Espace réservé du numéro de diapositive 3"/>
          <p:cNvSpPr>
            <a:spLocks noGrp="1"/>
          </p:cNvSpPr>
          <p:nvPr>
            <p:ph type="sldNum" sz="quarter" idx="10"/>
          </p:nvPr>
        </p:nvSpPr>
        <p:spPr/>
        <p:txBody>
          <a:bodyPr/>
          <a:lstStyle/>
          <a:p>
            <a:fld id="{97246F86-690B-3146-AACD-B0888041B682}" type="slidenum">
              <a:rPr lang="en-IE" smtClean="0"/>
              <a:t>9</a:t>
            </a:fld>
            <a:endParaRPr lang="en-IE"/>
          </a:p>
        </p:txBody>
      </p:sp>
    </p:spTree>
    <p:extLst>
      <p:ext uri="{BB962C8B-B14F-4D97-AF65-F5344CB8AC3E}">
        <p14:creationId xmlns:p14="http://schemas.microsoft.com/office/powerpoint/2010/main" val="666960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E198CBB4-B22A-40FA-A5BA-EB277F32DFAA}"/>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083F3ED4-8B74-46CA-8D1F-D39EAC285B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851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Anecdotal story: On a particular day in Greece, a young taxi driver was</a:t>
            </a:r>
            <a:r>
              <a:rPr lang="en-US" altLang="en-US" baseline="0"/>
              <a:t> raving to me about how useful and technologically advanced his GPS was (literal value=advanced technology). On the next day, an e</a:t>
            </a:r>
            <a:r>
              <a:rPr lang="en-US" altLang="en-US"/>
              <a:t>lderly Greek taxi driver was offended when I asked him if he</a:t>
            </a:r>
            <a:r>
              <a:rPr lang="en-US" altLang="en-US" baseline="0"/>
              <a:t> was considering buying a GPS and he replied ‘I do not need a machine to show me how to do my job’. (symbolic value=GPS as a threat on professional competence).</a:t>
            </a:r>
            <a:endParaRPr lang="en-US" altLang="en-US"/>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12</a:t>
            </a:fld>
            <a:endParaRPr lang="en-GB" altLang="en-US">
              <a:latin typeface="Arial" panose="020B0604020202020204" pitchFamily="34" charset="0"/>
            </a:endParaRPr>
          </a:p>
        </p:txBody>
      </p:sp>
    </p:spTree>
    <p:extLst>
      <p:ext uri="{BB962C8B-B14F-4D97-AF65-F5344CB8AC3E}">
        <p14:creationId xmlns:p14="http://schemas.microsoft.com/office/powerpoint/2010/main" val="4003971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Schramm,</a:t>
            </a:r>
            <a:r>
              <a:rPr lang="en-GB" baseline="0"/>
              <a:t> W. (1962) Mass Communication, Annual Review of Psychology, 13 (1), 25-84.</a:t>
            </a:r>
          </a:p>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13</a:t>
            </a:fld>
            <a:endParaRPr lang="en-GB"/>
          </a:p>
        </p:txBody>
      </p:sp>
    </p:spTree>
    <p:extLst>
      <p:ext uri="{BB962C8B-B14F-4D97-AF65-F5344CB8AC3E}">
        <p14:creationId xmlns:p14="http://schemas.microsoft.com/office/powerpoint/2010/main" val="3282509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15</a:t>
            </a:fld>
            <a:endParaRPr lang="en-GB"/>
          </a:p>
        </p:txBody>
      </p:sp>
    </p:spTree>
    <p:extLst>
      <p:ext uri="{BB962C8B-B14F-4D97-AF65-F5344CB8AC3E}">
        <p14:creationId xmlns:p14="http://schemas.microsoft.com/office/powerpoint/2010/main" val="4009857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F83056-7CE8-443B-B68B-8305673811E1}" type="slidenum">
              <a:rPr lang="en-GB" smtClean="0"/>
              <a:t>16</a:t>
            </a:fld>
            <a:endParaRPr lang="en-GB"/>
          </a:p>
        </p:txBody>
      </p:sp>
    </p:spTree>
    <p:extLst>
      <p:ext uri="{BB962C8B-B14F-4D97-AF65-F5344CB8AC3E}">
        <p14:creationId xmlns:p14="http://schemas.microsoft.com/office/powerpoint/2010/main" val="1291748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17</a:t>
            </a:fld>
            <a:endParaRPr lang="en-GB"/>
          </a:p>
        </p:txBody>
      </p:sp>
    </p:spTree>
    <p:extLst>
      <p:ext uri="{BB962C8B-B14F-4D97-AF65-F5344CB8AC3E}">
        <p14:creationId xmlns:p14="http://schemas.microsoft.com/office/powerpoint/2010/main" val="3126626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18</a:t>
            </a:fld>
            <a:endParaRPr lang="en-GB"/>
          </a:p>
        </p:txBody>
      </p:sp>
    </p:spTree>
    <p:extLst>
      <p:ext uri="{BB962C8B-B14F-4D97-AF65-F5344CB8AC3E}">
        <p14:creationId xmlns:p14="http://schemas.microsoft.com/office/powerpoint/2010/main" val="792891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Williams</a:t>
            </a:r>
            <a:r>
              <a:rPr lang="en-GB" baseline="0"/>
              <a:t> (1990) </a:t>
            </a:r>
          </a:p>
          <a:p>
            <a:endParaRPr lang="en-GB" baseline="0"/>
          </a:p>
          <a:p>
            <a:r>
              <a:rPr lang="en-GB" baseline="0"/>
              <a:t>Efficacy – usefulness, worth, value</a:t>
            </a:r>
          </a:p>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19</a:t>
            </a:fld>
            <a:endParaRPr lang="en-GB"/>
          </a:p>
        </p:txBody>
      </p:sp>
    </p:spTree>
    <p:extLst>
      <p:ext uri="{BB962C8B-B14F-4D97-AF65-F5344CB8AC3E}">
        <p14:creationId xmlns:p14="http://schemas.microsoft.com/office/powerpoint/2010/main" val="5700803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Tree>
    <p:extLst>
      <p:ext uri="{BB962C8B-B14F-4D97-AF65-F5344CB8AC3E}">
        <p14:creationId xmlns:p14="http://schemas.microsoft.com/office/powerpoint/2010/main" val="33205842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endParaRPr lang="en-US" altLang="en-US"/>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3666349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25</a:t>
            </a:fld>
            <a:endParaRPr lang="en-GB" altLang="en-US">
              <a:latin typeface="Arial" panose="020B0604020202020204" pitchFamily="34" charset="0"/>
            </a:endParaRPr>
          </a:p>
        </p:txBody>
      </p:sp>
    </p:spTree>
    <p:extLst>
      <p:ext uri="{BB962C8B-B14F-4D97-AF65-F5344CB8AC3E}">
        <p14:creationId xmlns:p14="http://schemas.microsoft.com/office/powerpoint/2010/main" val="9969891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29</a:t>
            </a:fld>
            <a:endParaRPr lang="en-GB"/>
          </a:p>
        </p:txBody>
      </p:sp>
    </p:spTree>
    <p:extLst>
      <p:ext uri="{BB962C8B-B14F-4D97-AF65-F5344CB8AC3E}">
        <p14:creationId xmlns:p14="http://schemas.microsoft.com/office/powerpoint/2010/main" val="3818018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sz="1200" b="0" i="0" kern="1200" baseline="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F3D6DC9-9D35-4823-9E65-A30B7DA59260}" type="slidenum">
              <a:rPr lang="en-GB" smtClean="0"/>
              <a:t>31</a:t>
            </a:fld>
            <a:endParaRPr lang="en-GB"/>
          </a:p>
        </p:txBody>
      </p:sp>
    </p:spTree>
    <p:extLst>
      <p:ext uri="{BB962C8B-B14F-4D97-AF65-F5344CB8AC3E}">
        <p14:creationId xmlns:p14="http://schemas.microsoft.com/office/powerpoint/2010/main" val="2746218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a:p>
            <a:endParaRPr lang="en-GB" baseline="0"/>
          </a:p>
          <a:p>
            <a:r>
              <a:rPr lang="en-GB"/>
              <a:t>Ask for</a:t>
            </a:r>
            <a:r>
              <a:rPr lang="en-GB" baseline="0"/>
              <a:t> examples:</a:t>
            </a:r>
          </a:p>
          <a:p>
            <a:endParaRPr lang="en-GB" baseline="0"/>
          </a:p>
          <a:p>
            <a:r>
              <a:rPr lang="en-GB" baseline="0"/>
              <a:t>Wine industry – new bar based in Cardiff and you need a wine supplier…</a:t>
            </a:r>
          </a:p>
          <a:p>
            <a:r>
              <a:rPr lang="en-GB" baseline="0"/>
              <a:t>Ski Industry – own a chalet in the alps and you have a sale in January…</a:t>
            </a:r>
          </a:p>
          <a:p>
            <a:endParaRPr lang="en-GB"/>
          </a:p>
        </p:txBody>
      </p:sp>
      <p:sp>
        <p:nvSpPr>
          <p:cNvPr id="4" name="Slide Number Placeholder 3"/>
          <p:cNvSpPr>
            <a:spLocks noGrp="1"/>
          </p:cNvSpPr>
          <p:nvPr>
            <p:ph type="sldNum" sz="quarter" idx="10"/>
          </p:nvPr>
        </p:nvSpPr>
        <p:spPr/>
        <p:txBody>
          <a:bodyPr/>
          <a:lstStyle/>
          <a:p>
            <a:fld id="{EF3D6DC9-9D35-4823-9E65-A30B7DA59260}" type="slidenum">
              <a:rPr lang="en-GB" smtClean="0"/>
              <a:t>32</a:t>
            </a:fld>
            <a:endParaRPr lang="en-GB"/>
          </a:p>
        </p:txBody>
      </p:sp>
    </p:spTree>
    <p:extLst>
      <p:ext uri="{BB962C8B-B14F-4D97-AF65-F5344CB8AC3E}">
        <p14:creationId xmlns:p14="http://schemas.microsoft.com/office/powerpoint/2010/main" val="2222464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a:p>
            <a:r>
              <a:rPr lang="en-GB" baseline="0"/>
              <a:t>1 – after you have a range of topics, think of as many words/phrases as you can that relate to each topic.  Topics could very well relate to what you sell provide </a:t>
            </a:r>
            <a:r>
              <a:rPr lang="en-GB" b="1" baseline="0"/>
              <a:t>(excel)</a:t>
            </a:r>
          </a:p>
          <a:p>
            <a:r>
              <a:rPr lang="en-GB" baseline="0"/>
              <a:t>2 – live example wine industry – majestic wine (</a:t>
            </a:r>
            <a:r>
              <a:rPr lang="en-GB" b="1" baseline="0"/>
              <a:t>page source etc.)    </a:t>
            </a:r>
            <a:endParaRPr lang="en-GB" baseline="0"/>
          </a:p>
          <a:p>
            <a:r>
              <a:rPr lang="en-GB" baseline="0"/>
              <a:t>3 – For a large business etc. you could talk to members of the sales, customer service depts. Even real life customers! </a:t>
            </a:r>
          </a:p>
          <a:p>
            <a:r>
              <a:rPr lang="en-GB" baseline="0"/>
              <a:t>4 – If you’re stuck, start typing into Google. It will try to pre-empt what you are looking for and offer suggestions! These suggestions are based on trends/other searches!</a:t>
            </a:r>
          </a:p>
          <a:p>
            <a:r>
              <a:rPr lang="en-GB" baseline="0"/>
              <a:t>5 – </a:t>
            </a:r>
            <a:r>
              <a:rPr lang="en-GB" sz="1200" b="0" i="0" kern="1200">
                <a:solidFill>
                  <a:schemeClr val="tx1"/>
                </a:solidFill>
                <a:effectLst/>
                <a:latin typeface="+mn-lt"/>
                <a:ea typeface="+mn-ea"/>
                <a:cs typeface="+mn-cs"/>
              </a:rPr>
              <a:t>Google’s AdWords Keyword Tool provides suggested keywords and volume data (i.e. number of searches made related</a:t>
            </a:r>
            <a:r>
              <a:rPr lang="en-GB" sz="1200" b="0" i="0" kern="1200" baseline="0">
                <a:solidFill>
                  <a:schemeClr val="tx1"/>
                </a:solidFill>
                <a:effectLst/>
                <a:latin typeface="+mn-lt"/>
                <a:ea typeface="+mn-ea"/>
                <a:cs typeface="+mn-cs"/>
              </a:rPr>
              <a:t> to the keyword in question)</a:t>
            </a:r>
            <a:r>
              <a:rPr lang="en-GB" sz="1200" b="0" i="0" kern="1200">
                <a:solidFill>
                  <a:schemeClr val="tx1"/>
                </a:solidFill>
                <a:effectLst/>
                <a:latin typeface="+mn-lt"/>
                <a:ea typeface="+mn-ea"/>
                <a:cs typeface="+mn-cs"/>
              </a:rPr>
              <a:t>.</a:t>
            </a:r>
            <a:endParaRPr lang="en-GB" i="0" baseline="0"/>
          </a:p>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33</a:t>
            </a:fld>
            <a:endParaRPr lang="en-GB"/>
          </a:p>
        </p:txBody>
      </p:sp>
    </p:spTree>
    <p:extLst>
      <p:ext uri="{BB962C8B-B14F-4D97-AF65-F5344CB8AC3E}">
        <p14:creationId xmlns:p14="http://schemas.microsoft.com/office/powerpoint/2010/main" val="5223737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have time, I want you to look these up</a:t>
            </a:r>
            <a:r>
              <a:rPr lang="en-GB" baseline="0"/>
              <a:t> </a:t>
            </a:r>
            <a:r>
              <a:rPr lang="en-GB" baseline="0">
                <a:sym typeface="Wingdings" panose="05000000000000000000" pitchFamily="2" charset="2"/>
              </a:rPr>
              <a:t></a:t>
            </a:r>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34</a:t>
            </a:fld>
            <a:endParaRPr lang="en-GB"/>
          </a:p>
        </p:txBody>
      </p:sp>
    </p:spTree>
    <p:extLst>
      <p:ext uri="{BB962C8B-B14F-4D97-AF65-F5344CB8AC3E}">
        <p14:creationId xmlns:p14="http://schemas.microsoft.com/office/powerpoint/2010/main" val="39501459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35</a:t>
            </a:fld>
            <a:endParaRPr lang="en-GB"/>
          </a:p>
        </p:txBody>
      </p:sp>
    </p:spTree>
    <p:extLst>
      <p:ext uri="{BB962C8B-B14F-4D97-AF65-F5344CB8AC3E}">
        <p14:creationId xmlns:p14="http://schemas.microsoft.com/office/powerpoint/2010/main" val="12269651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Left Axis: High competition / low</a:t>
            </a:r>
            <a:r>
              <a:rPr lang="en-GB" baseline="0"/>
              <a:t> competition </a:t>
            </a:r>
          </a:p>
          <a:p>
            <a:r>
              <a:rPr lang="en-GB" baseline="0"/>
              <a:t>Bottom Axis: low conversion rate / high conversion rate </a:t>
            </a:r>
            <a:endParaRPr lang="en-GB"/>
          </a:p>
          <a:p>
            <a:endParaRPr lang="en-GB"/>
          </a:p>
          <a:p>
            <a:r>
              <a:rPr lang="en-GB"/>
              <a:t>-This is useful if not essential for markets which are really competitive</a:t>
            </a:r>
          </a:p>
          <a:p>
            <a:endParaRPr lang="en-GB"/>
          </a:p>
          <a:p>
            <a:r>
              <a:rPr lang="en-GB"/>
              <a:t>-In these markets, large companies are the dominant players and have the budget to rank for the most competitive or generic keywords (i.e. “camera”)</a:t>
            </a:r>
          </a:p>
          <a:p>
            <a:endParaRPr lang="en-GB"/>
          </a:p>
          <a:p>
            <a:r>
              <a:rPr lang="en-GB"/>
              <a:t>-For</a:t>
            </a:r>
            <a:r>
              <a:rPr lang="en-GB" baseline="0"/>
              <a:t> small companies, i</a:t>
            </a:r>
            <a:r>
              <a:rPr lang="en-GB" sz="1200" b="0" i="0" kern="1200">
                <a:solidFill>
                  <a:schemeClr val="tx1"/>
                </a:solidFill>
                <a:effectLst/>
                <a:latin typeface="+mn-lt"/>
                <a:ea typeface="+mn-ea"/>
                <a:cs typeface="+mn-cs"/>
              </a:rPr>
              <a:t>t is much easier to rank for long tail keywords than more common keywords (less competition etc.)</a:t>
            </a:r>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36</a:t>
            </a:fld>
            <a:endParaRPr lang="en-GB"/>
          </a:p>
        </p:txBody>
      </p:sp>
    </p:spTree>
    <p:extLst>
      <p:ext uri="{BB962C8B-B14F-4D97-AF65-F5344CB8AC3E}">
        <p14:creationId xmlns:p14="http://schemas.microsoft.com/office/powerpoint/2010/main" val="3987146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industry average, per se.  I’ve heard some people say 8/9%, I’ve used apps which recommend 2 %.</a:t>
            </a:r>
          </a:p>
          <a:p>
            <a:endParaRPr lang="en-GB"/>
          </a:p>
          <a:p>
            <a:endParaRPr lang="en-GB"/>
          </a:p>
          <a:p>
            <a:r>
              <a:rPr lang="en-GB"/>
              <a:t>Can’t just</a:t>
            </a:r>
            <a:r>
              <a:rPr lang="en-GB" baseline="0"/>
              <a:t> throw keywords in everywhere….need to make them sound natural and the text must read well. Over stuffing a page with keywords will affect the user experience so ultimately people will click off the website.</a:t>
            </a:r>
          </a:p>
          <a:p>
            <a:endParaRPr lang="en-GB" baseline="0"/>
          </a:p>
        </p:txBody>
      </p:sp>
      <p:sp>
        <p:nvSpPr>
          <p:cNvPr id="4" name="Slide Number Placeholder 3"/>
          <p:cNvSpPr>
            <a:spLocks noGrp="1"/>
          </p:cNvSpPr>
          <p:nvPr>
            <p:ph type="sldNum" sz="quarter" idx="10"/>
          </p:nvPr>
        </p:nvSpPr>
        <p:spPr/>
        <p:txBody>
          <a:bodyPr/>
          <a:lstStyle/>
          <a:p>
            <a:fld id="{ABC1520B-DEE0-4874-94C4-FD59492C1414}" type="slidenum">
              <a:rPr lang="en-GB" smtClean="0"/>
              <a:t>37</a:t>
            </a:fld>
            <a:endParaRPr lang="en-GB"/>
          </a:p>
        </p:txBody>
      </p:sp>
    </p:spTree>
    <p:extLst>
      <p:ext uri="{BB962C8B-B14F-4D97-AF65-F5344CB8AC3E}">
        <p14:creationId xmlns:p14="http://schemas.microsoft.com/office/powerpoint/2010/main" val="16696534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SEO</a:t>
            </a:r>
            <a:r>
              <a:rPr lang="en-GB" baseline="0"/>
              <a:t> best practices (things like Google SEO guide) dictate that taking the time to properly maintain the following will vastly improve your search engine results:</a:t>
            </a:r>
            <a:endParaRPr lang="en-GB"/>
          </a:p>
          <a:p>
            <a:endParaRPr lang="en-GB"/>
          </a:p>
          <a:p>
            <a:r>
              <a:rPr lang="en-GB"/>
              <a:t>Page Title/Title Tag – aim to have your main keyword at the beginning of your page</a:t>
            </a:r>
            <a:r>
              <a:rPr lang="en-GB" baseline="0"/>
              <a:t> title</a:t>
            </a:r>
            <a:r>
              <a:rPr lang="en-GB"/>
              <a:t> &amp; keep page</a:t>
            </a:r>
            <a:r>
              <a:rPr lang="en-GB" baseline="0"/>
              <a:t> titles</a:t>
            </a:r>
            <a:r>
              <a:rPr lang="en-GB"/>
              <a:t> between 50/60 characters : “</a:t>
            </a:r>
            <a:r>
              <a:rPr lang="en-GB" sz="1200" b="0" i="0" kern="1200">
                <a:solidFill>
                  <a:schemeClr val="tx1"/>
                </a:solidFill>
                <a:effectLst/>
                <a:latin typeface="+mn-lt"/>
                <a:ea typeface="+mn-ea"/>
                <a:cs typeface="+mn-cs"/>
              </a:rPr>
              <a:t>Primary Keyword | Secondary Keyword | Brand Name” etc.</a:t>
            </a:r>
            <a:endParaRPr lang="en-GB" sz="1200" b="1"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URL – It should come as no surprise that the easier a URL is to read for humans, the better it is for search engines. Try to keep them as short as possible</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Meta tag description – </a:t>
            </a:r>
            <a:r>
              <a:rPr lang="en-GB" sz="1200" b="1" i="0" kern="1200">
                <a:solidFill>
                  <a:schemeClr val="tx1"/>
                </a:solidFill>
                <a:effectLst/>
                <a:latin typeface="+mn-lt"/>
                <a:ea typeface="+mn-ea"/>
                <a:cs typeface="+mn-cs"/>
              </a:rPr>
              <a:t>Meta tags</a:t>
            </a:r>
            <a:r>
              <a:rPr lang="en-GB" sz="1200" b="0" i="0" kern="1200">
                <a:solidFill>
                  <a:schemeClr val="tx1"/>
                </a:solidFill>
                <a:effectLst/>
                <a:latin typeface="+mn-lt"/>
                <a:ea typeface="+mn-ea"/>
                <a:cs typeface="+mn-cs"/>
              </a:rPr>
              <a:t> are snippets of text that describe a page’s content; the meta tags don’t appear on the page itself, but only in the page’s HTML code.  Good practice</a:t>
            </a:r>
            <a:r>
              <a:rPr lang="en-GB" sz="1200" b="0" i="0" kern="1200" baseline="0">
                <a:solidFill>
                  <a:schemeClr val="tx1"/>
                </a:solidFill>
                <a:effectLst/>
                <a:latin typeface="+mn-lt"/>
                <a:ea typeface="+mn-ea"/>
                <a:cs typeface="+mn-cs"/>
              </a:rPr>
              <a:t> but not essential: </a:t>
            </a:r>
            <a:r>
              <a:rPr lang="en-GB" sz="1200" b="0" i="0" kern="1200">
                <a:solidFill>
                  <a:schemeClr val="tx1"/>
                </a:solidFill>
                <a:effectLst/>
                <a:latin typeface="+mn-lt"/>
                <a:ea typeface="+mn-ea"/>
                <a:cs typeface="+mn-cs"/>
              </a:rPr>
              <a:t>Meta description tags, while not important to search engine rankings, are extremely important in gaining user click-</a:t>
            </a:r>
            <a:r>
              <a:rPr lang="en-GB" sz="1200" b="0" i="0" kern="1200" err="1">
                <a:solidFill>
                  <a:schemeClr val="tx1"/>
                </a:solidFill>
                <a:effectLst/>
                <a:latin typeface="+mn-lt"/>
                <a:ea typeface="+mn-ea"/>
                <a:cs typeface="+mn-cs"/>
              </a:rPr>
              <a:t>throughs</a:t>
            </a:r>
            <a:r>
              <a:rPr lang="en-GB" sz="1200" b="0" i="0" kern="1200">
                <a:solidFill>
                  <a:schemeClr val="tx1"/>
                </a:solidFill>
                <a:effectLst/>
                <a:latin typeface="+mn-lt"/>
                <a:ea typeface="+mn-ea"/>
                <a:cs typeface="+mn-cs"/>
              </a:rPr>
              <a:t> from search</a:t>
            </a:r>
            <a:r>
              <a:rPr lang="en-GB" sz="1200" b="0" i="0" kern="1200" baseline="0">
                <a:solidFill>
                  <a:schemeClr val="tx1"/>
                </a:solidFill>
                <a:effectLst/>
                <a:latin typeface="+mn-lt"/>
                <a:ea typeface="+mn-ea"/>
                <a:cs typeface="+mn-cs"/>
              </a:rPr>
              <a:t> engine results</a:t>
            </a:r>
            <a:r>
              <a:rPr lang="en-GB" sz="1200" b="0" i="0" kern="1200">
                <a:solidFill>
                  <a:schemeClr val="tx1"/>
                </a:solidFill>
                <a:effectLst/>
                <a:latin typeface="+mn-lt"/>
                <a:ea typeface="+mn-ea"/>
                <a:cs typeface="+mn-cs"/>
              </a:rPr>
              <a:t>.</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Alt</a:t>
            </a:r>
            <a:r>
              <a:rPr lang="en-GB" sz="1200" b="0" i="0" kern="1200" baseline="0">
                <a:solidFill>
                  <a:schemeClr val="tx1"/>
                </a:solidFill>
                <a:effectLst/>
                <a:latin typeface="+mn-lt"/>
                <a:ea typeface="+mn-ea"/>
                <a:cs typeface="+mn-cs"/>
              </a:rPr>
              <a:t> tag – Google’s algorithms can’t read images, only words, so in the html code, you need to provide a description of the image. </a:t>
            </a:r>
            <a:r>
              <a:rPr lang="en-GB" sz="1200" b="0" i="0" kern="1200">
                <a:solidFill>
                  <a:schemeClr val="tx1"/>
                </a:solidFill>
                <a:effectLst/>
                <a:latin typeface="+mn-lt"/>
                <a:ea typeface="+mn-ea"/>
                <a:cs typeface="+mn-cs"/>
              </a:rPr>
              <a:t>People often search for images alone, so it’s worth your time to optimize yours with keywords,</a:t>
            </a:r>
            <a:r>
              <a:rPr lang="en-GB" sz="1200" b="0" i="0" kern="1200" baseline="0">
                <a:solidFill>
                  <a:schemeClr val="tx1"/>
                </a:solidFill>
                <a:effectLst/>
                <a:latin typeface="+mn-lt"/>
                <a:ea typeface="+mn-ea"/>
                <a:cs typeface="+mn-cs"/>
              </a:rPr>
              <a:t> as it’s a handy way of driving traffic to your site.</a:t>
            </a:r>
          </a:p>
          <a:p>
            <a:endParaRPr lang="en-GB" sz="1200" b="0" i="0" kern="1200" baseline="0">
              <a:solidFill>
                <a:schemeClr val="tx1"/>
              </a:solidFill>
              <a:effectLst/>
              <a:latin typeface="+mn-lt"/>
              <a:ea typeface="+mn-ea"/>
              <a:cs typeface="+mn-cs"/>
            </a:endParaRPr>
          </a:p>
          <a:p>
            <a:r>
              <a:rPr lang="en-GB" sz="1200" b="0" i="0" kern="1200" baseline="0">
                <a:solidFill>
                  <a:schemeClr val="tx1"/>
                </a:solidFill>
                <a:effectLst/>
                <a:latin typeface="+mn-lt"/>
                <a:ea typeface="+mn-ea"/>
                <a:cs typeface="+mn-cs"/>
              </a:rPr>
              <a:t>Main body of your text – </a:t>
            </a:r>
            <a:r>
              <a:rPr lang="en-GB" sz="1200" b="1" i="0" kern="1200" baseline="0">
                <a:solidFill>
                  <a:schemeClr val="tx1"/>
                </a:solidFill>
                <a:effectLst/>
                <a:latin typeface="+mn-lt"/>
                <a:ea typeface="+mn-ea"/>
                <a:cs typeface="+mn-cs"/>
              </a:rPr>
              <a:t>stuffing</a:t>
            </a:r>
            <a:r>
              <a:rPr lang="en-GB" sz="1200" b="0" i="0" kern="1200" baseline="0">
                <a:solidFill>
                  <a:schemeClr val="tx1"/>
                </a:solidFill>
                <a:effectLst/>
                <a:latin typeface="+mn-lt"/>
                <a:ea typeface="+mn-ea"/>
                <a:cs typeface="+mn-cs"/>
              </a:rPr>
              <a:t> – algorithms will pick up on this.  Avoid stuffing as this may lead to the website being banned from search engines or temporarily suspended.</a:t>
            </a:r>
          </a:p>
          <a:p>
            <a:endParaRPr lang="en-GB" sz="1200" b="0" i="0" kern="1200" baseline="0">
              <a:solidFill>
                <a:schemeClr val="tx1"/>
              </a:solidFill>
              <a:effectLst/>
              <a:latin typeface="+mn-lt"/>
              <a:ea typeface="+mn-ea"/>
              <a:cs typeface="+mn-cs"/>
            </a:endParaRPr>
          </a:p>
          <a:p>
            <a:r>
              <a:rPr lang="en-GB" sz="1200" b="0" i="0" kern="1200" baseline="0">
                <a:solidFill>
                  <a:schemeClr val="tx1"/>
                </a:solidFill>
                <a:effectLst/>
                <a:latin typeface="+mn-lt"/>
                <a:ea typeface="+mn-ea"/>
                <a:cs typeface="+mn-cs"/>
              </a:rPr>
              <a:t>Header tags - </a:t>
            </a:r>
            <a:r>
              <a:rPr lang="en-GB"/>
              <a:t>&lt;H1&gt;This is a heading&lt;/H1&gt; &lt;H2&gt;This is subheading A&lt;/H2&gt; &lt;H2&gt;This is subheading B&lt;/H2&gt; &lt;H3&gt;This is a lower subheading&lt;/H3&gt;…</a:t>
            </a:r>
            <a:r>
              <a:rPr lang="en-GB" sz="1200" b="0" i="0" kern="1200">
                <a:solidFill>
                  <a:schemeClr val="tx1"/>
                </a:solidFill>
                <a:effectLst/>
                <a:latin typeface="+mn-lt"/>
                <a:ea typeface="+mn-ea"/>
                <a:cs typeface="+mn-cs"/>
              </a:rPr>
              <a:t>Search engines pay special attention to the words in your headings because they expect headings to include clues to the page’s main topics. </a:t>
            </a:r>
            <a:endParaRPr lang="en-GB" b="1"/>
          </a:p>
        </p:txBody>
      </p:sp>
      <p:sp>
        <p:nvSpPr>
          <p:cNvPr id="4" name="Slide Number Placeholder 3"/>
          <p:cNvSpPr>
            <a:spLocks noGrp="1"/>
          </p:cNvSpPr>
          <p:nvPr>
            <p:ph type="sldNum" sz="quarter" idx="10"/>
          </p:nvPr>
        </p:nvSpPr>
        <p:spPr/>
        <p:txBody>
          <a:bodyPr/>
          <a:lstStyle/>
          <a:p>
            <a:fld id="{ABC1520B-DEE0-4874-94C4-FD59492C1414}" type="slidenum">
              <a:rPr lang="en-GB" smtClean="0"/>
              <a:t>38</a:t>
            </a:fld>
            <a:endParaRPr lang="en-GB"/>
          </a:p>
        </p:txBody>
      </p:sp>
    </p:spTree>
    <p:extLst>
      <p:ext uri="{BB962C8B-B14F-4D97-AF65-F5344CB8AC3E}">
        <p14:creationId xmlns:p14="http://schemas.microsoft.com/office/powerpoint/2010/main" val="14584563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a:t>
            </a:r>
            <a:r>
              <a:rPr lang="en-GB" b="1"/>
              <a:t>Site crawl </a:t>
            </a:r>
            <a:r>
              <a:rPr lang="en-GB"/>
              <a:t>- </a:t>
            </a:r>
            <a:r>
              <a:rPr lang="en-GB" sz="1200" b="0" i="0" kern="1200">
                <a:solidFill>
                  <a:schemeClr val="tx1"/>
                </a:solidFill>
                <a:effectLst/>
                <a:latin typeface="+mn-lt"/>
                <a:ea typeface="+mn-ea"/>
                <a:cs typeface="+mn-cs"/>
              </a:rPr>
              <a:t>Search engines “crawl” websites, going from one page to another incredibly quickly. They make copies of your pages that get stored in what’s called an “index,” which is like a massive book of the web.  The easier it is for search engines</a:t>
            </a:r>
            <a:r>
              <a:rPr lang="en-GB" sz="1200" b="0" i="0" kern="1200" baseline="0">
                <a:solidFill>
                  <a:schemeClr val="tx1"/>
                </a:solidFill>
                <a:effectLst/>
                <a:latin typeface="+mn-lt"/>
                <a:ea typeface="+mn-ea"/>
                <a:cs typeface="+mn-cs"/>
              </a:rPr>
              <a:t> to crawl, the better.  </a:t>
            </a:r>
          </a:p>
          <a:p>
            <a:endParaRPr lang="en-GB" sz="1200" b="0" i="0" kern="1200" baseline="0">
              <a:solidFill>
                <a:schemeClr val="tx1"/>
              </a:solidFill>
              <a:effectLst/>
              <a:latin typeface="+mn-lt"/>
              <a:ea typeface="+mn-ea"/>
              <a:cs typeface="+mn-cs"/>
            </a:endParaRPr>
          </a:p>
          <a:p>
            <a:r>
              <a:rPr lang="en-GB" sz="1200" b="0" i="0" kern="1200" baseline="0">
                <a:solidFill>
                  <a:schemeClr val="tx1"/>
                </a:solidFill>
                <a:effectLst/>
                <a:latin typeface="+mn-lt"/>
                <a:ea typeface="+mn-ea"/>
                <a:cs typeface="+mn-cs"/>
              </a:rPr>
              <a:t>-Best practice tip, create XML Site map - </a:t>
            </a:r>
            <a:r>
              <a:rPr lang="en-GB" sz="1200" b="0" i="0" kern="1200">
                <a:solidFill>
                  <a:schemeClr val="tx1"/>
                </a:solidFill>
                <a:effectLst/>
                <a:latin typeface="+mn-lt"/>
                <a:ea typeface="+mn-ea"/>
                <a:cs typeface="+mn-cs"/>
              </a:rPr>
              <a:t>a Sitemap is an XML file that lists URLs for a site along with additional metadata about each URL (plugins</a:t>
            </a:r>
            <a:r>
              <a:rPr lang="en-GB" sz="1200" b="0" i="0" kern="1200" baseline="0">
                <a:solidFill>
                  <a:schemeClr val="tx1"/>
                </a:solidFill>
                <a:effectLst/>
                <a:latin typeface="+mn-lt"/>
                <a:ea typeface="+mn-ea"/>
                <a:cs typeface="+mn-cs"/>
              </a:rPr>
              <a:t> in word press do this for you)</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a:solidFill>
                  <a:schemeClr val="tx1"/>
                </a:solidFill>
                <a:effectLst/>
                <a:latin typeface="+mn-lt"/>
                <a:ea typeface="+mn-ea"/>
                <a:cs typeface="+mn-cs"/>
              </a:rPr>
              <a:t>-It’s really good practice to sign up to what is known as Google Webmaster Tools and submit a site map. GWT is a tool that </a:t>
            </a:r>
            <a:r>
              <a:rPr lang="en-GB" sz="1200" b="0" i="0" kern="1200">
                <a:solidFill>
                  <a:schemeClr val="tx1"/>
                </a:solidFill>
                <a:effectLst/>
                <a:latin typeface="+mn-lt"/>
                <a:ea typeface="+mn-ea"/>
                <a:cs typeface="+mn-cs"/>
              </a:rPr>
              <a:t>allows </a:t>
            </a:r>
            <a:r>
              <a:rPr lang="en-GB" sz="1200" b="1" i="0" kern="1200">
                <a:solidFill>
                  <a:schemeClr val="tx1"/>
                </a:solidFill>
                <a:effectLst/>
                <a:latin typeface="+mn-lt"/>
                <a:ea typeface="+mn-ea"/>
                <a:cs typeface="+mn-cs"/>
              </a:rPr>
              <a:t>webmasters</a:t>
            </a:r>
            <a:r>
              <a:rPr lang="en-GB" sz="1200" b="0" i="0" kern="1200">
                <a:solidFill>
                  <a:schemeClr val="tx1"/>
                </a:solidFill>
                <a:effectLst/>
                <a:latin typeface="+mn-lt"/>
                <a:ea typeface="+mn-ea"/>
                <a:cs typeface="+mn-cs"/>
              </a:rPr>
              <a:t> to check indexing status and optimize the visibility of their websites.</a:t>
            </a:r>
            <a:endParaRPr lang="en-GB" sz="1200" b="0" i="0" kern="1200" baseline="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endParaRPr lang="en-GB" sz="1200" b="0" i="1" kern="1200">
              <a:solidFill>
                <a:schemeClr val="tx1"/>
              </a:solidFill>
              <a:effectLst/>
              <a:latin typeface="+mn-lt"/>
              <a:ea typeface="+mn-ea"/>
              <a:cs typeface="+mn-cs"/>
            </a:endParaRPr>
          </a:p>
          <a:p>
            <a:pPr marL="171450" indent="-171450">
              <a:buFontTx/>
              <a:buChar char="-"/>
            </a:pPr>
            <a:r>
              <a:rPr lang="en-GB" sz="1200" b="0" i="0" kern="1200">
                <a:solidFill>
                  <a:schemeClr val="tx1"/>
                </a:solidFill>
                <a:effectLst/>
                <a:latin typeface="+mn-lt"/>
                <a:ea typeface="+mn-ea"/>
                <a:cs typeface="+mn-cs"/>
              </a:rPr>
              <a:t>Duplicate content is content that appears on the Internet in more than one place (</a:t>
            </a:r>
            <a:r>
              <a:rPr lang="en-GB" sz="1200" b="0" i="0" u="none" strike="noStrike" kern="1200">
                <a:solidFill>
                  <a:schemeClr val="tx1"/>
                </a:solidFill>
                <a:effectLst/>
                <a:latin typeface="+mn-lt"/>
                <a:ea typeface="+mn-ea"/>
                <a:cs typeface="+mn-cs"/>
                <a:hlinkClick r:id="rId3"/>
              </a:rPr>
              <a:t>URL</a:t>
            </a:r>
            <a:r>
              <a:rPr lang="en-GB" sz="1200" b="0" i="0" kern="1200">
                <a:solidFill>
                  <a:schemeClr val="tx1"/>
                </a:solidFill>
                <a:effectLst/>
                <a:latin typeface="+mn-lt"/>
                <a:ea typeface="+mn-ea"/>
                <a:cs typeface="+mn-cs"/>
              </a:rPr>
              <a:t>). When there are multiple pieces of identical content on the Internet, it is difficult for search engines to decide which version is more relevant to a given search query – which in turn affects your sites ranking</a:t>
            </a:r>
            <a:r>
              <a:rPr lang="en-GB" sz="1200" b="1" i="0" kern="1200" baseline="0">
                <a:solidFill>
                  <a:schemeClr val="tx1"/>
                </a:solidFill>
                <a:effectLst/>
                <a:latin typeface="+mn-lt"/>
                <a:ea typeface="+mn-ea"/>
                <a:cs typeface="+mn-cs"/>
              </a:rPr>
              <a:t> </a:t>
            </a:r>
            <a:r>
              <a:rPr lang="en-GB" sz="1200" b="0" i="0" kern="1200" baseline="0">
                <a:solidFill>
                  <a:schemeClr val="tx1"/>
                </a:solidFill>
                <a:effectLst/>
                <a:latin typeface="+mn-lt"/>
                <a:ea typeface="+mn-ea"/>
                <a:cs typeface="+mn-cs"/>
              </a:rPr>
              <a:t>– 301 re-direct tool </a:t>
            </a:r>
          </a:p>
          <a:p>
            <a:pPr marL="171450" indent="-171450">
              <a:buFontTx/>
              <a:buChar char="-"/>
            </a:pPr>
            <a:endParaRPr lang="en-GB" sz="1200" b="0" i="0" kern="1200" baseline="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b="0" i="0" kern="1200">
                <a:solidFill>
                  <a:schemeClr val="tx1"/>
                </a:solidFill>
                <a:effectLst/>
                <a:latin typeface="+mn-lt"/>
                <a:ea typeface="+mn-ea"/>
                <a:cs typeface="+mn-cs"/>
              </a:rPr>
              <a:t>Page speed is a measurement of how fast the content on your page loads</a:t>
            </a:r>
            <a:r>
              <a:rPr lang="en-GB" sz="1200" b="0" i="0" kern="1200" baseline="0">
                <a:solidFill>
                  <a:schemeClr val="tx1"/>
                </a:solidFill>
                <a:effectLst/>
                <a:latin typeface="+mn-lt"/>
                <a:ea typeface="+mn-ea"/>
                <a:cs typeface="+mn-cs"/>
              </a:rPr>
              <a:t> and </a:t>
            </a:r>
            <a:r>
              <a:rPr lang="en-GB" sz="1200" b="0" i="0" kern="1200">
                <a:solidFill>
                  <a:schemeClr val="tx1"/>
                </a:solidFill>
                <a:effectLst/>
                <a:latin typeface="+mn-lt"/>
                <a:ea typeface="+mn-ea"/>
                <a:cs typeface="+mn-cs"/>
              </a:rPr>
              <a:t>Google has indicated site speed is </a:t>
            </a:r>
            <a:r>
              <a:rPr lang="en-GB" sz="1200" b="0" i="0" u="none" strike="noStrike" kern="1200">
                <a:solidFill>
                  <a:schemeClr val="tx1"/>
                </a:solidFill>
                <a:effectLst/>
                <a:latin typeface="+mn-lt"/>
                <a:ea typeface="+mn-ea"/>
                <a:cs typeface="+mn-cs"/>
                <a:hlinkClick r:id="rId4"/>
              </a:rPr>
              <a:t>one of the signals used by its algorithm to rank pages</a:t>
            </a:r>
            <a:r>
              <a:rPr lang="en-GB" sz="1200" b="0" i="0" kern="1200">
                <a:solidFill>
                  <a:schemeClr val="tx1"/>
                </a:solidFill>
                <a:effectLst/>
                <a:latin typeface="+mn-lt"/>
                <a:ea typeface="+mn-ea"/>
                <a:cs typeface="+mn-cs"/>
              </a:rPr>
              <a:t>. A slow page speed means that search engines can crawl fewer pages using their allocated crawl budget, and this could negatively affect your indexation. Avoid</a:t>
            </a:r>
            <a:r>
              <a:rPr lang="en-GB" sz="1200" b="0" i="0" kern="1200" baseline="0">
                <a:solidFill>
                  <a:schemeClr val="tx1"/>
                </a:solidFill>
                <a:effectLst/>
                <a:latin typeface="+mn-lt"/>
                <a:ea typeface="+mn-ea"/>
                <a:cs typeface="+mn-cs"/>
              </a:rPr>
              <a:t> Flash Player</a:t>
            </a:r>
          </a:p>
          <a:p>
            <a:pPr marL="0" indent="0">
              <a:buFontTx/>
              <a:buNone/>
            </a:pPr>
            <a:endParaRPr lang="en-GB" sz="1200" b="0" i="0" kern="1200" baseline="0">
              <a:solidFill>
                <a:schemeClr val="tx1"/>
              </a:solidFill>
              <a:effectLst/>
              <a:latin typeface="+mn-lt"/>
              <a:ea typeface="+mn-ea"/>
              <a:cs typeface="+mn-cs"/>
            </a:endParaRPr>
          </a:p>
          <a:p>
            <a:pPr marL="171450" indent="-171450">
              <a:buFontTx/>
              <a:buChar char="-"/>
            </a:pPr>
            <a:endParaRPr lang="en-GB" sz="1200" b="0" i="0" kern="1200" baseline="0">
              <a:solidFill>
                <a:schemeClr val="tx1"/>
              </a:solidFill>
              <a:effectLst/>
              <a:latin typeface="+mn-lt"/>
              <a:ea typeface="+mn-ea"/>
              <a:cs typeface="+mn-cs"/>
            </a:endParaRPr>
          </a:p>
          <a:p>
            <a:pPr marL="171450" indent="-171450">
              <a:buFontTx/>
              <a:buChar char="-"/>
            </a:pPr>
            <a:r>
              <a:rPr lang="en-GB" sz="1200" b="0" i="0" kern="1200" baseline="0">
                <a:solidFill>
                  <a:schemeClr val="tx1"/>
                </a:solidFill>
                <a:effectLst/>
                <a:latin typeface="+mn-lt"/>
                <a:ea typeface="+mn-ea"/>
                <a:cs typeface="+mn-cs"/>
              </a:rPr>
              <a:t>Mobile friendly websites are essential – </a:t>
            </a:r>
            <a:r>
              <a:rPr lang="en-GB" sz="1200" b="0" i="0" kern="1200">
                <a:solidFill>
                  <a:schemeClr val="tx1"/>
                </a:solidFill>
                <a:effectLst/>
                <a:latin typeface="+mn-lt"/>
                <a:ea typeface="+mn-ea"/>
                <a:cs typeface="+mn-cs"/>
              </a:rPr>
              <a:t> Mobile optimization takes a look at site design, site structure, page speed and more to make sure you're not inadvertently turning mobile visitors away.  Whilst it has an effect</a:t>
            </a:r>
            <a:r>
              <a:rPr lang="en-GB" sz="1200" b="0" i="0" kern="1200" baseline="0">
                <a:solidFill>
                  <a:schemeClr val="tx1"/>
                </a:solidFill>
                <a:effectLst/>
                <a:latin typeface="+mn-lt"/>
                <a:ea typeface="+mn-ea"/>
                <a:cs typeface="+mn-cs"/>
              </a:rPr>
              <a:t> on SEO, </a:t>
            </a:r>
            <a:r>
              <a:rPr lang="en-GB" sz="1200" b="0" i="0" kern="1200">
                <a:solidFill>
                  <a:schemeClr val="tx1"/>
                </a:solidFill>
                <a:effectLst/>
                <a:latin typeface="+mn-lt"/>
                <a:ea typeface="+mn-ea"/>
                <a:cs typeface="+mn-cs"/>
              </a:rPr>
              <a:t>It</a:t>
            </a:r>
            <a:r>
              <a:rPr lang="en-GB" sz="1200" b="0" i="0" kern="1200" baseline="0">
                <a:solidFill>
                  <a:schemeClr val="tx1"/>
                </a:solidFill>
                <a:effectLst/>
                <a:latin typeface="+mn-lt"/>
                <a:ea typeface="+mn-ea"/>
                <a:cs typeface="+mn-cs"/>
              </a:rPr>
              <a:t> has more to do with </a:t>
            </a:r>
            <a:r>
              <a:rPr lang="en-GB" sz="1200" b="0" i="0" kern="1200">
                <a:solidFill>
                  <a:schemeClr val="tx1"/>
                </a:solidFill>
                <a:effectLst/>
                <a:latin typeface="+mn-lt"/>
                <a:ea typeface="+mn-ea"/>
                <a:cs typeface="+mn-cs"/>
              </a:rPr>
              <a:t>user experience best</a:t>
            </a:r>
            <a:r>
              <a:rPr lang="en-GB" sz="1200" b="0" i="0" kern="1200" baseline="0">
                <a:solidFill>
                  <a:schemeClr val="tx1"/>
                </a:solidFill>
                <a:effectLst/>
                <a:latin typeface="+mn-lt"/>
                <a:ea typeface="+mn-ea"/>
                <a:cs typeface="+mn-cs"/>
              </a:rPr>
              <a:t> practices. </a:t>
            </a:r>
          </a:p>
          <a:p>
            <a:pPr marL="171450" indent="-171450">
              <a:buFontTx/>
              <a:buChar char="-"/>
            </a:pPr>
            <a:endParaRPr lang="en-GB" sz="1200" b="0" i="0" kern="1200" baseline="0">
              <a:solidFill>
                <a:schemeClr val="tx1"/>
              </a:solidFill>
              <a:effectLst/>
              <a:latin typeface="+mn-lt"/>
              <a:ea typeface="+mn-ea"/>
              <a:cs typeface="+mn-cs"/>
            </a:endParaRPr>
          </a:p>
          <a:p>
            <a:pPr marL="171450" indent="-171450">
              <a:buFontTx/>
              <a:buChar char="-"/>
            </a:pPr>
            <a:endParaRPr lang="en-GB" sz="1200" b="0" i="0" kern="1200" baseline="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BC1520B-DEE0-4874-94C4-FD59492C1414}" type="slidenum">
              <a:rPr lang="en-GB" smtClean="0"/>
              <a:t>39</a:t>
            </a:fld>
            <a:endParaRPr lang="en-GB"/>
          </a:p>
        </p:txBody>
      </p:sp>
    </p:spTree>
    <p:extLst>
      <p:ext uri="{BB962C8B-B14F-4D97-AF65-F5344CB8AC3E}">
        <p14:creationId xmlns:p14="http://schemas.microsoft.com/office/powerpoint/2010/main" val="31319077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aseline="0"/>
          </a:p>
          <a:p>
            <a:pPr marL="171450" indent="-171450">
              <a:buFontTx/>
              <a:buChar char="-"/>
            </a:pPr>
            <a:endParaRPr lang="en-GB"/>
          </a:p>
          <a:p>
            <a:endParaRPr lang="en-GB"/>
          </a:p>
          <a:p>
            <a:endParaRPr lang="en-GB"/>
          </a:p>
          <a:p>
            <a:endParaRPr lang="en-GB"/>
          </a:p>
          <a:p>
            <a:endParaRPr lang="en-GB"/>
          </a:p>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40</a:t>
            </a:fld>
            <a:endParaRPr lang="en-GB"/>
          </a:p>
        </p:txBody>
      </p:sp>
    </p:spTree>
    <p:extLst>
      <p:ext uri="{BB962C8B-B14F-4D97-AF65-F5344CB8AC3E}">
        <p14:creationId xmlns:p14="http://schemas.microsoft.com/office/powerpoint/2010/main" val="22194940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1 - It is one of the many tactics used in search engine optimization (SEO).</a:t>
            </a:r>
          </a:p>
          <a:p>
            <a:pPr marL="0" marR="0" indent="0" algn="l" defTabSz="914400" rtl="0" eaLnBrk="1" fontAlgn="auto" latinLnBrk="0" hangingPunct="1">
              <a:lnSpc>
                <a:spcPct val="100000"/>
              </a:lnSpc>
              <a:spcBef>
                <a:spcPts val="0"/>
              </a:spcBef>
              <a:spcAft>
                <a:spcPts val="0"/>
              </a:spcAft>
              <a:buClrTx/>
              <a:buSzTx/>
              <a:buFontTx/>
              <a:buNone/>
              <a:tabLst/>
              <a:defRPr/>
            </a:pPr>
            <a:endParaRPr lang="en-GB"/>
          </a:p>
          <a:p>
            <a:pPr marL="0" marR="0" indent="0" algn="l" defTabSz="914400" rtl="0" eaLnBrk="1" fontAlgn="auto" latinLnBrk="0" hangingPunct="1">
              <a:lnSpc>
                <a:spcPct val="100000"/>
              </a:lnSpc>
              <a:spcBef>
                <a:spcPts val="0"/>
              </a:spcBef>
              <a:spcAft>
                <a:spcPts val="0"/>
              </a:spcAft>
              <a:buClrTx/>
              <a:buSzTx/>
              <a:buFontTx/>
              <a:buNone/>
              <a:tabLst/>
              <a:defRPr/>
            </a:pPr>
            <a:r>
              <a:rPr lang="en-GB"/>
              <a:t>2 – Not all links are created equal.</a:t>
            </a:r>
            <a:r>
              <a:rPr lang="en-GB" baseline="0"/>
              <a:t>  Give copper valley example (email people or signing up to directories)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a:t>3 – high quality link would be USW or Wall Street Journal etc.</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a:t>4 – After keywords, it’s the second most important exercise.  </a:t>
            </a:r>
            <a:endParaRPr lang="en-GB"/>
          </a:p>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41</a:t>
            </a:fld>
            <a:endParaRPr lang="en-GB"/>
          </a:p>
        </p:txBody>
      </p:sp>
    </p:spTree>
    <p:extLst>
      <p:ext uri="{BB962C8B-B14F-4D97-AF65-F5344CB8AC3E}">
        <p14:creationId xmlns:p14="http://schemas.microsoft.com/office/powerpoint/2010/main" val="11839775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latin typeface="EkMukta"/>
              </a:rPr>
              <a:t>There are a number of link building strategies used to get external websites to link to yours: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latin typeface="EkMukta"/>
              </a:rPr>
              <a:t>1 – Create compelling content that people will want to reference and link to, and tell people about 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latin typeface="EkMukta"/>
              </a:rPr>
              <a:t>2 – Submit your news to press releases, submit your site to directories, etc.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latin typeface="EkMukta"/>
              </a:rPr>
              <a:t>3 – Put your product, service, or site in front of influential bloggers.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a:solidFill>
                  <a:srgbClr val="000000"/>
                </a:solidFill>
                <a:latin typeface="EkMukta"/>
              </a:rPr>
              <a:t>4 - Get people you know and people you work with to link to your site</a:t>
            </a:r>
            <a:r>
              <a:rPr lang="en-GB">
                <a:solidFill>
                  <a:srgbClr val="000000"/>
                </a:solidFill>
                <a:latin typeface="EkMukta"/>
              </a:rPr>
              <a:t>.</a:t>
            </a:r>
            <a:endParaRPr lang="en-GB" sz="1200">
              <a:solidFill>
                <a:srgbClr val="000000"/>
              </a:solidFill>
              <a:latin typeface="EkMukta"/>
            </a:endParaRPr>
          </a:p>
          <a:p>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42</a:t>
            </a:fld>
            <a:endParaRPr lang="en-GB"/>
          </a:p>
        </p:txBody>
      </p:sp>
    </p:spTree>
    <p:extLst>
      <p:ext uri="{BB962C8B-B14F-4D97-AF65-F5344CB8AC3E}">
        <p14:creationId xmlns:p14="http://schemas.microsoft.com/office/powerpoint/2010/main" val="30321094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start link building you need to ascertain if a website is of good quality</a:t>
            </a:r>
            <a:r>
              <a:rPr lang="en-GB" baseline="0"/>
              <a:t> </a:t>
            </a:r>
            <a:endParaRPr lang="en-GB"/>
          </a:p>
        </p:txBody>
      </p:sp>
      <p:sp>
        <p:nvSpPr>
          <p:cNvPr id="4" name="Slide Number Placeholder 3"/>
          <p:cNvSpPr>
            <a:spLocks noGrp="1"/>
          </p:cNvSpPr>
          <p:nvPr>
            <p:ph type="sldNum" sz="quarter" idx="10"/>
          </p:nvPr>
        </p:nvSpPr>
        <p:spPr/>
        <p:txBody>
          <a:bodyPr/>
          <a:lstStyle/>
          <a:p>
            <a:fld id="{ABC1520B-DEE0-4874-94C4-FD59492C1414}" type="slidenum">
              <a:rPr lang="en-GB" smtClean="0"/>
              <a:t>43</a:t>
            </a:fld>
            <a:endParaRPr lang="en-GB"/>
          </a:p>
        </p:txBody>
      </p:sp>
    </p:spTree>
    <p:extLst>
      <p:ext uri="{BB962C8B-B14F-4D97-AF65-F5344CB8AC3E}">
        <p14:creationId xmlns:p14="http://schemas.microsoft.com/office/powerpoint/2010/main" val="1753724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 </a:t>
            </a:r>
            <a:r>
              <a:rPr lang="en-GB" sz="1200" b="0" i="0" kern="1200">
                <a:solidFill>
                  <a:schemeClr val="tx1"/>
                </a:solidFill>
                <a:effectLst/>
                <a:latin typeface="+mn-lt"/>
                <a:ea typeface="+mn-ea"/>
                <a:cs typeface="+mn-cs"/>
              </a:rPr>
              <a:t>Search engines want to provide the optimal user experience for those typing queries into the search bars. To this end, they seek fresh, up-to-date content and websites.</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2 - Blogs provide you with the ideal platform to target various keywords and build appropriate content and context around them. Blogging about your industry and addressing questions will allow you to naturally incorporate these words into your content.</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3 - When you create valuable, reputable content you can actively promote links as well. Readers who value the blog and the series of content it provides will reference and link to the blog posts</a:t>
            </a:r>
          </a:p>
        </p:txBody>
      </p:sp>
      <p:sp>
        <p:nvSpPr>
          <p:cNvPr id="4" name="Slide Number Placeholder 3"/>
          <p:cNvSpPr>
            <a:spLocks noGrp="1"/>
          </p:cNvSpPr>
          <p:nvPr>
            <p:ph type="sldNum" sz="quarter" idx="10"/>
          </p:nvPr>
        </p:nvSpPr>
        <p:spPr/>
        <p:txBody>
          <a:bodyPr/>
          <a:lstStyle/>
          <a:p>
            <a:fld id="{ABC1520B-DEE0-4874-94C4-FD59492C1414}" type="slidenum">
              <a:rPr lang="en-GB" smtClean="0"/>
              <a:t>44</a:t>
            </a:fld>
            <a:endParaRPr lang="en-GB"/>
          </a:p>
        </p:txBody>
      </p:sp>
    </p:spTree>
    <p:extLst>
      <p:ext uri="{BB962C8B-B14F-4D97-AF65-F5344CB8AC3E}">
        <p14:creationId xmlns:p14="http://schemas.microsoft.com/office/powerpoint/2010/main" val="28699011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56780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75299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3791E60-0134-4020-ADAC-8E3D6D6E7F92}"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67843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3791E60-0134-4020-ADAC-8E3D6D6E7F92}"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2578109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3791E60-0134-4020-ADAC-8E3D6D6E7F92}" type="datetimeFigureOut">
              <a:rPr lang="en-GB" smtClean="0"/>
              <a:t>27/11/2024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710928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3791E60-0134-4020-ADAC-8E3D6D6E7F92}" type="datetimeFigureOut">
              <a:rPr lang="en-GB" smtClean="0"/>
              <a:t>27/11/2024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3319925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791E60-0134-4020-ADAC-8E3D6D6E7F92}" type="datetimeFigureOut">
              <a:rPr lang="en-GB" smtClean="0"/>
              <a:t>27/11/2024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3204207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791E60-0134-4020-ADAC-8E3D6D6E7F92}"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3091720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791E60-0134-4020-ADAC-8E3D6D6E7F92}"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2666132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791E60-0134-4020-ADAC-8E3D6D6E7F92}"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151143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791E60-0134-4020-ADAC-8E3D6D6E7F92}"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1882340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9154-7301-295E-2D4D-ECD199A033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391DF3-816F-200E-20ED-338A258B5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9F4336-CBF5-1944-2A5C-8D9CD82331CE}"/>
              </a:ext>
            </a:extLst>
          </p:cNvPr>
          <p:cNvSpPr>
            <a:spLocks noGrp="1"/>
          </p:cNvSpPr>
          <p:nvPr>
            <p:ph type="dt" sz="half" idx="10"/>
          </p:nvPr>
        </p:nvSpPr>
        <p:spPr/>
        <p:txBody>
          <a:bodyPr/>
          <a:lstStyle/>
          <a:p>
            <a:fld id="{33791E60-0134-4020-ADAC-8E3D6D6E7F92}" type="datetimeFigureOut">
              <a:rPr lang="en-GB" smtClean="0"/>
              <a:t>27/11/2024</a:t>
            </a:fld>
            <a:endParaRPr lang="en-GB"/>
          </a:p>
        </p:txBody>
      </p:sp>
      <p:sp>
        <p:nvSpPr>
          <p:cNvPr id="5" name="Footer Placeholder 4">
            <a:extLst>
              <a:ext uri="{FF2B5EF4-FFF2-40B4-BE49-F238E27FC236}">
                <a16:creationId xmlns:a16="http://schemas.microsoft.com/office/drawing/2014/main" id="{377FB90C-BAD4-08FB-BB92-CFE0C25997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8BDD6-CA3D-95C5-DA85-D767A9C7837C}"/>
              </a:ext>
            </a:extLst>
          </p:cNvPr>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3567760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C499-0038-C580-47A7-86688C696E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4FC877-7AC0-B78D-8B1F-32AE706894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B14B8-86BA-233F-9AE8-DF64EB07265C}"/>
              </a:ext>
            </a:extLst>
          </p:cNvPr>
          <p:cNvSpPr>
            <a:spLocks noGrp="1"/>
          </p:cNvSpPr>
          <p:nvPr>
            <p:ph type="dt" sz="half" idx="10"/>
          </p:nvPr>
        </p:nvSpPr>
        <p:spPr/>
        <p:txBody>
          <a:bodyPr/>
          <a:lstStyle/>
          <a:p>
            <a:fld id="{33791E60-0134-4020-ADAC-8E3D6D6E7F92}" type="datetimeFigureOut">
              <a:rPr lang="en-GB" smtClean="0"/>
              <a:t>27/11/2024</a:t>
            </a:fld>
            <a:endParaRPr lang="en-GB"/>
          </a:p>
        </p:txBody>
      </p:sp>
      <p:sp>
        <p:nvSpPr>
          <p:cNvPr id="5" name="Footer Placeholder 4">
            <a:extLst>
              <a:ext uri="{FF2B5EF4-FFF2-40B4-BE49-F238E27FC236}">
                <a16:creationId xmlns:a16="http://schemas.microsoft.com/office/drawing/2014/main" id="{24D7A91A-F61C-C0A6-029B-9E29176E52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CF53D3-F9E2-7375-295D-5BE5A81C5C38}"/>
              </a:ext>
            </a:extLst>
          </p:cNvPr>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1559891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77510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2579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0228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11255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665248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629618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791E60-0134-4020-ADAC-8E3D6D6E7F92}" type="datetimeFigureOut">
              <a:rPr lang="en-GB" smtClean="0"/>
              <a:t>27/11/2024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4A65C5-869D-4BF9-B65C-3DD4312E5A56}" type="slidenum">
              <a:rPr lang="en-GB" smtClean="0"/>
              <a:t>‹#›</a:t>
            </a:fld>
            <a:endParaRPr lang="en-GB"/>
          </a:p>
        </p:txBody>
      </p:sp>
    </p:spTree>
    <p:extLst>
      <p:ext uri="{BB962C8B-B14F-4D97-AF65-F5344CB8AC3E}">
        <p14:creationId xmlns:p14="http://schemas.microsoft.com/office/powerpoint/2010/main" val="855144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20679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68748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791E60-0134-4020-ADAC-8E3D6D6E7F92}" type="datetimeFigureOut">
              <a:rPr lang="en-GB" smtClean="0"/>
              <a:t>27/11/2024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4A65C5-869D-4BF9-B65C-3DD4312E5A56}"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335628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2615980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51086663"/>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13.tiff"/></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expedia.co.uk/" TargetMode="External"/><Relationship Id="rId2" Type="http://schemas.openxmlformats.org/officeDocument/2006/relationships/hyperlink" Target="https://www.travelrepublic.co.uk/?&amp;adgroupid=&amp;source=PerformanceMax&amp;gad_source=1&amp;gclid=EAIaIQobChMItdrh8fHQggMVEZaDBx0bggkLEAAYASAAEgLIkvD_BwE&amp;gclsrc=aw.ds" TargetMode="External"/><Relationship Id="rId1" Type="http://schemas.openxmlformats.org/officeDocument/2006/relationships/slideLayout" Target="../slideLayouts/slideLayout15.xml"/><Relationship Id="rId6" Type="http://schemas.openxmlformats.org/officeDocument/2006/relationships/image" Target="../media/image11.png"/><Relationship Id="rId5" Type="http://schemas.openxmlformats.org/officeDocument/2006/relationships/hyperlink" Target="https://www.trivago.co.uk/en-GB/lm?themeId=107&amp;search=200-66&amp;sem_keyword=travel&amp;sem_creativeid=591905769496&amp;sem_matchtype=e&amp;sem_network=g&amp;sem_device=c&amp;sem_placement=&amp;sem_target=&amp;sem_adposition=&amp;sem_param1=&amp;sem_param2=&amp;sem_campaignid=11711203846&amp;sem_adgroupid=117680990390&amp;sem_targetid=kwd-11636141&amp;sem_location=1007446&amp;cipc=sem&amp;cip=4419000368&amp;gad_source=1&amp;gclid=EAIaIQobChMItdrh8fHQggMVEZaDBx0bggkLEAMYASAAEgIBbPD_BwE" TargetMode="External"/><Relationship Id="rId4" Type="http://schemas.openxmlformats.org/officeDocument/2006/relationships/hyperlink" Target="https://www.tui.co.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mkDVC_izIV0"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lxgoJvxeUw0" TargetMode="External"/><Relationship Id="rId7" Type="http://schemas.openxmlformats.org/officeDocument/2006/relationships/hyperlink" Target="https://www.youtube.com/watch?v=c_C6uN-VPI0"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hyperlink" Target="https://www.youtube.com/watch?v=GAIQfO7wkjY" TargetMode="External"/><Relationship Id="rId5" Type="http://schemas.openxmlformats.org/officeDocument/2006/relationships/hyperlink" Target="https://www.youtube.com/watch?v=mqofgaON5zk" TargetMode="External"/><Relationship Id="rId4" Type="http://schemas.openxmlformats.org/officeDocument/2006/relationships/hyperlink" Target="https://www.youtube.com/watch?v=roS_m72R_ec"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hyperlink" Target="https://youtube.com/shorts/tVFdCsIhFBM?feature=shar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5.xml"/><Relationship Id="rId1" Type="http://schemas.openxmlformats.org/officeDocument/2006/relationships/video" Target="https://www.youtube.com/embed/lLFZPJ6DaqU?feature=oembed" TargetMode="External"/><Relationship Id="rId6" Type="http://schemas.openxmlformats.org/officeDocument/2006/relationships/hyperlink" Target="https://www.youtube.com/watch?v=OMmp6uhzCVw" TargetMode="External"/><Relationship Id="rId5" Type="http://schemas.openxmlformats.org/officeDocument/2006/relationships/hyperlink" Target="https://www.youtube.com/watch?v=NJQpXiugmUg" TargetMode="External"/><Relationship Id="rId4" Type="http://schemas.openxmlformats.org/officeDocument/2006/relationships/hyperlink" Target="https://www.youtube.com/watch?v=VNL4M0lVT3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15.xml"/><Relationship Id="rId5" Type="http://schemas.openxmlformats.org/officeDocument/2006/relationships/hyperlink" Target="https://www.youtube.com/watch?v=WP-39Qq4OQc" TargetMode="External"/><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pkOhssCDhqA" TargetMode="External"/><Relationship Id="rId7"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moz.com/explorer" TargetMode="External"/><Relationship Id="rId2" Type="http://schemas.openxmlformats.org/officeDocument/2006/relationships/notesSlide" Target="../notesSlides/notesSlide22.xml"/><Relationship Id="rId1" Type="http://schemas.openxmlformats.org/officeDocument/2006/relationships/slideLayout" Target="../slideLayouts/slideLayout15.xml"/><Relationship Id="rId6" Type="http://schemas.openxmlformats.org/officeDocument/2006/relationships/hyperlink" Target="http://adwords.google.com/keywordplanner" TargetMode="External"/><Relationship Id="rId5" Type="http://schemas.openxmlformats.org/officeDocument/2006/relationships/hyperlink" Target="http://www.google.com/insights/search/" TargetMode="External"/><Relationship Id="rId4" Type="http://schemas.openxmlformats.org/officeDocument/2006/relationships/hyperlink" Target="https://freekeywords.wordtracker.com/"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hyperlink" Target="https://moz.com/explorer" TargetMode="External"/><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3" Type="http://schemas.openxmlformats.org/officeDocument/2006/relationships/hyperlink" Target="https://developers.google.com/search" TargetMode="External"/><Relationship Id="rId2" Type="http://schemas.openxmlformats.org/officeDocument/2006/relationships/notesSlide" Target="../notesSlides/notesSlide27.xml"/><Relationship Id="rId1" Type="http://schemas.openxmlformats.org/officeDocument/2006/relationships/slideLayout" Target="../slideLayouts/slideLayout15.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24015" y="340423"/>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2152650" y="1131094"/>
            <a:ext cx="7886700" cy="2978176"/>
          </a:xfrm>
          <a:prstGeom prst="rect">
            <a:avLst/>
          </a:prstGeom>
        </p:spPr>
        <p:txBody>
          <a:bodyPr vert="horz" lIns="68580" tIns="34290" rIns="68580" bIns="34290" rtlCol="0" anchor="ctr">
            <a:normAutofit/>
          </a:bodyPr>
          <a:lstStyle/>
          <a:p>
            <a:pPr defTabSz="685800">
              <a:lnSpc>
                <a:spcPct val="90000"/>
              </a:lnSpc>
              <a:spcBef>
                <a:spcPct val="0"/>
              </a:spcBef>
              <a:spcAft>
                <a:spcPts val="450"/>
              </a:spcAft>
              <a:defRPr/>
            </a:pPr>
            <a:r>
              <a:rPr lang="en-US" sz="1350" b="1">
                <a:solidFill>
                  <a:srgbClr val="FFFFFF"/>
                </a:solidFill>
                <a:latin typeface="Calibri Light" panose="020F0302020204030204"/>
              </a:rPr>
              <a:t> </a:t>
            </a:r>
            <a:r>
              <a:rPr lang="en-US" sz="3300" b="1">
                <a:latin typeface="Calibri" panose="020F0502020204030204" pitchFamily="34" charset="0"/>
                <a:cs typeface="Calibri" panose="020F0502020204030204" pitchFamily="34" charset="0"/>
              </a:rPr>
              <a:t>International Travel, Tourism, Events, Festivals and Leisure Resort Management</a:t>
            </a:r>
          </a:p>
          <a:p>
            <a:pPr defTabSz="685800">
              <a:lnSpc>
                <a:spcPct val="90000"/>
              </a:lnSpc>
              <a:spcBef>
                <a:spcPct val="0"/>
              </a:spcBef>
              <a:spcAft>
                <a:spcPts val="450"/>
              </a:spcAft>
              <a:defRPr/>
            </a:pPr>
            <a:r>
              <a:rPr lang="en-US" sz="3300" b="1">
                <a:latin typeface="Calibri" panose="020F0502020204030204" pitchFamily="34" charset="0"/>
                <a:cs typeface="Calibri" panose="020F0502020204030204" pitchFamily="34" charset="0"/>
              </a:rPr>
              <a:t>   </a:t>
            </a:r>
          </a:p>
          <a:p>
            <a:pPr defTabSz="685800">
              <a:lnSpc>
                <a:spcPct val="90000"/>
              </a:lnSpc>
              <a:spcBef>
                <a:spcPct val="0"/>
              </a:spcBef>
              <a:spcAft>
                <a:spcPts val="450"/>
              </a:spcAft>
              <a:defRPr/>
            </a:pPr>
            <a:r>
              <a:rPr lang="en-GB" sz="3300" b="1">
                <a:latin typeface="Calibri" panose="020F0502020204030204" pitchFamily="34" charset="0"/>
                <a:cs typeface="Calibri" panose="020F0502020204030204" pitchFamily="34" charset="0"/>
              </a:rPr>
              <a:t>BMTP4014</a:t>
            </a:r>
          </a:p>
          <a:p>
            <a:pPr defTabSz="685800">
              <a:lnSpc>
                <a:spcPct val="90000"/>
              </a:lnSpc>
              <a:spcBef>
                <a:spcPct val="0"/>
              </a:spcBef>
              <a:spcAft>
                <a:spcPts val="450"/>
              </a:spcAft>
              <a:defRPr/>
            </a:pPr>
            <a:r>
              <a:rPr lang="en-US" sz="3300" b="1">
                <a:latin typeface="Calibri" panose="020F0502020204030204" pitchFamily="34" charset="0"/>
                <a:cs typeface="Calibri" panose="020F0502020204030204" pitchFamily="34" charset="0"/>
              </a:rPr>
              <a:t>Niche Marketing And Social Media - Level 4</a:t>
            </a:r>
          </a:p>
        </p:txBody>
      </p:sp>
      <p:sp>
        <p:nvSpPr>
          <p:cNvPr id="6" name="TextBox 5">
            <a:extLst>
              <a:ext uri="{FF2B5EF4-FFF2-40B4-BE49-F238E27FC236}">
                <a16:creationId xmlns:a16="http://schemas.microsoft.com/office/drawing/2014/main" id="{2DDBD4A8-0007-5EFA-628C-3A9FCA50BB6B}"/>
              </a:ext>
            </a:extLst>
          </p:cNvPr>
          <p:cNvSpPr txBox="1"/>
          <p:nvPr/>
        </p:nvSpPr>
        <p:spPr>
          <a:xfrm>
            <a:off x="6850012" y="4556713"/>
            <a:ext cx="7886700" cy="3263504"/>
          </a:xfrm>
          <a:prstGeom prst="rect">
            <a:avLst/>
          </a:prstGeom>
        </p:spPr>
        <p:txBody>
          <a:bodyPr vert="horz" lIns="68580" tIns="34290" rIns="68580" bIns="34290" rtlCol="0">
            <a:normAutofit/>
          </a:bodyPr>
          <a:lstStyle/>
          <a:p>
            <a:pPr indent="-171450" defTabSz="685800">
              <a:lnSpc>
                <a:spcPct val="90000"/>
              </a:lnSpc>
              <a:spcBef>
                <a:spcPts val="750"/>
              </a:spcBef>
              <a:buFont typeface="Arial" panose="020B0604020202020204" pitchFamily="34" charset="0"/>
              <a:buChar char="•"/>
              <a:defRPr/>
            </a:pPr>
            <a:endParaRPr lang="en-US" sz="1350">
              <a:solidFill>
                <a:srgbClr val="FFFFFF"/>
              </a:solidFill>
              <a:latin typeface="Calibri" panose="020F0502020204030204"/>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524000" y="6064288"/>
            <a:ext cx="9144000" cy="793712"/>
          </a:xfrm>
          <a:prstGeom prst="rect">
            <a:avLst/>
          </a:prstGeom>
        </p:spPr>
      </p:pic>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513115" y="63546"/>
            <a:ext cx="9143985" cy="6032071"/>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141756" y="554606"/>
            <a:ext cx="7886700" cy="994172"/>
          </a:xfrm>
        </p:spPr>
        <p:txBody>
          <a:bodyPr vert="horz" lIns="68580" tIns="34290" rIns="68580" bIns="34290" rtlCol="0" anchor="ctr">
            <a:normAutofit/>
          </a:bodyPr>
          <a:lstStyle/>
          <a:p>
            <a:r>
              <a:rPr lang="en-US" sz="4400"/>
              <a:t>Last week </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2152650" y="2039839"/>
            <a:ext cx="7886700" cy="3263504"/>
          </a:xfrm>
        </p:spPr>
        <p:txBody>
          <a:bodyPr vert="horz" lIns="68580" tIns="34290" rIns="68580" bIns="34290" rtlCol="0">
            <a:normAutofit/>
          </a:bodyPr>
          <a:lstStyle/>
          <a:p>
            <a:pPr marL="0" indent="0">
              <a:buNone/>
              <a:defRPr/>
            </a:pPr>
            <a:r>
              <a:rPr lang="en-GB" sz="2800" b="1">
                <a:latin typeface="Calibri" panose="020F0502020204030204"/>
              </a:rPr>
              <a:t>What is Social Media/Digital Marketing</a:t>
            </a:r>
          </a:p>
          <a:p>
            <a:pPr marL="0" indent="0">
              <a:buNone/>
              <a:defRPr/>
            </a:pPr>
            <a:endParaRPr lang="en-GB" sz="2800" b="1">
              <a:latin typeface="Calibri" panose="020F0502020204030204"/>
            </a:endParaRPr>
          </a:p>
          <a:p>
            <a:pPr marL="0" indent="0">
              <a:buNone/>
              <a:defRPr/>
            </a:pPr>
            <a:r>
              <a:rPr lang="en-GB" sz="2800" b="1">
                <a:latin typeface="Calibri" panose="020F0502020204030204"/>
              </a:rPr>
              <a:t>Communication &amp; promotional </a:t>
            </a:r>
            <a:r>
              <a:rPr lang="en-GB" sz="2400" b="1">
                <a:latin typeface="Calibri" panose="020F0502020204030204"/>
              </a:rPr>
              <a:t>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534901" y="6095616"/>
            <a:ext cx="9144000" cy="793712"/>
          </a:xfrm>
          <a:prstGeom prst="rect">
            <a:avLst/>
          </a:prstGeom>
        </p:spPr>
      </p:pic>
    </p:spTree>
    <p:extLst>
      <p:ext uri="{BB962C8B-B14F-4D97-AF65-F5344CB8AC3E}">
        <p14:creationId xmlns:p14="http://schemas.microsoft.com/office/powerpoint/2010/main" val="2413162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1328058" y="188641"/>
            <a:ext cx="9339943" cy="235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400" b="1">
                <a:latin typeface="+mn-lt"/>
              </a:rPr>
              <a:t>Marketing Communications</a:t>
            </a:r>
          </a:p>
          <a:p>
            <a:pPr algn="ctr" eaLnBrk="1" hangingPunct="1">
              <a:spcBef>
                <a:spcPct val="0"/>
              </a:spcBef>
              <a:buFontTx/>
              <a:buNone/>
            </a:pPr>
            <a:endParaRPr lang="en-US" altLang="en-US" sz="2100" b="1">
              <a:latin typeface="+mn-lt"/>
            </a:endParaRPr>
          </a:p>
          <a:p>
            <a:pPr algn="ctr">
              <a:spcBef>
                <a:spcPct val="0"/>
              </a:spcBef>
              <a:buNone/>
            </a:pPr>
            <a:r>
              <a:rPr lang="en-GB" sz="2400">
                <a:latin typeface="+mn-lt"/>
              </a:rPr>
              <a:t>Audience communication processing </a:t>
            </a:r>
            <a:r>
              <a:rPr lang="en-GB" sz="2400" i="1">
                <a:latin typeface="+mn-lt"/>
              </a:rPr>
              <a:t>(How do audiences think?)</a:t>
            </a:r>
            <a:endParaRPr lang="en-GB" sz="2400">
              <a:latin typeface="+mn-lt"/>
            </a:endParaRPr>
          </a:p>
          <a:p>
            <a:pPr algn="ctr">
              <a:spcBef>
                <a:spcPct val="0"/>
              </a:spcBef>
              <a:buNone/>
            </a:pPr>
            <a:r>
              <a:rPr lang="en-GB" sz="2400">
                <a:latin typeface="+mn-lt"/>
              </a:rPr>
              <a:t>&amp;</a:t>
            </a:r>
          </a:p>
          <a:p>
            <a:pPr algn="ctr">
              <a:spcBef>
                <a:spcPct val="0"/>
              </a:spcBef>
              <a:buNone/>
            </a:pPr>
            <a:r>
              <a:rPr lang="en-GB" sz="2400">
                <a:latin typeface="+mn-lt"/>
              </a:rPr>
              <a:t> Key marketing communications approaches</a:t>
            </a:r>
            <a:r>
              <a:rPr lang="en-IE" sz="3000" b="1">
                <a:latin typeface="+mn-lt"/>
              </a:rPr>
              <a:t> </a:t>
            </a:r>
            <a:r>
              <a:rPr lang="en-IE" sz="2400" i="1">
                <a:latin typeface="+mn-lt"/>
              </a:rPr>
              <a:t>(How do MC work?)</a:t>
            </a:r>
          </a:p>
          <a:p>
            <a:pPr algn="ctr">
              <a:spcBef>
                <a:spcPct val="0"/>
              </a:spcBef>
              <a:buNone/>
            </a:pPr>
            <a:r>
              <a:rPr lang="en-IE" sz="2400">
                <a:latin typeface="+mn-lt"/>
              </a:rPr>
              <a:t> </a:t>
            </a:r>
            <a:endParaRPr lang="en-GB" sz="2400">
              <a:latin typeface="+mn-lt"/>
            </a:endParaRPr>
          </a:p>
        </p:txBody>
      </p:sp>
      <p:pic>
        <p:nvPicPr>
          <p:cNvPr id="9" name="Picture 8">
            <a:extLst>
              <a:ext uri="{FF2B5EF4-FFF2-40B4-BE49-F238E27FC236}">
                <a16:creationId xmlns:a16="http://schemas.microsoft.com/office/drawing/2014/main" id="{4432A31C-2E95-2018-9C22-3B81E049B93E}"/>
              </a:ext>
            </a:extLst>
          </p:cNvPr>
          <p:cNvPicPr>
            <a:picLocks noChangeAspect="1"/>
          </p:cNvPicPr>
          <p:nvPr/>
        </p:nvPicPr>
        <p:blipFill>
          <a:blip r:embed="rId3"/>
          <a:stretch>
            <a:fillRect/>
          </a:stretch>
        </p:blipFill>
        <p:spPr>
          <a:xfrm>
            <a:off x="1991544" y="2420889"/>
            <a:ext cx="4807650" cy="3377373"/>
          </a:xfrm>
          <a:prstGeom prst="rect">
            <a:avLst/>
          </a:prstGeom>
          <a:effectLst/>
        </p:spPr>
      </p:pic>
    </p:spTree>
    <p:extLst>
      <p:ext uri="{BB962C8B-B14F-4D97-AF65-F5344CB8AC3E}">
        <p14:creationId xmlns:p14="http://schemas.microsoft.com/office/powerpoint/2010/main" val="1119781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2EE5-754D-AC55-A419-0BD306552600}"/>
              </a:ext>
            </a:extLst>
          </p:cNvPr>
          <p:cNvSpPr>
            <a:spLocks noGrp="1"/>
          </p:cNvSpPr>
          <p:nvPr>
            <p:ph type="title"/>
          </p:nvPr>
        </p:nvSpPr>
        <p:spPr/>
        <p:txBody>
          <a:bodyPr/>
          <a:lstStyle/>
          <a:p>
            <a:r>
              <a:rPr lang="en-GB" b="1" i="0">
                <a:solidFill>
                  <a:srgbClr val="362F34"/>
                </a:solidFill>
                <a:effectLst/>
                <a:latin typeface="Calibri" panose="020F0502020204030204" pitchFamily="34" charset="0"/>
                <a:cs typeface="Calibri" panose="020F0502020204030204" pitchFamily="34" charset="0"/>
              </a:rPr>
              <a:t>Setting goals for your digital marketing</a:t>
            </a:r>
            <a:br>
              <a:rPr lang="en-GB" b="1" i="0">
                <a:solidFill>
                  <a:srgbClr val="362F34"/>
                </a:solidFill>
                <a:effectLst/>
                <a:latin typeface="Calibri" panose="020F0502020204030204" pitchFamily="34" charset="0"/>
                <a:cs typeface="Calibri" panose="020F0502020204030204" pitchFamily="34" charset="0"/>
              </a:rPr>
            </a:b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93A6241-6BAB-4DE4-32B9-1DBD55C5C359}"/>
              </a:ext>
            </a:extLst>
          </p:cNvPr>
          <p:cNvSpPr>
            <a:spLocks noGrp="1"/>
          </p:cNvSpPr>
          <p:nvPr>
            <p:ph idx="1"/>
          </p:nvPr>
        </p:nvSpPr>
        <p:spPr>
          <a:xfrm>
            <a:off x="838200" y="1825625"/>
            <a:ext cx="7064433" cy="4351338"/>
          </a:xfrm>
        </p:spPr>
        <p:txBody>
          <a:bodyPr/>
          <a:lstStyle/>
          <a:p>
            <a:r>
              <a:rPr lang="en-GB" b="0" i="0">
                <a:solidFill>
                  <a:srgbClr val="1F1F1F"/>
                </a:solidFill>
                <a:effectLst/>
              </a:rPr>
              <a:t>The 5’S of digital marketing are a simple framework to review and define the top-level goals of digital marketing in an organisation. </a:t>
            </a:r>
          </a:p>
          <a:p>
            <a:r>
              <a:rPr lang="en-GB" b="0" i="0">
                <a:solidFill>
                  <a:srgbClr val="1F1F1F"/>
                </a:solidFill>
                <a:effectLst/>
              </a:rPr>
              <a:t>They were defined by </a:t>
            </a:r>
            <a:r>
              <a:rPr lang="en-GB" b="0" i="0">
                <a:solidFill>
                  <a:srgbClr val="040C28"/>
                </a:solidFill>
                <a:effectLst/>
              </a:rPr>
              <a:t>PR Smith in Chaffey, D.</a:t>
            </a:r>
            <a:r>
              <a:rPr lang="en-GB" b="0" i="0">
                <a:solidFill>
                  <a:srgbClr val="1F1F1F"/>
                </a:solidFill>
                <a:effectLst/>
              </a:rPr>
              <a:t> </a:t>
            </a:r>
            <a:r>
              <a:rPr lang="en-GB" b="0" i="0">
                <a:solidFill>
                  <a:srgbClr val="040C28"/>
                </a:solidFill>
                <a:effectLst/>
              </a:rPr>
              <a:t>and Smith, P.R.</a:t>
            </a:r>
            <a:r>
              <a:rPr lang="en-GB" b="0" i="0">
                <a:solidFill>
                  <a:srgbClr val="1F1F1F"/>
                </a:solidFill>
                <a:effectLst/>
              </a:rPr>
              <a:t> </a:t>
            </a:r>
            <a:r>
              <a:rPr lang="en-GB" b="0" i="0">
                <a:solidFill>
                  <a:srgbClr val="040C28"/>
                </a:solidFill>
                <a:effectLst/>
              </a:rPr>
              <a:t>(2017) Digital Marketing Excellence, Planning, Optimising and integrating digital marketing, 5th </a:t>
            </a:r>
            <a:r>
              <a:rPr lang="en-GB" b="0" i="0" err="1">
                <a:solidFill>
                  <a:srgbClr val="040C28"/>
                </a:solidFill>
                <a:effectLst/>
              </a:rPr>
              <a:t>edn</a:t>
            </a:r>
            <a:r>
              <a:rPr lang="en-GB" b="0" i="0">
                <a:solidFill>
                  <a:srgbClr val="040C28"/>
                </a:solidFill>
                <a:effectLst/>
              </a:rPr>
              <a:t>, Taylor &amp; Francis</a:t>
            </a:r>
            <a:r>
              <a:rPr lang="en-GB" b="0" i="0">
                <a:solidFill>
                  <a:srgbClr val="1F1F1F"/>
                </a:solidFill>
                <a:effectLst/>
              </a:rPr>
              <a:t>.</a:t>
            </a:r>
            <a:endParaRPr lang="en-GB"/>
          </a:p>
        </p:txBody>
      </p:sp>
      <p:pic>
        <p:nvPicPr>
          <p:cNvPr id="4" name="Picture 3">
            <a:extLst>
              <a:ext uri="{FF2B5EF4-FFF2-40B4-BE49-F238E27FC236}">
                <a16:creationId xmlns:a16="http://schemas.microsoft.com/office/drawing/2014/main" id="{DCF267A7-937F-5BA4-9EEC-505CD5601EDC}"/>
              </a:ext>
            </a:extLst>
          </p:cNvPr>
          <p:cNvPicPr>
            <a:picLocks noChangeAspect="1"/>
          </p:cNvPicPr>
          <p:nvPr/>
        </p:nvPicPr>
        <p:blipFill>
          <a:blip r:embed="rId2"/>
          <a:stretch>
            <a:fillRect/>
          </a:stretch>
        </p:blipFill>
        <p:spPr>
          <a:xfrm>
            <a:off x="8264238" y="1612669"/>
            <a:ext cx="3194858" cy="3194858"/>
          </a:xfrm>
          <a:prstGeom prst="rect">
            <a:avLst/>
          </a:prstGeom>
        </p:spPr>
      </p:pic>
    </p:spTree>
    <p:extLst>
      <p:ext uri="{BB962C8B-B14F-4D97-AF65-F5344CB8AC3E}">
        <p14:creationId xmlns:p14="http://schemas.microsoft.com/office/powerpoint/2010/main" val="1648232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0CCEC4D-6918-4197-9AED-259527E5C393}"/>
              </a:ext>
            </a:extLst>
          </p:cNvPr>
          <p:cNvSpPr>
            <a:spLocks noGrp="1"/>
          </p:cNvSpPr>
          <p:nvPr>
            <p:ph type="title"/>
          </p:nvPr>
        </p:nvSpPr>
        <p:spPr>
          <a:xfrm>
            <a:off x="2141407" y="9885"/>
            <a:ext cx="7886700" cy="994172"/>
          </a:xfrm>
        </p:spPr>
        <p:txBody>
          <a:bodyPr>
            <a:normAutofit/>
          </a:bodyPr>
          <a:lstStyle/>
          <a:p>
            <a:pPr algn="ctr"/>
            <a:r>
              <a:rPr lang="en-GB" sz="3000" b="1"/>
              <a:t>5 ‘S’ Digital marketing objectives</a:t>
            </a:r>
          </a:p>
        </p:txBody>
      </p:sp>
      <p:sp>
        <p:nvSpPr>
          <p:cNvPr id="21" name="Espace réservé du numéro de diapositive 1"/>
          <p:cNvSpPr>
            <a:spLocks noGrp="1"/>
          </p:cNvSpPr>
          <p:nvPr>
            <p:ph type="sldNum" sz="quarter" idx="4294967295"/>
          </p:nvPr>
        </p:nvSpPr>
        <p:spPr>
          <a:xfrm>
            <a:off x="0" y="5676900"/>
            <a:ext cx="2133600" cy="323850"/>
          </a:xfrm>
        </p:spPr>
        <p:txBody>
          <a:bodyPr/>
          <a:lstStyle/>
          <a:p>
            <a:fld id="{CA474A6A-D2DE-E348-BD5B-9CFD0E02C68D}" type="slidenum">
              <a:rPr lang="en-GB" smtClean="0">
                <a:latin typeface="Bell Gothic Std Light" charset="0"/>
                <a:ea typeface="Bell Gothic Std Light" charset="0"/>
                <a:cs typeface="Bell Gothic Std Light" charset="0"/>
              </a:rPr>
              <a:pPr/>
              <a:t>5</a:t>
            </a:fld>
            <a:endParaRPr lang="en-GB">
              <a:latin typeface="Bell Gothic Std Light" charset="0"/>
              <a:ea typeface="Bell Gothic Std Light" charset="0"/>
              <a:cs typeface="Bell Gothic Std Light" charset="0"/>
            </a:endParaRPr>
          </a:p>
        </p:txBody>
      </p:sp>
      <p:graphicFrame>
        <p:nvGraphicFramePr>
          <p:cNvPr id="14" name="Diagram 13"/>
          <p:cNvGraphicFramePr/>
          <p:nvPr/>
        </p:nvGraphicFramePr>
        <p:xfrm>
          <a:off x="3036757" y="1004058"/>
          <a:ext cx="6096000" cy="4805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ZoneTexte 21"/>
          <p:cNvSpPr txBox="1"/>
          <p:nvPr/>
        </p:nvSpPr>
        <p:spPr>
          <a:xfrm>
            <a:off x="7308396" y="998295"/>
            <a:ext cx="2436308" cy="553998"/>
          </a:xfrm>
          <a:prstGeom prst="rect">
            <a:avLst/>
          </a:prstGeom>
          <a:noFill/>
        </p:spPr>
        <p:txBody>
          <a:bodyPr wrap="none" rtlCol="0">
            <a:spAutoFit/>
          </a:bodyPr>
          <a:lstStyle/>
          <a:p>
            <a:r>
              <a:rPr lang="en-GB" sz="1500">
                <a:ea typeface="Bell Gothic Std Light" charset="0"/>
                <a:cs typeface="Bell Gothic Std Light" charset="0"/>
              </a:rPr>
              <a:t>Through wider distribution, </a:t>
            </a:r>
          </a:p>
          <a:p>
            <a:r>
              <a:rPr lang="en-GB" sz="1500">
                <a:ea typeface="Bell Gothic Std Light" charset="0"/>
                <a:cs typeface="Bell Gothic Std Light" charset="0"/>
              </a:rPr>
              <a:t>promotion, sales</a:t>
            </a:r>
          </a:p>
        </p:txBody>
      </p:sp>
      <p:sp>
        <p:nvSpPr>
          <p:cNvPr id="17" name="Rectangle 16"/>
          <p:cNvSpPr/>
          <p:nvPr/>
        </p:nvSpPr>
        <p:spPr>
          <a:xfrm>
            <a:off x="9129508" y="2921168"/>
            <a:ext cx="2881888" cy="1015663"/>
          </a:xfrm>
          <a:prstGeom prst="rect">
            <a:avLst/>
          </a:prstGeom>
        </p:spPr>
        <p:txBody>
          <a:bodyPr wrap="square">
            <a:spAutoFit/>
          </a:bodyPr>
          <a:lstStyle/>
          <a:p>
            <a:r>
              <a:rPr lang="en-GB" sz="1500">
                <a:ea typeface="Bell Gothic Std Light" charset="0"/>
                <a:cs typeface="Bell Gothic Std Light" charset="0"/>
              </a:rPr>
              <a:t>Through giving customers extra benefits online or inform product development through online dialogue and feedback. </a:t>
            </a:r>
          </a:p>
        </p:txBody>
      </p:sp>
      <p:sp>
        <p:nvSpPr>
          <p:cNvPr id="18" name="ZoneTexte 24"/>
          <p:cNvSpPr txBox="1"/>
          <p:nvPr/>
        </p:nvSpPr>
        <p:spPr>
          <a:xfrm>
            <a:off x="8316692" y="4815587"/>
            <a:ext cx="3637010" cy="553998"/>
          </a:xfrm>
          <a:prstGeom prst="rect">
            <a:avLst/>
          </a:prstGeom>
          <a:noFill/>
        </p:spPr>
        <p:txBody>
          <a:bodyPr wrap="square" rtlCol="0">
            <a:spAutoFit/>
          </a:bodyPr>
          <a:lstStyle/>
          <a:p>
            <a:r>
              <a:rPr lang="en-GB" sz="1500">
                <a:ea typeface="Bell Gothic Std Light" charset="0"/>
                <a:cs typeface="Bell Gothic Std Light" charset="0"/>
              </a:rPr>
              <a:t>By tracking them, asking them questions, creating a dialogue, learning about them.</a:t>
            </a:r>
          </a:p>
        </p:txBody>
      </p:sp>
      <p:sp>
        <p:nvSpPr>
          <p:cNvPr id="19" name="Rectangle 18"/>
          <p:cNvSpPr/>
          <p:nvPr/>
        </p:nvSpPr>
        <p:spPr>
          <a:xfrm>
            <a:off x="606693" y="4861753"/>
            <a:ext cx="3159176" cy="1015663"/>
          </a:xfrm>
          <a:prstGeom prst="rect">
            <a:avLst/>
          </a:prstGeom>
        </p:spPr>
        <p:txBody>
          <a:bodyPr wrap="square">
            <a:spAutoFit/>
          </a:bodyPr>
          <a:lstStyle/>
          <a:p>
            <a:r>
              <a:rPr lang="en-GB" sz="1500">
                <a:ea typeface="Bell Gothic Std Light" charset="0"/>
                <a:cs typeface="Bell Gothic Std Light" charset="0"/>
              </a:rPr>
              <a:t>Through online email communications, sales and service transactions to reduce staff, print and postage costs. </a:t>
            </a:r>
          </a:p>
        </p:txBody>
      </p:sp>
      <p:sp>
        <p:nvSpPr>
          <p:cNvPr id="20" name="ZoneTexte 26"/>
          <p:cNvSpPr txBox="1"/>
          <p:nvPr/>
        </p:nvSpPr>
        <p:spPr>
          <a:xfrm>
            <a:off x="753740" y="1159878"/>
            <a:ext cx="3159177" cy="784830"/>
          </a:xfrm>
          <a:prstGeom prst="rect">
            <a:avLst/>
          </a:prstGeom>
          <a:noFill/>
        </p:spPr>
        <p:txBody>
          <a:bodyPr wrap="square" rtlCol="0">
            <a:spAutoFit/>
          </a:bodyPr>
          <a:lstStyle/>
          <a:p>
            <a:r>
              <a:rPr lang="en-GB" sz="1500">
                <a:ea typeface="Bell Gothic Std Light" charset="0"/>
                <a:cs typeface="Bell Gothic Std Light" charset="0"/>
              </a:rPr>
              <a:t>Through providing a new proposition and new experience online while at the same time appearing familiar. </a:t>
            </a:r>
          </a:p>
        </p:txBody>
      </p:sp>
      <p:sp>
        <p:nvSpPr>
          <p:cNvPr id="24" name="Rectangle 23"/>
          <p:cNvSpPr/>
          <p:nvPr/>
        </p:nvSpPr>
        <p:spPr>
          <a:xfrm>
            <a:off x="7948253" y="1404391"/>
            <a:ext cx="2697260" cy="300082"/>
          </a:xfrm>
          <a:prstGeom prst="rect">
            <a:avLst/>
          </a:prstGeom>
        </p:spPr>
        <p:txBody>
          <a:bodyPr wrap="square">
            <a:spAutoFit/>
          </a:bodyPr>
          <a:lstStyle/>
          <a:p>
            <a:r>
              <a:rPr lang="en-GB" sz="1350">
                <a:solidFill>
                  <a:srgbClr val="00B0F0"/>
                </a:solidFill>
                <a:ea typeface="Bell Gothic Std Light" charset="0"/>
                <a:cs typeface="Bell Gothic Std Light" charset="0"/>
              </a:rPr>
              <a:t>Achieve 10% of sales online</a:t>
            </a:r>
          </a:p>
        </p:txBody>
      </p:sp>
      <p:sp>
        <p:nvSpPr>
          <p:cNvPr id="25" name="Rectangle 24"/>
          <p:cNvSpPr/>
          <p:nvPr/>
        </p:nvSpPr>
        <p:spPr>
          <a:xfrm>
            <a:off x="9204415" y="2097485"/>
            <a:ext cx="1923555" cy="523220"/>
          </a:xfrm>
          <a:prstGeom prst="rect">
            <a:avLst/>
          </a:prstGeom>
        </p:spPr>
        <p:txBody>
          <a:bodyPr wrap="square">
            <a:spAutoFit/>
          </a:bodyPr>
          <a:lstStyle/>
          <a:p>
            <a:r>
              <a:rPr lang="en-GB" sz="1400" b="1">
                <a:solidFill>
                  <a:srgbClr val="00B0F0"/>
                </a:solidFill>
                <a:ea typeface="Bell Gothic Std Light" charset="0"/>
                <a:cs typeface="Bell Gothic Std Light" charset="0"/>
              </a:rPr>
              <a:t>Increase conversion rate by 5%</a:t>
            </a:r>
          </a:p>
        </p:txBody>
      </p:sp>
      <p:sp>
        <p:nvSpPr>
          <p:cNvPr id="26" name="Rectangle 25"/>
          <p:cNvSpPr/>
          <p:nvPr/>
        </p:nvSpPr>
        <p:spPr>
          <a:xfrm>
            <a:off x="8398126" y="5399372"/>
            <a:ext cx="3613270" cy="523220"/>
          </a:xfrm>
          <a:prstGeom prst="rect">
            <a:avLst/>
          </a:prstGeom>
        </p:spPr>
        <p:txBody>
          <a:bodyPr wrap="square">
            <a:spAutoFit/>
          </a:bodyPr>
          <a:lstStyle/>
          <a:p>
            <a:r>
              <a:rPr lang="en-GB" sz="1400" b="1">
                <a:solidFill>
                  <a:srgbClr val="00B0F0"/>
                </a:solidFill>
                <a:ea typeface="Bell Gothic Std Light" charset="0"/>
                <a:cs typeface="Bell Gothic Std Light" charset="0"/>
              </a:rPr>
              <a:t>Grow email coverage to 50% of current customer database</a:t>
            </a:r>
          </a:p>
        </p:txBody>
      </p:sp>
      <p:sp>
        <p:nvSpPr>
          <p:cNvPr id="27" name="Rectangle 26"/>
          <p:cNvSpPr/>
          <p:nvPr/>
        </p:nvSpPr>
        <p:spPr>
          <a:xfrm>
            <a:off x="908858" y="4248923"/>
            <a:ext cx="3017941" cy="523220"/>
          </a:xfrm>
          <a:prstGeom prst="rect">
            <a:avLst/>
          </a:prstGeom>
        </p:spPr>
        <p:txBody>
          <a:bodyPr wrap="square">
            <a:spAutoFit/>
          </a:bodyPr>
          <a:lstStyle/>
          <a:p>
            <a:r>
              <a:rPr lang="en-GB" sz="1400" b="1">
                <a:solidFill>
                  <a:srgbClr val="00B0F0"/>
                </a:solidFill>
                <a:ea typeface="Bell Gothic Std Light" charset="0"/>
                <a:cs typeface="Bell Gothic Std Light" charset="0"/>
              </a:rPr>
              <a:t>Generate 10% more sales for same communications budget</a:t>
            </a:r>
          </a:p>
        </p:txBody>
      </p:sp>
      <p:sp>
        <p:nvSpPr>
          <p:cNvPr id="28" name="Rectangle 27"/>
          <p:cNvSpPr/>
          <p:nvPr/>
        </p:nvSpPr>
        <p:spPr>
          <a:xfrm>
            <a:off x="158118" y="2295234"/>
            <a:ext cx="2878639" cy="738664"/>
          </a:xfrm>
          <a:prstGeom prst="rect">
            <a:avLst/>
          </a:prstGeom>
        </p:spPr>
        <p:txBody>
          <a:bodyPr wrap="square">
            <a:spAutoFit/>
          </a:bodyPr>
          <a:lstStyle/>
          <a:p>
            <a:r>
              <a:rPr lang="en-GB" sz="1400" b="1">
                <a:solidFill>
                  <a:srgbClr val="00B0F0"/>
                </a:solidFill>
                <a:ea typeface="Bell Gothic Std Light" charset="0"/>
                <a:cs typeface="Bell Gothic Std Light" charset="0"/>
              </a:rPr>
              <a:t>Add two new significant enhancements to the customer online experience</a:t>
            </a:r>
          </a:p>
        </p:txBody>
      </p:sp>
    </p:spTree>
    <p:extLst>
      <p:ext uri="{BB962C8B-B14F-4D97-AF65-F5344CB8AC3E}">
        <p14:creationId xmlns:p14="http://schemas.microsoft.com/office/powerpoint/2010/main" val="1570096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2000"/>
                                        <p:tgtEl>
                                          <p:spTgt spid="24"/>
                                        </p:tgtEl>
                                      </p:cBhvr>
                                    </p:animEffect>
                                  </p:childTnLst>
                                </p:cTn>
                              </p:par>
                            </p:childTnLst>
                          </p:cTn>
                        </p:par>
                        <p:par>
                          <p:cTn id="11" fill="hold">
                            <p:stCondLst>
                              <p:cond delay="2000"/>
                            </p:stCondLst>
                            <p:childTnLst>
                              <p:par>
                                <p:cTn id="12" presetID="10" presetClass="entr" presetSubtype="0" fill="hold" grpId="0" nodeType="after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3000"/>
                                        <p:tgtEl>
                                          <p:spTgt spid="17"/>
                                        </p:tgtEl>
                                      </p:cBhvr>
                                    </p:animEffect>
                                  </p:childTnLst>
                                </p:cTn>
                              </p:par>
                            </p:childTnLst>
                          </p:cTn>
                        </p:par>
                        <p:par>
                          <p:cTn id="15" fill="hold">
                            <p:stCondLst>
                              <p:cond delay="5000"/>
                            </p:stCondLst>
                            <p:childTnLst>
                              <p:par>
                                <p:cTn id="16" presetID="10" presetClass="entr" presetSubtype="0" fill="hold" grpId="0"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fade">
                                      <p:cBhvr>
                                        <p:cTn id="18" dur="3000"/>
                                        <p:tgtEl>
                                          <p:spTgt spid="25"/>
                                        </p:tgtEl>
                                      </p:cBhvr>
                                    </p:animEffect>
                                  </p:childTnLst>
                                </p:cTn>
                              </p:par>
                            </p:childTnLst>
                          </p:cTn>
                        </p:par>
                        <p:par>
                          <p:cTn id="19" fill="hold">
                            <p:stCondLst>
                              <p:cond delay="8000"/>
                            </p:stCondLst>
                            <p:childTnLst>
                              <p:par>
                                <p:cTn id="20" presetID="10" presetClass="entr" presetSubtype="0" fill="hold" grpId="0" nodeType="after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3000"/>
                                        <p:tgtEl>
                                          <p:spTgt spid="18"/>
                                        </p:tgtEl>
                                      </p:cBhvr>
                                    </p:animEffect>
                                  </p:childTnLst>
                                </p:cTn>
                              </p:par>
                            </p:childTnLst>
                          </p:cTn>
                        </p:par>
                        <p:par>
                          <p:cTn id="23" fill="hold">
                            <p:stCondLst>
                              <p:cond delay="11000"/>
                            </p:stCondLst>
                            <p:childTnLst>
                              <p:par>
                                <p:cTn id="24" presetID="10" presetClass="entr" presetSubtype="0" fill="hold" grpId="0" nodeType="after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3000"/>
                                        <p:tgtEl>
                                          <p:spTgt spid="26"/>
                                        </p:tgtEl>
                                      </p:cBhvr>
                                    </p:animEffect>
                                  </p:childTnLst>
                                </p:cTn>
                              </p:par>
                            </p:childTnLst>
                          </p:cTn>
                        </p:par>
                        <p:par>
                          <p:cTn id="27" fill="hold">
                            <p:stCondLst>
                              <p:cond delay="14000"/>
                            </p:stCondLst>
                            <p:childTnLst>
                              <p:par>
                                <p:cTn id="28" presetID="10" presetClass="entr" presetSubtype="0" fill="hold" grpId="0" nodeType="afterEffect">
                                  <p:stCondLst>
                                    <p:cond delay="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3000"/>
                                        <p:tgtEl>
                                          <p:spTgt spid="19"/>
                                        </p:tgtEl>
                                      </p:cBhvr>
                                    </p:animEffect>
                                  </p:childTnLst>
                                </p:cTn>
                              </p:par>
                            </p:childTnLst>
                          </p:cTn>
                        </p:par>
                        <p:par>
                          <p:cTn id="31" fill="hold">
                            <p:stCondLst>
                              <p:cond delay="17000"/>
                            </p:stCondLst>
                            <p:childTnLst>
                              <p:par>
                                <p:cTn id="32" presetID="10" presetClass="entr" presetSubtype="0" fill="hold" grpId="0" nodeType="afterEffect">
                                  <p:stCondLst>
                                    <p:cond delay="0"/>
                                  </p:stCondLst>
                                  <p:childTnLst>
                                    <p:set>
                                      <p:cBhvr>
                                        <p:cTn id="33" dur="1" fill="hold">
                                          <p:stCondLst>
                                            <p:cond delay="0"/>
                                          </p:stCondLst>
                                        </p:cTn>
                                        <p:tgtEl>
                                          <p:spTgt spid="27"/>
                                        </p:tgtEl>
                                        <p:attrNameLst>
                                          <p:attrName>style.visibility</p:attrName>
                                        </p:attrNameLst>
                                      </p:cBhvr>
                                      <p:to>
                                        <p:strVal val="visible"/>
                                      </p:to>
                                    </p:set>
                                    <p:animEffect transition="in" filter="fade">
                                      <p:cBhvr>
                                        <p:cTn id="34" dur="3000"/>
                                        <p:tgtEl>
                                          <p:spTgt spid="27"/>
                                        </p:tgtEl>
                                      </p:cBhvr>
                                    </p:animEffect>
                                  </p:childTnLst>
                                </p:cTn>
                              </p:par>
                            </p:childTnLst>
                          </p:cTn>
                        </p:par>
                        <p:par>
                          <p:cTn id="35" fill="hold">
                            <p:stCondLst>
                              <p:cond delay="20000"/>
                            </p:stCondLst>
                            <p:childTnLst>
                              <p:par>
                                <p:cTn id="36" presetID="10" presetClass="entr" presetSubtype="0" fill="hold" grpId="0" nodeType="after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fade">
                                      <p:cBhvr>
                                        <p:cTn id="38" dur="3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P spid="17" grpId="0"/>
      <p:bldP spid="18" grpId="0"/>
      <p:bldP spid="19" grpId="0"/>
      <p:bldP spid="24" grpId="0"/>
      <p:bldP spid="25" grpId="0"/>
      <p:bldP spid="26" grpId="0"/>
      <p:bldP spid="27" grpId="0"/>
      <p:bldP spid="2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32AAAF2-2B10-49E7-84DF-8552CC68C099}"/>
              </a:ext>
            </a:extLst>
          </p:cNvPr>
          <p:cNvSpPr>
            <a:spLocks noGrp="1" noChangeArrowheads="1"/>
          </p:cNvSpPr>
          <p:nvPr>
            <p:ph type="title"/>
          </p:nvPr>
        </p:nvSpPr>
        <p:spPr>
          <a:xfrm>
            <a:off x="1919536" y="116632"/>
            <a:ext cx="6172200" cy="469106"/>
          </a:xfrm>
        </p:spPr>
        <p:txBody>
          <a:bodyPr>
            <a:normAutofit fontScale="90000"/>
          </a:bodyPr>
          <a:lstStyle/>
          <a:p>
            <a:pPr eaLnBrk="1" hangingPunct="1"/>
            <a:r>
              <a:rPr lang="en-GB" altLang="en-US" sz="2800" b="1"/>
              <a:t>Objectives - Sell</a:t>
            </a:r>
          </a:p>
        </p:txBody>
      </p:sp>
      <p:sp>
        <p:nvSpPr>
          <p:cNvPr id="8" name="ZoneTexte 4"/>
          <p:cNvSpPr txBox="1"/>
          <p:nvPr/>
        </p:nvSpPr>
        <p:spPr>
          <a:xfrm>
            <a:off x="1927176" y="2189928"/>
            <a:ext cx="3479992" cy="369332"/>
          </a:xfrm>
          <a:prstGeom prst="rect">
            <a:avLst/>
          </a:prstGeom>
          <a:noFill/>
        </p:spPr>
        <p:txBody>
          <a:bodyPr wrap="none" rtlCol="0">
            <a:spAutoFit/>
          </a:bodyPr>
          <a:lstStyle/>
          <a:p>
            <a:pPr algn="ctr"/>
            <a:r>
              <a:rPr lang="en-GB" b="1">
                <a:latin typeface="Bell Gothic Std Light" charset="0"/>
                <a:ea typeface="Bell Gothic Std Light" charset="0"/>
                <a:cs typeface="Bell Gothic Std Light" charset="0"/>
              </a:rPr>
              <a:t>Direct online revenue contribution</a:t>
            </a:r>
          </a:p>
        </p:txBody>
      </p:sp>
      <p:sp>
        <p:nvSpPr>
          <p:cNvPr id="9" name="Flèche vers la droite 5"/>
          <p:cNvSpPr/>
          <p:nvPr/>
        </p:nvSpPr>
        <p:spPr>
          <a:xfrm rot="5400000">
            <a:off x="3341920" y="2777012"/>
            <a:ext cx="448409" cy="399300"/>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latin typeface="Bell Gothic Std Light" charset="0"/>
              <a:ea typeface="Bell Gothic Std Light" charset="0"/>
              <a:cs typeface="Bell Gothic Std Light" charset="0"/>
            </a:endParaRPr>
          </a:p>
        </p:txBody>
      </p:sp>
      <p:sp>
        <p:nvSpPr>
          <p:cNvPr id="10" name="ZoneTexte 6"/>
          <p:cNvSpPr txBox="1"/>
          <p:nvPr/>
        </p:nvSpPr>
        <p:spPr>
          <a:xfrm>
            <a:off x="2098874" y="3417149"/>
            <a:ext cx="2934501" cy="646331"/>
          </a:xfrm>
          <a:prstGeom prst="rect">
            <a:avLst/>
          </a:prstGeom>
          <a:noFill/>
        </p:spPr>
        <p:txBody>
          <a:bodyPr wrap="square" rtlCol="0">
            <a:spAutoFit/>
          </a:bodyPr>
          <a:lstStyle/>
          <a:p>
            <a:pPr algn="ctr"/>
            <a:r>
              <a:rPr lang="en-GB">
                <a:latin typeface="Bell Gothic Std Light" charset="0"/>
                <a:ea typeface="Bell Gothic Std Light" charset="0"/>
                <a:cs typeface="Bell Gothic Std Light" charset="0"/>
              </a:rPr>
              <a:t>% of sales transactions completed online</a:t>
            </a:r>
          </a:p>
        </p:txBody>
      </p:sp>
      <p:sp>
        <p:nvSpPr>
          <p:cNvPr id="11" name="Accolade fermante 7"/>
          <p:cNvSpPr/>
          <p:nvPr/>
        </p:nvSpPr>
        <p:spPr>
          <a:xfrm>
            <a:off x="5608044" y="1628801"/>
            <a:ext cx="411480" cy="2996419"/>
          </a:xfrm>
          <a:prstGeom prst="rightBrace">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350">
              <a:latin typeface="Bell Gothic Std Light" charset="0"/>
              <a:ea typeface="Bell Gothic Std Light" charset="0"/>
              <a:cs typeface="Bell Gothic Std Light" charset="0"/>
            </a:endParaRPr>
          </a:p>
        </p:txBody>
      </p:sp>
      <p:sp>
        <p:nvSpPr>
          <p:cNvPr id="12" name="ZoneTexte 8"/>
          <p:cNvSpPr txBox="1"/>
          <p:nvPr/>
        </p:nvSpPr>
        <p:spPr>
          <a:xfrm>
            <a:off x="6135634" y="585764"/>
            <a:ext cx="4157882" cy="646331"/>
          </a:xfrm>
          <a:prstGeom prst="rect">
            <a:avLst/>
          </a:prstGeom>
          <a:noFill/>
        </p:spPr>
        <p:txBody>
          <a:bodyPr wrap="square" rtlCol="0">
            <a:spAutoFit/>
          </a:bodyPr>
          <a:lstStyle/>
          <a:p>
            <a:pPr algn="ctr"/>
            <a:r>
              <a:rPr lang="en-GB">
                <a:latin typeface="Bell Gothic Std Light" charset="0"/>
                <a:ea typeface="Bell Gothic Std Light" charset="0"/>
                <a:cs typeface="Bell Gothic Std Light" charset="0"/>
              </a:rPr>
              <a:t>To increase this %, using </a:t>
            </a:r>
            <a:r>
              <a:rPr lang="en-GB" b="1">
                <a:latin typeface="Bell Gothic Std Light" charset="0"/>
                <a:ea typeface="Bell Gothic Std Light" charset="0"/>
                <a:cs typeface="Bell Gothic Std Light" charset="0"/>
              </a:rPr>
              <a:t>mixed-mode</a:t>
            </a:r>
            <a:r>
              <a:rPr lang="en-GB">
                <a:latin typeface="Bell Gothic Std Light" charset="0"/>
                <a:ea typeface="Bell Gothic Std Light" charset="0"/>
                <a:cs typeface="Bell Gothic Std Light" charset="0"/>
              </a:rPr>
              <a:t> or </a:t>
            </a:r>
            <a:r>
              <a:rPr lang="en-GB" b="1">
                <a:latin typeface="Bell Gothic Std Light" charset="0"/>
                <a:ea typeface="Bell Gothic Std Light" charset="0"/>
                <a:cs typeface="Bell Gothic Std Light" charset="0"/>
              </a:rPr>
              <a:t>multichannel selling </a:t>
            </a:r>
            <a:r>
              <a:rPr lang="en-GB">
                <a:latin typeface="Bell Gothic Std Light" charset="0"/>
                <a:ea typeface="Bell Gothic Std Light" charset="0"/>
                <a:cs typeface="Bell Gothic Std Light" charset="0"/>
              </a:rPr>
              <a:t>is a must</a:t>
            </a:r>
          </a:p>
        </p:txBody>
      </p:sp>
      <p:pic>
        <p:nvPicPr>
          <p:cNvPr id="2050" name="Picture 2" descr="C:\Users\krisw\OneDrive\Desktop\Multichannel-Venn-Diagram.png"/>
          <p:cNvPicPr>
            <a:picLocks noChangeAspect="1" noChangeArrowheads="1"/>
          </p:cNvPicPr>
          <p:nvPr/>
        </p:nvPicPr>
        <p:blipFill>
          <a:blip r:embed="rId3" cstate="print"/>
          <a:srcRect/>
          <a:stretch>
            <a:fillRect/>
          </a:stretch>
        </p:blipFill>
        <p:spPr bwMode="auto">
          <a:xfrm>
            <a:off x="6106266" y="1391569"/>
            <a:ext cx="5348672" cy="4753325"/>
          </a:xfrm>
          <a:prstGeom prst="rect">
            <a:avLst/>
          </a:prstGeom>
          <a:noFill/>
        </p:spPr>
      </p:pic>
      <p:grpSp>
        <p:nvGrpSpPr>
          <p:cNvPr id="3" name="Group 2">
            <a:extLst>
              <a:ext uri="{FF2B5EF4-FFF2-40B4-BE49-F238E27FC236}">
                <a16:creationId xmlns:a16="http://schemas.microsoft.com/office/drawing/2014/main" id="{A252F949-4109-E4AF-C1C4-E93E0F0DC987}"/>
              </a:ext>
            </a:extLst>
          </p:cNvPr>
          <p:cNvGrpSpPr/>
          <p:nvPr/>
        </p:nvGrpSpPr>
        <p:grpSpPr>
          <a:xfrm>
            <a:off x="2339983" y="4896928"/>
            <a:ext cx="3035319" cy="983499"/>
            <a:chOff x="7117700" y="1728826"/>
            <a:chExt cx="4047092" cy="1311332"/>
          </a:xfrm>
        </p:grpSpPr>
        <p:sp>
          <p:nvSpPr>
            <p:cNvPr id="5" name="TextBox 4">
              <a:extLst>
                <a:ext uri="{FF2B5EF4-FFF2-40B4-BE49-F238E27FC236}">
                  <a16:creationId xmlns:a16="http://schemas.microsoft.com/office/drawing/2014/main" id="{0F2FF0FD-51EF-3110-DCE2-F6EC31592CF8}"/>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kern="0">
                  <a:solidFill>
                    <a:prstClr val="black"/>
                  </a:solidFill>
                  <a:latin typeface="Abadi" panose="020B0604020202020204" pitchFamily="34" charset="0"/>
                </a:rPr>
                <a:t>Give me examples of how tourism based services utilise Sell </a:t>
              </a:r>
            </a:p>
          </p:txBody>
        </p:sp>
        <p:pic>
          <p:nvPicPr>
            <p:cNvPr id="6" name="Picture 2" descr="Amazon.co.uk: Question of the Day : Alexa Skills">
              <a:extLst>
                <a:ext uri="{FF2B5EF4-FFF2-40B4-BE49-F238E27FC236}">
                  <a16:creationId xmlns:a16="http://schemas.microsoft.com/office/drawing/2014/main" id="{154239DF-25CA-69AF-04D2-8C92A1E78BF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53226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oneTexte 3"/>
          <p:cNvSpPr txBox="1"/>
          <p:nvPr/>
        </p:nvSpPr>
        <p:spPr>
          <a:xfrm>
            <a:off x="4332521" y="748245"/>
            <a:ext cx="3481274" cy="323165"/>
          </a:xfrm>
          <a:prstGeom prst="rect">
            <a:avLst/>
          </a:prstGeom>
          <a:noFill/>
        </p:spPr>
        <p:txBody>
          <a:bodyPr wrap="none" rtlCol="0">
            <a:spAutoFit/>
          </a:bodyPr>
          <a:lstStyle/>
          <a:p>
            <a:r>
              <a:rPr lang="en-GB" sz="1500" u="sng">
                <a:latin typeface="Bell Gothic Std Light" charset="0"/>
                <a:ea typeface="Bell Gothic Std Light" charset="0"/>
                <a:cs typeface="Bell Gothic Std Light" charset="0"/>
              </a:rPr>
              <a:t>Measures of online customer engagement</a:t>
            </a:r>
          </a:p>
        </p:txBody>
      </p:sp>
      <p:cxnSp>
        <p:nvCxnSpPr>
          <p:cNvPr id="7" name="Connecteur droit 5"/>
          <p:cNvCxnSpPr/>
          <p:nvPr/>
        </p:nvCxnSpPr>
        <p:spPr>
          <a:xfrm>
            <a:off x="5951984" y="1810300"/>
            <a:ext cx="0" cy="3237401"/>
          </a:xfrm>
          <a:prstGeom prst="line">
            <a:avLst/>
          </a:prstGeom>
          <a:ln w="38100">
            <a:solidFill>
              <a:srgbClr val="0070C0"/>
            </a:solidFill>
            <a:prstDash val="lgDash"/>
          </a:ln>
        </p:spPr>
        <p:style>
          <a:lnRef idx="1">
            <a:schemeClr val="accent1"/>
          </a:lnRef>
          <a:fillRef idx="0">
            <a:schemeClr val="accent1"/>
          </a:fillRef>
          <a:effectRef idx="0">
            <a:schemeClr val="accent1"/>
          </a:effectRef>
          <a:fontRef idx="minor">
            <a:schemeClr val="tx1"/>
          </a:fontRef>
        </p:style>
      </p:cxnSp>
      <p:sp>
        <p:nvSpPr>
          <p:cNvPr id="8" name="ZoneTexte 6"/>
          <p:cNvSpPr txBox="1"/>
          <p:nvPr/>
        </p:nvSpPr>
        <p:spPr>
          <a:xfrm>
            <a:off x="1771918" y="1490482"/>
            <a:ext cx="2616422" cy="461665"/>
          </a:xfrm>
          <a:prstGeom prst="rect">
            <a:avLst/>
          </a:prstGeom>
          <a:solidFill>
            <a:schemeClr val="accent1">
              <a:lumMod val="60000"/>
              <a:lumOff val="40000"/>
            </a:schemeClr>
          </a:solidFill>
          <a:ln>
            <a:noFill/>
          </a:ln>
        </p:spPr>
        <p:txBody>
          <a:bodyPr wrap="none" rtlCol="0">
            <a:spAutoFit/>
          </a:bodyPr>
          <a:lstStyle/>
          <a:p>
            <a:r>
              <a:rPr lang="en-GB" sz="2400">
                <a:solidFill>
                  <a:schemeClr val="bg1"/>
                </a:solidFill>
                <a:latin typeface="Bell Gothic Std Light" charset="0"/>
                <a:ea typeface="Bell Gothic Std Light" charset="0"/>
                <a:cs typeface="Bell Gothic Std Light" charset="0"/>
              </a:rPr>
              <a:t>Engagement metric</a:t>
            </a:r>
          </a:p>
        </p:txBody>
      </p:sp>
      <p:sp>
        <p:nvSpPr>
          <p:cNvPr id="9" name="ZoneTexte 7"/>
          <p:cNvSpPr txBox="1"/>
          <p:nvPr/>
        </p:nvSpPr>
        <p:spPr>
          <a:xfrm>
            <a:off x="6623947" y="1379469"/>
            <a:ext cx="2110321" cy="400110"/>
          </a:xfrm>
          <a:prstGeom prst="rect">
            <a:avLst/>
          </a:prstGeom>
          <a:solidFill>
            <a:schemeClr val="accent1">
              <a:lumMod val="60000"/>
              <a:lumOff val="40000"/>
            </a:schemeClr>
          </a:solidFill>
          <a:ln>
            <a:noFill/>
          </a:ln>
        </p:spPr>
        <p:txBody>
          <a:bodyPr wrap="none" rtlCol="0">
            <a:spAutoFit/>
          </a:bodyPr>
          <a:lstStyle/>
          <a:p>
            <a:r>
              <a:rPr lang="en-GB" sz="2000">
                <a:solidFill>
                  <a:schemeClr val="bg1"/>
                </a:solidFill>
                <a:latin typeface="Bell Gothic Std Light" charset="0"/>
                <a:ea typeface="Bell Gothic Std Light" charset="0"/>
                <a:cs typeface="Bell Gothic Std Light" charset="0"/>
              </a:rPr>
              <a:t>Engagement tactic</a:t>
            </a:r>
          </a:p>
        </p:txBody>
      </p:sp>
      <p:sp>
        <p:nvSpPr>
          <p:cNvPr id="10" name="ZoneTexte 8"/>
          <p:cNvSpPr txBox="1"/>
          <p:nvPr/>
        </p:nvSpPr>
        <p:spPr>
          <a:xfrm>
            <a:off x="2161839" y="2053470"/>
            <a:ext cx="3432671"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1. % of non-home page entry visits</a:t>
            </a:r>
          </a:p>
        </p:txBody>
      </p:sp>
      <p:sp>
        <p:nvSpPr>
          <p:cNvPr id="11" name="ZoneTexte 9"/>
          <p:cNvSpPr txBox="1"/>
          <p:nvPr/>
        </p:nvSpPr>
        <p:spPr>
          <a:xfrm>
            <a:off x="2184023" y="2197751"/>
            <a:ext cx="2674582" cy="523220"/>
          </a:xfrm>
          <a:prstGeom prst="rect">
            <a:avLst/>
          </a:prstGeom>
          <a:noFill/>
        </p:spPr>
        <p:txBody>
          <a:bodyPr wrap="square" rtlCol="0">
            <a:spAutoFit/>
          </a:bodyPr>
          <a:lstStyle/>
          <a:p>
            <a:r>
              <a:rPr lang="en-GB">
                <a:latin typeface="Bell Gothic Std Light" charset="0"/>
                <a:ea typeface="Bell Gothic Std Light" charset="0"/>
                <a:cs typeface="Bell Gothic Std Light" charset="0"/>
              </a:rPr>
              <a:t>2</a:t>
            </a:r>
            <a:r>
              <a:rPr lang="en-GB" sz="2800">
                <a:latin typeface="Bell Gothic Std Light" charset="0"/>
                <a:ea typeface="Bell Gothic Std Light" charset="0"/>
                <a:cs typeface="Bell Gothic Std Light" charset="0"/>
              </a:rPr>
              <a:t>. </a:t>
            </a:r>
            <a:r>
              <a:rPr lang="en-GB">
                <a:latin typeface="Bell Gothic Std Light" charset="0"/>
                <a:ea typeface="Bell Gothic Std Light" charset="0"/>
                <a:cs typeface="Bell Gothic Std Light" charset="0"/>
              </a:rPr>
              <a:t>Bounce rate</a:t>
            </a:r>
            <a:endParaRPr lang="en-GB" sz="1200">
              <a:latin typeface="Bell Gothic Std Light" charset="0"/>
              <a:ea typeface="Bell Gothic Std Light" charset="0"/>
              <a:cs typeface="Bell Gothic Std Light" charset="0"/>
            </a:endParaRPr>
          </a:p>
        </p:txBody>
      </p:sp>
      <p:sp>
        <p:nvSpPr>
          <p:cNvPr id="12" name="ZoneTexte 10"/>
          <p:cNvSpPr txBox="1"/>
          <p:nvPr/>
        </p:nvSpPr>
        <p:spPr>
          <a:xfrm>
            <a:off x="2161840" y="2603323"/>
            <a:ext cx="1234184"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3. Duration</a:t>
            </a:r>
          </a:p>
        </p:txBody>
      </p:sp>
      <p:sp>
        <p:nvSpPr>
          <p:cNvPr id="13" name="ZoneTexte 11"/>
          <p:cNvSpPr txBox="1"/>
          <p:nvPr/>
        </p:nvSpPr>
        <p:spPr>
          <a:xfrm>
            <a:off x="2161840" y="2878250"/>
            <a:ext cx="2349746"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4. Marketing outcomes</a:t>
            </a:r>
          </a:p>
        </p:txBody>
      </p:sp>
      <p:sp>
        <p:nvSpPr>
          <p:cNvPr id="14" name="ZoneTexte 12"/>
          <p:cNvSpPr txBox="1"/>
          <p:nvPr/>
        </p:nvSpPr>
        <p:spPr>
          <a:xfrm>
            <a:off x="2161839" y="3153177"/>
            <a:ext cx="3409716"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5. Micro or step conversation rates</a:t>
            </a:r>
            <a:endParaRPr lang="en-GB" sz="1200">
              <a:latin typeface="Bell Gothic Std Light" charset="0"/>
              <a:ea typeface="Bell Gothic Std Light" charset="0"/>
              <a:cs typeface="Bell Gothic Std Light" charset="0"/>
            </a:endParaRPr>
          </a:p>
        </p:txBody>
      </p:sp>
      <p:sp>
        <p:nvSpPr>
          <p:cNvPr id="15" name="ZoneTexte 14"/>
          <p:cNvSpPr txBox="1"/>
          <p:nvPr/>
        </p:nvSpPr>
        <p:spPr>
          <a:xfrm>
            <a:off x="2161839" y="3428104"/>
            <a:ext cx="2992679"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6. Brand search-term strength</a:t>
            </a:r>
          </a:p>
        </p:txBody>
      </p:sp>
      <p:sp>
        <p:nvSpPr>
          <p:cNvPr id="16" name="ZoneTexte 15"/>
          <p:cNvSpPr txBox="1"/>
          <p:nvPr/>
        </p:nvSpPr>
        <p:spPr>
          <a:xfrm>
            <a:off x="2161840" y="3703030"/>
            <a:ext cx="2144946"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7. Email activity level</a:t>
            </a:r>
          </a:p>
        </p:txBody>
      </p:sp>
      <p:sp>
        <p:nvSpPr>
          <p:cNvPr id="17" name="ZoneTexte 16"/>
          <p:cNvSpPr txBox="1"/>
          <p:nvPr/>
        </p:nvSpPr>
        <p:spPr>
          <a:xfrm>
            <a:off x="2161839" y="3977957"/>
            <a:ext cx="3199302" cy="923330"/>
          </a:xfrm>
          <a:prstGeom prst="rect">
            <a:avLst/>
          </a:prstGeom>
          <a:noFill/>
        </p:spPr>
        <p:txBody>
          <a:bodyPr wrap="square" rtlCol="0">
            <a:spAutoFit/>
          </a:bodyPr>
          <a:lstStyle/>
          <a:p>
            <a:r>
              <a:rPr lang="en-GB">
                <a:latin typeface="Bell Gothic Std Light" charset="0"/>
                <a:ea typeface="Bell Gothic Std Light" charset="0"/>
                <a:cs typeface="Bell Gothic Std Light" charset="0"/>
              </a:rPr>
              <a:t>8. Define activity levels or hurdle rates (for     different activities</a:t>
            </a:r>
          </a:p>
        </p:txBody>
      </p:sp>
      <p:sp>
        <p:nvSpPr>
          <p:cNvPr id="18" name="ZoneTexte 17"/>
          <p:cNvSpPr txBox="1"/>
          <p:nvPr/>
        </p:nvSpPr>
        <p:spPr>
          <a:xfrm>
            <a:off x="2161838" y="4804809"/>
            <a:ext cx="2273571"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9. Emotional response</a:t>
            </a:r>
          </a:p>
        </p:txBody>
      </p:sp>
      <p:sp>
        <p:nvSpPr>
          <p:cNvPr id="19" name="ZoneTexte 18"/>
          <p:cNvSpPr txBox="1"/>
          <p:nvPr/>
        </p:nvSpPr>
        <p:spPr>
          <a:xfrm>
            <a:off x="2036549" y="5172070"/>
            <a:ext cx="1484765"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10. Outcomes</a:t>
            </a:r>
          </a:p>
        </p:txBody>
      </p:sp>
      <p:sp>
        <p:nvSpPr>
          <p:cNvPr id="20" name="ZoneTexte 19"/>
          <p:cNvSpPr txBox="1"/>
          <p:nvPr/>
        </p:nvSpPr>
        <p:spPr>
          <a:xfrm>
            <a:off x="6568696" y="2007303"/>
            <a:ext cx="2987485"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Use run-of-site OVP messages</a:t>
            </a:r>
          </a:p>
        </p:txBody>
      </p:sp>
      <p:sp>
        <p:nvSpPr>
          <p:cNvPr id="21" name="ZoneTexte 20"/>
          <p:cNvSpPr txBox="1"/>
          <p:nvPr/>
        </p:nvSpPr>
        <p:spPr>
          <a:xfrm>
            <a:off x="6489193" y="2328397"/>
            <a:ext cx="2466444"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Use a run-of-site sign up</a:t>
            </a:r>
          </a:p>
        </p:txBody>
      </p:sp>
      <p:sp>
        <p:nvSpPr>
          <p:cNvPr id="22" name="ZoneTexte 21"/>
          <p:cNvSpPr txBox="1"/>
          <p:nvPr/>
        </p:nvSpPr>
        <p:spPr>
          <a:xfrm>
            <a:off x="6503803" y="2636455"/>
            <a:ext cx="4782078"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Use </a:t>
            </a:r>
            <a:r>
              <a:rPr lang="en-GB" err="1">
                <a:latin typeface="Bell Gothic Std Light" charset="0"/>
                <a:ea typeface="Bell Gothic Std Light" charset="0"/>
                <a:cs typeface="Bell Gothic Std Light" charset="0"/>
              </a:rPr>
              <a:t>heatmaps</a:t>
            </a:r>
            <a:r>
              <a:rPr lang="en-GB">
                <a:latin typeface="Bell Gothic Std Light" charset="0"/>
                <a:ea typeface="Bell Gothic Std Light" charset="0"/>
                <a:cs typeface="Bell Gothic Std Light" charset="0"/>
              </a:rPr>
              <a:t> or overlays to assess management</a:t>
            </a:r>
          </a:p>
        </p:txBody>
      </p:sp>
      <p:sp>
        <p:nvSpPr>
          <p:cNvPr id="23" name="ZoneTexte 22"/>
          <p:cNvSpPr txBox="1"/>
          <p:nvPr/>
        </p:nvSpPr>
        <p:spPr>
          <a:xfrm>
            <a:off x="6489195" y="2878250"/>
            <a:ext cx="2044021"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Get your scent right</a:t>
            </a:r>
          </a:p>
        </p:txBody>
      </p:sp>
      <p:sp>
        <p:nvSpPr>
          <p:cNvPr id="24" name="ZoneTexte 23"/>
          <p:cNvSpPr txBox="1"/>
          <p:nvPr/>
        </p:nvSpPr>
        <p:spPr>
          <a:xfrm>
            <a:off x="6489195" y="3153177"/>
            <a:ext cx="2560766"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Interactive sales advisers </a:t>
            </a:r>
          </a:p>
        </p:txBody>
      </p:sp>
      <p:sp>
        <p:nvSpPr>
          <p:cNvPr id="25" name="ZoneTexte 24"/>
          <p:cNvSpPr txBox="1"/>
          <p:nvPr/>
        </p:nvSpPr>
        <p:spPr>
          <a:xfrm>
            <a:off x="6489193" y="3428104"/>
            <a:ext cx="2101344"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Generate awareness</a:t>
            </a:r>
          </a:p>
        </p:txBody>
      </p:sp>
      <p:sp>
        <p:nvSpPr>
          <p:cNvPr id="26" name="ZoneTexte 25"/>
          <p:cNvSpPr txBox="1"/>
          <p:nvPr/>
        </p:nvSpPr>
        <p:spPr>
          <a:xfrm>
            <a:off x="6542828" y="3722845"/>
            <a:ext cx="2296398"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Refined touch strategy</a:t>
            </a:r>
          </a:p>
        </p:txBody>
      </p:sp>
      <p:sp>
        <p:nvSpPr>
          <p:cNvPr id="27" name="ZoneTexte 26"/>
          <p:cNvSpPr txBox="1"/>
          <p:nvPr/>
        </p:nvSpPr>
        <p:spPr>
          <a:xfrm>
            <a:off x="6489194" y="3977957"/>
            <a:ext cx="3940154" cy="646331"/>
          </a:xfrm>
          <a:prstGeom prst="rect">
            <a:avLst/>
          </a:prstGeom>
          <a:noFill/>
        </p:spPr>
        <p:txBody>
          <a:bodyPr wrap="square" rtlCol="0">
            <a:spAutoFit/>
          </a:bodyPr>
          <a:lstStyle/>
          <a:p>
            <a:r>
              <a:rPr lang="en-GB">
                <a:latin typeface="Bell Gothic Std Light" charset="0"/>
                <a:ea typeface="Bell Gothic Std Light" charset="0"/>
                <a:cs typeface="Bell Gothic Std Light" charset="0"/>
              </a:rPr>
              <a:t>Personalize by activity or lifecycle of content in web or email pods</a:t>
            </a:r>
          </a:p>
        </p:txBody>
      </p:sp>
      <p:sp>
        <p:nvSpPr>
          <p:cNvPr id="28" name="ZoneTexte 27"/>
          <p:cNvSpPr txBox="1"/>
          <p:nvPr/>
        </p:nvSpPr>
        <p:spPr>
          <a:xfrm>
            <a:off x="6482453" y="4563015"/>
            <a:ext cx="2019848"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Multivariate testing</a:t>
            </a:r>
          </a:p>
        </p:txBody>
      </p:sp>
      <p:sp>
        <p:nvSpPr>
          <p:cNvPr id="29" name="ZoneTexte 28"/>
          <p:cNvSpPr txBox="1"/>
          <p:nvPr/>
        </p:nvSpPr>
        <p:spPr>
          <a:xfrm>
            <a:off x="6438218" y="4948017"/>
            <a:ext cx="4701608" cy="369332"/>
          </a:xfrm>
          <a:prstGeom prst="rect">
            <a:avLst/>
          </a:prstGeom>
          <a:noFill/>
        </p:spPr>
        <p:txBody>
          <a:bodyPr wrap="none" rtlCol="0">
            <a:spAutoFit/>
          </a:bodyPr>
          <a:lstStyle/>
          <a:p>
            <a:r>
              <a:rPr lang="en-GB">
                <a:latin typeface="Bell Gothic Std Light" charset="0"/>
                <a:ea typeface="Bell Gothic Std Light" charset="0"/>
                <a:cs typeface="Bell Gothic Std Light" charset="0"/>
              </a:rPr>
              <a:t>Use secondary navigation to highlight next steps</a:t>
            </a:r>
          </a:p>
        </p:txBody>
      </p:sp>
      <p:sp>
        <p:nvSpPr>
          <p:cNvPr id="30" name="Rectangle 3">
            <a:extLst>
              <a:ext uri="{FF2B5EF4-FFF2-40B4-BE49-F238E27FC236}">
                <a16:creationId xmlns:a16="http://schemas.microsoft.com/office/drawing/2014/main" id="{D78CB922-DF57-44A4-B8A3-EE3794C5B43C}"/>
              </a:ext>
            </a:extLst>
          </p:cNvPr>
          <p:cNvSpPr>
            <a:spLocks noGrp="1" noChangeArrowheads="1"/>
          </p:cNvSpPr>
          <p:nvPr>
            <p:ph type="title"/>
          </p:nvPr>
        </p:nvSpPr>
        <p:spPr>
          <a:xfrm>
            <a:off x="3009900" y="88014"/>
            <a:ext cx="6172200" cy="434579"/>
          </a:xfrm>
        </p:spPr>
        <p:txBody>
          <a:bodyPr/>
          <a:lstStyle/>
          <a:p>
            <a:pPr eaLnBrk="1" hangingPunct="1"/>
            <a:r>
              <a:rPr lang="en-GB" altLang="en-US" sz="2400"/>
              <a:t>Serve- The Internet as a Customer service tool</a:t>
            </a:r>
          </a:p>
        </p:txBody>
      </p:sp>
    </p:spTree>
    <p:extLst>
      <p:ext uri="{BB962C8B-B14F-4D97-AF65-F5344CB8AC3E}">
        <p14:creationId xmlns:p14="http://schemas.microsoft.com/office/powerpoint/2010/main" val="299802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510374-EC63-4395-9EFF-81D11852F0CD}"/>
              </a:ext>
            </a:extLst>
          </p:cNvPr>
          <p:cNvSpPr>
            <a:spLocks noGrp="1" noChangeArrowheads="1"/>
          </p:cNvSpPr>
          <p:nvPr>
            <p:ph type="title"/>
          </p:nvPr>
        </p:nvSpPr>
        <p:spPr>
          <a:xfrm>
            <a:off x="1856514" y="73753"/>
            <a:ext cx="7383928" cy="762000"/>
          </a:xfrm>
        </p:spPr>
        <p:txBody>
          <a:bodyPr>
            <a:normAutofit/>
          </a:bodyPr>
          <a:lstStyle/>
          <a:p>
            <a:pPr eaLnBrk="1" hangingPunct="1"/>
            <a:r>
              <a:rPr lang="en-GB" altLang="en-US" sz="2800" b="1"/>
              <a:t>Speak – The Internet as a Communications Tool</a:t>
            </a:r>
          </a:p>
        </p:txBody>
      </p:sp>
      <p:pic>
        <p:nvPicPr>
          <p:cNvPr id="6" name="Picture 2"/>
          <p:cNvPicPr>
            <a:picLocks noChangeAspect="1"/>
          </p:cNvPicPr>
          <p:nvPr/>
        </p:nvPicPr>
        <p:blipFill>
          <a:blip r:embed="rId3" cstate="print"/>
          <a:stretch>
            <a:fillRect/>
          </a:stretch>
        </p:blipFill>
        <p:spPr>
          <a:xfrm>
            <a:off x="315882" y="1163782"/>
            <a:ext cx="5769020" cy="4144079"/>
          </a:xfrm>
          <a:prstGeom prst="rect">
            <a:avLst/>
          </a:prstGeom>
        </p:spPr>
      </p:pic>
      <p:sp>
        <p:nvSpPr>
          <p:cNvPr id="7" name="Rectangle 6"/>
          <p:cNvSpPr/>
          <p:nvPr/>
        </p:nvSpPr>
        <p:spPr>
          <a:xfrm>
            <a:off x="938257" y="5612041"/>
            <a:ext cx="3392275" cy="253916"/>
          </a:xfrm>
          <a:prstGeom prst="rect">
            <a:avLst/>
          </a:prstGeom>
        </p:spPr>
        <p:txBody>
          <a:bodyPr wrap="none">
            <a:spAutoFit/>
          </a:bodyPr>
          <a:lstStyle/>
          <a:p>
            <a:r>
              <a:rPr lang="en-GB" sz="1050">
                <a:solidFill>
                  <a:schemeClr val="accent2"/>
                </a:solidFill>
                <a:latin typeface="Bell Gothic Std Light" charset="0"/>
                <a:ea typeface="Bell Gothic Std Light" charset="0"/>
                <a:cs typeface="Bell Gothic Std Light" charset="0"/>
              </a:rPr>
              <a:t>Figure 1.11</a:t>
            </a:r>
            <a:r>
              <a:rPr lang="en-GB" sz="1050">
                <a:latin typeface="Bell Gothic Std Light" charset="0"/>
                <a:ea typeface="Bell Gothic Std Light" charset="0"/>
                <a:cs typeface="Bell Gothic Std Light" charset="0"/>
              </a:rPr>
              <a:t>	Categories of media: paid, owned, earned</a:t>
            </a:r>
          </a:p>
        </p:txBody>
      </p:sp>
      <p:sp>
        <p:nvSpPr>
          <p:cNvPr id="8" name="ZoneTexte 5"/>
          <p:cNvSpPr txBox="1"/>
          <p:nvPr/>
        </p:nvSpPr>
        <p:spPr>
          <a:xfrm>
            <a:off x="7103691" y="1692529"/>
            <a:ext cx="3171825" cy="784830"/>
          </a:xfrm>
          <a:prstGeom prst="rect">
            <a:avLst/>
          </a:prstGeom>
          <a:noFill/>
        </p:spPr>
        <p:txBody>
          <a:bodyPr wrap="square" rtlCol="0">
            <a:spAutoFit/>
          </a:bodyPr>
          <a:lstStyle/>
          <a:p>
            <a:r>
              <a:rPr lang="en-GB" sz="1500" i="1" u="sng">
                <a:latin typeface="Bell Gothic Std Light" charset="0"/>
                <a:ea typeface="Bell Gothic Std Light" charset="0"/>
                <a:cs typeface="Bell Gothic Std Light" charset="0"/>
              </a:rPr>
              <a:t>Pull</a:t>
            </a:r>
            <a:r>
              <a:rPr lang="en-GB" sz="1500" u="sng">
                <a:latin typeface="Bell Gothic Std Light" charset="0"/>
                <a:ea typeface="Bell Gothic Std Light" charset="0"/>
                <a:cs typeface="Bell Gothic Std Light" charset="0"/>
              </a:rPr>
              <a:t> mechanism</a:t>
            </a:r>
            <a:r>
              <a:rPr lang="en-GB" sz="1500">
                <a:latin typeface="Bell Gothic Std Light" charset="0"/>
                <a:ea typeface="Bell Gothic Std Light" charset="0"/>
                <a:cs typeface="Bell Gothic Std Light" charset="0"/>
              </a:rPr>
              <a:t>: in Digital marketing, the </a:t>
            </a:r>
            <a:r>
              <a:rPr lang="en-GB" sz="1500" b="1">
                <a:latin typeface="Bell Gothic Std Light" charset="0"/>
                <a:ea typeface="Bell Gothic Std Light" charset="0"/>
                <a:cs typeface="Bell Gothic Std Light" charset="0"/>
              </a:rPr>
              <a:t>contact with the brand is initiated by the customer</a:t>
            </a:r>
          </a:p>
        </p:txBody>
      </p:sp>
      <p:cxnSp>
        <p:nvCxnSpPr>
          <p:cNvPr id="9" name="Connecteur droit avec flèche 7"/>
          <p:cNvCxnSpPr/>
          <p:nvPr/>
        </p:nvCxnSpPr>
        <p:spPr>
          <a:xfrm>
            <a:off x="6600056" y="1835238"/>
            <a:ext cx="407194" cy="0"/>
          </a:xfrm>
          <a:prstGeom prst="straightConnector1">
            <a:avLst/>
          </a:prstGeom>
          <a:ln w="38100">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 name="ZoneTexte 8"/>
          <p:cNvSpPr txBox="1"/>
          <p:nvPr/>
        </p:nvSpPr>
        <p:spPr>
          <a:xfrm>
            <a:off x="6600056" y="1251561"/>
            <a:ext cx="2968228" cy="415498"/>
          </a:xfrm>
          <a:prstGeom prst="rect">
            <a:avLst/>
          </a:prstGeom>
          <a:noFill/>
        </p:spPr>
        <p:txBody>
          <a:bodyPr wrap="square" rtlCol="0">
            <a:spAutoFit/>
          </a:bodyPr>
          <a:lstStyle/>
          <a:p>
            <a:r>
              <a:rPr lang="en-GB" sz="2100" b="1">
                <a:latin typeface="Bell Gothic Std Light" charset="0"/>
                <a:ea typeface="Bell Gothic Std Light" charset="0"/>
                <a:cs typeface="Bell Gothic Std Light" charset="0"/>
              </a:rPr>
              <a:t>Inbound marketing</a:t>
            </a:r>
          </a:p>
        </p:txBody>
      </p:sp>
      <p:cxnSp>
        <p:nvCxnSpPr>
          <p:cNvPr id="11" name="Connecteur droit 10"/>
          <p:cNvCxnSpPr/>
          <p:nvPr/>
        </p:nvCxnSpPr>
        <p:spPr>
          <a:xfrm>
            <a:off x="6293787" y="1254348"/>
            <a:ext cx="0" cy="3787964"/>
          </a:xfrm>
          <a:prstGeom prst="line">
            <a:avLst/>
          </a:prstGeom>
          <a:ln w="28575">
            <a:solidFill>
              <a:srgbClr val="0070C0"/>
            </a:solidFill>
            <a:prstDash val="lgDash"/>
          </a:ln>
        </p:spPr>
        <p:style>
          <a:lnRef idx="1">
            <a:schemeClr val="accent1"/>
          </a:lnRef>
          <a:fillRef idx="0">
            <a:schemeClr val="accent1"/>
          </a:fillRef>
          <a:effectRef idx="0">
            <a:schemeClr val="accent1"/>
          </a:effectRef>
          <a:fontRef idx="minor">
            <a:schemeClr val="tx1"/>
          </a:fontRef>
        </p:style>
      </p:cxnSp>
      <p:pic>
        <p:nvPicPr>
          <p:cNvPr id="12" name="Imag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09776" y="2534822"/>
            <a:ext cx="707231" cy="707231"/>
          </a:xfrm>
          <a:prstGeom prst="rect">
            <a:avLst/>
          </a:prstGeom>
        </p:spPr>
      </p:pic>
      <p:sp>
        <p:nvSpPr>
          <p:cNvPr id="13" name="ZoneTexte 12"/>
          <p:cNvSpPr txBox="1"/>
          <p:nvPr/>
        </p:nvSpPr>
        <p:spPr>
          <a:xfrm>
            <a:off x="7213447" y="2499555"/>
            <a:ext cx="2914650" cy="553998"/>
          </a:xfrm>
          <a:prstGeom prst="rect">
            <a:avLst/>
          </a:prstGeom>
          <a:noFill/>
        </p:spPr>
        <p:txBody>
          <a:bodyPr wrap="square" rtlCol="0">
            <a:spAutoFit/>
          </a:bodyPr>
          <a:lstStyle/>
          <a:p>
            <a:r>
              <a:rPr lang="en-GB" sz="1500" b="1">
                <a:latin typeface="Bell Gothic Std Light" charset="0"/>
                <a:ea typeface="Bell Gothic Std Light" charset="0"/>
                <a:cs typeface="Bell Gothic Std Light" charset="0"/>
              </a:rPr>
              <a:t>Good visibility from companies in search engines is essential</a:t>
            </a:r>
          </a:p>
        </p:txBody>
      </p:sp>
      <p:sp>
        <p:nvSpPr>
          <p:cNvPr id="14" name="ZoneTexte 13"/>
          <p:cNvSpPr txBox="1"/>
          <p:nvPr/>
        </p:nvSpPr>
        <p:spPr>
          <a:xfrm>
            <a:off x="6600056" y="3284984"/>
            <a:ext cx="2968228" cy="415498"/>
          </a:xfrm>
          <a:prstGeom prst="rect">
            <a:avLst/>
          </a:prstGeom>
          <a:noFill/>
        </p:spPr>
        <p:txBody>
          <a:bodyPr wrap="square" rtlCol="0">
            <a:spAutoFit/>
          </a:bodyPr>
          <a:lstStyle/>
          <a:p>
            <a:r>
              <a:rPr lang="en-GB" sz="2100" b="1">
                <a:latin typeface="Bell Gothic Std Light" charset="0"/>
                <a:ea typeface="Bell Gothic Std Light" charset="0"/>
                <a:cs typeface="Bell Gothic Std Light" charset="0"/>
              </a:rPr>
              <a:t>Content marketing</a:t>
            </a:r>
          </a:p>
        </p:txBody>
      </p:sp>
      <p:sp>
        <p:nvSpPr>
          <p:cNvPr id="15" name="ZoneTexte 14"/>
          <p:cNvSpPr txBox="1"/>
          <p:nvPr/>
        </p:nvSpPr>
        <p:spPr>
          <a:xfrm>
            <a:off x="6600056" y="3675461"/>
            <a:ext cx="3808350" cy="1938992"/>
          </a:xfrm>
          <a:prstGeom prst="rect">
            <a:avLst/>
          </a:prstGeom>
          <a:noFill/>
        </p:spPr>
        <p:txBody>
          <a:bodyPr wrap="none" rtlCol="0">
            <a:spAutoFit/>
          </a:bodyPr>
          <a:lstStyle/>
          <a:p>
            <a:pPr marL="257175" indent="-257175">
              <a:buAutoNum type="arabicPeriod"/>
            </a:pPr>
            <a:r>
              <a:rPr lang="en-GB" sz="2400">
                <a:latin typeface="Bell Gothic Std Light" charset="0"/>
                <a:ea typeface="Bell Gothic Std Light" charset="0"/>
                <a:cs typeface="Bell Gothic Std Light" charset="0"/>
              </a:rPr>
              <a:t>Content engagement value</a:t>
            </a:r>
          </a:p>
          <a:p>
            <a:pPr marL="257175" indent="-257175">
              <a:buAutoNum type="arabicPeriod"/>
            </a:pPr>
            <a:r>
              <a:rPr lang="en-GB" sz="2400">
                <a:latin typeface="Bell Gothic Std Light" charset="0"/>
                <a:ea typeface="Bell Gothic Std Light" charset="0"/>
                <a:cs typeface="Bell Gothic Std Light" charset="0"/>
              </a:rPr>
              <a:t>Content media</a:t>
            </a:r>
          </a:p>
          <a:p>
            <a:pPr marL="257175" indent="-257175">
              <a:buAutoNum type="arabicPeriod"/>
            </a:pPr>
            <a:r>
              <a:rPr lang="en-GB" sz="2400">
                <a:latin typeface="Bell Gothic Std Light" charset="0"/>
                <a:ea typeface="Bell Gothic Std Light" charset="0"/>
                <a:cs typeface="Bell Gothic Std Light" charset="0"/>
              </a:rPr>
              <a:t>Content syndication</a:t>
            </a:r>
          </a:p>
          <a:p>
            <a:pPr marL="257175" indent="-257175">
              <a:buAutoNum type="arabicPeriod"/>
            </a:pPr>
            <a:r>
              <a:rPr lang="en-GB" sz="2400">
                <a:latin typeface="Bell Gothic Std Light" charset="0"/>
                <a:ea typeface="Bell Gothic Std Light" charset="0"/>
                <a:cs typeface="Bell Gothic Std Light" charset="0"/>
              </a:rPr>
              <a:t>Content participation</a:t>
            </a:r>
          </a:p>
          <a:p>
            <a:pPr marL="257175" indent="-257175">
              <a:buAutoNum type="arabicPeriod"/>
            </a:pPr>
            <a:r>
              <a:rPr lang="en-GB" sz="2400">
                <a:latin typeface="Bell Gothic Std Light" charset="0"/>
                <a:ea typeface="Bell Gothic Std Light" charset="0"/>
                <a:cs typeface="Bell Gothic Std Light" charset="0"/>
              </a:rPr>
              <a:t>Content access platform </a:t>
            </a:r>
            <a:endParaRPr lang="en-GB" sz="1350">
              <a:latin typeface="Bell Gothic Std Light" charset="0"/>
              <a:ea typeface="Bell Gothic Std Light" charset="0"/>
              <a:cs typeface="Bell Gothic Std Light" charset="0"/>
            </a:endParaRPr>
          </a:p>
        </p:txBody>
      </p:sp>
    </p:spTree>
    <p:extLst>
      <p:ext uri="{BB962C8B-B14F-4D97-AF65-F5344CB8AC3E}">
        <p14:creationId xmlns:p14="http://schemas.microsoft.com/office/powerpoint/2010/main" val="233673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1"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10" grpId="0"/>
      <p:bldP spid="13" grpId="0"/>
      <p:bldP spid="14" grpId="0"/>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oneTexte 2"/>
          <p:cNvSpPr txBox="1"/>
          <p:nvPr/>
        </p:nvSpPr>
        <p:spPr>
          <a:xfrm>
            <a:off x="1883465" y="113721"/>
            <a:ext cx="7688991" cy="1138773"/>
          </a:xfrm>
          <a:prstGeom prst="rect">
            <a:avLst/>
          </a:prstGeom>
          <a:noFill/>
        </p:spPr>
        <p:txBody>
          <a:bodyPr wrap="square" rtlCol="0">
            <a:spAutoFit/>
          </a:bodyPr>
          <a:lstStyle/>
          <a:p>
            <a:r>
              <a:rPr lang="fr-FR" sz="3600">
                <a:solidFill>
                  <a:schemeClr val="accent2"/>
                </a:solidFill>
                <a:latin typeface="Bell Gothic Std Light" charset="0"/>
                <a:ea typeface="Bell Gothic Std Light" charset="0"/>
                <a:cs typeface="Bell Gothic Std Light" charset="0"/>
              </a:rPr>
              <a:t>Objective </a:t>
            </a:r>
            <a:r>
              <a:rPr lang="mr-IN" sz="3600">
                <a:solidFill>
                  <a:schemeClr val="accent2"/>
                </a:solidFill>
                <a:latin typeface="Bell Gothic Std Light" charset="0"/>
                <a:ea typeface="Bell Gothic Std Light" charset="0"/>
                <a:cs typeface="Bell Gothic Std Light" charset="0"/>
              </a:rPr>
              <a:t>–</a:t>
            </a:r>
            <a:r>
              <a:rPr lang="fr-FR" sz="3600">
                <a:solidFill>
                  <a:schemeClr val="accent2"/>
                </a:solidFill>
                <a:latin typeface="Bell Gothic Std Light" charset="0"/>
                <a:ea typeface="Bell Gothic Std Light" charset="0"/>
                <a:cs typeface="Bell Gothic Std Light" charset="0"/>
              </a:rPr>
              <a:t> </a:t>
            </a:r>
            <a:r>
              <a:rPr lang="fr-FR" sz="3600" err="1">
                <a:solidFill>
                  <a:schemeClr val="accent2"/>
                </a:solidFill>
                <a:latin typeface="Bell Gothic Std Light" charset="0"/>
                <a:ea typeface="Bell Gothic Std Light" charset="0"/>
                <a:cs typeface="Bell Gothic Std Light" charset="0"/>
              </a:rPr>
              <a:t>speak</a:t>
            </a:r>
            <a:r>
              <a:rPr lang="fr-FR" sz="3600">
                <a:solidFill>
                  <a:schemeClr val="accent2"/>
                </a:solidFill>
                <a:latin typeface="Bell Gothic Std Light" charset="0"/>
                <a:ea typeface="Bell Gothic Std Light" charset="0"/>
                <a:cs typeface="Bell Gothic Std Light" charset="0"/>
              </a:rPr>
              <a:t> </a:t>
            </a:r>
            <a:r>
              <a:rPr lang="mr-IN" sz="3600">
                <a:solidFill>
                  <a:schemeClr val="accent2"/>
                </a:solidFill>
                <a:latin typeface="Bell Gothic Std Light" charset="0"/>
                <a:ea typeface="Bell Gothic Std Light" charset="0"/>
                <a:cs typeface="Bell Gothic Std Light" charset="0"/>
              </a:rPr>
              <a:t>–</a:t>
            </a:r>
            <a:r>
              <a:rPr lang="fr-FR" sz="3600">
                <a:solidFill>
                  <a:schemeClr val="accent2"/>
                </a:solidFill>
                <a:latin typeface="Bell Gothic Std Light" charset="0"/>
                <a:ea typeface="Bell Gothic Std Light" charset="0"/>
                <a:cs typeface="Bell Gothic Std Light" charset="0"/>
              </a:rPr>
              <a:t> </a:t>
            </a:r>
            <a:r>
              <a:rPr lang="fr-FR" sz="3200" err="1">
                <a:solidFill>
                  <a:schemeClr val="accent2"/>
                </a:solidFill>
                <a:latin typeface="Bell Gothic Std Light" charset="0"/>
                <a:ea typeface="Bell Gothic Std Light" charset="0"/>
                <a:cs typeface="Bell Gothic Std Light" charset="0"/>
              </a:rPr>
              <a:t>using</a:t>
            </a:r>
            <a:r>
              <a:rPr lang="fr-FR" sz="3200">
                <a:solidFill>
                  <a:schemeClr val="accent2"/>
                </a:solidFill>
                <a:latin typeface="Bell Gothic Std Light" charset="0"/>
                <a:ea typeface="Bell Gothic Std Light" charset="0"/>
                <a:cs typeface="Bell Gothic Std Light" charset="0"/>
              </a:rPr>
              <a:t> the internet as a communications </a:t>
            </a:r>
            <a:r>
              <a:rPr lang="fr-FR" sz="3200" err="1">
                <a:solidFill>
                  <a:schemeClr val="accent2"/>
                </a:solidFill>
                <a:latin typeface="Bell Gothic Std Light" charset="0"/>
                <a:ea typeface="Bell Gothic Std Light" charset="0"/>
                <a:cs typeface="Bell Gothic Std Light" charset="0"/>
              </a:rPr>
              <a:t>tool</a:t>
            </a:r>
            <a:endParaRPr lang="en-IE" sz="3200">
              <a:solidFill>
                <a:schemeClr val="accent2"/>
              </a:solidFill>
              <a:latin typeface="Bell Gothic Std Light" charset="0"/>
              <a:ea typeface="Bell Gothic Std Light" charset="0"/>
              <a:cs typeface="Bell Gothic Std Light" charset="0"/>
            </a:endParaRPr>
          </a:p>
        </p:txBody>
      </p:sp>
      <p:cxnSp>
        <p:nvCxnSpPr>
          <p:cNvPr id="11" name="Connecteur droit 10"/>
          <p:cNvCxnSpPr/>
          <p:nvPr/>
        </p:nvCxnSpPr>
        <p:spPr>
          <a:xfrm>
            <a:off x="6279921" y="1263968"/>
            <a:ext cx="0" cy="5050619"/>
          </a:xfrm>
          <a:prstGeom prst="line">
            <a:avLst/>
          </a:prstGeom>
          <a:ln w="28575">
            <a:solidFill>
              <a:srgbClr val="0070C0"/>
            </a:solidFill>
            <a:prstDash val="lgDash"/>
          </a:ln>
        </p:spPr>
        <p:style>
          <a:lnRef idx="1">
            <a:schemeClr val="accent1"/>
          </a:lnRef>
          <a:fillRef idx="0">
            <a:schemeClr val="accent1"/>
          </a:fillRef>
          <a:effectRef idx="0">
            <a:schemeClr val="accent1"/>
          </a:effectRef>
          <a:fontRef idx="minor">
            <a:schemeClr val="tx1"/>
          </a:fontRef>
        </p:style>
      </p:cxnSp>
      <p:pic>
        <p:nvPicPr>
          <p:cNvPr id="17" name="Image 16"/>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533163" y="683107"/>
            <a:ext cx="5702851" cy="6009279"/>
          </a:xfrm>
          <a:prstGeom prst="rect">
            <a:avLst/>
          </a:prstGeom>
        </p:spPr>
      </p:pic>
      <p:sp>
        <p:nvSpPr>
          <p:cNvPr id="18" name="Rectangle 17"/>
          <p:cNvSpPr/>
          <p:nvPr/>
        </p:nvSpPr>
        <p:spPr>
          <a:xfrm>
            <a:off x="1879839" y="5948371"/>
            <a:ext cx="4146841" cy="307777"/>
          </a:xfrm>
          <a:prstGeom prst="rect">
            <a:avLst/>
          </a:prstGeom>
        </p:spPr>
        <p:txBody>
          <a:bodyPr wrap="none">
            <a:spAutoFit/>
          </a:bodyPr>
          <a:lstStyle/>
          <a:p>
            <a:r>
              <a:rPr lang="en-IE" sz="1400">
                <a:latin typeface="Bell Gothic Std Light" charset="0"/>
                <a:ea typeface="Bell Gothic Std Light" charset="0"/>
                <a:cs typeface="Bell Gothic Std Light" charset="0"/>
              </a:rPr>
              <a:t>Inbound marketing infographic  Source: First 10 (2012)</a:t>
            </a:r>
          </a:p>
        </p:txBody>
      </p:sp>
      <p:sp>
        <p:nvSpPr>
          <p:cNvPr id="20" name="ZoneTexte 19"/>
          <p:cNvSpPr txBox="1"/>
          <p:nvPr/>
        </p:nvSpPr>
        <p:spPr>
          <a:xfrm>
            <a:off x="1759282" y="1484784"/>
            <a:ext cx="4036361" cy="523220"/>
          </a:xfrm>
          <a:prstGeom prst="rect">
            <a:avLst/>
          </a:prstGeom>
          <a:noFill/>
        </p:spPr>
        <p:txBody>
          <a:bodyPr wrap="none" rtlCol="0">
            <a:spAutoFit/>
          </a:bodyPr>
          <a:lstStyle/>
          <a:p>
            <a:r>
              <a:rPr lang="en-IE" sz="2800" u="sng">
                <a:latin typeface="Bell Gothic Std Light" charset="0"/>
                <a:ea typeface="Bell Gothic Std Light" charset="0"/>
                <a:cs typeface="Bell Gothic Std Light" charset="0"/>
              </a:rPr>
              <a:t>Key digital media channels</a:t>
            </a:r>
          </a:p>
        </p:txBody>
      </p:sp>
      <p:sp>
        <p:nvSpPr>
          <p:cNvPr id="21" name="ZoneTexte 20"/>
          <p:cNvSpPr txBox="1"/>
          <p:nvPr/>
        </p:nvSpPr>
        <p:spPr>
          <a:xfrm>
            <a:off x="1879838" y="2292381"/>
            <a:ext cx="4077736" cy="3477875"/>
          </a:xfrm>
          <a:prstGeom prst="rect">
            <a:avLst/>
          </a:prstGeom>
          <a:noFill/>
        </p:spPr>
        <p:txBody>
          <a:bodyPr wrap="square" rtlCol="0">
            <a:spAutoFit/>
          </a:bodyPr>
          <a:lstStyle/>
          <a:p>
            <a:pPr marL="342900" indent="-342900">
              <a:buAutoNum type="arabicPeriod"/>
            </a:pPr>
            <a:r>
              <a:rPr lang="en-IE" sz="2800">
                <a:latin typeface="Bell Gothic Std Light" charset="0"/>
                <a:ea typeface="Bell Gothic Std Light" charset="0"/>
                <a:cs typeface="Bell Gothic Std Light" charset="0"/>
              </a:rPr>
              <a:t>Search engine marketing (SEM)</a:t>
            </a:r>
          </a:p>
          <a:p>
            <a:pPr marL="342900" indent="-342900">
              <a:buAutoNum type="arabicPeriod"/>
            </a:pPr>
            <a:r>
              <a:rPr lang="en-IE" sz="2800">
                <a:latin typeface="Bell Gothic Std Light" charset="0"/>
                <a:ea typeface="Bell Gothic Std Light" charset="0"/>
                <a:cs typeface="Bell Gothic Std Light" charset="0"/>
              </a:rPr>
              <a:t>Online PR</a:t>
            </a:r>
          </a:p>
          <a:p>
            <a:pPr marL="342900" indent="-342900">
              <a:buAutoNum type="arabicPeriod"/>
            </a:pPr>
            <a:r>
              <a:rPr lang="en-IE" sz="2800">
                <a:latin typeface="Bell Gothic Std Light" charset="0"/>
                <a:ea typeface="Bell Gothic Std Light" charset="0"/>
                <a:cs typeface="Bell Gothic Std Light" charset="0"/>
              </a:rPr>
              <a:t>Online partnerships</a:t>
            </a:r>
          </a:p>
          <a:p>
            <a:pPr marL="342900" indent="-342900">
              <a:buAutoNum type="arabicPeriod"/>
            </a:pPr>
            <a:r>
              <a:rPr lang="en-IE" sz="2800">
                <a:latin typeface="Bell Gothic Std Light" charset="0"/>
                <a:ea typeface="Bell Gothic Std Light" charset="0"/>
                <a:cs typeface="Bell Gothic Std Light" charset="0"/>
              </a:rPr>
              <a:t>Interactive advertising </a:t>
            </a:r>
          </a:p>
          <a:p>
            <a:pPr marL="342900" indent="-342900">
              <a:buAutoNum type="arabicPeriod"/>
            </a:pPr>
            <a:r>
              <a:rPr lang="en-IE" sz="2800">
                <a:latin typeface="Bell Gothic Std Light" charset="0"/>
                <a:ea typeface="Bell Gothic Std Light" charset="0"/>
                <a:cs typeface="Bell Gothic Std Light" charset="0"/>
              </a:rPr>
              <a:t>Opt-in email</a:t>
            </a:r>
          </a:p>
          <a:p>
            <a:pPr marL="342900" indent="-342900">
              <a:buAutoNum type="arabicPeriod"/>
            </a:pPr>
            <a:r>
              <a:rPr lang="en-IE" sz="2800">
                <a:latin typeface="Bell Gothic Std Light" charset="0"/>
                <a:ea typeface="Bell Gothic Std Light" charset="0"/>
                <a:cs typeface="Bell Gothic Std Light" charset="0"/>
              </a:rPr>
              <a:t>Social media marketing</a:t>
            </a:r>
          </a:p>
          <a:p>
            <a:pPr marL="342900" indent="-342900">
              <a:buAutoNum type="arabicPeriod"/>
            </a:pPr>
            <a:endParaRPr lang="en-IE" sz="2400">
              <a:latin typeface="Bell Gothic Std Light" charset="0"/>
              <a:ea typeface="Bell Gothic Std Light" charset="0"/>
              <a:cs typeface="Bell Gothic Std Light" charset="0"/>
            </a:endParaRPr>
          </a:p>
        </p:txBody>
      </p:sp>
      <p:sp>
        <p:nvSpPr>
          <p:cNvPr id="9" name="Espace réservé du numéro de diapositive 3"/>
          <p:cNvSpPr>
            <a:spLocks noGrp="1"/>
          </p:cNvSpPr>
          <p:nvPr>
            <p:ph type="sldNum" sz="quarter" idx="12"/>
          </p:nvPr>
        </p:nvSpPr>
        <p:spPr>
          <a:xfrm>
            <a:off x="7962900" y="6432552"/>
            <a:ext cx="2057400" cy="365125"/>
          </a:xfrm>
        </p:spPr>
        <p:txBody>
          <a:bodyPr/>
          <a:lstStyle/>
          <a:p>
            <a:fld id="{73BFDC50-5203-F449-8E0A-DB79A19CCA34}" type="slidenum">
              <a:rPr lang="en-IE" smtClean="0"/>
              <a:t>9</a:t>
            </a:fld>
            <a:endParaRPr lang="en-IE"/>
          </a:p>
        </p:txBody>
      </p:sp>
    </p:spTree>
    <p:extLst>
      <p:ext uri="{BB962C8B-B14F-4D97-AF65-F5344CB8AC3E}">
        <p14:creationId xmlns:p14="http://schemas.microsoft.com/office/powerpoint/2010/main" val="2758011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9CADA90-09C3-47E9-ACBE-B0820B6532F2}"/>
              </a:ext>
            </a:extLst>
          </p:cNvPr>
          <p:cNvSpPr>
            <a:spLocks noGrp="1"/>
          </p:cNvSpPr>
          <p:nvPr>
            <p:ph type="title"/>
          </p:nvPr>
        </p:nvSpPr>
        <p:spPr>
          <a:xfrm>
            <a:off x="908858" y="958405"/>
            <a:ext cx="8287645" cy="654264"/>
          </a:xfrm>
        </p:spPr>
        <p:txBody>
          <a:bodyPr>
            <a:normAutofit/>
          </a:bodyPr>
          <a:lstStyle/>
          <a:p>
            <a:pPr eaLnBrk="1" hangingPunct="1"/>
            <a:r>
              <a:rPr lang="en-US" altLang="en-US" sz="2800" b="1"/>
              <a:t>Sizzle – The Internet as a Brand Building Tool</a:t>
            </a:r>
          </a:p>
        </p:txBody>
      </p:sp>
      <p:sp>
        <p:nvSpPr>
          <p:cNvPr id="6" name="ZoneTexte 3"/>
          <p:cNvSpPr txBox="1"/>
          <p:nvPr/>
        </p:nvSpPr>
        <p:spPr>
          <a:xfrm>
            <a:off x="1736605" y="2980044"/>
            <a:ext cx="1120820" cy="523220"/>
          </a:xfrm>
          <a:prstGeom prst="rect">
            <a:avLst/>
          </a:prstGeom>
          <a:noFill/>
        </p:spPr>
        <p:txBody>
          <a:bodyPr wrap="none" rtlCol="0">
            <a:spAutoFit/>
          </a:bodyPr>
          <a:lstStyle/>
          <a:p>
            <a:r>
              <a:rPr lang="en-IE" sz="2800" b="1">
                <a:latin typeface="Bell Gothic Std Light" charset="0"/>
                <a:ea typeface="Bell Gothic Std Light" charset="0"/>
                <a:cs typeface="Bell Gothic Std Light" charset="0"/>
              </a:rPr>
              <a:t>SIZZLE</a:t>
            </a:r>
          </a:p>
        </p:txBody>
      </p:sp>
      <p:sp>
        <p:nvSpPr>
          <p:cNvPr id="7" name="Flèche vers la droite 4"/>
          <p:cNvSpPr/>
          <p:nvPr/>
        </p:nvSpPr>
        <p:spPr>
          <a:xfrm>
            <a:off x="3406866" y="3040769"/>
            <a:ext cx="404132" cy="346685"/>
          </a:xfrm>
          <a:prstGeom prst="rightArrow">
            <a:avLst/>
          </a:prstGeom>
          <a:noFill/>
          <a:ln w="285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E" sz="1350">
              <a:latin typeface="Avenir Next" charset="0"/>
              <a:ea typeface="Avenir Next" charset="0"/>
              <a:cs typeface="Avenir Next" charset="0"/>
            </a:endParaRPr>
          </a:p>
        </p:txBody>
      </p:sp>
      <p:sp>
        <p:nvSpPr>
          <p:cNvPr id="8" name="ZoneTexte 5"/>
          <p:cNvSpPr txBox="1"/>
          <p:nvPr/>
        </p:nvSpPr>
        <p:spPr>
          <a:xfrm>
            <a:off x="3808166" y="2982957"/>
            <a:ext cx="8383834" cy="461665"/>
          </a:xfrm>
          <a:prstGeom prst="rect">
            <a:avLst/>
          </a:prstGeom>
          <a:noFill/>
        </p:spPr>
        <p:txBody>
          <a:bodyPr wrap="square" rtlCol="0">
            <a:spAutoFit/>
          </a:bodyPr>
          <a:lstStyle/>
          <a:p>
            <a:r>
              <a:rPr lang="en-IE" sz="2400">
                <a:latin typeface="Bell Gothic Std Light" charset="0"/>
                <a:ea typeface="Bell Gothic Std Light" charset="0"/>
                <a:cs typeface="Bell Gothic Std Light" charset="0"/>
              </a:rPr>
              <a:t>To add extra value, extend the experience and enhance the image</a:t>
            </a:r>
          </a:p>
        </p:txBody>
      </p:sp>
      <p:sp>
        <p:nvSpPr>
          <p:cNvPr id="9" name="Rectangle 8"/>
          <p:cNvSpPr/>
          <p:nvPr/>
        </p:nvSpPr>
        <p:spPr>
          <a:xfrm>
            <a:off x="4260453" y="3524563"/>
            <a:ext cx="5531240" cy="1200329"/>
          </a:xfrm>
          <a:prstGeom prst="rect">
            <a:avLst/>
          </a:prstGeom>
        </p:spPr>
        <p:txBody>
          <a:bodyPr wrap="square">
            <a:spAutoFit/>
          </a:bodyPr>
          <a:lstStyle/>
          <a:p>
            <a:r>
              <a:rPr lang="en-IE" sz="2400">
                <a:latin typeface="Bell Gothic Std Light" charset="0"/>
                <a:ea typeface="Bell Gothic Std Light" charset="0"/>
                <a:cs typeface="Bell Gothic Std Light" charset="0"/>
              </a:rPr>
              <a:t>What experience could a web site deliver that would be truly unique and representative of the </a:t>
            </a:r>
            <a:r>
              <a:rPr lang="en-IE" sz="2400" b="1">
                <a:latin typeface="Bell Gothic Std Light" charset="0"/>
                <a:ea typeface="Bell Gothic Std Light" charset="0"/>
                <a:cs typeface="Bell Gothic Std Light" charset="0"/>
              </a:rPr>
              <a:t>brand</a:t>
            </a:r>
            <a:r>
              <a:rPr lang="en-IE" sz="2400">
                <a:latin typeface="Bell Gothic Std Light" charset="0"/>
                <a:ea typeface="Bell Gothic Std Light" charset="0"/>
                <a:cs typeface="Bell Gothic Std Light" charset="0"/>
              </a:rPr>
              <a:t>? </a:t>
            </a:r>
          </a:p>
        </p:txBody>
      </p:sp>
      <p:pic>
        <p:nvPicPr>
          <p:cNvPr id="10" name="Image 9"/>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56851" y="3547336"/>
            <a:ext cx="650422" cy="508142"/>
          </a:xfrm>
          <a:prstGeom prst="rect">
            <a:avLst/>
          </a:prstGeom>
        </p:spPr>
      </p:pic>
      <p:sp>
        <p:nvSpPr>
          <p:cNvPr id="11" name="ZoneTexte 12"/>
          <p:cNvSpPr txBox="1"/>
          <p:nvPr/>
        </p:nvSpPr>
        <p:spPr>
          <a:xfrm>
            <a:off x="7720223" y="4814390"/>
            <a:ext cx="1604157" cy="830997"/>
          </a:xfrm>
          <a:prstGeom prst="rect">
            <a:avLst/>
          </a:prstGeom>
          <a:noFill/>
        </p:spPr>
        <p:txBody>
          <a:bodyPr wrap="none" rtlCol="0">
            <a:spAutoFit/>
          </a:bodyPr>
          <a:lstStyle/>
          <a:p>
            <a:r>
              <a:rPr lang="en-IE" sz="2400">
                <a:latin typeface="Bell Gothic Std Light" charset="0"/>
                <a:ea typeface="Bell Gothic Std Light" charset="0"/>
                <a:cs typeface="Bell Gothic Std Light" charset="0"/>
              </a:rPr>
              <a:t>Reality</a:t>
            </a:r>
          </a:p>
          <a:p>
            <a:r>
              <a:rPr lang="en-IE" sz="2400">
                <a:latin typeface="Bell Gothic Std Light" charset="0"/>
                <a:ea typeface="Bell Gothic Std Light" charset="0"/>
                <a:cs typeface="Bell Gothic Std Light" charset="0"/>
              </a:rPr>
              <a:t>Perception </a:t>
            </a:r>
          </a:p>
        </p:txBody>
      </p:sp>
    </p:spTree>
    <p:extLst>
      <p:ext uri="{BB962C8B-B14F-4D97-AF65-F5344CB8AC3E}">
        <p14:creationId xmlns:p14="http://schemas.microsoft.com/office/powerpoint/2010/main" val="660580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48887" y="1797248"/>
            <a:ext cx="10003597" cy="3791992"/>
          </a:xfrm>
          <a:prstGeom prst="rect">
            <a:avLst/>
          </a:prstGeom>
        </p:spPr>
        <p:txBody>
          <a:bodyPr vert="horz" lIns="68580" tIns="34290" rIns="68580" bIns="34290" rtlCol="0">
            <a:normAutofit lnSpcReduction="10000"/>
          </a:bodyPr>
          <a:lstStyle/>
          <a:p>
            <a:pPr marL="171450" indent="-171450" defTabSz="685800">
              <a:lnSpc>
                <a:spcPct val="90000"/>
              </a:lnSpc>
              <a:spcBef>
                <a:spcPts val="750"/>
              </a:spcBef>
              <a:buFont typeface="Arial" panose="020B0604020202020204" pitchFamily="34" charset="0"/>
              <a:buChar char="•"/>
              <a:defRPr/>
            </a:pPr>
            <a:r>
              <a:rPr lang="en-GB" sz="2100"/>
              <a:t>Sign up as a customer to:</a:t>
            </a:r>
          </a:p>
          <a:p>
            <a:pPr defTabSz="685800">
              <a:lnSpc>
                <a:spcPct val="90000"/>
              </a:lnSpc>
              <a:spcBef>
                <a:spcPts val="750"/>
              </a:spcBef>
              <a:defRPr/>
            </a:pPr>
            <a:r>
              <a:rPr lang="en-GB" sz="2200"/>
              <a:t>Travel republic: </a:t>
            </a:r>
            <a:r>
              <a:rPr lang="en-GB" sz="2200">
                <a:hlinkClick r:id="rId2"/>
              </a:rPr>
              <a:t>Travel Republic Holidays 2023 /2024</a:t>
            </a:r>
            <a:endParaRPr lang="en-GB" sz="2200"/>
          </a:p>
          <a:p>
            <a:pPr defTabSz="685800">
              <a:lnSpc>
                <a:spcPct val="90000"/>
              </a:lnSpc>
              <a:spcBef>
                <a:spcPts val="750"/>
              </a:spcBef>
              <a:defRPr/>
            </a:pPr>
            <a:r>
              <a:rPr lang="en-GB" sz="2200"/>
              <a:t>Expedia Travel: </a:t>
            </a:r>
            <a:r>
              <a:rPr lang="en-GB" sz="2200">
                <a:hlinkClick r:id="rId3"/>
              </a:rPr>
              <a:t>Expedia Travel: Holiday Homes, Hotels, Car Rentals, Flights &amp; More</a:t>
            </a:r>
            <a:endParaRPr lang="en-GB" sz="2200"/>
          </a:p>
          <a:p>
            <a:pPr defTabSz="685800">
              <a:lnSpc>
                <a:spcPct val="90000"/>
              </a:lnSpc>
              <a:spcBef>
                <a:spcPts val="750"/>
              </a:spcBef>
              <a:defRPr/>
            </a:pPr>
            <a:r>
              <a:rPr lang="en-GB" sz="2200"/>
              <a:t>TUI: </a:t>
            </a:r>
            <a:r>
              <a:rPr lang="en-GB" sz="2200">
                <a:hlinkClick r:id="rId4"/>
              </a:rPr>
              <a:t>TUI.co.uk | Holidays, Flights &amp; Cruises 2023 / 2024</a:t>
            </a:r>
            <a:endParaRPr lang="en-GB" sz="2200"/>
          </a:p>
          <a:p>
            <a:pPr defTabSz="685800">
              <a:lnSpc>
                <a:spcPct val="90000"/>
              </a:lnSpc>
              <a:spcBef>
                <a:spcPts val="750"/>
              </a:spcBef>
              <a:defRPr/>
            </a:pPr>
            <a:r>
              <a:rPr lang="en-GB" sz="2200"/>
              <a:t>Trivago: </a:t>
            </a:r>
            <a:r>
              <a:rPr lang="en-GB" sz="2200">
                <a:hlinkClick r:id="rId5"/>
              </a:rPr>
              <a:t>United Kingdom Hotels | Find &amp; compare great deals on trivago</a:t>
            </a:r>
            <a:endParaRPr lang="en-GB" sz="2200"/>
          </a:p>
          <a:p>
            <a:pPr defTabSz="685800">
              <a:lnSpc>
                <a:spcPct val="90000"/>
              </a:lnSpc>
              <a:spcBef>
                <a:spcPts val="750"/>
              </a:spcBef>
              <a:defRPr/>
            </a:pPr>
            <a:r>
              <a:rPr lang="en-GB" sz="2200"/>
              <a:t>And any others you are interested in?..</a:t>
            </a:r>
          </a:p>
          <a:p>
            <a:pPr defTabSz="685800">
              <a:lnSpc>
                <a:spcPct val="90000"/>
              </a:lnSpc>
              <a:spcBef>
                <a:spcPts val="750"/>
              </a:spcBef>
              <a:defRPr/>
            </a:pPr>
            <a:endParaRPr lang="en-GB" sz="2200"/>
          </a:p>
          <a:p>
            <a:pPr defTabSz="685800">
              <a:lnSpc>
                <a:spcPct val="90000"/>
              </a:lnSpc>
              <a:spcBef>
                <a:spcPts val="750"/>
              </a:spcBef>
              <a:defRPr/>
            </a:pPr>
            <a:r>
              <a:rPr lang="en-GB"/>
              <a:t>Sign up to receive emails and also join their social media</a:t>
            </a:r>
          </a:p>
          <a:p>
            <a:pPr defTabSz="685800">
              <a:lnSpc>
                <a:spcPct val="120000"/>
              </a:lnSpc>
              <a:spcBef>
                <a:spcPts val="750"/>
              </a:spcBef>
              <a:defRPr/>
            </a:pPr>
            <a:r>
              <a:rPr lang="en-GB"/>
              <a:t>Be prepared to share screenshots of the communications you receive from them so we can critically analyse them together next week</a:t>
            </a:r>
          </a:p>
          <a:p>
            <a:pPr defTabSz="685800">
              <a:lnSpc>
                <a:spcPct val="90000"/>
              </a:lnSpc>
              <a:spcBef>
                <a:spcPts val="750"/>
              </a:spcBef>
              <a:defRPr/>
            </a:pPr>
            <a:endParaRPr lang="en-GB" sz="2100"/>
          </a:p>
          <a:p>
            <a:pPr defTabSz="685800">
              <a:lnSpc>
                <a:spcPct val="90000"/>
              </a:lnSpc>
              <a:spcBef>
                <a:spcPts val="750"/>
              </a:spcBef>
              <a:defRPr/>
            </a:pPr>
            <a:endParaRPr lang="en-GB" sz="2100"/>
          </a:p>
        </p:txBody>
      </p:sp>
      <p:grpSp>
        <p:nvGrpSpPr>
          <p:cNvPr id="3" name="Group 2">
            <a:extLst>
              <a:ext uri="{FF2B5EF4-FFF2-40B4-BE49-F238E27FC236}">
                <a16:creationId xmlns:a16="http://schemas.microsoft.com/office/drawing/2014/main" id="{AD9EDD1B-7F85-B401-A195-9EDD6836C6DA}"/>
              </a:ext>
            </a:extLst>
          </p:cNvPr>
          <p:cNvGrpSpPr/>
          <p:nvPr/>
        </p:nvGrpSpPr>
        <p:grpSpPr>
          <a:xfrm>
            <a:off x="4655842" y="476672"/>
            <a:ext cx="3001337" cy="1096688"/>
            <a:chOff x="7117700" y="1809051"/>
            <a:chExt cx="4001782" cy="1462251"/>
          </a:xfrm>
        </p:grpSpPr>
        <p:sp>
          <p:nvSpPr>
            <p:cNvPr id="5" name="TextBox 4">
              <a:extLst>
                <a:ext uri="{FF2B5EF4-FFF2-40B4-BE49-F238E27FC236}">
                  <a16:creationId xmlns:a16="http://schemas.microsoft.com/office/drawing/2014/main" id="{210EC125-DCEC-9529-77DA-CD0146237461}"/>
                </a:ext>
              </a:extLst>
            </p:cNvPr>
            <p:cNvSpPr txBox="1"/>
            <p:nvPr/>
          </p:nvSpPr>
          <p:spPr>
            <a:xfrm>
              <a:off x="7117700" y="1809051"/>
              <a:ext cx="3269887" cy="69762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2800" kern="0">
                  <a:solidFill>
                    <a:prstClr val="black"/>
                  </a:solidFill>
                  <a:latin typeface="Abadi" panose="020B0604020202020204" pitchFamily="34" charset="0"/>
                </a:rPr>
                <a:t>For This Week!</a:t>
              </a:r>
            </a:p>
          </p:txBody>
        </p:sp>
        <p:pic>
          <p:nvPicPr>
            <p:cNvPr id="6" name="Picture 2" descr="Amazon.co.uk: Question of the Day : Alexa Skills">
              <a:extLst>
                <a:ext uri="{FF2B5EF4-FFF2-40B4-BE49-F238E27FC236}">
                  <a16:creationId xmlns:a16="http://schemas.microsoft.com/office/drawing/2014/main" id="{17EC700D-4EE6-19F6-085C-5E23B3CB434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94031" y="224585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894984" y="153291"/>
            <a:ext cx="8443258" cy="768508"/>
          </a:xfrm>
          <a:noFill/>
        </p:spPr>
        <p:txBody>
          <a:bodyPr>
            <a:normAutofit fontScale="90000"/>
          </a:bodyPr>
          <a:lstStyle/>
          <a:p>
            <a:r>
              <a:rPr lang="en-GB" altLang="en-US" b="1"/>
              <a:t>Audience information processing &amp; behaviour </a:t>
            </a:r>
          </a:p>
        </p:txBody>
      </p:sp>
      <p:sp>
        <p:nvSpPr>
          <p:cNvPr id="133123" name="Rectangle 3">
            <a:extLst>
              <a:ext uri="{FF2B5EF4-FFF2-40B4-BE49-F238E27FC236}">
                <a16:creationId xmlns:a16="http://schemas.microsoft.com/office/drawing/2014/main" id="{7ABCB5D5-E7BC-4EE0-B20E-675C0A9EB246}"/>
              </a:ext>
            </a:extLst>
          </p:cNvPr>
          <p:cNvSpPr>
            <a:spLocks noGrp="1" noChangeArrowheads="1"/>
          </p:cNvSpPr>
          <p:nvPr>
            <p:ph idx="1"/>
          </p:nvPr>
        </p:nvSpPr>
        <p:spPr>
          <a:xfrm>
            <a:off x="156950" y="1131590"/>
            <a:ext cx="11948614" cy="4818834"/>
          </a:xfrm>
          <a:noFill/>
        </p:spPr>
        <p:txBody>
          <a:bodyPr>
            <a:noAutofit/>
          </a:bodyPr>
          <a:lstStyle/>
          <a:p>
            <a:pPr>
              <a:lnSpc>
                <a:spcPct val="110000"/>
              </a:lnSpc>
            </a:pPr>
            <a:r>
              <a:rPr lang="en-GB" altLang="en-US" sz="2000"/>
              <a:t>Underlying question: How do consumers think and behave? How do they make decisions? Are their consumer journeys linear or </a:t>
            </a:r>
            <a:r>
              <a:rPr lang="en-GB" sz="2000" b="0" i="0">
                <a:solidFill>
                  <a:srgbClr val="040C28"/>
                </a:solidFill>
                <a:effectLst/>
              </a:rPr>
              <a:t>Non-Linear</a:t>
            </a:r>
            <a:r>
              <a:rPr lang="en-GB" sz="2000" b="0" i="0">
                <a:solidFill>
                  <a:srgbClr val="474747"/>
                </a:solidFill>
                <a:effectLst/>
              </a:rPr>
              <a:t> Customer Journeys?</a:t>
            </a:r>
            <a:br>
              <a:rPr lang="en-GB" sz="2000"/>
            </a:br>
            <a:r>
              <a:rPr lang="en-GB" sz="2000" b="0" i="0">
                <a:solidFill>
                  <a:srgbClr val="474747"/>
                </a:solidFill>
                <a:effectLst/>
              </a:rPr>
              <a:t>Unlike the predictable path of the traditional funnel, today's </a:t>
            </a:r>
            <a:r>
              <a:rPr lang="en-GB" sz="2000" b="1" i="0">
                <a:solidFill>
                  <a:srgbClr val="474747"/>
                </a:solidFill>
                <a:effectLst/>
              </a:rPr>
              <a:t>customer journey </a:t>
            </a:r>
            <a:r>
              <a:rPr lang="en-GB" sz="2000" b="0" i="0">
                <a:solidFill>
                  <a:srgbClr val="474747"/>
                </a:solidFill>
                <a:effectLst/>
              </a:rPr>
              <a:t>is a web of interconnected paths, each unique and personalized. This shift is characterized by customers </a:t>
            </a:r>
            <a:r>
              <a:rPr lang="en-GB" sz="2000" b="1" i="0">
                <a:solidFill>
                  <a:srgbClr val="474747"/>
                </a:solidFill>
                <a:effectLst/>
              </a:rPr>
              <a:t>engaging with brands across multiple channels, often simultaneously. </a:t>
            </a:r>
          </a:p>
          <a:p>
            <a:pPr>
              <a:lnSpc>
                <a:spcPct val="110000"/>
              </a:lnSpc>
            </a:pPr>
            <a:r>
              <a:rPr lang="en-GB" sz="2000">
                <a:hlinkClick r:id="rId3"/>
              </a:rPr>
              <a:t>Neuromarketing: How brands are getting your brain to buy more stuff - YouTube</a:t>
            </a:r>
            <a:endParaRPr lang="en-GB" altLang="en-US" sz="2000"/>
          </a:p>
          <a:p>
            <a:pPr marL="0" indent="0">
              <a:buNone/>
            </a:pPr>
            <a:r>
              <a:rPr lang="en-GB" altLang="en-US" sz="2000">
                <a:solidFill>
                  <a:schemeClr val="tx2"/>
                </a:solidFill>
              </a:rPr>
              <a:t>Relevance for marketing communications: Managing promises, creating effective marketing communications tools, targeted at the right people, through the right messages and the right media</a:t>
            </a:r>
          </a:p>
          <a:p>
            <a:pPr>
              <a:buFont typeface="Wingdings" panose="05000000000000000000" pitchFamily="2" charset="2"/>
              <a:buNone/>
            </a:pPr>
            <a:r>
              <a:rPr lang="en-GB" altLang="en-US" sz="2000" b="1">
                <a:solidFill>
                  <a:schemeClr val="tx2"/>
                </a:solidFill>
              </a:rPr>
              <a:t>Three key Points –</a:t>
            </a:r>
          </a:p>
          <a:p>
            <a:pPr>
              <a:buFont typeface="Wingdings" panose="05000000000000000000" pitchFamily="2" charset="2"/>
              <a:buNone/>
            </a:pPr>
            <a:r>
              <a:rPr lang="en-GB" altLang="en-US" sz="2000">
                <a:solidFill>
                  <a:schemeClr val="tx2"/>
                </a:solidFill>
              </a:rPr>
              <a:t>The right people </a:t>
            </a:r>
          </a:p>
          <a:p>
            <a:pPr>
              <a:buFont typeface="Wingdings" panose="05000000000000000000" pitchFamily="2" charset="2"/>
              <a:buNone/>
            </a:pPr>
            <a:r>
              <a:rPr lang="en-GB" altLang="en-US" sz="2000">
                <a:solidFill>
                  <a:schemeClr val="tx2"/>
                </a:solidFill>
              </a:rPr>
              <a:t>The right channels (for the message)</a:t>
            </a:r>
          </a:p>
          <a:p>
            <a:pPr>
              <a:buFont typeface="Wingdings" panose="05000000000000000000" pitchFamily="2" charset="2"/>
              <a:buNone/>
            </a:pPr>
            <a:r>
              <a:rPr lang="en-GB" altLang="en-US" sz="2000">
                <a:solidFill>
                  <a:schemeClr val="tx2"/>
                </a:solidFill>
              </a:rPr>
              <a:t>The right time</a:t>
            </a:r>
          </a:p>
        </p:txBody>
      </p:sp>
    </p:spTree>
    <p:extLst>
      <p:ext uri="{BB962C8B-B14F-4D97-AF65-F5344CB8AC3E}">
        <p14:creationId xmlns:p14="http://schemas.microsoft.com/office/powerpoint/2010/main" val="11313112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3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3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9617" y="1176110"/>
            <a:ext cx="7265521" cy="4505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4"/>
          <p:cNvSpPr txBox="1">
            <a:spLocks noChangeArrowheads="1"/>
          </p:cNvSpPr>
          <p:nvPr/>
        </p:nvSpPr>
        <p:spPr bwMode="auto">
          <a:xfrm>
            <a:off x="2871591" y="260648"/>
            <a:ext cx="6601499"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2100"/>
              <a:t>A (unidirectional) linear model of communications</a:t>
            </a:r>
            <a:br>
              <a:rPr lang="en-GB" altLang="en-US" sz="1350"/>
            </a:br>
            <a:r>
              <a:rPr lang="en-US" altLang="en-US" sz="900"/>
              <a:t>Schramm (1955) and Shannon and Weaver (1962).</a:t>
            </a:r>
            <a:endParaRPr lang="en-GB" altLang="en-US" sz="900"/>
          </a:p>
        </p:txBody>
      </p:sp>
    </p:spTree>
    <p:extLst>
      <p:ext uri="{BB962C8B-B14F-4D97-AF65-F5344CB8AC3E}">
        <p14:creationId xmlns:p14="http://schemas.microsoft.com/office/powerpoint/2010/main" val="3437449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5D07-3F99-11A3-B510-8A223CE465FC}"/>
              </a:ext>
            </a:extLst>
          </p:cNvPr>
          <p:cNvSpPr>
            <a:spLocks noGrp="1"/>
          </p:cNvSpPr>
          <p:nvPr>
            <p:ph type="title"/>
          </p:nvPr>
        </p:nvSpPr>
        <p:spPr/>
        <p:txBody>
          <a:bodyPr/>
          <a:lstStyle/>
          <a:p>
            <a:r>
              <a:rPr lang="en-GB" b="1" i="0">
                <a:effectLst/>
              </a:rPr>
              <a:t>The Shift to Non-Linear Customer Journeys</a:t>
            </a:r>
            <a:br>
              <a:rPr lang="en-GB" b="1" i="0">
                <a:effectLst/>
                <a:latin typeface="Nunito" pitchFamily="2" charset="0"/>
              </a:rPr>
            </a:br>
            <a:endParaRPr lang="en-GB"/>
          </a:p>
        </p:txBody>
      </p:sp>
      <p:sp>
        <p:nvSpPr>
          <p:cNvPr id="3" name="Content Placeholder 2">
            <a:extLst>
              <a:ext uri="{FF2B5EF4-FFF2-40B4-BE49-F238E27FC236}">
                <a16:creationId xmlns:a16="http://schemas.microsoft.com/office/drawing/2014/main" id="{4B09F256-5F8F-A96F-48B3-6A6DD673B89A}"/>
              </a:ext>
            </a:extLst>
          </p:cNvPr>
          <p:cNvSpPr>
            <a:spLocks noGrp="1"/>
          </p:cNvSpPr>
          <p:nvPr>
            <p:ph idx="1"/>
          </p:nvPr>
        </p:nvSpPr>
        <p:spPr>
          <a:xfrm>
            <a:off x="633483" y="1136414"/>
            <a:ext cx="11403841" cy="5011902"/>
          </a:xfrm>
        </p:spPr>
        <p:txBody>
          <a:bodyPr>
            <a:noAutofit/>
          </a:bodyPr>
          <a:lstStyle/>
          <a:p>
            <a:pPr>
              <a:lnSpc>
                <a:spcPct val="100000"/>
              </a:lnSpc>
            </a:pPr>
            <a:r>
              <a:rPr lang="en-GB" sz="2400" b="0" i="0">
                <a:solidFill>
                  <a:srgbClr val="2B2E34"/>
                </a:solidFill>
                <a:effectLst/>
              </a:rPr>
              <a:t>What makes these journeys complex is their unpredictability and the diverse factors influencing them.</a:t>
            </a:r>
          </a:p>
          <a:p>
            <a:pPr>
              <a:lnSpc>
                <a:spcPct val="100000"/>
              </a:lnSpc>
            </a:pPr>
            <a:r>
              <a:rPr lang="en-GB" sz="2400" b="0" i="0">
                <a:solidFill>
                  <a:srgbClr val="2B2E34"/>
                </a:solidFill>
                <a:effectLst/>
              </a:rPr>
              <a:t> Today’s users are empowered with vast information and choices. </a:t>
            </a:r>
          </a:p>
          <a:p>
            <a:pPr>
              <a:lnSpc>
                <a:spcPct val="100000"/>
              </a:lnSpc>
            </a:pPr>
            <a:r>
              <a:rPr lang="en-GB" sz="2400" b="0" i="0">
                <a:solidFill>
                  <a:srgbClr val="2B2E34"/>
                </a:solidFill>
                <a:effectLst/>
              </a:rPr>
              <a:t>They are not just passively moving down a funnel; they are </a:t>
            </a:r>
            <a:r>
              <a:rPr lang="en-GB" sz="2400" b="1" i="0">
                <a:solidFill>
                  <a:srgbClr val="2B2E34"/>
                </a:solidFill>
                <a:effectLst/>
              </a:rPr>
              <a:t>actively exploring, comparing, and making decisions </a:t>
            </a:r>
            <a:r>
              <a:rPr lang="en-GB" sz="2400" b="0" i="0">
                <a:solidFill>
                  <a:srgbClr val="2B2E34"/>
                </a:solidFill>
                <a:effectLst/>
              </a:rPr>
              <a:t>based on a multitude of interactions with your brand or product/service.</a:t>
            </a:r>
          </a:p>
          <a:p>
            <a:pPr>
              <a:lnSpc>
                <a:spcPct val="100000"/>
              </a:lnSpc>
            </a:pPr>
            <a:r>
              <a:rPr lang="en-GB" sz="2400"/>
              <a:t>Marketing strategies now need to be more </a:t>
            </a:r>
            <a:r>
              <a:rPr lang="en-GB" sz="2400" b="1"/>
              <a:t>dynamic, adaptable, and customer-centric.</a:t>
            </a:r>
          </a:p>
          <a:p>
            <a:pPr>
              <a:lnSpc>
                <a:spcPct val="100000"/>
              </a:lnSpc>
            </a:pPr>
            <a:r>
              <a:rPr lang="en-GB" sz="2400" b="1"/>
              <a:t> </a:t>
            </a:r>
            <a:r>
              <a:rPr lang="en-GB" sz="2400"/>
              <a:t>It's about </a:t>
            </a:r>
            <a:r>
              <a:rPr lang="en-GB" sz="2400" b="1"/>
              <a:t>understanding and engaging with the customer at various touchpoints </a:t>
            </a:r>
            <a:r>
              <a:rPr lang="en-GB" sz="2400"/>
              <a:t>throughout their unique journey, providing relevant and personalized experiences that resonate with their current stage of decision-making.</a:t>
            </a:r>
          </a:p>
        </p:txBody>
      </p:sp>
    </p:spTree>
    <p:extLst>
      <p:ext uri="{BB962C8B-B14F-4D97-AF65-F5344CB8AC3E}">
        <p14:creationId xmlns:p14="http://schemas.microsoft.com/office/powerpoint/2010/main" val="3407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27649" y="908721"/>
            <a:ext cx="6516939" cy="483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623392" y="188640"/>
            <a:ext cx="8428748"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2100"/>
              <a:t>Vs. The interactional model of communications</a:t>
            </a:r>
            <a:br>
              <a:rPr lang="en-GB" altLang="en-US" sz="1350"/>
            </a:br>
            <a:r>
              <a:rPr lang="en-US" altLang="en-US" sz="900" i="1"/>
              <a:t>Essentials of Marketing Communications</a:t>
            </a:r>
            <a:r>
              <a:rPr lang="en-US" altLang="en-US" sz="900"/>
              <a:t>, Pearson Education (Fill, C. 2011)  figure 2.4, p. 41.</a:t>
            </a:r>
            <a:endParaRPr lang="en-GB" altLang="en-US" sz="900"/>
          </a:p>
        </p:txBody>
      </p:sp>
    </p:spTree>
    <p:extLst>
      <p:ext uri="{BB962C8B-B14F-4D97-AF65-F5344CB8AC3E}">
        <p14:creationId xmlns:p14="http://schemas.microsoft.com/office/powerpoint/2010/main" val="375172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CE6B0AC4-2CDC-9A23-BFE0-3D5629939EEA}"/>
              </a:ext>
            </a:extLst>
          </p:cNvPr>
          <p:cNvSpPr>
            <a:spLocks noGrp="1"/>
          </p:cNvSpPr>
          <p:nvPr>
            <p:ph type="title"/>
          </p:nvPr>
        </p:nvSpPr>
        <p:spPr>
          <a:xfrm>
            <a:off x="1673626" y="-272827"/>
            <a:ext cx="10515600" cy="1325563"/>
          </a:xfrm>
        </p:spPr>
        <p:txBody>
          <a:bodyPr>
            <a:normAutofit/>
          </a:bodyPr>
          <a:lstStyle/>
          <a:p>
            <a:r>
              <a:rPr lang="en-GB" sz="3200" b="1"/>
              <a:t>Starting to define Marketing Communications</a:t>
            </a:r>
          </a:p>
        </p:txBody>
      </p:sp>
      <p:sp>
        <p:nvSpPr>
          <p:cNvPr id="2" name="Content Placeholder 2">
            <a:extLst>
              <a:ext uri="{FF2B5EF4-FFF2-40B4-BE49-F238E27FC236}">
                <a16:creationId xmlns:a16="http://schemas.microsoft.com/office/drawing/2014/main" id="{BA22717E-28B7-93A8-A13F-3BC43DF14738}"/>
              </a:ext>
            </a:extLst>
          </p:cNvPr>
          <p:cNvSpPr>
            <a:spLocks noGrp="1"/>
          </p:cNvSpPr>
          <p:nvPr>
            <p:ph idx="1"/>
          </p:nvPr>
        </p:nvSpPr>
        <p:spPr>
          <a:xfrm>
            <a:off x="286604" y="764704"/>
            <a:ext cx="11812136" cy="5424556"/>
          </a:xfrm>
        </p:spPr>
        <p:txBody>
          <a:bodyPr>
            <a:noAutofit/>
          </a:bodyPr>
          <a:lstStyle/>
          <a:p>
            <a:pPr marL="0" indent="0">
              <a:buNone/>
            </a:pPr>
            <a:r>
              <a:rPr lang="en-GB" sz="2200" b="1"/>
              <a:t>‘an audience-centred activity, designed to engage audiences </a:t>
            </a:r>
          </a:p>
          <a:p>
            <a:pPr marL="0" indent="0">
              <a:buNone/>
            </a:pPr>
            <a:r>
              <a:rPr lang="en-GB" sz="2200" b="1"/>
              <a:t>and promote conversations’ </a:t>
            </a:r>
            <a:r>
              <a:rPr lang="en-GB" sz="2200"/>
              <a:t>(Fill, 2016)</a:t>
            </a:r>
          </a:p>
          <a:p>
            <a:pPr marL="0" indent="0">
              <a:buNone/>
            </a:pPr>
            <a:r>
              <a:rPr lang="en-GB" sz="2200" u="sng"/>
              <a:t>(cognitive or emotional response?)</a:t>
            </a:r>
          </a:p>
          <a:p>
            <a:r>
              <a:rPr lang="en-GB" sz="2200"/>
              <a:t>How is this brand trying to engage its audience? </a:t>
            </a:r>
          </a:p>
          <a:p>
            <a:r>
              <a:rPr lang="en-GB" sz="2200"/>
              <a:t>What kind of conversations would you expect to be </a:t>
            </a:r>
          </a:p>
          <a:p>
            <a:pPr marL="0" indent="0">
              <a:buNone/>
            </a:pPr>
            <a:r>
              <a:rPr lang="en-GB" sz="2200"/>
              <a:t>sparked by this communication tool? </a:t>
            </a:r>
          </a:p>
          <a:p>
            <a:r>
              <a:rPr lang="en-GB" sz="2200"/>
              <a:t>Where would such conversations take place? </a:t>
            </a:r>
          </a:p>
          <a:p>
            <a:pPr marL="0" indent="0">
              <a:buNone/>
            </a:pPr>
            <a:r>
              <a:rPr lang="en-GB" sz="2200"/>
              <a:t>Ultimately, what do you think that the brand is trying to achieve?</a:t>
            </a:r>
            <a:r>
              <a:rPr lang="en-GB" sz="2400">
                <a:hlinkClick r:id="rId3"/>
              </a:rPr>
              <a:t> </a:t>
            </a:r>
          </a:p>
          <a:p>
            <a:pPr marL="0" indent="0">
              <a:buNone/>
            </a:pPr>
            <a:r>
              <a:rPr lang="en-GB" sz="1400">
                <a:hlinkClick r:id="rId3"/>
              </a:rPr>
              <a:t>The Best Expedia "Paris" Travel Commercial. "I lost you because..." - YouTube</a:t>
            </a:r>
            <a:endParaRPr lang="en-GB" sz="1400"/>
          </a:p>
          <a:p>
            <a:pPr marL="0" indent="0">
              <a:buNone/>
            </a:pPr>
            <a:r>
              <a:rPr lang="en-GB" sz="1400">
                <a:hlinkClick r:id="rId4"/>
              </a:rPr>
              <a:t>Nothing beats a Jet2holiday | Pay Monthly | Jet2holidays TV advert 2022 – YouTube</a:t>
            </a:r>
            <a:endParaRPr lang="en-GB" sz="1400"/>
          </a:p>
          <a:p>
            <a:pPr marL="0" indent="0">
              <a:buNone/>
            </a:pPr>
            <a:r>
              <a:rPr lang="en-GB" sz="1400">
                <a:hlinkClick r:id="rId5"/>
              </a:rPr>
              <a:t>Book Summer 2023 today | Ryanair – Low fares, great care - YouTube</a:t>
            </a:r>
            <a:endParaRPr lang="en-GB" sz="1400"/>
          </a:p>
          <a:p>
            <a:pPr marL="0" indent="0">
              <a:buNone/>
            </a:pPr>
            <a:r>
              <a:rPr lang="en-GB" sz="1400">
                <a:hlinkClick r:id="rId6"/>
              </a:rPr>
              <a:t>Live Happy TV Advert | TUI – YouTube</a:t>
            </a:r>
            <a:endParaRPr lang="en-GB" sz="1400"/>
          </a:p>
          <a:p>
            <a:pPr marL="0" indent="0">
              <a:buNone/>
            </a:pPr>
            <a:r>
              <a:rPr lang="en-GB" sz="1400">
                <a:hlinkClick r:id="rId7"/>
              </a:rPr>
              <a:t>Time for a holiday - Thomson TV advert 2011 - YouTube</a:t>
            </a:r>
            <a:endParaRPr lang="en-GB" sz="1400"/>
          </a:p>
          <a:p>
            <a:endParaRPr lang="en-GB" sz="2200"/>
          </a:p>
        </p:txBody>
      </p:sp>
    </p:spTree>
    <p:extLst>
      <p:ext uri="{BB962C8B-B14F-4D97-AF65-F5344CB8AC3E}">
        <p14:creationId xmlns:p14="http://schemas.microsoft.com/office/powerpoint/2010/main" val="390755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A712-BE0D-4E8F-8CBD-0E6DAE959970}"/>
              </a:ext>
            </a:extLst>
          </p:cNvPr>
          <p:cNvSpPr>
            <a:spLocks noGrp="1"/>
          </p:cNvSpPr>
          <p:nvPr>
            <p:ph type="title"/>
          </p:nvPr>
        </p:nvSpPr>
        <p:spPr>
          <a:xfrm>
            <a:off x="2152650" y="476672"/>
            <a:ext cx="7886700" cy="994172"/>
          </a:xfrm>
          <a:solidFill>
            <a:schemeClr val="accent1">
              <a:lumMod val="20000"/>
              <a:lumOff val="80000"/>
            </a:schemeClr>
          </a:solidFill>
        </p:spPr>
        <p:txBody>
          <a:bodyPr>
            <a:noAutofit/>
          </a:bodyPr>
          <a:lstStyle/>
          <a:p>
            <a:r>
              <a:rPr lang="en-GB" sz="2800" b="1"/>
              <a:t>Word-of-mouth communications</a:t>
            </a:r>
            <a:br>
              <a:rPr lang="en-GB" sz="2800" b="1"/>
            </a:br>
            <a:r>
              <a:rPr lang="en-GB" sz="2800" b="1" i="1"/>
              <a:t>Who would you trust the most? An advert or a friend/expert?</a:t>
            </a:r>
            <a:br>
              <a:rPr lang="en-GB" sz="2800" b="1" i="1"/>
            </a:br>
            <a:endParaRPr lang="en-GB" sz="2800" b="1" i="1"/>
          </a:p>
        </p:txBody>
      </p:sp>
      <p:sp>
        <p:nvSpPr>
          <p:cNvPr id="7" name="Title 1">
            <a:extLst>
              <a:ext uri="{FF2B5EF4-FFF2-40B4-BE49-F238E27FC236}">
                <a16:creationId xmlns:a16="http://schemas.microsoft.com/office/drawing/2014/main" id="{1D57E285-763E-4778-5ECB-CB2A53FC6D44}"/>
              </a:ext>
            </a:extLst>
          </p:cNvPr>
          <p:cNvSpPr txBox="1">
            <a:spLocks/>
          </p:cNvSpPr>
          <p:nvPr/>
        </p:nvSpPr>
        <p:spPr>
          <a:xfrm>
            <a:off x="2152650" y="1887797"/>
            <a:ext cx="7886700" cy="1230715"/>
          </a:xfrm>
          <a:prstGeom prst="rect">
            <a:avLst/>
          </a:prstGeom>
          <a:solidFill>
            <a:schemeClr val="accent1">
              <a:lumMod val="20000"/>
              <a:lumOff val="80000"/>
            </a:schemeClr>
          </a:solidFill>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2400" b="1"/>
              <a:t>What influencers do you follow and what is their Niche? </a:t>
            </a:r>
            <a:br>
              <a:rPr lang="en-GB" sz="2400" b="1"/>
            </a:br>
            <a:r>
              <a:rPr lang="en-GB" sz="2400" b="1" i="1"/>
              <a:t>What kinds of information do you trust from Influencers and why?</a:t>
            </a:r>
            <a:br>
              <a:rPr lang="en-GB" sz="2400" b="1" i="1"/>
            </a:br>
            <a:endParaRPr lang="en-GB" sz="2400" b="1" i="1"/>
          </a:p>
        </p:txBody>
      </p:sp>
      <p:sp>
        <p:nvSpPr>
          <p:cNvPr id="8" name="Title 1">
            <a:extLst>
              <a:ext uri="{FF2B5EF4-FFF2-40B4-BE49-F238E27FC236}">
                <a16:creationId xmlns:a16="http://schemas.microsoft.com/office/drawing/2014/main" id="{C4A5BB93-FEF2-C960-8BC2-E60E9AD6318A}"/>
              </a:ext>
            </a:extLst>
          </p:cNvPr>
          <p:cNvSpPr txBox="1">
            <a:spLocks/>
          </p:cNvSpPr>
          <p:nvPr/>
        </p:nvSpPr>
        <p:spPr>
          <a:xfrm>
            <a:off x="2152650" y="3429000"/>
            <a:ext cx="7886700" cy="994172"/>
          </a:xfrm>
          <a:prstGeom prst="rect">
            <a:avLst/>
          </a:prstGeom>
          <a:solidFill>
            <a:schemeClr val="accent1">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2800" b="1" i="1"/>
              <a:t>Are the hosts of TV shows influencers? </a:t>
            </a:r>
          </a:p>
        </p:txBody>
      </p:sp>
    </p:spTree>
    <p:extLst>
      <p:ext uri="{BB962C8B-B14F-4D97-AF65-F5344CB8AC3E}">
        <p14:creationId xmlns:p14="http://schemas.microsoft.com/office/powerpoint/2010/main" val="3416805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3512" y="992552"/>
            <a:ext cx="6840760" cy="4872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1847529" y="188640"/>
            <a:ext cx="5686811"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50000"/>
              </a:spcBef>
              <a:buFontTx/>
              <a:buNone/>
            </a:pPr>
            <a:r>
              <a:rPr lang="en-GB" altLang="en-US" sz="2400"/>
              <a:t>The influencer model of communications</a:t>
            </a:r>
            <a:br>
              <a:rPr lang="en-GB" altLang="en-US" sz="1350"/>
            </a:br>
            <a:r>
              <a:rPr lang="en-US" altLang="en-US" sz="900" i="1"/>
              <a:t>Essentials of Marketing Communications</a:t>
            </a:r>
            <a:r>
              <a:rPr lang="en-US" altLang="en-US" sz="900"/>
              <a:t>, Pearson Education (Fill, C. 2011) figure 2.2, p. 39.</a:t>
            </a:r>
            <a:endParaRPr lang="en-GB" altLang="en-US" sz="900"/>
          </a:p>
        </p:txBody>
      </p:sp>
      <p:sp>
        <p:nvSpPr>
          <p:cNvPr id="3" name="TextBox 2">
            <a:extLst>
              <a:ext uri="{FF2B5EF4-FFF2-40B4-BE49-F238E27FC236}">
                <a16:creationId xmlns:a16="http://schemas.microsoft.com/office/drawing/2014/main" id="{786A07EA-1A55-443B-6FF5-94F0EA0E062D}"/>
              </a:ext>
            </a:extLst>
          </p:cNvPr>
          <p:cNvSpPr txBox="1"/>
          <p:nvPr/>
        </p:nvSpPr>
        <p:spPr>
          <a:xfrm>
            <a:off x="8575781" y="1556793"/>
            <a:ext cx="1944216" cy="1477328"/>
          </a:xfrm>
          <a:prstGeom prst="rect">
            <a:avLst/>
          </a:prstGeom>
          <a:noFill/>
        </p:spPr>
        <p:txBody>
          <a:bodyPr wrap="square">
            <a:spAutoFit/>
          </a:bodyPr>
          <a:lstStyle/>
          <a:p>
            <a:r>
              <a:rPr lang="en-GB">
                <a:hlinkClick r:id="rId4"/>
              </a:rPr>
              <a:t>https://youtube.com/shorts/tVFdCsIhFBM?feature=shared</a:t>
            </a:r>
            <a:endParaRPr lang="en-GB"/>
          </a:p>
          <a:p>
            <a:endParaRPr lang="en-GB"/>
          </a:p>
        </p:txBody>
      </p:sp>
    </p:spTree>
    <p:extLst>
      <p:ext uri="{BB962C8B-B14F-4D97-AF65-F5344CB8AC3E}">
        <p14:creationId xmlns:p14="http://schemas.microsoft.com/office/powerpoint/2010/main" val="219379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Y:\Graphics\Powerpoint\PE_UK\PE515-FILL\Final Files\GIf\ch02\M02NT003.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505" y="1268760"/>
            <a:ext cx="8817509" cy="36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1631505" y="260648"/>
            <a:ext cx="5772891"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50000"/>
              </a:spcBef>
              <a:buFontTx/>
              <a:buNone/>
            </a:pPr>
            <a:r>
              <a:rPr lang="en-US" altLang="en-US" sz="2100"/>
              <a:t>Characteristics associated with opinion leaders</a:t>
            </a:r>
            <a:endParaRPr lang="en-GB" altLang="en-US" sz="2100"/>
          </a:p>
        </p:txBody>
      </p:sp>
    </p:spTree>
    <p:extLst>
      <p:ext uri="{BB962C8B-B14F-4D97-AF65-F5344CB8AC3E}">
        <p14:creationId xmlns:p14="http://schemas.microsoft.com/office/powerpoint/2010/main" val="3931308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1775520" y="332656"/>
            <a:ext cx="7514714" cy="768508"/>
          </a:xfrm>
          <a:noFill/>
        </p:spPr>
        <p:txBody>
          <a:bodyPr>
            <a:noAutofit/>
          </a:bodyPr>
          <a:lstStyle/>
          <a:p>
            <a:r>
              <a:rPr lang="en-GB" altLang="en-US" sz="2800" b="1"/>
              <a:t>Audience information processing &amp; behaviour:</a:t>
            </a:r>
            <a:br>
              <a:rPr lang="en-GB" altLang="en-US" sz="2800" b="1"/>
            </a:br>
            <a:r>
              <a:rPr lang="en-GB" altLang="en-US" sz="2800" b="1"/>
              <a:t>Understanding responses to MC stimuli</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05333816"/>
              </p:ext>
            </p:extLst>
          </p:nvPr>
        </p:nvGraphicFramePr>
        <p:xfrm>
          <a:off x="1775521" y="1412776"/>
          <a:ext cx="7030653" cy="1977632"/>
        </p:xfrm>
        <a:graphic>
          <a:graphicData uri="http://schemas.openxmlformats.org/drawingml/2006/table">
            <a:tbl>
              <a:tblPr firstRow="1" bandRow="1">
                <a:tableStyleId>{5C22544A-7EE6-4342-B048-85BDC9FD1C3A}</a:tableStyleId>
              </a:tblPr>
              <a:tblGrid>
                <a:gridCol w="7030653">
                  <a:extLst>
                    <a:ext uri="{9D8B030D-6E8A-4147-A177-3AD203B41FA5}">
                      <a16:colId xmlns:a16="http://schemas.microsoft.com/office/drawing/2014/main" val="2874399532"/>
                    </a:ext>
                  </a:extLst>
                </a:gridCol>
              </a:tblGrid>
              <a:tr h="494408">
                <a:tc>
                  <a:txBody>
                    <a:bodyPr/>
                    <a:lstStyle/>
                    <a:p>
                      <a:r>
                        <a:rPr lang="en-GB" sz="1800"/>
                        <a:t>Questions</a:t>
                      </a:r>
                    </a:p>
                  </a:txBody>
                  <a:tcPr marL="68580" marR="68580" marT="34290" marB="34290"/>
                </a:tc>
                <a:extLst>
                  <a:ext uri="{0D108BD9-81ED-4DB2-BD59-A6C34878D82A}">
                    <a16:rowId xmlns:a16="http://schemas.microsoft.com/office/drawing/2014/main" val="4129860295"/>
                  </a:ext>
                </a:extLst>
              </a:tr>
              <a:tr h="494408">
                <a:tc>
                  <a:txBody>
                    <a:bodyPr/>
                    <a:lstStyle/>
                    <a:p>
                      <a:r>
                        <a:rPr lang="en-GB" sz="1800"/>
                        <a:t>How do people perceive their world?</a:t>
                      </a:r>
                    </a:p>
                  </a:txBody>
                  <a:tcPr marL="68580" marR="68580" marT="34290" marB="34290"/>
                </a:tc>
                <a:extLst>
                  <a:ext uri="{0D108BD9-81ED-4DB2-BD59-A6C34878D82A}">
                    <a16:rowId xmlns:a16="http://schemas.microsoft.com/office/drawing/2014/main" val="2560714482"/>
                  </a:ext>
                </a:extLst>
              </a:tr>
              <a:tr h="494408">
                <a:tc>
                  <a:txBody>
                    <a:bodyPr/>
                    <a:lstStyle/>
                    <a:p>
                      <a:r>
                        <a:rPr lang="en-GB" sz="1800"/>
                        <a:t>How do people learn?</a:t>
                      </a:r>
                    </a:p>
                  </a:txBody>
                  <a:tcPr marL="68580" marR="68580" marT="34290" marB="34290"/>
                </a:tc>
                <a:extLst>
                  <a:ext uri="{0D108BD9-81ED-4DB2-BD59-A6C34878D82A}">
                    <a16:rowId xmlns:a16="http://schemas.microsoft.com/office/drawing/2014/main" val="1121057304"/>
                  </a:ext>
                </a:extLst>
              </a:tr>
              <a:tr h="494408">
                <a:tc>
                  <a:txBody>
                    <a:bodyPr/>
                    <a:lstStyle/>
                    <a:p>
                      <a:r>
                        <a:rPr lang="en-GB" sz="1800"/>
                        <a:t>How do people develop attitudes?</a:t>
                      </a:r>
                    </a:p>
                  </a:txBody>
                  <a:tcPr marL="68580" marR="68580" marT="34290" marB="34290"/>
                </a:tc>
                <a:extLst>
                  <a:ext uri="{0D108BD9-81ED-4DB2-BD59-A6C34878D82A}">
                    <a16:rowId xmlns:a16="http://schemas.microsoft.com/office/drawing/2014/main" val="2475894855"/>
                  </a:ext>
                </a:extLst>
              </a:tr>
            </a:tbl>
          </a:graphicData>
        </a:graphic>
      </p:graphicFrame>
      <p:sp>
        <p:nvSpPr>
          <p:cNvPr id="2" name="Rectangle 2">
            <a:extLst>
              <a:ext uri="{FF2B5EF4-FFF2-40B4-BE49-F238E27FC236}">
                <a16:creationId xmlns:a16="http://schemas.microsoft.com/office/drawing/2014/main" id="{BFEF420F-78A0-AA1C-C8F6-3829E000DC01}"/>
              </a:ext>
            </a:extLst>
          </p:cNvPr>
          <p:cNvSpPr txBox="1">
            <a:spLocks noChangeArrowheads="1"/>
          </p:cNvSpPr>
          <p:nvPr/>
        </p:nvSpPr>
        <p:spPr>
          <a:xfrm>
            <a:off x="1130671" y="3456064"/>
            <a:ext cx="9548702" cy="1977630"/>
          </a:xfrm>
          <a:prstGeom prst="rect">
            <a:avLst/>
          </a:prstGeom>
          <a:no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altLang="en-US" sz="3600" b="1"/>
              <a:t>Perception</a:t>
            </a:r>
          </a:p>
        </p:txBody>
      </p:sp>
      <p:sp>
        <p:nvSpPr>
          <p:cNvPr id="6" name="TextBox 5">
            <a:extLst>
              <a:ext uri="{FF2B5EF4-FFF2-40B4-BE49-F238E27FC236}">
                <a16:creationId xmlns:a16="http://schemas.microsoft.com/office/drawing/2014/main" id="{8888653C-72DC-BCCD-9DF5-F8E972D28B70}"/>
              </a:ext>
            </a:extLst>
          </p:cNvPr>
          <p:cNvSpPr txBox="1"/>
          <p:nvPr/>
        </p:nvSpPr>
        <p:spPr>
          <a:xfrm>
            <a:off x="3924452" y="3804628"/>
            <a:ext cx="5958408" cy="1815882"/>
          </a:xfrm>
          <a:prstGeom prst="rect">
            <a:avLst/>
          </a:prstGeom>
          <a:noFill/>
        </p:spPr>
        <p:txBody>
          <a:bodyPr wrap="square">
            <a:spAutoFit/>
          </a:bodyPr>
          <a:lstStyle/>
          <a:p>
            <a:r>
              <a:rPr lang="en-GB" altLang="en-US" sz="2800"/>
              <a:t>= How individuals see and make sense of their environment: how they select, organise and interpret stimuli to understand their world</a:t>
            </a:r>
          </a:p>
        </p:txBody>
      </p:sp>
    </p:spTree>
    <p:extLst>
      <p:ext uri="{BB962C8B-B14F-4D97-AF65-F5344CB8AC3E}">
        <p14:creationId xmlns:p14="http://schemas.microsoft.com/office/powerpoint/2010/main" val="40030859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641FD-AAA3-3929-EB0F-4E27D5D430C6}"/>
              </a:ext>
            </a:extLst>
          </p:cNvPr>
          <p:cNvSpPr>
            <a:spLocks noGrp="1"/>
          </p:cNvSpPr>
          <p:nvPr>
            <p:ph type="title"/>
          </p:nvPr>
        </p:nvSpPr>
        <p:spPr/>
        <p:txBody>
          <a:bodyPr/>
          <a:lstStyle/>
          <a:p>
            <a:pPr marL="0" indent="0">
              <a:buNone/>
            </a:pPr>
            <a:r>
              <a:rPr lang="en-GB" sz="4400"/>
              <a:t>Aaker’s Brand Personality Dimension Model  </a:t>
            </a:r>
          </a:p>
        </p:txBody>
      </p:sp>
      <p:sp>
        <p:nvSpPr>
          <p:cNvPr id="4" name="Content Placeholder 7">
            <a:extLst>
              <a:ext uri="{FF2B5EF4-FFF2-40B4-BE49-F238E27FC236}">
                <a16:creationId xmlns:a16="http://schemas.microsoft.com/office/drawing/2014/main" id="{B5C2FE61-2382-2070-6839-5634673433ED}"/>
              </a:ext>
            </a:extLst>
          </p:cNvPr>
          <p:cNvSpPr txBox="1">
            <a:spLocks noGrp="1"/>
          </p:cNvSpPr>
          <p:nvPr>
            <p:ph idx="1"/>
          </p:nvPr>
        </p:nvSpPr>
        <p:spPr>
          <a:xfrm>
            <a:off x="838200" y="1825625"/>
            <a:ext cx="10515600" cy="3640138"/>
          </a:xfrm>
          <a:prstGeom prst="rect">
            <a:avLst/>
          </a:prstGeom>
        </p:spPr>
        <p:txBody>
          <a:bodyPr anchor="ctr">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2800"/>
              <a:t>Brand personality reflects “the set of human characteristics associated with a brand” (Aaker, 1997). </a:t>
            </a:r>
          </a:p>
          <a:p>
            <a:r>
              <a:rPr lang="en-GB" sz="2800"/>
              <a:t>Brand personality forms part of a brand image held by consumers and refers to the anthropomorphising of brands  (Aaker, 1997)</a:t>
            </a:r>
          </a:p>
          <a:p>
            <a:r>
              <a:rPr lang="en-GB" sz="2800"/>
              <a:t>Brands are treated like a person with whom one  might like to form a relationship, the closer this aligns with our various concepts of self and esteem the more likely you are to purchase</a:t>
            </a:r>
            <a:endParaRPr lang="en-US" sz="2800"/>
          </a:p>
        </p:txBody>
      </p:sp>
    </p:spTree>
    <p:extLst>
      <p:ext uri="{BB962C8B-B14F-4D97-AF65-F5344CB8AC3E}">
        <p14:creationId xmlns:p14="http://schemas.microsoft.com/office/powerpoint/2010/main" val="743951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8C9C331-361F-36EA-08C2-CCBA17EC0E89}"/>
              </a:ext>
            </a:extLst>
          </p:cNvPr>
          <p:cNvPicPr>
            <a:picLocks noGrp="1" noChangeAspect="1"/>
          </p:cNvPicPr>
          <p:nvPr>
            <p:ph idx="1"/>
          </p:nvPr>
        </p:nvPicPr>
        <p:blipFill rotWithShape="1">
          <a:blip r:embed="rId2" cstate="print"/>
          <a:srcRect t="7176" b="-33"/>
          <a:stretch/>
        </p:blipFill>
        <p:spPr>
          <a:xfrm>
            <a:off x="907952" y="596295"/>
            <a:ext cx="10376095" cy="560661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028947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Realization of Brand Personality">
            <a:hlinkClick r:id="" action="ppaction://media"/>
            <a:extLst>
              <a:ext uri="{FF2B5EF4-FFF2-40B4-BE49-F238E27FC236}">
                <a16:creationId xmlns:a16="http://schemas.microsoft.com/office/drawing/2014/main" id="{200C67CA-ABDC-D020-24E9-03176426FD46}"/>
              </a:ext>
            </a:extLst>
          </p:cNvPr>
          <p:cNvPicPr>
            <a:picLocks noRot="1" noChangeAspect="1"/>
          </p:cNvPicPr>
          <p:nvPr>
            <a:videoFile r:link="rId1"/>
          </p:nvPr>
        </p:nvPicPr>
        <p:blipFill>
          <a:blip r:embed="rId3"/>
          <a:stretch>
            <a:fillRect/>
          </a:stretch>
        </p:blipFill>
        <p:spPr>
          <a:xfrm>
            <a:off x="1423786" y="1349721"/>
            <a:ext cx="7140184" cy="3057323"/>
          </a:xfrm>
          <a:prstGeom prst="rect">
            <a:avLst/>
          </a:prstGeom>
        </p:spPr>
      </p:pic>
      <p:sp>
        <p:nvSpPr>
          <p:cNvPr id="5" name="TextBox 4">
            <a:extLst>
              <a:ext uri="{FF2B5EF4-FFF2-40B4-BE49-F238E27FC236}">
                <a16:creationId xmlns:a16="http://schemas.microsoft.com/office/drawing/2014/main" id="{4417C5DE-11F1-4A5C-B4E8-6AB79DD7E881}"/>
              </a:ext>
            </a:extLst>
          </p:cNvPr>
          <p:cNvSpPr txBox="1"/>
          <p:nvPr/>
        </p:nvSpPr>
        <p:spPr>
          <a:xfrm>
            <a:off x="668740" y="190906"/>
            <a:ext cx="11020567" cy="954107"/>
          </a:xfrm>
          <a:prstGeom prst="rect">
            <a:avLst/>
          </a:prstGeom>
          <a:noFill/>
        </p:spPr>
        <p:txBody>
          <a:bodyPr wrap="square">
            <a:spAutoFit/>
          </a:bodyPr>
          <a:lstStyle/>
          <a:p>
            <a:r>
              <a:rPr lang="en-GB" altLang="en-US" sz="2800" b="1">
                <a:solidFill>
                  <a:schemeClr val="tx2"/>
                </a:solidFill>
              </a:rPr>
              <a:t>MC should attempt to present products in a frame familiar by the buyer in expected and relevant situations </a:t>
            </a:r>
          </a:p>
        </p:txBody>
      </p:sp>
      <p:sp>
        <p:nvSpPr>
          <p:cNvPr id="9" name="TextBox 8">
            <a:extLst>
              <a:ext uri="{FF2B5EF4-FFF2-40B4-BE49-F238E27FC236}">
                <a16:creationId xmlns:a16="http://schemas.microsoft.com/office/drawing/2014/main" id="{ECE900C2-351F-1F9A-4E1C-0C555AB5B8D8}"/>
              </a:ext>
            </a:extLst>
          </p:cNvPr>
          <p:cNvSpPr txBox="1"/>
          <p:nvPr/>
        </p:nvSpPr>
        <p:spPr>
          <a:xfrm>
            <a:off x="1733371" y="4801006"/>
            <a:ext cx="6522869" cy="369332"/>
          </a:xfrm>
          <a:prstGeom prst="rect">
            <a:avLst/>
          </a:prstGeom>
          <a:noFill/>
        </p:spPr>
        <p:txBody>
          <a:bodyPr wrap="square">
            <a:spAutoFit/>
          </a:bodyPr>
          <a:lstStyle/>
          <a:p>
            <a:r>
              <a:rPr lang="en-GB">
                <a:hlinkClick r:id="rId4"/>
              </a:rPr>
              <a:t>Find your Epic TV Advert 2016 : Visit Wales - YouTube</a:t>
            </a:r>
            <a:endParaRPr lang="en-GB"/>
          </a:p>
        </p:txBody>
      </p:sp>
      <p:sp>
        <p:nvSpPr>
          <p:cNvPr id="12" name="TextBox 11">
            <a:extLst>
              <a:ext uri="{FF2B5EF4-FFF2-40B4-BE49-F238E27FC236}">
                <a16:creationId xmlns:a16="http://schemas.microsoft.com/office/drawing/2014/main" id="{4F22C2BD-2FE1-F4D5-FBB8-18D3C0082EE9}"/>
              </a:ext>
            </a:extLst>
          </p:cNvPr>
          <p:cNvSpPr txBox="1"/>
          <p:nvPr/>
        </p:nvSpPr>
        <p:spPr>
          <a:xfrm>
            <a:off x="2124094" y="5092166"/>
            <a:ext cx="4572000" cy="369332"/>
          </a:xfrm>
          <a:prstGeom prst="rect">
            <a:avLst/>
          </a:prstGeom>
          <a:noFill/>
        </p:spPr>
        <p:txBody>
          <a:bodyPr wrap="square">
            <a:spAutoFit/>
          </a:bodyPr>
          <a:lstStyle/>
          <a:p>
            <a:r>
              <a:rPr lang="en-GB">
                <a:hlinkClick r:id="rId5"/>
              </a:rPr>
              <a:t>Visit Greece | Athens - YouTube</a:t>
            </a:r>
            <a:endParaRPr lang="en-GB"/>
          </a:p>
        </p:txBody>
      </p:sp>
      <p:sp>
        <p:nvSpPr>
          <p:cNvPr id="14" name="TextBox 13">
            <a:extLst>
              <a:ext uri="{FF2B5EF4-FFF2-40B4-BE49-F238E27FC236}">
                <a16:creationId xmlns:a16="http://schemas.microsoft.com/office/drawing/2014/main" id="{06DD9DE5-0856-7CB4-2CA2-BF3299A36CCE}"/>
              </a:ext>
            </a:extLst>
          </p:cNvPr>
          <p:cNvSpPr txBox="1"/>
          <p:nvPr/>
        </p:nvSpPr>
        <p:spPr>
          <a:xfrm>
            <a:off x="1733370" y="5408671"/>
            <a:ext cx="7026926" cy="369332"/>
          </a:xfrm>
          <a:prstGeom prst="rect">
            <a:avLst/>
          </a:prstGeom>
          <a:noFill/>
        </p:spPr>
        <p:txBody>
          <a:bodyPr wrap="square">
            <a:spAutoFit/>
          </a:bodyPr>
          <a:lstStyle/>
          <a:p>
            <a:r>
              <a:rPr lang="en-GB" err="1">
                <a:hlinkClick r:id="rId6"/>
              </a:rPr>
              <a:t>BeVedetta</a:t>
            </a:r>
            <a:r>
              <a:rPr lang="en-GB">
                <a:hlinkClick r:id="rId6"/>
              </a:rPr>
              <a:t> Hotel Glamping in Tuscany (commercial) - YouTube</a:t>
            </a:r>
            <a:endParaRPr lang="en-GB"/>
          </a:p>
        </p:txBody>
      </p:sp>
    </p:spTree>
    <p:extLst>
      <p:ext uri="{BB962C8B-B14F-4D97-AF65-F5344CB8AC3E}">
        <p14:creationId xmlns:p14="http://schemas.microsoft.com/office/powerpoint/2010/main" val="33227393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0"/>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1781201" y="211289"/>
            <a:ext cx="7905479" cy="1240174"/>
          </a:xfrm>
          <a:noFill/>
        </p:spPr>
        <p:txBody>
          <a:bodyPr>
            <a:normAutofit fontScale="90000"/>
          </a:bodyPr>
          <a:lstStyle/>
          <a:p>
            <a:r>
              <a:rPr lang="en-GB" altLang="en-US" sz="3600" b="1"/>
              <a:t>So how do MC work in influencing attitudes?</a:t>
            </a:r>
            <a:br>
              <a:rPr lang="en-GB" altLang="en-US" b="1"/>
            </a:br>
            <a:r>
              <a:rPr lang="en-GB" altLang="en-US" sz="3600" b="1"/>
              <a:t>What is the role of engagement?</a:t>
            </a:r>
            <a:endParaRPr lang="en-GB" altLang="en-US" b="1"/>
          </a:p>
        </p:txBody>
      </p:sp>
      <p:sp>
        <p:nvSpPr>
          <p:cNvPr id="3" name="TextBox 2"/>
          <p:cNvSpPr txBox="1"/>
          <p:nvPr/>
        </p:nvSpPr>
        <p:spPr>
          <a:xfrm>
            <a:off x="1789286" y="1620856"/>
            <a:ext cx="1101776" cy="369332"/>
          </a:xfrm>
          <a:prstGeom prst="rect">
            <a:avLst/>
          </a:prstGeom>
          <a:solidFill>
            <a:schemeClr val="tx2">
              <a:lumMod val="20000"/>
              <a:lumOff val="80000"/>
            </a:schemeClr>
          </a:solidFill>
        </p:spPr>
        <p:txBody>
          <a:bodyPr wrap="none" rtlCol="0">
            <a:spAutoFit/>
          </a:bodyPr>
          <a:lstStyle/>
          <a:p>
            <a:r>
              <a:rPr lang="en-GB"/>
              <a:t>Attention</a:t>
            </a:r>
          </a:p>
        </p:txBody>
      </p:sp>
      <p:sp>
        <p:nvSpPr>
          <p:cNvPr id="5" name="TextBox 4"/>
          <p:cNvSpPr txBox="1"/>
          <p:nvPr/>
        </p:nvSpPr>
        <p:spPr>
          <a:xfrm>
            <a:off x="3333465" y="1620855"/>
            <a:ext cx="1323054" cy="369332"/>
          </a:xfrm>
          <a:prstGeom prst="rect">
            <a:avLst/>
          </a:prstGeom>
          <a:solidFill>
            <a:schemeClr val="bg2"/>
          </a:solidFill>
        </p:spPr>
        <p:txBody>
          <a:bodyPr wrap="none" rtlCol="0">
            <a:spAutoFit/>
          </a:bodyPr>
          <a:lstStyle/>
          <a:p>
            <a:r>
              <a:rPr lang="en-GB"/>
              <a:t>Awareness </a:t>
            </a:r>
          </a:p>
        </p:txBody>
      </p:sp>
      <p:sp>
        <p:nvSpPr>
          <p:cNvPr id="6" name="TextBox 5"/>
          <p:cNvSpPr txBox="1"/>
          <p:nvPr/>
        </p:nvSpPr>
        <p:spPr>
          <a:xfrm>
            <a:off x="4971078" y="1620854"/>
            <a:ext cx="3419719" cy="369332"/>
          </a:xfrm>
          <a:prstGeom prst="rect">
            <a:avLst/>
          </a:prstGeom>
          <a:solidFill>
            <a:schemeClr val="accent5">
              <a:lumMod val="40000"/>
              <a:lumOff val="60000"/>
            </a:schemeClr>
          </a:solidFill>
        </p:spPr>
        <p:txBody>
          <a:bodyPr wrap="none" rtlCol="0">
            <a:spAutoFit/>
          </a:bodyPr>
          <a:lstStyle/>
          <a:p>
            <a:r>
              <a:rPr lang="en-GB"/>
              <a:t>Engagement (primary role in MC)</a:t>
            </a:r>
          </a:p>
        </p:txBody>
      </p:sp>
      <p:sp>
        <p:nvSpPr>
          <p:cNvPr id="7" name="TextBox 6"/>
          <p:cNvSpPr txBox="1"/>
          <p:nvPr/>
        </p:nvSpPr>
        <p:spPr>
          <a:xfrm>
            <a:off x="7883225" y="2310969"/>
            <a:ext cx="2761718" cy="707886"/>
          </a:xfrm>
          <a:prstGeom prst="rect">
            <a:avLst/>
          </a:prstGeom>
          <a:noFill/>
        </p:spPr>
        <p:txBody>
          <a:bodyPr wrap="none" rtlCol="0">
            <a:spAutoFit/>
          </a:bodyPr>
          <a:lstStyle/>
          <a:p>
            <a:r>
              <a:rPr lang="en-GB" sz="2000" b="1"/>
              <a:t>Intellectual engagement</a:t>
            </a:r>
          </a:p>
          <a:p>
            <a:r>
              <a:rPr lang="en-GB" sz="2000" b="1"/>
              <a:t>                 Logos </a:t>
            </a:r>
          </a:p>
        </p:txBody>
      </p:sp>
      <p:sp>
        <p:nvSpPr>
          <p:cNvPr id="8" name="TextBox 7"/>
          <p:cNvSpPr txBox="1"/>
          <p:nvPr/>
        </p:nvSpPr>
        <p:spPr>
          <a:xfrm>
            <a:off x="6252151" y="3344127"/>
            <a:ext cx="2651816" cy="707886"/>
          </a:xfrm>
          <a:prstGeom prst="rect">
            <a:avLst/>
          </a:prstGeom>
          <a:noFill/>
        </p:spPr>
        <p:txBody>
          <a:bodyPr wrap="none" rtlCol="0">
            <a:spAutoFit/>
          </a:bodyPr>
          <a:lstStyle/>
          <a:p>
            <a:r>
              <a:rPr lang="en-GB" sz="2000" b="1"/>
              <a:t>Emotional engagement</a:t>
            </a:r>
          </a:p>
          <a:p>
            <a:r>
              <a:rPr lang="en-GB" sz="2000" b="1"/>
              <a:t>               Pathos</a:t>
            </a:r>
            <a:endParaRPr lang="en-GB" b="1"/>
          </a:p>
        </p:txBody>
      </p:sp>
      <p:sp>
        <p:nvSpPr>
          <p:cNvPr id="9" name="TextBox 8"/>
          <p:cNvSpPr txBox="1"/>
          <p:nvPr/>
        </p:nvSpPr>
        <p:spPr>
          <a:xfrm>
            <a:off x="1671390" y="2651213"/>
            <a:ext cx="4144836" cy="1569660"/>
          </a:xfrm>
          <a:prstGeom prst="rect">
            <a:avLst/>
          </a:prstGeom>
          <a:solidFill>
            <a:schemeClr val="accent5">
              <a:lumMod val="40000"/>
              <a:lumOff val="60000"/>
            </a:schemeClr>
          </a:solidFill>
        </p:spPr>
        <p:txBody>
          <a:bodyPr wrap="square" rtlCol="0">
            <a:spAutoFit/>
          </a:bodyPr>
          <a:lstStyle/>
          <a:p>
            <a:r>
              <a:rPr lang="en-GB" sz="2400"/>
              <a:t>Response to the message </a:t>
            </a:r>
          </a:p>
          <a:p>
            <a:r>
              <a:rPr lang="en-GB"/>
              <a:t>(e.g. building awareness &amp; associations, cultivating brand values, helping to position</a:t>
            </a:r>
          </a:p>
          <a:p>
            <a:r>
              <a:rPr lang="en-GB"/>
              <a:t>brands)</a:t>
            </a:r>
          </a:p>
        </p:txBody>
      </p:sp>
      <p:sp>
        <p:nvSpPr>
          <p:cNvPr id="12" name="TextBox 11"/>
          <p:cNvSpPr txBox="1"/>
          <p:nvPr/>
        </p:nvSpPr>
        <p:spPr>
          <a:xfrm>
            <a:off x="1671361" y="4466399"/>
            <a:ext cx="3851824" cy="1015663"/>
          </a:xfrm>
          <a:prstGeom prst="rect">
            <a:avLst/>
          </a:prstGeom>
          <a:solidFill>
            <a:schemeClr val="accent5">
              <a:lumMod val="40000"/>
              <a:lumOff val="60000"/>
            </a:schemeClr>
          </a:solidFill>
        </p:spPr>
        <p:txBody>
          <a:bodyPr wrap="none" rtlCol="0">
            <a:spAutoFit/>
          </a:bodyPr>
          <a:lstStyle/>
          <a:p>
            <a:r>
              <a:rPr lang="en-GB" sz="2400"/>
              <a:t>Response to the brand</a:t>
            </a:r>
          </a:p>
          <a:p>
            <a:r>
              <a:rPr lang="en-GB"/>
              <a:t>(e.g. encourage calls to action!, </a:t>
            </a:r>
          </a:p>
          <a:p>
            <a:r>
              <a:rPr lang="en-GB"/>
              <a:t>website/shop visits, game participation</a:t>
            </a:r>
          </a:p>
        </p:txBody>
      </p:sp>
      <p:sp>
        <p:nvSpPr>
          <p:cNvPr id="13" name="TextBox 12"/>
          <p:cNvSpPr txBox="1"/>
          <p:nvPr/>
        </p:nvSpPr>
        <p:spPr>
          <a:xfrm>
            <a:off x="2925744" y="1690104"/>
            <a:ext cx="303288" cy="300082"/>
          </a:xfrm>
          <a:prstGeom prst="rect">
            <a:avLst/>
          </a:prstGeom>
          <a:noFill/>
        </p:spPr>
        <p:txBody>
          <a:bodyPr wrap="none" rtlCol="0">
            <a:spAutoFit/>
          </a:bodyPr>
          <a:lstStyle/>
          <a:p>
            <a:r>
              <a:rPr lang="en-GB" sz="1350"/>
              <a:t>&amp;</a:t>
            </a:r>
          </a:p>
        </p:txBody>
      </p:sp>
      <p:cxnSp>
        <p:nvCxnSpPr>
          <p:cNvPr id="15" name="Straight Arrow Connector 14"/>
          <p:cNvCxnSpPr/>
          <p:nvPr/>
        </p:nvCxnSpPr>
        <p:spPr>
          <a:xfrm>
            <a:off x="4631390" y="1793978"/>
            <a:ext cx="24968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Elbow Connector 21"/>
          <p:cNvCxnSpPr>
            <a:endCxn id="9" idx="3"/>
          </p:cNvCxnSpPr>
          <p:nvPr/>
        </p:nvCxnSpPr>
        <p:spPr>
          <a:xfrm rot="5400000">
            <a:off x="5248551" y="2534780"/>
            <a:ext cx="1468938" cy="3335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Elbow Connector 33"/>
          <p:cNvCxnSpPr/>
          <p:nvPr/>
        </p:nvCxnSpPr>
        <p:spPr>
          <a:xfrm rot="5400000">
            <a:off x="5381276" y="3605536"/>
            <a:ext cx="1203482" cy="33358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931096" y="4053287"/>
            <a:ext cx="1605824" cy="707886"/>
          </a:xfrm>
          <a:prstGeom prst="rect">
            <a:avLst/>
          </a:prstGeom>
          <a:noFill/>
        </p:spPr>
        <p:txBody>
          <a:bodyPr wrap="none" rtlCol="0">
            <a:spAutoFit/>
          </a:bodyPr>
          <a:lstStyle/>
          <a:p>
            <a:r>
              <a:rPr lang="en-GB" sz="2000" b="1"/>
              <a:t>Endorsement</a:t>
            </a:r>
          </a:p>
          <a:p>
            <a:r>
              <a:rPr lang="en-GB" sz="2000" b="1"/>
              <a:t>       Ethos</a:t>
            </a:r>
          </a:p>
        </p:txBody>
      </p:sp>
      <p:pic>
        <p:nvPicPr>
          <p:cNvPr id="2050" name="Picture 2" descr="Holiday discount code">
            <a:extLst>
              <a:ext uri="{FF2B5EF4-FFF2-40B4-BE49-F238E27FC236}">
                <a16:creationId xmlns:a16="http://schemas.microsoft.com/office/drawing/2014/main" id="{8CEFB87C-38E1-8F5B-D4A5-6639BAECBD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572" y="2194095"/>
            <a:ext cx="1484784" cy="98985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amily Holidays 2023 / 2024 | Thomas Cook">
            <a:extLst>
              <a:ext uri="{FF2B5EF4-FFF2-40B4-BE49-F238E27FC236}">
                <a16:creationId xmlns:a16="http://schemas.microsoft.com/office/drawing/2014/main" id="{E073DCC9-7A23-F68C-C150-06D414798EF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317035" y="3183951"/>
            <a:ext cx="1590214" cy="83099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9B4EA55-A453-182C-A6B7-F87525D702F6}"/>
              </a:ext>
            </a:extLst>
          </p:cNvPr>
          <p:cNvSpPr txBox="1"/>
          <p:nvPr/>
        </p:nvSpPr>
        <p:spPr>
          <a:xfrm>
            <a:off x="6800616" y="4761173"/>
            <a:ext cx="2736304" cy="1200329"/>
          </a:xfrm>
          <a:prstGeom prst="rect">
            <a:avLst/>
          </a:prstGeom>
          <a:noFill/>
        </p:spPr>
        <p:txBody>
          <a:bodyPr wrap="square">
            <a:spAutoFit/>
          </a:bodyPr>
          <a:lstStyle/>
          <a:p>
            <a:r>
              <a:rPr lang="en-GB" err="1">
                <a:hlinkClick r:id="rId5"/>
              </a:rPr>
              <a:t>Matesong</a:t>
            </a:r>
            <a:r>
              <a:rPr lang="en-GB">
                <a:hlinkClick r:id="rId5"/>
              </a:rPr>
              <a:t>: Kylie Minogue stars in 2019 Tourism Australia ad aimed at Brits - YouTube</a:t>
            </a:r>
            <a:endParaRPr lang="en-GB"/>
          </a:p>
        </p:txBody>
      </p:sp>
    </p:spTree>
    <p:extLst>
      <p:ext uri="{BB962C8B-B14F-4D97-AF65-F5344CB8AC3E}">
        <p14:creationId xmlns:p14="http://schemas.microsoft.com/office/powerpoint/2010/main" val="360753294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8"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0" y="0"/>
            <a:ext cx="9007852" cy="1328590"/>
          </a:xfrm>
          <a:noFill/>
        </p:spPr>
        <p:txBody>
          <a:bodyPr>
            <a:noAutofit/>
          </a:bodyPr>
          <a:lstStyle/>
          <a:p>
            <a:br>
              <a:rPr lang="en-GB" altLang="en-US" sz="3200"/>
            </a:br>
            <a:br>
              <a:rPr lang="en-GB" altLang="en-US" sz="3200"/>
            </a:br>
            <a:r>
              <a:rPr lang="en-GB" altLang="en-US" sz="3200"/>
              <a:t>When it goes wrong…</a:t>
            </a:r>
            <a:br>
              <a:rPr lang="en-GB" altLang="en-US" sz="3200"/>
            </a:br>
            <a:r>
              <a:rPr lang="en-GB" altLang="en-US" sz="3200"/>
              <a:t>Ineffective and poorly timed communications </a:t>
            </a:r>
            <a:br>
              <a:rPr lang="en-GB" altLang="en-US" sz="3200"/>
            </a:br>
            <a:br>
              <a:rPr lang="en-GB" altLang="en-US" sz="3200"/>
            </a:br>
            <a:endParaRPr lang="en-GB" altLang="en-US" sz="3200"/>
          </a:p>
        </p:txBody>
      </p:sp>
      <p:sp>
        <p:nvSpPr>
          <p:cNvPr id="133123" name="Rectangle 3">
            <a:extLst>
              <a:ext uri="{FF2B5EF4-FFF2-40B4-BE49-F238E27FC236}">
                <a16:creationId xmlns:a16="http://schemas.microsoft.com/office/drawing/2014/main" id="{7ABCB5D5-E7BC-4EE0-B20E-675C0A9EB246}"/>
              </a:ext>
            </a:extLst>
          </p:cNvPr>
          <p:cNvSpPr>
            <a:spLocks noGrp="1" noChangeArrowheads="1"/>
          </p:cNvSpPr>
          <p:nvPr>
            <p:ph idx="1"/>
          </p:nvPr>
        </p:nvSpPr>
        <p:spPr>
          <a:xfrm>
            <a:off x="1635375" y="977940"/>
            <a:ext cx="8534400" cy="2595077"/>
          </a:xfrm>
          <a:noFill/>
        </p:spPr>
        <p:txBody>
          <a:bodyPr>
            <a:normAutofit/>
          </a:bodyPr>
          <a:lstStyle/>
          <a:p>
            <a:pPr marL="0" indent="0">
              <a:buNone/>
            </a:pPr>
            <a:endParaRPr lang="en-GB" altLang="en-US" sz="1800">
              <a:solidFill>
                <a:schemeClr val="tx2"/>
              </a:solidFill>
            </a:endParaRPr>
          </a:p>
          <a:p>
            <a:pPr marL="0" indent="0">
              <a:buNone/>
            </a:pPr>
            <a:endParaRPr lang="en-GB" altLang="en-US" sz="1800" b="1">
              <a:solidFill>
                <a:schemeClr val="tx2"/>
              </a:solidFill>
            </a:endParaRPr>
          </a:p>
          <a:p>
            <a:pPr marL="0" indent="0">
              <a:buNone/>
            </a:pPr>
            <a:endParaRPr lang="en-GB" altLang="en-US" sz="1800">
              <a:solidFill>
                <a:schemeClr val="tx2"/>
              </a:solidFill>
            </a:endParaRPr>
          </a:p>
          <a:p>
            <a:pPr>
              <a:buFont typeface="Wingdings" panose="05000000000000000000" pitchFamily="2" charset="2"/>
              <a:buNone/>
            </a:pPr>
            <a:endParaRPr lang="en-GB" altLang="en-US" sz="1800">
              <a:solidFill>
                <a:schemeClr val="tx2"/>
              </a:solidFill>
            </a:endParaRPr>
          </a:p>
        </p:txBody>
      </p:sp>
      <p:sp>
        <p:nvSpPr>
          <p:cNvPr id="3" name="TextBox 2">
            <a:extLst>
              <a:ext uri="{FF2B5EF4-FFF2-40B4-BE49-F238E27FC236}">
                <a16:creationId xmlns:a16="http://schemas.microsoft.com/office/drawing/2014/main" id="{B5CB46E9-9979-E962-AB88-363D411CE7D1}"/>
              </a:ext>
            </a:extLst>
          </p:cNvPr>
          <p:cNvSpPr txBox="1"/>
          <p:nvPr/>
        </p:nvSpPr>
        <p:spPr>
          <a:xfrm>
            <a:off x="3157123" y="5385873"/>
            <a:ext cx="6912768" cy="341632"/>
          </a:xfrm>
          <a:prstGeom prst="rect">
            <a:avLst/>
          </a:prstGeom>
          <a:noFill/>
        </p:spPr>
        <p:txBody>
          <a:bodyPr wrap="square">
            <a:spAutoFit/>
          </a:bodyPr>
          <a:lstStyle/>
          <a:p>
            <a:pPr>
              <a:lnSpc>
                <a:spcPct val="90000"/>
              </a:lnSpc>
              <a:spcBef>
                <a:spcPts val="1000"/>
              </a:spcBef>
              <a:defRPr/>
            </a:pPr>
            <a:r>
              <a:rPr lang="en-GB">
                <a:hlinkClick r:id="rId3"/>
              </a:rPr>
              <a:t>When Marketing Misses the Point (funny) | Merkle - YouTube</a:t>
            </a:r>
            <a:endParaRPr lang="en-GB" sz="2400">
              <a:latin typeface="Calibri" panose="020F0502020204030204"/>
            </a:endParaRPr>
          </a:p>
        </p:txBody>
      </p:sp>
      <p:pic>
        <p:nvPicPr>
          <p:cNvPr id="3074" name="Picture 2" descr="10 Best Ever Marketing Fails | Text Marketer">
            <a:extLst>
              <a:ext uri="{FF2B5EF4-FFF2-40B4-BE49-F238E27FC236}">
                <a16:creationId xmlns:a16="http://schemas.microsoft.com/office/drawing/2014/main" id="{AE33514A-390B-1BB4-6565-108B58598C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1793" y="923867"/>
            <a:ext cx="3171056" cy="237829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7 Biggest Marketing Fails | Boostability">
            <a:extLst>
              <a:ext uri="{FF2B5EF4-FFF2-40B4-BE49-F238E27FC236}">
                <a16:creationId xmlns:a16="http://schemas.microsoft.com/office/drawing/2014/main" id="{993784C6-C809-0845-180E-DD4D6DBFE9F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19736" y="1174190"/>
            <a:ext cx="3353904" cy="167695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10 Best Ever Marketing Fails | Text Marketer">
            <a:extLst>
              <a:ext uri="{FF2B5EF4-FFF2-40B4-BE49-F238E27FC236}">
                <a16:creationId xmlns:a16="http://schemas.microsoft.com/office/drawing/2014/main" id="{D9804473-BC5A-B655-E877-03BDEA2F577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345764" y="2012667"/>
            <a:ext cx="2337754" cy="290537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15 Of The Biggest Marketing Fails, From This TikTok Account | DeMilked">
            <a:extLst>
              <a:ext uri="{FF2B5EF4-FFF2-40B4-BE49-F238E27FC236}">
                <a16:creationId xmlns:a16="http://schemas.microsoft.com/office/drawing/2014/main" id="{F9424AE9-392B-F91D-42C2-2B700167B67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497245" y="3183251"/>
            <a:ext cx="3501766" cy="1838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81517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524001" y="0"/>
            <a:ext cx="5093889" cy="6858000"/>
          </a:xfrm>
          <a:prstGeom prst="rect">
            <a:avLst/>
          </a:prstGeom>
        </p:spPr>
      </p:pic>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978030" y="1512371"/>
            <a:ext cx="3718383" cy="2888695"/>
          </a:xfrm>
        </p:spPr>
        <p:txBody>
          <a:bodyPr vert="horz" lIns="51435" tIns="25718" rIns="51435" bIns="25718" rtlCol="0" anchor="t">
            <a:normAutofit fontScale="77500" lnSpcReduction="20000"/>
          </a:bodyPr>
          <a:lstStyle/>
          <a:p>
            <a:r>
              <a:rPr lang="en-GB" sz="2800" b="1"/>
              <a:t>What is SEO? </a:t>
            </a:r>
          </a:p>
          <a:p>
            <a:r>
              <a:rPr lang="en-GB" sz="2800" b="1"/>
              <a:t>Keywords &amp; Keyword Research</a:t>
            </a:r>
          </a:p>
          <a:p>
            <a:r>
              <a:rPr lang="en-GB" sz="2800" b="1"/>
              <a:t>On Page Elements / Site Architecture</a:t>
            </a:r>
          </a:p>
          <a:p>
            <a:r>
              <a:rPr lang="en-GB" sz="2800" b="1"/>
              <a:t>Backlinks &amp; Link Building</a:t>
            </a:r>
          </a:p>
          <a:p>
            <a:r>
              <a:rPr lang="en-GB" sz="2800" b="1"/>
              <a:t>Content - The Importance of Blogging</a:t>
            </a:r>
          </a:p>
          <a:p>
            <a:r>
              <a:rPr lang="en-GB" sz="2800" b="1"/>
              <a:t>What is SEM? </a:t>
            </a:r>
          </a:p>
          <a:p>
            <a:pPr marL="0" indent="0">
              <a:buNone/>
              <a:defRPr/>
            </a:pPr>
            <a:endParaRPr lang="en-GB" sz="2800">
              <a:latin typeface="Calibri" panose="020F0502020204030204"/>
            </a:endParaRPr>
          </a:p>
          <a:p>
            <a:pPr marL="0"/>
            <a:endParaRPr lang="en-US" sz="1125" b="1">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560512" y="6091672"/>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74590" y="1097009"/>
            <a:ext cx="6858000" cy="962181"/>
          </a:xfrm>
        </p:spPr>
        <p:txBody>
          <a:bodyPr/>
          <a:lstStyle/>
          <a:p>
            <a:r>
              <a:rPr lang="en-US"/>
              <a:t>SEO &amp; SEM </a:t>
            </a:r>
          </a:p>
        </p:txBody>
      </p:sp>
      <p:sp>
        <p:nvSpPr>
          <p:cNvPr id="3" name="Subtitle 2"/>
          <p:cNvSpPr>
            <a:spLocks noGrp="1"/>
          </p:cNvSpPr>
          <p:nvPr>
            <p:ph type="subTitle" idx="1"/>
          </p:nvPr>
        </p:nvSpPr>
        <p:spPr>
          <a:xfrm>
            <a:off x="1956353" y="2187178"/>
            <a:ext cx="8279295" cy="1241822"/>
          </a:xfrm>
        </p:spPr>
        <p:txBody>
          <a:bodyPr>
            <a:normAutofit fontScale="92500" lnSpcReduction="20000"/>
          </a:bodyPr>
          <a:lstStyle/>
          <a:p>
            <a:endParaRPr lang="en-US" sz="3000"/>
          </a:p>
          <a:p>
            <a:r>
              <a:rPr lang="en-US" sz="3000"/>
              <a:t>(Search Engine Optimisation &amp; Search Engine Marketing)</a:t>
            </a:r>
          </a:p>
          <a:p>
            <a:endParaRPr lang="en-US"/>
          </a:p>
        </p:txBody>
      </p:sp>
      <p:sp>
        <p:nvSpPr>
          <p:cNvPr id="6" name="TextBox 5"/>
          <p:cNvSpPr txBox="1"/>
          <p:nvPr/>
        </p:nvSpPr>
        <p:spPr>
          <a:xfrm>
            <a:off x="8923935" y="5587870"/>
            <a:ext cx="1217313" cy="173122"/>
          </a:xfrm>
          <a:prstGeom prst="rect">
            <a:avLst/>
          </a:prstGeom>
          <a:noFill/>
        </p:spPr>
        <p:txBody>
          <a:bodyPr wrap="none" lIns="68576" tIns="34289" rIns="68576" bIns="34289" rtlCol="0">
            <a:spAutoFit/>
          </a:bodyPr>
          <a:lstStyle/>
          <a:p>
            <a:pPr algn="r"/>
            <a:r>
              <a:rPr lang="en-US" sz="675">
                <a:solidFill>
                  <a:srgbClr val="313133"/>
                </a:solidFill>
                <a:latin typeface="Arial"/>
                <a:cs typeface="Arial"/>
              </a:rPr>
              <a:t>© University of South Wales</a:t>
            </a:r>
          </a:p>
        </p:txBody>
      </p:sp>
    </p:spTree>
    <p:extLst>
      <p:ext uri="{BB962C8B-B14F-4D97-AF65-F5344CB8AC3E}">
        <p14:creationId xmlns:p14="http://schemas.microsoft.com/office/powerpoint/2010/main" val="24218064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88640"/>
            <a:ext cx="7886700" cy="994172"/>
          </a:xfrm>
        </p:spPr>
        <p:txBody>
          <a:bodyPr>
            <a:normAutofit/>
          </a:bodyPr>
          <a:lstStyle/>
          <a:p>
            <a:pPr algn="ctr"/>
            <a:r>
              <a:rPr lang="en-GB" sz="3600" b="1"/>
              <a:t>SEO – Search Engine Optimisation</a:t>
            </a:r>
          </a:p>
        </p:txBody>
      </p:sp>
      <p:pic>
        <p:nvPicPr>
          <p:cNvPr id="2050" name="Picture 2" descr="18 Best SEO Tools to Use for Organic Traffic in 2024">
            <a:extLst>
              <a:ext uri="{FF2B5EF4-FFF2-40B4-BE49-F238E27FC236}">
                <a16:creationId xmlns:a16="http://schemas.microsoft.com/office/drawing/2014/main" id="{E56C92C4-9AC9-449F-2E82-8F05843B95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63" r="5625" b="11610"/>
          <a:stretch/>
        </p:blipFill>
        <p:spPr bwMode="auto">
          <a:xfrm>
            <a:off x="2279576" y="1021826"/>
            <a:ext cx="7886700" cy="431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689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768" y="2708920"/>
            <a:ext cx="7886700" cy="994172"/>
          </a:xfrm>
        </p:spPr>
        <p:txBody>
          <a:bodyPr>
            <a:normAutofit fontScale="90000"/>
          </a:bodyPr>
          <a:lstStyle/>
          <a:p>
            <a:pPr algn="ctr"/>
            <a:r>
              <a:rPr lang="en-GB" b="1"/>
              <a:t>What is SEO?</a:t>
            </a:r>
            <a:br>
              <a:rPr lang="en-GB"/>
            </a:br>
            <a:endParaRPr lang="en-GB" i="1"/>
          </a:p>
        </p:txBody>
      </p:sp>
      <p:sp>
        <p:nvSpPr>
          <p:cNvPr id="5" name="Rectangle 4"/>
          <p:cNvSpPr/>
          <p:nvPr/>
        </p:nvSpPr>
        <p:spPr>
          <a:xfrm>
            <a:off x="4367808" y="1313180"/>
            <a:ext cx="6192688" cy="4154984"/>
          </a:xfrm>
          <a:prstGeom prst="rect">
            <a:avLst/>
          </a:prstGeom>
        </p:spPr>
        <p:txBody>
          <a:bodyPr wrap="square">
            <a:spAutoFit/>
          </a:bodyPr>
          <a:lstStyle/>
          <a:p>
            <a:pPr marL="342900" indent="-342900">
              <a:buFont typeface="Arial" panose="020B0604020202020204" pitchFamily="34" charset="0"/>
              <a:buChar char="•"/>
            </a:pPr>
            <a:r>
              <a:rPr lang="en-GB" sz="2400" b="1">
                <a:solidFill>
                  <a:srgbClr val="222222"/>
                </a:solidFill>
              </a:rPr>
              <a:t>SEO</a:t>
            </a:r>
            <a:r>
              <a:rPr lang="en-GB" sz="2400">
                <a:solidFill>
                  <a:srgbClr val="222222"/>
                </a:solidFill>
              </a:rPr>
              <a:t> is the practice of increasing the quantity and quality of the traffic that you earn through the organic results in search engines like Google, Yahoo, and Bing.</a:t>
            </a:r>
          </a:p>
          <a:p>
            <a:endParaRPr lang="en-GB" sz="2400">
              <a:solidFill>
                <a:srgbClr val="222222"/>
              </a:solidFill>
            </a:endParaRPr>
          </a:p>
          <a:p>
            <a:pPr marL="342900" indent="-342900">
              <a:buFont typeface="Arial" panose="020B0604020202020204" pitchFamily="34" charset="0"/>
              <a:buChar char="•"/>
            </a:pPr>
            <a:r>
              <a:rPr lang="en-GB" sz="2400" b="1"/>
              <a:t>Organic search results </a:t>
            </a:r>
            <a:r>
              <a:rPr lang="en-GB" sz="2400"/>
              <a:t>are the Web page listings that most closely match the user’s search query based on relevance. Also called “natural” search results, ranking high in the organic results is what SEO is all about.</a:t>
            </a:r>
          </a:p>
        </p:txBody>
      </p:sp>
    </p:spTree>
    <p:extLst>
      <p:ext uri="{BB962C8B-B14F-4D97-AF65-F5344CB8AC3E}">
        <p14:creationId xmlns:p14="http://schemas.microsoft.com/office/powerpoint/2010/main" val="21917564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7D88E9-14F7-6BB7-1DCA-697584137B52}"/>
              </a:ext>
            </a:extLst>
          </p:cNvPr>
          <p:cNvPicPr>
            <a:picLocks noChangeAspect="1"/>
          </p:cNvPicPr>
          <p:nvPr/>
        </p:nvPicPr>
        <p:blipFill>
          <a:blip r:embed="rId2"/>
          <a:stretch>
            <a:fillRect/>
          </a:stretch>
        </p:blipFill>
        <p:spPr>
          <a:xfrm>
            <a:off x="1703512" y="207842"/>
            <a:ext cx="5587256" cy="3096344"/>
          </a:xfrm>
          <a:prstGeom prst="rect">
            <a:avLst/>
          </a:prstGeom>
        </p:spPr>
      </p:pic>
      <p:pic>
        <p:nvPicPr>
          <p:cNvPr id="6" name="Picture 5">
            <a:extLst>
              <a:ext uri="{FF2B5EF4-FFF2-40B4-BE49-F238E27FC236}">
                <a16:creationId xmlns:a16="http://schemas.microsoft.com/office/drawing/2014/main" id="{F91810D6-4136-BCF7-E568-BBBFCA35B3D4}"/>
              </a:ext>
            </a:extLst>
          </p:cNvPr>
          <p:cNvPicPr>
            <a:picLocks noChangeAspect="1"/>
          </p:cNvPicPr>
          <p:nvPr/>
        </p:nvPicPr>
        <p:blipFill>
          <a:blip r:embed="rId3"/>
          <a:stretch>
            <a:fillRect/>
          </a:stretch>
        </p:blipFill>
        <p:spPr>
          <a:xfrm>
            <a:off x="4222632" y="1940361"/>
            <a:ext cx="6265857" cy="4680520"/>
          </a:xfrm>
          <a:prstGeom prst="rect">
            <a:avLst/>
          </a:prstGeom>
        </p:spPr>
      </p:pic>
      <p:sp>
        <p:nvSpPr>
          <p:cNvPr id="7" name="TextBox 6">
            <a:extLst>
              <a:ext uri="{FF2B5EF4-FFF2-40B4-BE49-F238E27FC236}">
                <a16:creationId xmlns:a16="http://schemas.microsoft.com/office/drawing/2014/main" id="{73AAEC1E-37AA-5535-6B9B-52CF05587F73}"/>
              </a:ext>
            </a:extLst>
          </p:cNvPr>
          <p:cNvSpPr txBox="1"/>
          <p:nvPr/>
        </p:nvSpPr>
        <p:spPr>
          <a:xfrm>
            <a:off x="2098976" y="4233561"/>
            <a:ext cx="1728192" cy="92333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a:solidFill>
                  <a:schemeClr val="bg1"/>
                </a:solidFill>
              </a:rPr>
              <a:t>‘Organic’ / Natural search results.</a:t>
            </a:r>
          </a:p>
        </p:txBody>
      </p:sp>
      <p:sp>
        <p:nvSpPr>
          <p:cNvPr id="8" name="TextBox 7">
            <a:extLst>
              <a:ext uri="{FF2B5EF4-FFF2-40B4-BE49-F238E27FC236}">
                <a16:creationId xmlns:a16="http://schemas.microsoft.com/office/drawing/2014/main" id="{1A7D1A86-6F21-3AC7-050B-B8A410086FA6}"/>
              </a:ext>
            </a:extLst>
          </p:cNvPr>
          <p:cNvSpPr txBox="1"/>
          <p:nvPr/>
        </p:nvSpPr>
        <p:spPr>
          <a:xfrm>
            <a:off x="8415322" y="1202863"/>
            <a:ext cx="2016224" cy="646331"/>
          </a:xfrm>
          <a:prstGeom prst="rect">
            <a:avLst/>
          </a:prstGeom>
          <a:solidFill>
            <a:schemeClr val="accent2"/>
          </a:solidFill>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a:solidFill>
                  <a:schemeClr val="bg1"/>
                </a:solidFill>
              </a:rPr>
              <a:t>Paid / ‘Sponsored’ search results</a:t>
            </a:r>
          </a:p>
        </p:txBody>
      </p:sp>
      <p:cxnSp>
        <p:nvCxnSpPr>
          <p:cNvPr id="12" name="Connector: Elbow 11">
            <a:extLst>
              <a:ext uri="{FF2B5EF4-FFF2-40B4-BE49-F238E27FC236}">
                <a16:creationId xmlns:a16="http://schemas.microsoft.com/office/drawing/2014/main" id="{993D9CB3-2CA4-6955-900D-5684F16EA95B}"/>
              </a:ext>
            </a:extLst>
          </p:cNvPr>
          <p:cNvCxnSpPr>
            <a:cxnSpLocks/>
          </p:cNvCxnSpPr>
          <p:nvPr/>
        </p:nvCxnSpPr>
        <p:spPr>
          <a:xfrm rot="16200000" flipH="1">
            <a:off x="2388407" y="3033774"/>
            <a:ext cx="3072815" cy="2470165"/>
          </a:xfrm>
          <a:prstGeom prst="bentConnector3">
            <a:avLst>
              <a:gd name="adj1" fmla="val 50000"/>
            </a:avLst>
          </a:prstGeom>
          <a:ln>
            <a:headEnd type="triangle"/>
            <a:tailEnd type="triangle"/>
          </a:ln>
        </p:spPr>
        <p:style>
          <a:lnRef idx="3">
            <a:schemeClr val="accent6"/>
          </a:lnRef>
          <a:fillRef idx="0">
            <a:schemeClr val="accent6"/>
          </a:fillRef>
          <a:effectRef idx="2">
            <a:schemeClr val="accent6"/>
          </a:effectRef>
          <a:fontRef idx="minor">
            <a:schemeClr val="tx1"/>
          </a:fontRef>
        </p:style>
      </p:cxnSp>
      <p:cxnSp>
        <p:nvCxnSpPr>
          <p:cNvPr id="22" name="Connector: Curved 21">
            <a:extLst>
              <a:ext uri="{FF2B5EF4-FFF2-40B4-BE49-F238E27FC236}">
                <a16:creationId xmlns:a16="http://schemas.microsoft.com/office/drawing/2014/main" id="{7EC92A4D-3AC2-0A83-FD50-6B953A8CE4EB}"/>
              </a:ext>
            </a:extLst>
          </p:cNvPr>
          <p:cNvCxnSpPr>
            <a:cxnSpLocks/>
          </p:cNvCxnSpPr>
          <p:nvPr/>
        </p:nvCxnSpPr>
        <p:spPr>
          <a:xfrm>
            <a:off x="5375920" y="1052736"/>
            <a:ext cx="2304256" cy="1800200"/>
          </a:xfrm>
          <a:prstGeom prst="curvedConnector3">
            <a:avLst>
              <a:gd name="adj1" fmla="val 139759"/>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7345164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a:t>Many Factors, But Boils Down To 3 Things:</a:t>
            </a:r>
          </a:p>
        </p:txBody>
      </p:sp>
      <p:sp>
        <p:nvSpPr>
          <p:cNvPr id="3" name="Content Placeholder 2"/>
          <p:cNvSpPr>
            <a:spLocks noGrp="1"/>
          </p:cNvSpPr>
          <p:nvPr>
            <p:ph idx="1"/>
          </p:nvPr>
        </p:nvSpPr>
        <p:spPr>
          <a:xfrm>
            <a:off x="2639616" y="1797248"/>
            <a:ext cx="5786146" cy="3263504"/>
          </a:xfrm>
        </p:spPr>
        <p:txBody>
          <a:bodyPr>
            <a:normAutofit/>
          </a:bodyPr>
          <a:lstStyle/>
          <a:p>
            <a:pPr marL="385763" indent="-385763">
              <a:buAutoNum type="arabicParenR"/>
            </a:pPr>
            <a:r>
              <a:rPr lang="en-GB" sz="3600"/>
              <a:t>Keywords </a:t>
            </a:r>
          </a:p>
          <a:p>
            <a:pPr marL="385763" indent="-385763">
              <a:buAutoNum type="arabicParenR"/>
            </a:pPr>
            <a:endParaRPr lang="en-GB" sz="3600"/>
          </a:p>
          <a:p>
            <a:pPr marL="0" indent="0">
              <a:buNone/>
            </a:pPr>
            <a:r>
              <a:rPr lang="en-GB" sz="3600"/>
              <a:t>2)Back Links</a:t>
            </a:r>
          </a:p>
          <a:p>
            <a:pPr marL="0" indent="0">
              <a:buNone/>
            </a:pPr>
            <a:endParaRPr lang="en-GB" sz="3600"/>
          </a:p>
          <a:p>
            <a:pPr marL="0" indent="0">
              <a:buNone/>
            </a:pPr>
            <a:r>
              <a:rPr lang="en-GB" sz="3600"/>
              <a:t>3) Content</a:t>
            </a:r>
          </a:p>
        </p:txBody>
      </p:sp>
    </p:spTree>
    <p:extLst>
      <p:ext uri="{BB962C8B-B14F-4D97-AF65-F5344CB8AC3E}">
        <p14:creationId xmlns:p14="http://schemas.microsoft.com/office/powerpoint/2010/main" val="533639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816" y="-286916"/>
            <a:ext cx="7886700" cy="1325563"/>
          </a:xfrm>
        </p:spPr>
        <p:txBody>
          <a:bodyPr/>
          <a:lstStyle/>
          <a:p>
            <a:pPr algn="ctr"/>
            <a:r>
              <a:rPr lang="en-GB"/>
              <a:t>Keywords</a:t>
            </a:r>
          </a:p>
        </p:txBody>
      </p:sp>
      <p:sp>
        <p:nvSpPr>
          <p:cNvPr id="3" name="Content Placeholder 2"/>
          <p:cNvSpPr>
            <a:spLocks noGrp="1"/>
          </p:cNvSpPr>
          <p:nvPr>
            <p:ph idx="1"/>
          </p:nvPr>
        </p:nvSpPr>
        <p:spPr>
          <a:xfrm>
            <a:off x="1900114" y="908720"/>
            <a:ext cx="7886700" cy="4351338"/>
          </a:xfrm>
        </p:spPr>
        <p:txBody>
          <a:bodyPr>
            <a:normAutofit/>
          </a:bodyPr>
          <a:lstStyle/>
          <a:p>
            <a:r>
              <a:rPr lang="en-GB"/>
              <a:t>These are essentially the words and phrases you want your website to rank for in search engine organic results.</a:t>
            </a:r>
          </a:p>
          <a:p>
            <a:endParaRPr lang="en-GB"/>
          </a:p>
          <a:p>
            <a:r>
              <a:rPr lang="en-GB"/>
              <a:t>When you type a search term into Google, all the websites relevant to that search term are presented</a:t>
            </a:r>
          </a:p>
          <a:p>
            <a:endParaRPr lang="en-GB"/>
          </a:p>
          <a:p>
            <a:r>
              <a:rPr lang="en-GB"/>
              <a:t>The more relevant your website is to the search terms, the higher your page will rank in Google</a:t>
            </a:r>
          </a:p>
        </p:txBody>
      </p:sp>
      <p:pic>
        <p:nvPicPr>
          <p:cNvPr id="3074" name="Picture 2" descr="The Guide to Understanding Long-Tail Keywords - StudioHawk">
            <a:extLst>
              <a:ext uri="{FF2B5EF4-FFF2-40B4-BE49-F238E27FC236}">
                <a16:creationId xmlns:a16="http://schemas.microsoft.com/office/drawing/2014/main" id="{92DF7948-DC6E-C1F9-AA10-AAC66C470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8928" y="5055981"/>
            <a:ext cx="4392488" cy="1882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3106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728" y="-171400"/>
            <a:ext cx="7886700" cy="1325563"/>
          </a:xfrm>
        </p:spPr>
        <p:txBody>
          <a:bodyPr/>
          <a:lstStyle/>
          <a:p>
            <a:pPr algn="ctr"/>
            <a:r>
              <a:rPr lang="en-GB"/>
              <a:t>Keyword Research</a:t>
            </a:r>
          </a:p>
        </p:txBody>
      </p:sp>
      <p:sp>
        <p:nvSpPr>
          <p:cNvPr id="3" name="Content Placeholder 2"/>
          <p:cNvSpPr>
            <a:spLocks noGrp="1"/>
          </p:cNvSpPr>
          <p:nvPr>
            <p:ph idx="1"/>
          </p:nvPr>
        </p:nvSpPr>
        <p:spPr>
          <a:xfrm>
            <a:off x="1601932" y="980728"/>
            <a:ext cx="8988137" cy="3618418"/>
          </a:xfrm>
        </p:spPr>
        <p:txBody>
          <a:bodyPr>
            <a:normAutofit fontScale="70000" lnSpcReduction="20000"/>
          </a:bodyPr>
          <a:lstStyle/>
          <a:p>
            <a:r>
              <a:rPr lang="en-GB" b="1"/>
              <a:t>Keyword research</a:t>
            </a:r>
            <a:r>
              <a:rPr lang="en-GB"/>
              <a:t> is when marketers use keywords to find and </a:t>
            </a:r>
            <a:r>
              <a:rPr lang="en-GB" b="1"/>
              <a:t>research</a:t>
            </a:r>
            <a:r>
              <a:rPr lang="en-GB"/>
              <a:t> actual search terms that people enter into search engines. </a:t>
            </a:r>
          </a:p>
          <a:p>
            <a:endParaRPr lang="en-GB"/>
          </a:p>
          <a:p>
            <a:pPr marL="0" indent="0" algn="ctr">
              <a:buNone/>
            </a:pPr>
            <a:r>
              <a:rPr lang="en-GB" i="1"/>
              <a:t>Keyword Research Tips:</a:t>
            </a:r>
          </a:p>
          <a:p>
            <a:pPr marL="0" indent="0" algn="ctr">
              <a:buNone/>
            </a:pPr>
            <a:endParaRPr lang="en-GB"/>
          </a:p>
          <a:p>
            <a:pPr marL="385763" indent="-385763">
              <a:buAutoNum type="arabicParenR"/>
            </a:pPr>
            <a:r>
              <a:rPr lang="en-GB"/>
              <a:t>Brain Storm Ideas – Think of a range of topics related to your product/service</a:t>
            </a:r>
          </a:p>
          <a:p>
            <a:pPr marL="385763" indent="-385763">
              <a:buAutoNum type="arabicParenR"/>
            </a:pPr>
            <a:r>
              <a:rPr lang="en-GB"/>
              <a:t>Look at what your competitors are using – steal from them!</a:t>
            </a:r>
          </a:p>
          <a:p>
            <a:pPr marL="385763" indent="-385763">
              <a:buAutoNum type="arabicParenR"/>
            </a:pPr>
            <a:r>
              <a:rPr lang="en-GB"/>
              <a:t>Ask people what they type into Google /  think like your customers</a:t>
            </a:r>
          </a:p>
          <a:p>
            <a:pPr marL="385763" indent="-385763">
              <a:buAutoNum type="arabicParenR"/>
            </a:pPr>
            <a:r>
              <a:rPr lang="en-GB"/>
              <a:t>Google’s suggest / Related Search Terms  at bottom of a search page</a:t>
            </a:r>
          </a:p>
          <a:p>
            <a:pPr marL="385763" indent="-385763">
              <a:buAutoNum type="arabicParenR"/>
            </a:pPr>
            <a:r>
              <a:rPr lang="en-GB"/>
              <a:t>Use free online keyword research tools</a:t>
            </a:r>
          </a:p>
          <a:p>
            <a:pPr algn="ctr"/>
            <a:endParaRPr lang="en-GB"/>
          </a:p>
        </p:txBody>
      </p:sp>
    </p:spTree>
    <p:extLst>
      <p:ext uri="{BB962C8B-B14F-4D97-AF65-F5344CB8AC3E}">
        <p14:creationId xmlns:p14="http://schemas.microsoft.com/office/powerpoint/2010/main" val="1105790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Useful Tools:</a:t>
            </a:r>
          </a:p>
        </p:txBody>
      </p:sp>
      <p:sp>
        <p:nvSpPr>
          <p:cNvPr id="3" name="Content Placeholder 2"/>
          <p:cNvSpPr>
            <a:spLocks noGrp="1"/>
          </p:cNvSpPr>
          <p:nvPr>
            <p:ph idx="1"/>
          </p:nvPr>
        </p:nvSpPr>
        <p:spPr/>
        <p:txBody>
          <a:bodyPr/>
          <a:lstStyle/>
          <a:p>
            <a:endParaRPr lang="en-GB" i="1">
              <a:hlinkClick r:id="rId3"/>
            </a:endParaRPr>
          </a:p>
          <a:p>
            <a:r>
              <a:rPr lang="en-GB" i="1" err="1">
                <a:hlinkClick r:id="rId3"/>
              </a:rPr>
              <a:t>Moz</a:t>
            </a:r>
            <a:r>
              <a:rPr lang="en-GB" i="1">
                <a:hlinkClick r:id="rId3"/>
              </a:rPr>
              <a:t> Keyword Explorer</a:t>
            </a:r>
            <a:endParaRPr lang="en-GB" i="1"/>
          </a:p>
          <a:p>
            <a:r>
              <a:rPr lang="en-GB" i="1" err="1">
                <a:hlinkClick r:id="rId4"/>
              </a:rPr>
              <a:t>Wordtracker’s</a:t>
            </a:r>
            <a:r>
              <a:rPr lang="en-GB" i="1">
                <a:hlinkClick r:id="rId4"/>
              </a:rPr>
              <a:t> Free Basic Keyword Demand</a:t>
            </a:r>
            <a:endParaRPr lang="en-GB" i="1"/>
          </a:p>
          <a:p>
            <a:r>
              <a:rPr lang="en-GB" i="1">
                <a:hlinkClick r:id="rId5"/>
              </a:rPr>
              <a:t>Google Trends</a:t>
            </a:r>
            <a:endParaRPr lang="en-GB" i="1"/>
          </a:p>
          <a:p>
            <a:r>
              <a:rPr lang="en-GB" i="1">
                <a:hlinkClick r:id="rId6"/>
              </a:rPr>
              <a:t>Google AdWords Keyword Planner Tool</a:t>
            </a:r>
            <a:endParaRPr lang="en-GB" i="1"/>
          </a:p>
          <a:p>
            <a:endParaRPr lang="en-GB"/>
          </a:p>
        </p:txBody>
      </p:sp>
    </p:spTree>
    <p:extLst>
      <p:ext uri="{BB962C8B-B14F-4D97-AF65-F5344CB8AC3E}">
        <p14:creationId xmlns:p14="http://schemas.microsoft.com/office/powerpoint/2010/main" val="39420880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989174"/>
            <a:ext cx="7886700" cy="994172"/>
          </a:xfrm>
        </p:spPr>
        <p:txBody>
          <a:bodyPr/>
          <a:lstStyle/>
          <a:p>
            <a:pPr algn="ctr"/>
            <a:r>
              <a:rPr lang="en-GB"/>
              <a:t>Go For The Long-tail:</a:t>
            </a:r>
          </a:p>
        </p:txBody>
      </p:sp>
      <p:sp>
        <p:nvSpPr>
          <p:cNvPr id="5" name="Content Placeholder 4"/>
          <p:cNvSpPr>
            <a:spLocks noGrp="1"/>
          </p:cNvSpPr>
          <p:nvPr>
            <p:ph idx="1"/>
          </p:nvPr>
        </p:nvSpPr>
        <p:spPr/>
        <p:txBody>
          <a:bodyPr>
            <a:normAutofit fontScale="92500"/>
          </a:bodyPr>
          <a:lstStyle/>
          <a:p>
            <a:r>
              <a:rPr lang="en-GB"/>
              <a:t>Long tail Keywords: </a:t>
            </a:r>
            <a:r>
              <a:rPr lang="en-GB" b="1"/>
              <a:t>Long tail keywords</a:t>
            </a:r>
            <a:r>
              <a:rPr lang="en-GB"/>
              <a:t> are those three and four </a:t>
            </a:r>
            <a:r>
              <a:rPr lang="en-GB" b="1"/>
              <a:t>keyword</a:t>
            </a:r>
            <a:r>
              <a:rPr lang="en-GB"/>
              <a:t> phrases which are very, very specific to whatever you are selling. </a:t>
            </a:r>
          </a:p>
          <a:p>
            <a:pPr marL="0" indent="0" algn="ctr">
              <a:buNone/>
            </a:pPr>
            <a:r>
              <a:rPr lang="en-GB" i="1"/>
              <a:t>Very Useful…</a:t>
            </a:r>
          </a:p>
          <a:p>
            <a:endParaRPr lang="en-GB" b="1"/>
          </a:p>
          <a:p>
            <a:r>
              <a:rPr lang="en-GB" b="1"/>
              <a:t>More Targeted </a:t>
            </a:r>
            <a:r>
              <a:rPr lang="en-GB"/>
              <a:t>- Whenever a customer uses a highly specific search phrase, they tend to be looking for exactly what they are actually going to buy.</a:t>
            </a:r>
          </a:p>
          <a:p>
            <a:endParaRPr lang="en-GB"/>
          </a:p>
          <a:p>
            <a:r>
              <a:rPr lang="en-GB" b="1"/>
              <a:t>Less Competition…</a:t>
            </a:r>
          </a:p>
          <a:p>
            <a:endParaRPr lang="en-GB"/>
          </a:p>
        </p:txBody>
      </p:sp>
    </p:spTree>
    <p:extLst>
      <p:ext uri="{BB962C8B-B14F-4D97-AF65-F5344CB8AC3E}">
        <p14:creationId xmlns:p14="http://schemas.microsoft.com/office/powerpoint/2010/main" val="6782953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704" y="1"/>
            <a:ext cx="7886700" cy="545523"/>
          </a:xfrm>
        </p:spPr>
        <p:txBody>
          <a:bodyPr>
            <a:normAutofit fontScale="90000"/>
          </a:bodyPr>
          <a:lstStyle/>
          <a:p>
            <a:pPr algn="ctr"/>
            <a:r>
              <a:rPr lang="en-GB"/>
              <a:t>Go For The Long Tail:</a:t>
            </a:r>
          </a:p>
        </p:txBody>
      </p:sp>
      <p:sp>
        <p:nvSpPr>
          <p:cNvPr id="5" name="TextBox 4"/>
          <p:cNvSpPr txBox="1"/>
          <p:nvPr/>
        </p:nvSpPr>
        <p:spPr>
          <a:xfrm>
            <a:off x="6384032" y="272761"/>
            <a:ext cx="4036868" cy="1477328"/>
          </a:xfrm>
          <a:prstGeom prst="rect">
            <a:avLst/>
          </a:prstGeom>
          <a:noFill/>
        </p:spPr>
        <p:txBody>
          <a:bodyPr wrap="square" rtlCol="0">
            <a:spAutoFit/>
          </a:bodyPr>
          <a:lstStyle/>
          <a:p>
            <a:pPr marL="214313" indent="-214313">
              <a:buFontTx/>
              <a:buChar char="-"/>
            </a:pPr>
            <a:r>
              <a:rPr lang="en-GB"/>
              <a:t>Top 100 keywords get millions of monthly searches!</a:t>
            </a:r>
          </a:p>
          <a:p>
            <a:pPr marL="214313" indent="-214313">
              <a:buFontTx/>
              <a:buChar char="-"/>
            </a:pPr>
            <a:endParaRPr lang="en-GB"/>
          </a:p>
          <a:p>
            <a:pPr marL="214313" indent="-214313">
              <a:buFontTx/>
              <a:buChar char="-"/>
            </a:pPr>
            <a:r>
              <a:rPr lang="en-GB"/>
              <a:t>long-tail represents 70% of all searches</a:t>
            </a:r>
          </a:p>
        </p:txBody>
      </p:sp>
      <p:pic>
        <p:nvPicPr>
          <p:cNvPr id="4098" name="Picture 2" descr="The Long Tail Effect Theory in Practise Explained">
            <a:extLst>
              <a:ext uri="{FF2B5EF4-FFF2-40B4-BE49-F238E27FC236}">
                <a16:creationId xmlns:a16="http://schemas.microsoft.com/office/drawing/2014/main" id="{01CDD6C8-7D9C-6DAE-589C-00A6F3A0B1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17" t="15805" r="16654" b="16090"/>
          <a:stretch/>
        </p:blipFill>
        <p:spPr bwMode="auto">
          <a:xfrm>
            <a:off x="2207568" y="1652382"/>
            <a:ext cx="5909618" cy="40830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6FD235-2E66-8637-1857-FA517B35BA1B}"/>
              </a:ext>
            </a:extLst>
          </p:cNvPr>
          <p:cNvSpPr txBox="1"/>
          <p:nvPr/>
        </p:nvSpPr>
        <p:spPr>
          <a:xfrm>
            <a:off x="2594974" y="1122610"/>
            <a:ext cx="945836" cy="369332"/>
          </a:xfrm>
          <a:prstGeom prst="rect">
            <a:avLst/>
          </a:prstGeom>
          <a:noFill/>
        </p:spPr>
        <p:txBody>
          <a:bodyPr wrap="none" rtlCol="0">
            <a:spAutoFit/>
          </a:bodyPr>
          <a:lstStyle/>
          <a:p>
            <a:r>
              <a:rPr lang="en-GB"/>
              <a:t>Holiday</a:t>
            </a:r>
          </a:p>
        </p:txBody>
      </p:sp>
      <p:sp>
        <p:nvSpPr>
          <p:cNvPr id="8" name="TextBox 7">
            <a:extLst>
              <a:ext uri="{FF2B5EF4-FFF2-40B4-BE49-F238E27FC236}">
                <a16:creationId xmlns:a16="http://schemas.microsoft.com/office/drawing/2014/main" id="{A4F00AC7-D79C-9A57-0831-38544BB17008}"/>
              </a:ext>
            </a:extLst>
          </p:cNvPr>
          <p:cNvSpPr txBox="1"/>
          <p:nvPr/>
        </p:nvSpPr>
        <p:spPr>
          <a:xfrm>
            <a:off x="2892928" y="1542281"/>
            <a:ext cx="1181889" cy="646331"/>
          </a:xfrm>
          <a:prstGeom prst="rect">
            <a:avLst/>
          </a:prstGeom>
          <a:noFill/>
        </p:spPr>
        <p:txBody>
          <a:bodyPr wrap="square" rtlCol="0">
            <a:spAutoFit/>
          </a:bodyPr>
          <a:lstStyle/>
          <a:p>
            <a:pPr algn="ctr"/>
            <a:r>
              <a:rPr lang="en-GB"/>
              <a:t>Weekend break</a:t>
            </a:r>
          </a:p>
        </p:txBody>
      </p:sp>
      <p:sp>
        <p:nvSpPr>
          <p:cNvPr id="9" name="TextBox 8">
            <a:extLst>
              <a:ext uri="{FF2B5EF4-FFF2-40B4-BE49-F238E27FC236}">
                <a16:creationId xmlns:a16="http://schemas.microsoft.com/office/drawing/2014/main" id="{D8AE1071-AF98-D10A-1DE7-15E6F1EF3A2D}"/>
              </a:ext>
            </a:extLst>
          </p:cNvPr>
          <p:cNvSpPr txBox="1"/>
          <p:nvPr/>
        </p:nvSpPr>
        <p:spPr>
          <a:xfrm>
            <a:off x="3039424" y="2538982"/>
            <a:ext cx="1181889" cy="646331"/>
          </a:xfrm>
          <a:prstGeom prst="rect">
            <a:avLst/>
          </a:prstGeom>
          <a:noFill/>
        </p:spPr>
        <p:txBody>
          <a:bodyPr wrap="square" rtlCol="0">
            <a:spAutoFit/>
          </a:bodyPr>
          <a:lstStyle/>
          <a:p>
            <a:pPr algn="ctr"/>
            <a:r>
              <a:rPr lang="en-GB"/>
              <a:t>Getaway for 2</a:t>
            </a:r>
          </a:p>
        </p:txBody>
      </p:sp>
      <p:sp>
        <p:nvSpPr>
          <p:cNvPr id="10" name="TextBox 9">
            <a:extLst>
              <a:ext uri="{FF2B5EF4-FFF2-40B4-BE49-F238E27FC236}">
                <a16:creationId xmlns:a16="http://schemas.microsoft.com/office/drawing/2014/main" id="{B1E04653-7475-8D72-D9A8-C735DD2F0CFC}"/>
              </a:ext>
            </a:extLst>
          </p:cNvPr>
          <p:cNvSpPr txBox="1"/>
          <p:nvPr/>
        </p:nvSpPr>
        <p:spPr>
          <a:xfrm>
            <a:off x="3803297" y="3185313"/>
            <a:ext cx="1181889" cy="1200329"/>
          </a:xfrm>
          <a:prstGeom prst="rect">
            <a:avLst/>
          </a:prstGeom>
          <a:noFill/>
        </p:spPr>
        <p:txBody>
          <a:bodyPr wrap="square" rtlCol="0">
            <a:spAutoFit/>
          </a:bodyPr>
          <a:lstStyle/>
          <a:p>
            <a:pPr algn="ctr"/>
            <a:r>
              <a:rPr lang="en-GB"/>
              <a:t>Weekend away for 2 in Tuscany</a:t>
            </a:r>
          </a:p>
        </p:txBody>
      </p:sp>
      <p:sp>
        <p:nvSpPr>
          <p:cNvPr id="11" name="TextBox 10">
            <a:extLst>
              <a:ext uri="{FF2B5EF4-FFF2-40B4-BE49-F238E27FC236}">
                <a16:creationId xmlns:a16="http://schemas.microsoft.com/office/drawing/2014/main" id="{5212456D-0478-DF02-5577-10C1BFA982F7}"/>
              </a:ext>
            </a:extLst>
          </p:cNvPr>
          <p:cNvSpPr txBox="1"/>
          <p:nvPr/>
        </p:nvSpPr>
        <p:spPr>
          <a:xfrm>
            <a:off x="5388498" y="3255045"/>
            <a:ext cx="1181889" cy="1477328"/>
          </a:xfrm>
          <a:prstGeom prst="rect">
            <a:avLst/>
          </a:prstGeom>
          <a:noFill/>
        </p:spPr>
        <p:txBody>
          <a:bodyPr wrap="square" rtlCol="0">
            <a:spAutoFit/>
          </a:bodyPr>
          <a:lstStyle/>
          <a:p>
            <a:pPr algn="ctr"/>
            <a:r>
              <a:rPr lang="en-GB"/>
              <a:t> February Weekend away for 2 in Tuscany</a:t>
            </a:r>
          </a:p>
        </p:txBody>
      </p:sp>
      <p:sp>
        <p:nvSpPr>
          <p:cNvPr id="12" name="TextBox 11">
            <a:extLst>
              <a:ext uri="{FF2B5EF4-FFF2-40B4-BE49-F238E27FC236}">
                <a16:creationId xmlns:a16="http://schemas.microsoft.com/office/drawing/2014/main" id="{31F9CA63-15CC-14F0-8730-CCB27C83D72F}"/>
              </a:ext>
            </a:extLst>
          </p:cNvPr>
          <p:cNvSpPr txBox="1"/>
          <p:nvPr/>
        </p:nvSpPr>
        <p:spPr>
          <a:xfrm>
            <a:off x="7009225" y="3254937"/>
            <a:ext cx="2616192" cy="1477328"/>
          </a:xfrm>
          <a:prstGeom prst="rect">
            <a:avLst/>
          </a:prstGeom>
          <a:noFill/>
        </p:spPr>
        <p:txBody>
          <a:bodyPr wrap="square" rtlCol="0">
            <a:spAutoFit/>
          </a:bodyPr>
          <a:lstStyle/>
          <a:p>
            <a:pPr algn="ctr"/>
            <a:r>
              <a:rPr lang="en-GB"/>
              <a:t>All-inclusive February Weekend away for 2 in central Tuscany with car rental and champagne on arrival </a:t>
            </a:r>
          </a:p>
        </p:txBody>
      </p:sp>
    </p:spTree>
    <p:extLst>
      <p:ext uri="{BB962C8B-B14F-4D97-AF65-F5344CB8AC3E}">
        <p14:creationId xmlns:p14="http://schemas.microsoft.com/office/powerpoint/2010/main" val="41794917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690" y="-315416"/>
            <a:ext cx="7886700" cy="1325563"/>
          </a:xfrm>
        </p:spPr>
        <p:txBody>
          <a:bodyPr/>
          <a:lstStyle/>
          <a:p>
            <a:pPr algn="ctr"/>
            <a:r>
              <a:rPr lang="en-GB"/>
              <a:t>Keyword Density:</a:t>
            </a:r>
          </a:p>
        </p:txBody>
      </p:sp>
      <p:sp>
        <p:nvSpPr>
          <p:cNvPr id="3" name="Content Placeholder 2"/>
          <p:cNvSpPr>
            <a:spLocks noGrp="1"/>
          </p:cNvSpPr>
          <p:nvPr>
            <p:ph idx="1"/>
          </p:nvPr>
        </p:nvSpPr>
        <p:spPr>
          <a:xfrm>
            <a:off x="2152650" y="836712"/>
            <a:ext cx="7886700" cy="4351338"/>
          </a:xfrm>
        </p:spPr>
        <p:txBody>
          <a:bodyPr/>
          <a:lstStyle/>
          <a:p>
            <a:r>
              <a:rPr lang="en-GB" b="1"/>
              <a:t>Keyword density</a:t>
            </a:r>
            <a:r>
              <a:rPr lang="en-GB"/>
              <a:t> is the percentage frequency a </a:t>
            </a:r>
            <a:r>
              <a:rPr lang="en-GB" b="1"/>
              <a:t>keyword</a:t>
            </a:r>
            <a:r>
              <a:rPr lang="en-GB"/>
              <a:t> or </a:t>
            </a:r>
            <a:r>
              <a:rPr lang="en-GB" b="1"/>
              <a:t>phrase</a:t>
            </a:r>
            <a:r>
              <a:rPr lang="en-GB"/>
              <a:t> appears on a web page compared to the total number of words on the page.</a:t>
            </a:r>
          </a:p>
          <a:p>
            <a:endParaRPr lang="en-GB"/>
          </a:p>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1711" y="1988841"/>
            <a:ext cx="5768578" cy="3544685"/>
          </a:xfrm>
          <a:prstGeom prst="rect">
            <a:avLst/>
          </a:prstGeom>
        </p:spPr>
      </p:pic>
    </p:spTree>
    <p:extLst>
      <p:ext uri="{BB962C8B-B14F-4D97-AF65-F5344CB8AC3E}">
        <p14:creationId xmlns:p14="http://schemas.microsoft.com/office/powerpoint/2010/main" val="40717571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448" y="-99392"/>
            <a:ext cx="7886700" cy="994172"/>
          </a:xfrm>
        </p:spPr>
        <p:txBody>
          <a:bodyPr>
            <a:normAutofit fontScale="90000"/>
          </a:bodyPr>
          <a:lstStyle/>
          <a:p>
            <a:pPr algn="ctr"/>
            <a:r>
              <a:rPr lang="en-US"/>
              <a:t>Where to Place Keywords - HTML Code</a:t>
            </a:r>
          </a:p>
        </p:txBody>
      </p:sp>
      <p:sp>
        <p:nvSpPr>
          <p:cNvPr id="3" name="Content Placeholder 2"/>
          <p:cNvSpPr>
            <a:spLocks noGrp="1"/>
          </p:cNvSpPr>
          <p:nvPr>
            <p:ph idx="1"/>
          </p:nvPr>
        </p:nvSpPr>
        <p:spPr>
          <a:xfrm>
            <a:off x="1713346" y="894780"/>
            <a:ext cx="6172200" cy="3394472"/>
          </a:xfrm>
        </p:spPr>
        <p:txBody>
          <a:bodyPr>
            <a:normAutofit/>
          </a:bodyPr>
          <a:lstStyle/>
          <a:p>
            <a:r>
              <a:rPr lang="en-US"/>
              <a:t>HTML Title Tag</a:t>
            </a:r>
          </a:p>
          <a:p>
            <a:r>
              <a:rPr lang="en-US"/>
              <a:t>URL </a:t>
            </a:r>
          </a:p>
          <a:p>
            <a:r>
              <a:rPr lang="en-US"/>
              <a:t>Meta Description Tag</a:t>
            </a:r>
          </a:p>
          <a:p>
            <a:r>
              <a:rPr lang="en-US"/>
              <a:t>Alt Tag</a:t>
            </a:r>
          </a:p>
          <a:p>
            <a:r>
              <a:rPr lang="en-US"/>
              <a:t>Main Body of Text</a:t>
            </a:r>
          </a:p>
          <a:p>
            <a:r>
              <a:rPr lang="en-US"/>
              <a:t>Header Tags</a:t>
            </a:r>
          </a:p>
          <a:p>
            <a:pPr marL="0" indent="0">
              <a:buNone/>
            </a:pPr>
            <a:endParaRPr lang="en-US"/>
          </a:p>
          <a:p>
            <a:endParaRPr lang="en-US"/>
          </a:p>
          <a:p>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1607" y="589683"/>
            <a:ext cx="4408855" cy="2394750"/>
          </a:xfrm>
          <a:prstGeom prst="rect">
            <a:avLst/>
          </a:prstGeom>
        </p:spPr>
      </p:pic>
      <p:pic>
        <p:nvPicPr>
          <p:cNvPr id="7" name="Picture 6">
            <a:extLst>
              <a:ext uri="{FF2B5EF4-FFF2-40B4-BE49-F238E27FC236}">
                <a16:creationId xmlns:a16="http://schemas.microsoft.com/office/drawing/2014/main" id="{A1E12E82-5FBF-4CFE-0E18-D05552565785}"/>
              </a:ext>
            </a:extLst>
          </p:cNvPr>
          <p:cNvPicPr>
            <a:picLocks noChangeAspect="1"/>
          </p:cNvPicPr>
          <p:nvPr/>
        </p:nvPicPr>
        <p:blipFill rotWithShape="1">
          <a:blip r:embed="rId4"/>
          <a:srcRect l="-1973" r="-1" b="59729"/>
          <a:stretch/>
        </p:blipFill>
        <p:spPr>
          <a:xfrm>
            <a:off x="1507438" y="3197580"/>
            <a:ext cx="8952744" cy="2058932"/>
          </a:xfrm>
          <a:prstGeom prst="rect">
            <a:avLst/>
          </a:prstGeom>
        </p:spPr>
      </p:pic>
      <p:sp>
        <p:nvSpPr>
          <p:cNvPr id="8" name="Oval 7">
            <a:extLst>
              <a:ext uri="{FF2B5EF4-FFF2-40B4-BE49-F238E27FC236}">
                <a16:creationId xmlns:a16="http://schemas.microsoft.com/office/drawing/2014/main" id="{395274E4-71EB-AA2F-3876-E10C90338A2E}"/>
              </a:ext>
            </a:extLst>
          </p:cNvPr>
          <p:cNvSpPr/>
          <p:nvPr/>
        </p:nvSpPr>
        <p:spPr>
          <a:xfrm>
            <a:off x="7968208" y="4725145"/>
            <a:ext cx="2016224" cy="305097"/>
          </a:xfrm>
          <a:prstGeom prst="ellipse">
            <a:avLst/>
          </a:prstGeom>
          <a:noFill/>
          <a:ln>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E86D22B-71A7-881E-DD12-C7DA0AA0831D}"/>
              </a:ext>
            </a:extLst>
          </p:cNvPr>
          <p:cNvSpPr txBox="1"/>
          <p:nvPr/>
        </p:nvSpPr>
        <p:spPr>
          <a:xfrm>
            <a:off x="5214878" y="5331404"/>
            <a:ext cx="4769554" cy="369332"/>
          </a:xfrm>
          <a:prstGeom prst="rect">
            <a:avLst/>
          </a:prstGeom>
          <a:noFill/>
        </p:spPr>
        <p:txBody>
          <a:bodyPr wrap="square">
            <a:spAutoFit/>
          </a:bodyPr>
          <a:lstStyle/>
          <a:p>
            <a:r>
              <a:rPr lang="en-GB" i="1" err="1">
                <a:hlinkClick r:id="rId5"/>
              </a:rPr>
              <a:t>Moz</a:t>
            </a:r>
            <a:r>
              <a:rPr lang="en-GB" i="1">
                <a:hlinkClick r:id="rId5"/>
              </a:rPr>
              <a:t> Keyword Explorer</a:t>
            </a:r>
            <a:endParaRPr lang="en-GB" i="1"/>
          </a:p>
        </p:txBody>
      </p:sp>
    </p:spTree>
    <p:extLst>
      <p:ext uri="{BB962C8B-B14F-4D97-AF65-F5344CB8AC3E}">
        <p14:creationId xmlns:p14="http://schemas.microsoft.com/office/powerpoint/2010/main" val="17440346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688" y="-204959"/>
            <a:ext cx="7886700" cy="1325563"/>
          </a:xfrm>
        </p:spPr>
        <p:txBody>
          <a:bodyPr/>
          <a:lstStyle/>
          <a:p>
            <a:pPr algn="ctr"/>
            <a:r>
              <a:rPr lang="en-US"/>
              <a:t>Site Architecture</a:t>
            </a:r>
          </a:p>
        </p:txBody>
      </p:sp>
      <p:sp>
        <p:nvSpPr>
          <p:cNvPr id="3" name="Content Placeholder 2"/>
          <p:cNvSpPr>
            <a:spLocks noGrp="1"/>
          </p:cNvSpPr>
          <p:nvPr>
            <p:ph idx="1"/>
          </p:nvPr>
        </p:nvSpPr>
        <p:spPr>
          <a:xfrm>
            <a:off x="1988721" y="1403075"/>
            <a:ext cx="8117983" cy="3319726"/>
          </a:xfrm>
        </p:spPr>
        <p:txBody>
          <a:bodyPr>
            <a:normAutofit fontScale="85000" lnSpcReduction="20000"/>
          </a:bodyPr>
          <a:lstStyle/>
          <a:p>
            <a:r>
              <a:rPr lang="en-US" sz="2700" b="1"/>
              <a:t>Site Crawlability </a:t>
            </a:r>
            <a:r>
              <a:rPr lang="en-US" sz="2700"/>
              <a:t>– generally a problem for large websites (provide a XML site map – </a:t>
            </a:r>
          </a:p>
          <a:p>
            <a:pPr marL="0" indent="0">
              <a:buNone/>
            </a:pPr>
            <a:r>
              <a:rPr lang="en-GB" sz="2000">
                <a:hlinkClick r:id="rId3"/>
              </a:rPr>
              <a:t>Google Search Central (formerly Webmasters) | Web SEO Resources  |  Google for Developers</a:t>
            </a:r>
            <a:endParaRPr lang="en-GB" sz="2000"/>
          </a:p>
          <a:p>
            <a:pPr marL="0" indent="0">
              <a:buNone/>
            </a:pPr>
            <a:endParaRPr lang="en-US" sz="2700"/>
          </a:p>
          <a:p>
            <a:r>
              <a:rPr lang="en-US" sz="2700" b="1"/>
              <a:t>Duplication / Canonicalization </a:t>
            </a:r>
          </a:p>
          <a:p>
            <a:endParaRPr lang="en-US" sz="2700" b="1"/>
          </a:p>
          <a:p>
            <a:r>
              <a:rPr lang="en-US" sz="2700" b="1"/>
              <a:t>Page speed</a:t>
            </a:r>
          </a:p>
          <a:p>
            <a:endParaRPr lang="en-US" sz="2700" b="1"/>
          </a:p>
          <a:p>
            <a:r>
              <a:rPr lang="en-US" sz="2700" b="1"/>
              <a:t>Mobile Friendly</a:t>
            </a:r>
          </a:p>
          <a:p>
            <a:endParaRPr lang="en-US" sz="2700" b="1"/>
          </a:p>
          <a:p>
            <a:pPr marL="0" indent="0">
              <a:buNone/>
            </a:pPr>
            <a:endParaRPr lang="en-US" sz="2700" b="1"/>
          </a:p>
          <a:p>
            <a:endParaRPr lang="en-US"/>
          </a:p>
          <a:p>
            <a:endParaRPr lang="en-US"/>
          </a:p>
        </p:txBody>
      </p:sp>
      <p:pic>
        <p:nvPicPr>
          <p:cNvPr id="5122" name="Picture 2" descr="How to Use XML Sitemaps to Boost SEO">
            <a:extLst>
              <a:ext uri="{FF2B5EF4-FFF2-40B4-BE49-F238E27FC236}">
                <a16:creationId xmlns:a16="http://schemas.microsoft.com/office/drawing/2014/main" id="{081D29F2-4C13-CE60-DDF3-72F35D66B8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2025" y="2636912"/>
            <a:ext cx="4178671" cy="3060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947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5480" y="-27839"/>
            <a:ext cx="7886700" cy="994172"/>
          </a:xfrm>
        </p:spPr>
        <p:txBody>
          <a:bodyPr>
            <a:normAutofit fontScale="90000"/>
          </a:bodyPr>
          <a:lstStyle/>
          <a:p>
            <a:pPr algn="ctr"/>
            <a:r>
              <a:rPr lang="en-GB"/>
              <a:t>What Are Backlinks? Why Are They Important?</a:t>
            </a:r>
          </a:p>
        </p:txBody>
      </p:sp>
      <p:sp>
        <p:nvSpPr>
          <p:cNvPr id="3" name="Content Placeholder 2"/>
          <p:cNvSpPr>
            <a:spLocks noGrp="1"/>
          </p:cNvSpPr>
          <p:nvPr>
            <p:ph idx="1"/>
          </p:nvPr>
        </p:nvSpPr>
        <p:spPr>
          <a:xfrm>
            <a:off x="1631504" y="816515"/>
            <a:ext cx="9144000" cy="3556073"/>
          </a:xfrm>
        </p:spPr>
        <p:txBody>
          <a:bodyPr>
            <a:normAutofit fontScale="62500" lnSpcReduction="20000"/>
          </a:bodyPr>
          <a:lstStyle/>
          <a:p>
            <a:endParaRPr lang="en-GB"/>
          </a:p>
          <a:p>
            <a:r>
              <a:rPr lang="en-GB"/>
              <a:t>An incoming hyperlink from one web site to another.</a:t>
            </a:r>
          </a:p>
          <a:p>
            <a:endParaRPr lang="en-GB"/>
          </a:p>
          <a:p>
            <a:r>
              <a:rPr lang="en-GB"/>
              <a:t>There is an extremely high correlation between backlinks and website rank and authority.</a:t>
            </a:r>
          </a:p>
          <a:p>
            <a:endParaRPr lang="en-GB"/>
          </a:p>
          <a:p>
            <a:pPr marL="0" indent="0" algn="ctr">
              <a:buNone/>
            </a:pPr>
            <a:r>
              <a:rPr lang="en-GB" b="1"/>
              <a:t>Why?</a:t>
            </a:r>
          </a:p>
          <a:p>
            <a:pPr marL="0" indent="0" algn="ctr">
              <a:buNone/>
            </a:pPr>
            <a:endParaRPr lang="en-GB" b="1"/>
          </a:p>
          <a:p>
            <a:pPr>
              <a:buFontTx/>
              <a:buChar char="-"/>
            </a:pPr>
            <a:r>
              <a:rPr lang="en-GB"/>
              <a:t>The web is a popularity contest…</a:t>
            </a:r>
          </a:p>
          <a:p>
            <a:pPr>
              <a:buFontTx/>
              <a:buChar char="-"/>
            </a:pPr>
            <a:endParaRPr lang="en-GB"/>
          </a:p>
          <a:p>
            <a:pPr>
              <a:buFontTx/>
              <a:buChar char="-"/>
            </a:pPr>
            <a:r>
              <a:rPr lang="en-GB"/>
              <a:t>Quality over quantity….. In theory!</a:t>
            </a:r>
          </a:p>
          <a:p>
            <a:endParaRPr lang="en-GB"/>
          </a:p>
          <a:p>
            <a:endParaRPr lang="en-GB"/>
          </a:p>
          <a:p>
            <a:endParaRPr lang="en-GB"/>
          </a:p>
        </p:txBody>
      </p:sp>
      <p:pic>
        <p:nvPicPr>
          <p:cNvPr id="6146" name="Picture 2" descr="Toxic Backlinks - How They Hurt SEO, and How to Get Rid of Them | Social  Media Today">
            <a:extLst>
              <a:ext uri="{FF2B5EF4-FFF2-40B4-BE49-F238E27FC236}">
                <a16:creationId xmlns:a16="http://schemas.microsoft.com/office/drawing/2014/main" id="{81BC3805-3F86-DD7F-9EC0-CCC79FE31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3952" y="2996953"/>
            <a:ext cx="4623268" cy="2456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62164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744" y="-99392"/>
            <a:ext cx="7886700" cy="1325563"/>
          </a:xfrm>
        </p:spPr>
        <p:txBody>
          <a:bodyPr/>
          <a:lstStyle/>
          <a:p>
            <a:pPr algn="ctr"/>
            <a:r>
              <a:rPr lang="en-GB"/>
              <a:t>Link Building</a:t>
            </a:r>
          </a:p>
        </p:txBody>
      </p:sp>
      <p:sp>
        <p:nvSpPr>
          <p:cNvPr id="3" name="Content Placeholder 2"/>
          <p:cNvSpPr>
            <a:spLocks noGrp="1"/>
          </p:cNvSpPr>
          <p:nvPr>
            <p:ph idx="1"/>
          </p:nvPr>
        </p:nvSpPr>
        <p:spPr>
          <a:xfrm>
            <a:off x="2152650" y="1226171"/>
            <a:ext cx="7886700" cy="3494586"/>
          </a:xfrm>
        </p:spPr>
        <p:txBody>
          <a:bodyPr>
            <a:normAutofit fontScale="77500" lnSpcReduction="20000"/>
          </a:bodyPr>
          <a:lstStyle/>
          <a:p>
            <a:r>
              <a:rPr lang="en-GB"/>
              <a:t>The process of getting external pages to link to a page on your website. </a:t>
            </a:r>
          </a:p>
          <a:p>
            <a:pPr marL="0" indent="0">
              <a:buNone/>
            </a:pPr>
            <a:endParaRPr lang="en-GB"/>
          </a:p>
          <a:p>
            <a:r>
              <a:rPr lang="en-GB"/>
              <a:t>A difficult process - very time consuming</a:t>
            </a:r>
          </a:p>
          <a:p>
            <a:endParaRPr lang="en-GB"/>
          </a:p>
          <a:p>
            <a:r>
              <a:rPr lang="en-GB"/>
              <a:t>A link from an authoritative website will make a greater impact on a SERP than a link from a newly built website, but high quality links are hard to come by.</a:t>
            </a:r>
          </a:p>
          <a:p>
            <a:endParaRPr lang="en-GB"/>
          </a:p>
          <a:p>
            <a:r>
              <a:rPr lang="en-GB"/>
              <a:t>link building is imperative in achieving high organic search rankings</a:t>
            </a:r>
          </a:p>
        </p:txBody>
      </p:sp>
    </p:spTree>
    <p:extLst>
      <p:ext uri="{BB962C8B-B14F-4D97-AF65-F5344CB8AC3E}">
        <p14:creationId xmlns:p14="http://schemas.microsoft.com/office/powerpoint/2010/main" val="25742813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49533"/>
            <a:ext cx="7886700" cy="1325563"/>
          </a:xfrm>
        </p:spPr>
        <p:txBody>
          <a:bodyPr>
            <a:normAutofit/>
          </a:bodyPr>
          <a:lstStyle/>
          <a:p>
            <a:pPr algn="ctr"/>
            <a:r>
              <a:rPr lang="en-GB" sz="2700">
                <a:solidFill>
                  <a:srgbClr val="000000"/>
                </a:solidFill>
                <a:latin typeface="+mn-lt"/>
              </a:rPr>
              <a:t>How To Get Other Sites Linking to You</a:t>
            </a:r>
            <a:br>
              <a:rPr lang="en-GB" b="1">
                <a:solidFill>
                  <a:srgbClr val="000000"/>
                </a:solidFill>
                <a:latin typeface="EkMukta"/>
              </a:rPr>
            </a:br>
            <a:endParaRPr lang="en-GB"/>
          </a:p>
        </p:txBody>
      </p:sp>
      <p:sp>
        <p:nvSpPr>
          <p:cNvPr id="4" name="Rectangle 3"/>
          <p:cNvSpPr/>
          <p:nvPr/>
        </p:nvSpPr>
        <p:spPr>
          <a:xfrm>
            <a:off x="2017679" y="1916832"/>
            <a:ext cx="8156642" cy="2677656"/>
          </a:xfrm>
          <a:prstGeom prst="rect">
            <a:avLst/>
          </a:prstGeom>
        </p:spPr>
        <p:txBody>
          <a:bodyPr wrap="square">
            <a:spAutoFit/>
          </a:bodyPr>
          <a:lstStyle/>
          <a:p>
            <a:pPr>
              <a:buFont typeface="Arial" panose="020B0604020202020204" pitchFamily="34" charset="0"/>
              <a:buChar char="•"/>
            </a:pPr>
            <a:r>
              <a:rPr lang="en-GB" sz="2400">
                <a:solidFill>
                  <a:srgbClr val="000000"/>
                </a:solidFill>
              </a:rPr>
              <a:t>Content Creation &amp; Promotion </a:t>
            </a:r>
          </a:p>
          <a:p>
            <a:pPr>
              <a:buFont typeface="Arial" panose="020B0604020202020204" pitchFamily="34" charset="0"/>
              <a:buChar char="•"/>
            </a:pPr>
            <a:endParaRPr lang="en-GB" sz="2400">
              <a:solidFill>
                <a:srgbClr val="000000"/>
              </a:solidFill>
            </a:endParaRPr>
          </a:p>
          <a:p>
            <a:pPr>
              <a:buFont typeface="Arial" panose="020B0604020202020204" pitchFamily="34" charset="0"/>
              <a:buChar char="•"/>
            </a:pPr>
            <a:r>
              <a:rPr lang="en-GB" sz="2400">
                <a:solidFill>
                  <a:srgbClr val="000000"/>
                </a:solidFill>
              </a:rPr>
              <a:t>Submissions </a:t>
            </a:r>
          </a:p>
          <a:p>
            <a:pPr>
              <a:buFont typeface="Arial" panose="020B0604020202020204" pitchFamily="34" charset="0"/>
              <a:buChar char="•"/>
            </a:pPr>
            <a:endParaRPr lang="en-GB" sz="2400">
              <a:solidFill>
                <a:srgbClr val="000000"/>
              </a:solidFill>
            </a:endParaRPr>
          </a:p>
          <a:p>
            <a:pPr>
              <a:buFont typeface="Arial" panose="020B0604020202020204" pitchFamily="34" charset="0"/>
              <a:buChar char="•"/>
            </a:pPr>
            <a:r>
              <a:rPr lang="en-GB" sz="2400">
                <a:solidFill>
                  <a:srgbClr val="000000"/>
                </a:solidFill>
              </a:rPr>
              <a:t>Reviews &amp; Mentions </a:t>
            </a:r>
          </a:p>
          <a:p>
            <a:pPr>
              <a:buFont typeface="Arial" panose="020B0604020202020204" pitchFamily="34" charset="0"/>
              <a:buChar char="•"/>
            </a:pPr>
            <a:endParaRPr lang="en-GB" sz="2400">
              <a:solidFill>
                <a:srgbClr val="000000"/>
              </a:solidFill>
            </a:endParaRPr>
          </a:p>
          <a:p>
            <a:pPr>
              <a:buFont typeface="Arial" panose="020B0604020202020204" pitchFamily="34" charset="0"/>
              <a:buChar char="•"/>
            </a:pPr>
            <a:r>
              <a:rPr lang="en-GB" sz="2400">
                <a:solidFill>
                  <a:srgbClr val="000000"/>
                </a:solidFill>
              </a:rPr>
              <a:t>Links from Friends &amp; Partners</a:t>
            </a:r>
            <a:r>
              <a:rPr lang="en-GB" sz="2100">
                <a:solidFill>
                  <a:srgbClr val="000000"/>
                </a:solidFill>
              </a:rPr>
              <a:t> </a:t>
            </a:r>
            <a:endParaRPr lang="en-GB" sz="1350">
              <a:solidFill>
                <a:srgbClr val="000000"/>
              </a:solidFill>
            </a:endParaRPr>
          </a:p>
        </p:txBody>
      </p:sp>
    </p:spTree>
    <p:extLst>
      <p:ext uri="{BB962C8B-B14F-4D97-AF65-F5344CB8AC3E}">
        <p14:creationId xmlns:p14="http://schemas.microsoft.com/office/powerpoint/2010/main" val="33043976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How to Assess the Quality of a Backlink:</a:t>
            </a:r>
          </a:p>
        </p:txBody>
      </p:sp>
      <p:sp>
        <p:nvSpPr>
          <p:cNvPr id="3" name="Content Placeholder 2"/>
          <p:cNvSpPr>
            <a:spLocks noGrp="1"/>
          </p:cNvSpPr>
          <p:nvPr>
            <p:ph idx="1"/>
          </p:nvPr>
        </p:nvSpPr>
        <p:spPr>
          <a:xfrm>
            <a:off x="2152650" y="2084027"/>
            <a:ext cx="7886700" cy="3263504"/>
          </a:xfrm>
        </p:spPr>
        <p:txBody>
          <a:bodyPr/>
          <a:lstStyle/>
          <a:p>
            <a:pPr marL="0" indent="0">
              <a:buNone/>
            </a:pPr>
            <a:endParaRPr lang="en-GB"/>
          </a:p>
          <a:p>
            <a:pPr marL="0" indent="0" algn="ctr">
              <a:buNone/>
            </a:pPr>
            <a:r>
              <a:rPr lang="en-GB" i="1"/>
              <a:t>Live Example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5524" y="2564904"/>
            <a:ext cx="6380952" cy="3000000"/>
          </a:xfrm>
          <a:prstGeom prst="rect">
            <a:avLst/>
          </a:prstGeom>
        </p:spPr>
      </p:pic>
    </p:spTree>
    <p:extLst>
      <p:ext uri="{BB962C8B-B14F-4D97-AF65-F5344CB8AC3E}">
        <p14:creationId xmlns:p14="http://schemas.microsoft.com/office/powerpoint/2010/main" val="2881973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171400"/>
            <a:ext cx="7886700" cy="1325563"/>
          </a:xfrm>
        </p:spPr>
        <p:txBody>
          <a:bodyPr/>
          <a:lstStyle/>
          <a:p>
            <a:pPr algn="ctr"/>
            <a:r>
              <a:rPr lang="en-GB"/>
              <a:t>Content: The Importance of Blogs for SEO</a:t>
            </a:r>
          </a:p>
        </p:txBody>
      </p:sp>
      <p:sp>
        <p:nvSpPr>
          <p:cNvPr id="3" name="Content Placeholder 2"/>
          <p:cNvSpPr>
            <a:spLocks noGrp="1"/>
          </p:cNvSpPr>
          <p:nvPr>
            <p:ph idx="1"/>
          </p:nvPr>
        </p:nvSpPr>
        <p:spPr>
          <a:xfrm>
            <a:off x="1991544" y="836712"/>
            <a:ext cx="7886700" cy="4351338"/>
          </a:xfrm>
        </p:spPr>
        <p:txBody>
          <a:bodyPr/>
          <a:lstStyle/>
          <a:p>
            <a:endParaRPr lang="en-GB" b="1"/>
          </a:p>
          <a:p>
            <a:r>
              <a:rPr lang="en-GB" b="1"/>
              <a:t>Great way of adding fresh content to your website..</a:t>
            </a:r>
          </a:p>
          <a:p>
            <a:endParaRPr lang="en-GB" b="1"/>
          </a:p>
          <a:p>
            <a:r>
              <a:rPr lang="en-GB" b="1"/>
              <a:t>Keyword Targeting and Coverage</a:t>
            </a:r>
          </a:p>
          <a:p>
            <a:pPr marL="0" indent="0">
              <a:buNone/>
            </a:pPr>
            <a:endParaRPr lang="en-GB" b="1"/>
          </a:p>
          <a:p>
            <a:r>
              <a:rPr lang="en-GB" b="1"/>
              <a:t>Increase Your Backlinks</a:t>
            </a:r>
          </a:p>
          <a:p>
            <a:endParaRPr lang="en-GB" b="1"/>
          </a:p>
          <a:p>
            <a:endParaRPr lang="en-GB"/>
          </a:p>
          <a:p>
            <a:endParaRPr lang="en-GB"/>
          </a:p>
        </p:txBody>
      </p:sp>
    </p:spTree>
    <p:extLst>
      <p:ext uri="{BB962C8B-B14F-4D97-AF65-F5344CB8AC3E}">
        <p14:creationId xmlns:p14="http://schemas.microsoft.com/office/powerpoint/2010/main" val="3643095617"/>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AccessTheme1 (1)</Template>
  <Application>Microsoft Office PowerPoint</Application>
  <PresentationFormat>Widescreen</PresentationFormat>
  <Slides>44</Slides>
  <Notes>32</Notes>
  <HiddenSlides>0</HiddenSlides>
  <ScaleCrop>false</ScaleCrop>
  <HeadingPairs>
    <vt:vector size="4" baseType="variant">
      <vt:variant>
        <vt:lpstr>Theme</vt:lpstr>
      </vt:variant>
      <vt:variant>
        <vt:i4>3</vt:i4>
      </vt:variant>
      <vt:variant>
        <vt:lpstr>Slide Titles</vt:lpstr>
      </vt:variant>
      <vt:variant>
        <vt:i4>44</vt:i4>
      </vt:variant>
    </vt:vector>
  </HeadingPairs>
  <TitlesOfParts>
    <vt:vector size="47" baseType="lpstr">
      <vt:lpstr>AccessTheme1</vt:lpstr>
      <vt:lpstr>Accessible 2</vt:lpstr>
      <vt:lpstr>Sub Title 1</vt:lpstr>
      <vt:lpstr>PowerPoint Presentation</vt:lpstr>
      <vt:lpstr>Last week </vt:lpstr>
      <vt:lpstr>PowerPoint Presentation</vt:lpstr>
      <vt:lpstr>Setting goals for your digital marketing </vt:lpstr>
      <vt:lpstr>5 ‘S’ Digital marketing objectives</vt:lpstr>
      <vt:lpstr>Objectives - Sell</vt:lpstr>
      <vt:lpstr>Serve- The Internet as a Customer service tool</vt:lpstr>
      <vt:lpstr>Speak – The Internet as a Communications Tool</vt:lpstr>
      <vt:lpstr>PowerPoint Presentation</vt:lpstr>
      <vt:lpstr>Sizzle – The Internet as a Brand Building Tool</vt:lpstr>
      <vt:lpstr>PowerPoint Presentation</vt:lpstr>
      <vt:lpstr>Audience information processing &amp; behaviour </vt:lpstr>
      <vt:lpstr>PowerPoint Presentation</vt:lpstr>
      <vt:lpstr>The Shift to Non-Linear Customer Journeys </vt:lpstr>
      <vt:lpstr>PowerPoint Presentation</vt:lpstr>
      <vt:lpstr>Starting to define Marketing Communications</vt:lpstr>
      <vt:lpstr>Word-of-mouth communications Who would you trust the most? An advert or a friend/expert? </vt:lpstr>
      <vt:lpstr>PowerPoint Presentation</vt:lpstr>
      <vt:lpstr>PowerPoint Presentation</vt:lpstr>
      <vt:lpstr>Audience information processing &amp; behaviour: Understanding responses to MC stimuli</vt:lpstr>
      <vt:lpstr>Aaker’s Brand Personality Dimension Model  </vt:lpstr>
      <vt:lpstr>PowerPoint Presentation</vt:lpstr>
      <vt:lpstr>PowerPoint Presentation</vt:lpstr>
      <vt:lpstr>So how do MC work in influencing attitudes? What is the role of engagement?</vt:lpstr>
      <vt:lpstr>  When it goes wrong… Ineffective and poorly timed communications   </vt:lpstr>
      <vt:lpstr>PowerPoint Presentation</vt:lpstr>
      <vt:lpstr>SEO &amp; SEM </vt:lpstr>
      <vt:lpstr>SEO – Search Engine Optimisation</vt:lpstr>
      <vt:lpstr>What is SEO? </vt:lpstr>
      <vt:lpstr>PowerPoint Presentation</vt:lpstr>
      <vt:lpstr>Many Factors, But Boils Down To 3 Things:</vt:lpstr>
      <vt:lpstr>Keywords</vt:lpstr>
      <vt:lpstr>Keyword Research</vt:lpstr>
      <vt:lpstr>Useful Tools:</vt:lpstr>
      <vt:lpstr>Go For The Long-tail:</vt:lpstr>
      <vt:lpstr>Go For The Long Tail:</vt:lpstr>
      <vt:lpstr>Keyword Density:</vt:lpstr>
      <vt:lpstr>Where to Place Keywords - HTML Code</vt:lpstr>
      <vt:lpstr>Site Architecture</vt:lpstr>
      <vt:lpstr>What Are Backlinks? Why Are They Important?</vt:lpstr>
      <vt:lpstr>Link Building</vt:lpstr>
      <vt:lpstr>How To Get Other Sites Linking to You </vt:lpstr>
      <vt:lpstr>How to Assess the Quality of a Backlink:</vt:lpstr>
      <vt:lpstr>Content: The Importance of Blogs for SEO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revision>1</cp:revision>
  <dcterms:created xsi:type="dcterms:W3CDTF">2024-11-19T12:27:59Z</dcterms:created>
  <dcterms:modified xsi:type="dcterms:W3CDTF">2024-11-27T11:08:27Z</dcterms:modified>
</cp:coreProperties>
</file>