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notesMasterIdLst>
    <p:notesMasterId r:id="rId18"/>
  </p:notesMasterIdLst>
  <p:sldIdLst>
    <p:sldId id="256" r:id="rId2"/>
    <p:sldId id="270" r:id="rId3"/>
    <p:sldId id="257" r:id="rId4"/>
    <p:sldId id="260" r:id="rId5"/>
    <p:sldId id="258" r:id="rId6"/>
    <p:sldId id="261" r:id="rId7"/>
    <p:sldId id="259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54085" autoAdjust="0"/>
  </p:normalViewPr>
  <p:slideViewPr>
    <p:cSldViewPr snapToGrid="0">
      <p:cViewPr varScale="1">
        <p:scale>
          <a:sx n="63" d="100"/>
          <a:sy n="63" d="100"/>
        </p:scale>
        <p:origin x="187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9973EA-9610-4C59-974D-45CAFB8DBEA2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4ED795-5A2E-4308-9F61-38E9CF7045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9615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4ED795-5A2E-4308-9F61-38E9CF70459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228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4ED795-5A2E-4308-9F61-38E9CF70459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4264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4ED795-5A2E-4308-9F61-38E9CF70459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7863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4ED795-5A2E-4308-9F61-38E9CF70459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3657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4ED795-5A2E-4308-9F61-38E9CF70459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4446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4ED795-5A2E-4308-9F61-38E9CF70459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301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4ED795-5A2E-4308-9F61-38E9CF70459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3713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4ED795-5A2E-4308-9F61-38E9CF70459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5268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4ED795-5A2E-4308-9F61-38E9CF70459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2596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4ED795-5A2E-4308-9F61-38E9CF70459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5212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4ED795-5A2E-4308-9F61-38E9CF70459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216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4ED795-5A2E-4308-9F61-38E9CF70459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2672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352A18E-8C65-4192-A93C-A3E31DA9EAE1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5138E33C-A694-4321-AD79-5047FBA79FEA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4239782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2A18E-8C65-4192-A93C-A3E31DA9EAE1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8E33C-A694-4321-AD79-5047FBA79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809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352A18E-8C65-4192-A93C-A3E31DA9EAE1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138E33C-A694-4321-AD79-5047FBA79FE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5077818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2A18E-8C65-4192-A93C-A3E31DA9EAE1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8E33C-A694-4321-AD79-5047FBA79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0319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2A18E-8C65-4192-A93C-A3E31DA9EAE1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8E33C-A694-4321-AD79-5047FBA79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8810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2A18E-8C65-4192-A93C-A3E31DA9EAE1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8E33C-A694-4321-AD79-5047FBA79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7489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2A18E-8C65-4192-A93C-A3E31DA9EAE1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8E33C-A694-4321-AD79-5047FBA79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0263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352A18E-8C65-4192-A93C-A3E31DA9EAE1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138E33C-A694-4321-AD79-5047FBA79FE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78401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352A18E-8C65-4192-A93C-A3E31DA9EAE1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138E33C-A694-4321-AD79-5047FBA79FE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740021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2A18E-8C65-4192-A93C-A3E31DA9EAE1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8E33C-A694-4321-AD79-5047FBA79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681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2A18E-8C65-4192-A93C-A3E31DA9EAE1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8E33C-A694-4321-AD79-5047FBA79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696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7352A18E-8C65-4192-A93C-A3E31DA9EAE1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5138E33C-A694-4321-AD79-5047FBA79FE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386189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4294967295" orient="horz" pos="1368">
          <p15:clr>
            <a:srgbClr val="F26B43"/>
          </p15:clr>
        </p15:guide>
        <p15:guide id="4294967295" orient="horz" pos="1440">
          <p15:clr>
            <a:srgbClr val="F26B43"/>
          </p15:clr>
        </p15:guide>
        <p15:guide id="4294967295" orient="horz" pos="3696">
          <p15:clr>
            <a:srgbClr val="F26B43"/>
          </p15:clr>
        </p15:guide>
        <p15:guide id="4294967295" orient="horz" pos="432">
          <p15:clr>
            <a:srgbClr val="F26B43"/>
          </p15:clr>
        </p15:guide>
        <p15:guide id="4294967295" orient="horz" pos="1512">
          <p15:clr>
            <a:srgbClr val="F26B43"/>
          </p15:clr>
        </p15:guide>
        <p15:guide id="4294967295" pos="6912">
          <p15:clr>
            <a:srgbClr val="F26B43"/>
          </p15:clr>
        </p15:guide>
        <p15:guide id="4294967295" pos="936">
          <p15:clr>
            <a:srgbClr val="F26B43"/>
          </p15:clr>
        </p15:guide>
        <p15:guide id="4294967295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From Madness to Mental Illness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066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Become familiar with moral treatment and consider if it was another form of social control.</a:t>
            </a:r>
          </a:p>
          <a:p>
            <a:r>
              <a:rPr lang="en-GB" dirty="0" smtClean="0"/>
              <a:t>To begin to understand the development of psychiatry and the role of the alienist within the asylum.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7028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Exploration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Exploration of Dorothea Dix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7187" y="1825625"/>
            <a:ext cx="2374243" cy="3251994"/>
          </a:xfrm>
        </p:spPr>
      </p:pic>
    </p:spTree>
    <p:extLst>
      <p:ext uri="{BB962C8B-B14F-4D97-AF65-F5344CB8AC3E}">
        <p14:creationId xmlns:p14="http://schemas.microsoft.com/office/powerpoint/2010/main" val="3892718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York Asylum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Opened as a model institution in 1777</a:t>
            </a:r>
          </a:p>
          <a:p>
            <a:r>
              <a:rPr lang="en-GB" dirty="0" smtClean="0"/>
              <a:t>Original Ideal: to give the patients a decent and clean place to live, that was humane and gave them the best moral and medical treatment that would suit their particular needs.</a:t>
            </a:r>
          </a:p>
          <a:p>
            <a:r>
              <a:rPr lang="en-GB" dirty="0" smtClean="0"/>
              <a:t>Even from as early as 1788 there was a suggestion that the asylum was not living up to it’s original ideals.</a:t>
            </a:r>
          </a:p>
          <a:p>
            <a:r>
              <a:rPr lang="en-GB" dirty="0" err="1" smtClean="0"/>
              <a:t>Willaim</a:t>
            </a:r>
            <a:r>
              <a:rPr lang="en-GB" dirty="0" smtClean="0"/>
              <a:t> Vicars (Vickers) ill-treatment whilst a patient in York Asylum.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3747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York Retreat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York Retreat (1792)</a:t>
            </a:r>
          </a:p>
          <a:p>
            <a:r>
              <a:rPr lang="en-GB" dirty="0" smtClean="0"/>
              <a:t>What does the term ‘retreat’ mean to you?</a:t>
            </a:r>
          </a:p>
          <a:p>
            <a:r>
              <a:rPr lang="en-GB" dirty="0" smtClean="0"/>
              <a:t>Work was seen as being important for the patient’s welfare.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4349" y="1825625"/>
            <a:ext cx="6072955" cy="3765232"/>
          </a:xfrm>
        </p:spPr>
      </p:pic>
    </p:spTree>
    <p:extLst>
      <p:ext uri="{BB962C8B-B14F-4D97-AF65-F5344CB8AC3E}">
        <p14:creationId xmlns:p14="http://schemas.microsoft.com/office/powerpoint/2010/main" val="2798429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Philippe </a:t>
            </a:r>
            <a:r>
              <a:rPr lang="en-GB" dirty="0" err="1" smtClean="0"/>
              <a:t>Pinel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Advocator of Moral Treatment</a:t>
            </a:r>
          </a:p>
          <a:p>
            <a:r>
              <a:rPr lang="en-GB" dirty="0" smtClean="0"/>
              <a:t>Problems with moral treatment, it depended on observations, often by laymen.</a:t>
            </a:r>
          </a:p>
          <a:p>
            <a:r>
              <a:rPr lang="en-GB" dirty="0" smtClean="0"/>
              <a:t>The challenge was to turn Moral therapy into a legitimate, medical approach, led by qualified physicians.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5250" y="1935481"/>
            <a:ext cx="3181454" cy="3080226"/>
          </a:xfrm>
        </p:spPr>
      </p:pic>
    </p:spTree>
    <p:extLst>
      <p:ext uri="{BB962C8B-B14F-4D97-AF65-F5344CB8AC3E}">
        <p14:creationId xmlns:p14="http://schemas.microsoft.com/office/powerpoint/2010/main" val="1658635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Foucault suggests that “the physical chains of traditional </a:t>
            </a:r>
            <a:r>
              <a:rPr lang="en-GB" dirty="0" err="1" smtClean="0"/>
              <a:t>custodialism</a:t>
            </a:r>
            <a:r>
              <a:rPr lang="en-GB" dirty="0" smtClean="0"/>
              <a:t> were replaced by the mental manipulations of moral therapy.”</a:t>
            </a:r>
          </a:p>
          <a:p>
            <a:endParaRPr lang="en-GB" dirty="0"/>
          </a:p>
          <a:p>
            <a:r>
              <a:rPr lang="en-GB" dirty="0" smtClean="0"/>
              <a:t>Thoughts?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3332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Alienists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Pinel’s</a:t>
            </a:r>
            <a:r>
              <a:rPr lang="en-GB" dirty="0" smtClean="0"/>
              <a:t> assistant: </a:t>
            </a:r>
            <a:r>
              <a:rPr lang="en-GB" dirty="0" err="1" smtClean="0"/>
              <a:t>Esquirol</a:t>
            </a:r>
            <a:r>
              <a:rPr lang="en-GB" dirty="0" smtClean="0"/>
              <a:t>, became a specialist in mental medicine.</a:t>
            </a:r>
          </a:p>
          <a:p>
            <a:r>
              <a:rPr lang="en-GB" dirty="0" smtClean="0"/>
              <a:t>There was an argument that there should be a director, a manager, who had a full and thorough understanding of madness, and who could modify treatment if required.</a:t>
            </a:r>
          </a:p>
          <a:p>
            <a:r>
              <a:rPr lang="en-GB" dirty="0" smtClean="0"/>
              <a:t>Introduction of a new term “</a:t>
            </a:r>
            <a:r>
              <a:rPr lang="en-GB" i="1" dirty="0" smtClean="0"/>
              <a:t>alienist”</a:t>
            </a:r>
          </a:p>
          <a:p>
            <a:r>
              <a:rPr lang="en-GB" dirty="0" smtClean="0"/>
              <a:t>Monomania- a condition that could only be judged by a specialist, could only be recognised the expert. This included the volitional monomaniac, a condition that drove individuals to commit specific crimes.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9834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Phrenology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Franz Joseph Gall and Johann </a:t>
            </a:r>
            <a:r>
              <a:rPr lang="en-GB" dirty="0" err="1" smtClean="0"/>
              <a:t>Spurzheim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attempt to connect an individual’s character and behaviour to the shape of their scull.</a:t>
            </a:r>
          </a:p>
          <a:p>
            <a:r>
              <a:rPr lang="en-GB" dirty="0" smtClean="0"/>
              <a:t>Phrenology was initially seen as a serious, intellectual venture.</a:t>
            </a:r>
          </a:p>
          <a:p>
            <a:r>
              <a:rPr lang="en-GB" dirty="0" smtClean="0"/>
              <a:t>Gall suggested that the brain was a group of organs and that particular mental functions were centred in different areas of the brain.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5183" y="2286000"/>
            <a:ext cx="2727058" cy="3581400"/>
          </a:xfrm>
        </p:spPr>
      </p:pic>
    </p:spTree>
    <p:extLst>
      <p:ext uri="{BB962C8B-B14F-4D97-AF65-F5344CB8AC3E}">
        <p14:creationId xmlns:p14="http://schemas.microsoft.com/office/powerpoint/2010/main" val="3019716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Phrenology cont..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Gall and </a:t>
            </a:r>
            <a:r>
              <a:rPr lang="en-GB" dirty="0" err="1" smtClean="0"/>
              <a:t>Spurzheim</a:t>
            </a:r>
            <a:r>
              <a:rPr lang="en-GB" dirty="0" smtClean="0"/>
              <a:t> carried out a series of dissections of the brain to explore the anatomical functions of different parts of it.</a:t>
            </a:r>
          </a:p>
          <a:p>
            <a:r>
              <a:rPr lang="en-GB" dirty="0" smtClean="0"/>
              <a:t>They suggested that the size of a different organ of the brain would indicate how strong an individual was in that particular area, e.g. perceptiveness, domesticity, selfishness etc.</a:t>
            </a:r>
          </a:p>
          <a:p>
            <a:r>
              <a:rPr lang="en-GB" dirty="0" smtClean="0"/>
              <a:t>They stated that size in a particular area could be increased or decreased if that area of the brain was exercised or left to neglect.</a:t>
            </a:r>
          </a:p>
          <a:p>
            <a:r>
              <a:rPr lang="en-GB" dirty="0" smtClean="0"/>
              <a:t>Therefore, if the various organs of the brain were imbalanced, then character, emotions and thoughts would be affected.</a:t>
            </a:r>
          </a:p>
          <a:p>
            <a:r>
              <a:rPr lang="en-GB" dirty="0" smtClean="0"/>
              <a:t>In extreme cases this would lead to insanity.</a:t>
            </a:r>
          </a:p>
          <a:p>
            <a:r>
              <a:rPr lang="en-GB" dirty="0" smtClean="0"/>
              <a:t>Phrenology would become very popular in England, Scotland, parts of France and the US.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4029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Phrenology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Was madness a physical disease?</a:t>
            </a:r>
          </a:p>
          <a:p>
            <a:r>
              <a:rPr lang="en-GB" dirty="0" smtClean="0"/>
              <a:t>If it was a physical disease, this is why it should be a medical matter, rather than a matter for the clergy and why Doctors/Physicians should be treating it.</a:t>
            </a:r>
          </a:p>
          <a:p>
            <a:r>
              <a:rPr lang="en-GB" dirty="0" smtClean="0"/>
              <a:t>Moral Treatment could affect the course of a mental illness, because it was exercising different parts of the brain.</a:t>
            </a:r>
          </a:p>
          <a:p>
            <a:r>
              <a:rPr lang="en-GB" dirty="0" smtClean="0"/>
              <a:t>The science of phrenology only lasted for four decades, as research and understanding of the make up of the brain, the actual concept of phrenology became ridiculous.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0221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General Paralysis of the Insane (GPI)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Rare condition</a:t>
            </a:r>
          </a:p>
          <a:p>
            <a:r>
              <a:rPr lang="en-GB" dirty="0" smtClean="0"/>
              <a:t>End of the 19</a:t>
            </a:r>
            <a:r>
              <a:rPr lang="en-GB" baseline="30000" dirty="0" smtClean="0"/>
              <a:t>th</a:t>
            </a:r>
            <a:r>
              <a:rPr lang="en-GB" dirty="0" smtClean="0"/>
              <a:t> Century would account for 20% of the male admissions to asylums in Europe and US</a:t>
            </a:r>
          </a:p>
          <a:p>
            <a:r>
              <a:rPr lang="en-GB" dirty="0" smtClean="0"/>
              <a:t>Initially thought to be the end condition of the states of lunacy</a:t>
            </a:r>
          </a:p>
          <a:p>
            <a:r>
              <a:rPr lang="en-GB" dirty="0" smtClean="0"/>
              <a:t>But increasingly became recognised as a distinct type of insanity.</a:t>
            </a:r>
          </a:p>
          <a:p>
            <a:r>
              <a:rPr lang="en-GB" dirty="0" smtClean="0"/>
              <a:t>Alienists became increasingly skilled at recognising the early signs of GPI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5002" y="2286000"/>
            <a:ext cx="2827421" cy="3581400"/>
          </a:xfrm>
        </p:spPr>
      </p:pic>
    </p:spTree>
    <p:extLst>
      <p:ext uri="{BB962C8B-B14F-4D97-AF65-F5344CB8AC3E}">
        <p14:creationId xmlns:p14="http://schemas.microsoft.com/office/powerpoint/2010/main" val="2065558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Responsible Guardians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Responsible guardians became increasingly more numerous during the first half of the 19</a:t>
            </a:r>
            <a:r>
              <a:rPr lang="en-GB" baseline="30000" dirty="0" smtClean="0"/>
              <a:t>th</a:t>
            </a:r>
            <a:r>
              <a:rPr lang="en-GB" dirty="0" smtClean="0"/>
              <a:t> century.</a:t>
            </a:r>
          </a:p>
          <a:p>
            <a:r>
              <a:rPr lang="en-GB" dirty="0" smtClean="0"/>
              <a:t>Publishing journals to report their findings on asylum management and care of the lunatics. </a:t>
            </a:r>
          </a:p>
          <a:p>
            <a:r>
              <a:rPr lang="en-GB" dirty="0" smtClean="0"/>
              <a:t>Association of Medical Officers of Asylums and Hospitals for the Insane, 1841</a:t>
            </a:r>
          </a:p>
        </p:txBody>
      </p:sp>
    </p:spTree>
    <p:extLst>
      <p:ext uri="{BB962C8B-B14F-4D97-AF65-F5344CB8AC3E}">
        <p14:creationId xmlns:p14="http://schemas.microsoft.com/office/powerpoint/2010/main" val="3798420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Developing Societies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These societies and journals demonstrated to the world that the alienists should be considered as professional and learned and other medical departments.</a:t>
            </a:r>
          </a:p>
          <a:p>
            <a:r>
              <a:rPr lang="en-GB" dirty="0" smtClean="0"/>
              <a:t>The journals would publish papers on asylum development, how to treat and look after the lunatics and administrative topics.</a:t>
            </a:r>
          </a:p>
          <a:p>
            <a:r>
              <a:rPr lang="en-GB" dirty="0" smtClean="0"/>
              <a:t>The term ‘psychiatry’</a:t>
            </a:r>
          </a:p>
          <a:p>
            <a:r>
              <a:rPr lang="en-GB" dirty="0" smtClean="0"/>
              <a:t>The increase in asylums.</a:t>
            </a:r>
          </a:p>
          <a:p>
            <a:r>
              <a:rPr lang="en-GB" dirty="0" smtClean="0"/>
              <a:t>The legitimacy of alienists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5334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was the most important thing you learned today?</a:t>
            </a:r>
          </a:p>
          <a:p>
            <a:r>
              <a:rPr lang="en-GB" dirty="0" smtClean="0"/>
              <a:t>What important question remains unanswered?</a:t>
            </a:r>
          </a:p>
          <a:p>
            <a:r>
              <a:rPr lang="en-GB" dirty="0" smtClean="0"/>
              <a:t>Feedback of the session.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4176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 week…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Degenerates and Dealing with the depraved.</a:t>
            </a:r>
          </a:p>
          <a:p>
            <a:endParaRPr lang="en-GB" dirty="0"/>
          </a:p>
          <a:p>
            <a:r>
              <a:rPr lang="en-GB" dirty="0" smtClean="0"/>
              <a:t>Reading</a:t>
            </a:r>
          </a:p>
          <a:p>
            <a:r>
              <a:rPr lang="en-GB" dirty="0" smtClean="0"/>
              <a:t>Fuller Torrey, E. and Miller, J. 2001. </a:t>
            </a:r>
            <a:r>
              <a:rPr lang="en-GB" i="1" dirty="0" smtClean="0"/>
              <a:t>The Invisible Plague: The Rise of Mental Illness from 1750-to Present </a:t>
            </a:r>
            <a:r>
              <a:rPr lang="en-GB" b="1" i="1" dirty="0" err="1" smtClean="0"/>
              <a:t>ebook</a:t>
            </a:r>
            <a:r>
              <a:rPr lang="en-GB" b="1" i="1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265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48</TotalTime>
  <Words>825</Words>
  <Application>Microsoft Office PowerPoint</Application>
  <PresentationFormat>Widescreen</PresentationFormat>
  <Paragraphs>82</Paragraphs>
  <Slides>16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Calibri</vt:lpstr>
      <vt:lpstr>Franklin Gothic Book</vt:lpstr>
      <vt:lpstr>Crop</vt:lpstr>
      <vt:lpstr>From Madness to Mental Illness</vt:lpstr>
      <vt:lpstr>Aims</vt:lpstr>
      <vt:lpstr>Exploration</vt:lpstr>
      <vt:lpstr>York Asylum</vt:lpstr>
      <vt:lpstr>York Retreat</vt:lpstr>
      <vt:lpstr>Philippe Pinel</vt:lpstr>
      <vt:lpstr>Question</vt:lpstr>
      <vt:lpstr>Alienists</vt:lpstr>
      <vt:lpstr>Phrenology</vt:lpstr>
      <vt:lpstr>Phrenology cont..</vt:lpstr>
      <vt:lpstr>Phrenology</vt:lpstr>
      <vt:lpstr>General Paralysis of the Insane (GPI)</vt:lpstr>
      <vt:lpstr>Responsible Guardians</vt:lpstr>
      <vt:lpstr>Developing Societies</vt:lpstr>
      <vt:lpstr>Learning…</vt:lpstr>
      <vt:lpstr>Next week…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From Madness to Mental Illness</dc:title>
  <dc:creator>Catherine Slade</dc:creator>
  <cp:lastModifiedBy>Catherine Slade</cp:lastModifiedBy>
  <cp:revision>2</cp:revision>
  <dcterms:created xsi:type="dcterms:W3CDTF">2017-02-27T13:32:18Z</dcterms:created>
  <dcterms:modified xsi:type="dcterms:W3CDTF">2017-02-27T14:21:18Z</dcterms:modified>
</cp:coreProperties>
</file>