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271" r:id="rId5"/>
    <p:sldId id="272" r:id="rId6"/>
    <p:sldId id="287" r:id="rId7"/>
    <p:sldId id="306" r:id="rId8"/>
    <p:sldId id="285" r:id="rId9"/>
    <p:sldId id="290" r:id="rId10"/>
    <p:sldId id="291" r:id="rId11"/>
    <p:sldId id="296" r:id="rId12"/>
    <p:sldId id="292" r:id="rId13"/>
    <p:sldId id="288" r:id="rId14"/>
    <p:sldId id="289" r:id="rId15"/>
    <p:sldId id="293" r:id="rId16"/>
    <p:sldId id="294" r:id="rId17"/>
    <p:sldId id="295" r:id="rId18"/>
    <p:sldId id="297" r:id="rId19"/>
    <p:sldId id="298" r:id="rId20"/>
    <p:sldId id="286" r:id="rId21"/>
    <p:sldId id="299" r:id="rId22"/>
    <p:sldId id="305" r:id="rId23"/>
    <p:sldId id="300" r:id="rId24"/>
    <p:sldId id="301" r:id="rId25"/>
    <p:sldId id="303" r:id="rId26"/>
    <p:sldId id="304" r:id="rId2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555" autoAdjust="0"/>
    <p:restoredTop sz="66028" autoAdjust="0"/>
  </p:normalViewPr>
  <p:slideViewPr>
    <p:cSldViewPr>
      <p:cViewPr varScale="1">
        <p:scale>
          <a:sx n="58" d="100"/>
          <a:sy n="58" d="100"/>
        </p:scale>
        <p:origin x="2083" y="48"/>
      </p:cViewPr>
      <p:guideLst>
        <p:guide orient="horz" pos="2160"/>
        <p:guide pos="2880"/>
      </p:guideLst>
    </p:cSldViewPr>
  </p:slideViewPr>
  <p:notesTextViewPr>
    <p:cViewPr>
      <p:scale>
        <a:sx n="1" d="1"/>
        <a:sy n="1" d="1"/>
      </p:scale>
      <p:origin x="0" y="0"/>
    </p:cViewPr>
  </p:notesTextViewPr>
  <p:sorterViewPr>
    <p:cViewPr>
      <p:scale>
        <a:sx n="100" d="100"/>
        <a:sy n="100" d="100"/>
      </p:scale>
      <p:origin x="0" y="-5344"/>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73BBCB-B4A4-4BDD-9183-7F25A91D8E99}"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BAB5D4BE-F3A7-4C80-A489-CD1752E9B241}">
      <dgm:prSet phldrT="[Text]"/>
      <dgm:spPr/>
      <dgm:t>
        <a:bodyPr/>
        <a:lstStyle/>
        <a:p>
          <a:r>
            <a:rPr lang="en-GB" dirty="0" smtClean="0"/>
            <a:t>People in Work</a:t>
          </a:r>
          <a:endParaRPr lang="en-GB" dirty="0"/>
        </a:p>
      </dgm:t>
    </dgm:pt>
    <dgm:pt modelId="{97BEEE6A-4317-4620-A2C7-662DDA2E92AF}" type="parTrans" cxnId="{F6DF8348-C835-47C4-A261-BED80ADB39E0}">
      <dgm:prSet/>
      <dgm:spPr/>
      <dgm:t>
        <a:bodyPr/>
        <a:lstStyle/>
        <a:p>
          <a:endParaRPr lang="en-GB"/>
        </a:p>
      </dgm:t>
    </dgm:pt>
    <dgm:pt modelId="{BDAB90AE-C85A-4B73-8D18-C9FB33454088}" type="sibTrans" cxnId="{F6DF8348-C835-47C4-A261-BED80ADB39E0}">
      <dgm:prSet/>
      <dgm:spPr/>
      <dgm:t>
        <a:bodyPr/>
        <a:lstStyle/>
        <a:p>
          <a:endParaRPr lang="en-GB"/>
        </a:p>
      </dgm:t>
    </dgm:pt>
    <dgm:pt modelId="{C1D46F11-6632-4DB0-864B-233809F686F1}">
      <dgm:prSet phldrT="[Text]"/>
      <dgm:spPr/>
      <dgm:t>
        <a:bodyPr/>
        <a:lstStyle/>
        <a:p>
          <a:r>
            <a:rPr lang="en-GB" dirty="0" smtClean="0"/>
            <a:t>Earnings, Employment, Hours of work</a:t>
          </a:r>
          <a:endParaRPr lang="en-GB" dirty="0"/>
        </a:p>
      </dgm:t>
    </dgm:pt>
    <dgm:pt modelId="{FA04D68F-DB13-4551-BFD2-AD15A711EBAE}" type="parTrans" cxnId="{1F1A6C93-5719-47D5-B9BC-59D1AA660BCA}">
      <dgm:prSet/>
      <dgm:spPr/>
      <dgm:t>
        <a:bodyPr/>
        <a:lstStyle/>
        <a:p>
          <a:endParaRPr lang="en-GB"/>
        </a:p>
      </dgm:t>
    </dgm:pt>
    <dgm:pt modelId="{A3CEB3FB-7A92-429A-8419-A0424636957D}" type="sibTrans" cxnId="{1F1A6C93-5719-47D5-B9BC-59D1AA660BCA}">
      <dgm:prSet/>
      <dgm:spPr/>
      <dgm:t>
        <a:bodyPr/>
        <a:lstStyle/>
        <a:p>
          <a:endParaRPr lang="en-GB"/>
        </a:p>
      </dgm:t>
    </dgm:pt>
    <dgm:pt modelId="{C6CA7C9A-4CD3-4835-B69C-AFAB94C906A3}">
      <dgm:prSet phldrT="[Text]"/>
      <dgm:spPr/>
      <dgm:t>
        <a:bodyPr/>
        <a:lstStyle/>
        <a:p>
          <a:r>
            <a:rPr lang="en-GB" dirty="0" smtClean="0"/>
            <a:t>Productivity, Labour disputes</a:t>
          </a:r>
          <a:endParaRPr lang="en-GB" dirty="0"/>
        </a:p>
      </dgm:t>
    </dgm:pt>
    <dgm:pt modelId="{896C22B4-1F58-4674-8134-07484BD6F5E7}" type="parTrans" cxnId="{BBE2C553-B5E3-4900-B860-5CD332ECA680}">
      <dgm:prSet/>
      <dgm:spPr/>
      <dgm:t>
        <a:bodyPr/>
        <a:lstStyle/>
        <a:p>
          <a:endParaRPr lang="en-GB"/>
        </a:p>
      </dgm:t>
    </dgm:pt>
    <dgm:pt modelId="{92C9A37E-D520-4132-96CF-706E456B33D0}" type="sibTrans" cxnId="{BBE2C553-B5E3-4900-B860-5CD332ECA680}">
      <dgm:prSet/>
      <dgm:spPr/>
      <dgm:t>
        <a:bodyPr/>
        <a:lstStyle/>
        <a:p>
          <a:endParaRPr lang="en-GB"/>
        </a:p>
      </dgm:t>
    </dgm:pt>
    <dgm:pt modelId="{9E17CF17-A9CF-4E75-BD84-D9ED5D45433D}">
      <dgm:prSet phldrT="[Text]"/>
      <dgm:spPr/>
      <dgm:t>
        <a:bodyPr/>
        <a:lstStyle/>
        <a:p>
          <a:r>
            <a:rPr lang="en-GB" dirty="0" smtClean="0"/>
            <a:t>Aspects of work and jobs</a:t>
          </a:r>
          <a:endParaRPr lang="en-GB" dirty="0"/>
        </a:p>
      </dgm:t>
    </dgm:pt>
    <dgm:pt modelId="{99E1F617-453C-404A-A0D1-28343D2060F6}" type="parTrans" cxnId="{09AA1FFD-0F0D-4BAF-B7F1-161E284BECBD}">
      <dgm:prSet/>
      <dgm:spPr/>
      <dgm:t>
        <a:bodyPr/>
        <a:lstStyle/>
        <a:p>
          <a:endParaRPr lang="en-GB"/>
        </a:p>
      </dgm:t>
    </dgm:pt>
    <dgm:pt modelId="{C7DA582C-C202-42C4-94C4-ACCC79E77E34}" type="sibTrans" cxnId="{09AA1FFD-0F0D-4BAF-B7F1-161E284BECBD}">
      <dgm:prSet/>
      <dgm:spPr/>
      <dgm:t>
        <a:bodyPr/>
        <a:lstStyle/>
        <a:p>
          <a:endParaRPr lang="en-GB"/>
        </a:p>
      </dgm:t>
    </dgm:pt>
    <dgm:pt modelId="{C3B69E9C-BBB5-478D-9FED-1576869BE229}">
      <dgm:prSet phldrT="[Text]"/>
      <dgm:spPr/>
      <dgm:t>
        <a:bodyPr/>
        <a:lstStyle/>
        <a:p>
          <a:r>
            <a:rPr lang="en-GB" dirty="0" smtClean="0"/>
            <a:t>Economic inactivity, redundancies, claimant count, unemployment</a:t>
          </a:r>
          <a:endParaRPr lang="en-GB" dirty="0"/>
        </a:p>
      </dgm:t>
    </dgm:pt>
    <dgm:pt modelId="{3AE31356-F918-4123-AE45-A65AEF7C4A9C}" type="parTrans" cxnId="{7DA284BD-6157-40F4-B7DB-377C1BFF887C}">
      <dgm:prSet/>
      <dgm:spPr/>
      <dgm:t>
        <a:bodyPr/>
        <a:lstStyle/>
        <a:p>
          <a:endParaRPr lang="en-GB"/>
        </a:p>
      </dgm:t>
    </dgm:pt>
    <dgm:pt modelId="{9F4C858D-1973-4C8E-BCB0-4EB9C64D7B86}" type="sibTrans" cxnId="{7DA284BD-6157-40F4-B7DB-377C1BFF887C}">
      <dgm:prSet/>
      <dgm:spPr/>
      <dgm:t>
        <a:bodyPr/>
        <a:lstStyle/>
        <a:p>
          <a:endParaRPr lang="en-GB"/>
        </a:p>
      </dgm:t>
    </dgm:pt>
    <dgm:pt modelId="{5DFBC133-64DF-4D33-88EB-23F111921173}">
      <dgm:prSet phldrT="[Text]"/>
      <dgm:spPr/>
      <dgm:t>
        <a:bodyPr/>
        <a:lstStyle/>
        <a:p>
          <a:r>
            <a:rPr lang="en-GB" dirty="0" smtClean="0"/>
            <a:t>Job statistics</a:t>
          </a:r>
          <a:endParaRPr lang="en-GB" dirty="0"/>
        </a:p>
      </dgm:t>
    </dgm:pt>
    <dgm:pt modelId="{84FEF4AC-D0A5-46DC-969C-221D5370BB0E}" type="parTrans" cxnId="{E9EAC96E-4121-4EBB-9463-41DDB31FE133}">
      <dgm:prSet/>
      <dgm:spPr/>
      <dgm:t>
        <a:bodyPr/>
        <a:lstStyle/>
        <a:p>
          <a:endParaRPr lang="en-GB"/>
        </a:p>
      </dgm:t>
    </dgm:pt>
    <dgm:pt modelId="{551DBEBF-F0F0-42FA-B71A-CE1DAE200BBE}" type="sibTrans" cxnId="{E9EAC96E-4121-4EBB-9463-41DDB31FE133}">
      <dgm:prSet/>
      <dgm:spPr/>
      <dgm:t>
        <a:bodyPr/>
        <a:lstStyle/>
        <a:p>
          <a:endParaRPr lang="en-GB"/>
        </a:p>
      </dgm:t>
    </dgm:pt>
    <dgm:pt modelId="{596C3A23-8EA9-4E60-880C-F2D0F04F054E}">
      <dgm:prSet phldrT="[Text]"/>
      <dgm:spPr/>
      <dgm:t>
        <a:bodyPr/>
        <a:lstStyle/>
        <a:p>
          <a:r>
            <a:rPr lang="en-GB" dirty="0" smtClean="0"/>
            <a:t>Jobs </a:t>
          </a:r>
          <a:endParaRPr lang="en-GB" dirty="0"/>
        </a:p>
      </dgm:t>
    </dgm:pt>
    <dgm:pt modelId="{3BC99C7D-4755-42AC-B9CE-E432D2C0F336}" type="parTrans" cxnId="{BFBCA554-A80A-4815-A78B-CB3F82EA1FDF}">
      <dgm:prSet/>
      <dgm:spPr/>
      <dgm:t>
        <a:bodyPr/>
        <a:lstStyle/>
        <a:p>
          <a:endParaRPr lang="en-GB"/>
        </a:p>
      </dgm:t>
    </dgm:pt>
    <dgm:pt modelId="{01F0EC86-0764-4806-BA55-375C80D0EF2E}" type="sibTrans" cxnId="{BFBCA554-A80A-4815-A78B-CB3F82EA1FDF}">
      <dgm:prSet/>
      <dgm:spPr/>
      <dgm:t>
        <a:bodyPr/>
        <a:lstStyle/>
        <a:p>
          <a:endParaRPr lang="en-GB"/>
        </a:p>
      </dgm:t>
    </dgm:pt>
    <dgm:pt modelId="{0CDFA5F0-A00C-46F5-BF4D-E23E8922A9A7}">
      <dgm:prSet phldrT="[Text]"/>
      <dgm:spPr/>
      <dgm:t>
        <a:bodyPr/>
        <a:lstStyle/>
        <a:p>
          <a:r>
            <a:rPr lang="en-GB" dirty="0" smtClean="0"/>
            <a:t>Vacancies</a:t>
          </a:r>
          <a:endParaRPr lang="en-GB" dirty="0"/>
        </a:p>
      </dgm:t>
    </dgm:pt>
    <dgm:pt modelId="{1F41BEB3-BC3E-42E5-B871-9FC706754338}" type="parTrans" cxnId="{7B3D3252-74EC-4B58-B30B-6D8E4BE130B0}">
      <dgm:prSet/>
      <dgm:spPr/>
      <dgm:t>
        <a:bodyPr/>
        <a:lstStyle/>
        <a:p>
          <a:endParaRPr lang="en-GB"/>
        </a:p>
      </dgm:t>
    </dgm:pt>
    <dgm:pt modelId="{9A7DD40A-2B70-462D-B823-8C6BF472F383}" type="sibTrans" cxnId="{7B3D3252-74EC-4B58-B30B-6D8E4BE130B0}">
      <dgm:prSet/>
      <dgm:spPr/>
      <dgm:t>
        <a:bodyPr/>
        <a:lstStyle/>
        <a:p>
          <a:endParaRPr lang="en-GB"/>
        </a:p>
      </dgm:t>
    </dgm:pt>
    <dgm:pt modelId="{6AE0EADA-4EBF-4D37-9AB8-6EA255DF5F4A}" type="pres">
      <dgm:prSet presAssocID="{9073BBCB-B4A4-4BDD-9183-7F25A91D8E99}" presName="Name0" presStyleCnt="0">
        <dgm:presLayoutVars>
          <dgm:dir/>
          <dgm:animLvl val="lvl"/>
          <dgm:resizeHandles val="exact"/>
        </dgm:presLayoutVars>
      </dgm:prSet>
      <dgm:spPr/>
      <dgm:t>
        <a:bodyPr/>
        <a:lstStyle/>
        <a:p>
          <a:endParaRPr lang="en-GB"/>
        </a:p>
      </dgm:t>
    </dgm:pt>
    <dgm:pt modelId="{E460C9F6-8B4B-4E14-89B9-6B0E74C9CCFA}" type="pres">
      <dgm:prSet presAssocID="{BAB5D4BE-F3A7-4C80-A489-CD1752E9B241}" presName="linNode" presStyleCnt="0"/>
      <dgm:spPr/>
    </dgm:pt>
    <dgm:pt modelId="{55DAA7C0-A8B2-4134-AEF2-7E2CEB848D11}" type="pres">
      <dgm:prSet presAssocID="{BAB5D4BE-F3A7-4C80-A489-CD1752E9B241}" presName="parentText" presStyleLbl="node1" presStyleIdx="0" presStyleCnt="3">
        <dgm:presLayoutVars>
          <dgm:chMax val="1"/>
          <dgm:bulletEnabled val="1"/>
        </dgm:presLayoutVars>
      </dgm:prSet>
      <dgm:spPr/>
      <dgm:t>
        <a:bodyPr/>
        <a:lstStyle/>
        <a:p>
          <a:endParaRPr lang="en-GB"/>
        </a:p>
      </dgm:t>
    </dgm:pt>
    <dgm:pt modelId="{210F643C-A32C-410D-ABAF-169A87BAF4B0}" type="pres">
      <dgm:prSet presAssocID="{BAB5D4BE-F3A7-4C80-A489-CD1752E9B241}" presName="descendantText" presStyleLbl="alignAccFollowNode1" presStyleIdx="0" presStyleCnt="3">
        <dgm:presLayoutVars>
          <dgm:bulletEnabled val="1"/>
        </dgm:presLayoutVars>
      </dgm:prSet>
      <dgm:spPr/>
      <dgm:t>
        <a:bodyPr/>
        <a:lstStyle/>
        <a:p>
          <a:endParaRPr lang="en-GB"/>
        </a:p>
      </dgm:t>
    </dgm:pt>
    <dgm:pt modelId="{B2AE9C77-D5A8-425B-B54E-7D855205E016}" type="pres">
      <dgm:prSet presAssocID="{BDAB90AE-C85A-4B73-8D18-C9FB33454088}" presName="sp" presStyleCnt="0"/>
      <dgm:spPr/>
    </dgm:pt>
    <dgm:pt modelId="{96548E01-DA17-46A3-8A96-6E3CBD65330F}" type="pres">
      <dgm:prSet presAssocID="{9E17CF17-A9CF-4E75-BD84-D9ED5D45433D}" presName="linNode" presStyleCnt="0"/>
      <dgm:spPr/>
    </dgm:pt>
    <dgm:pt modelId="{36B955F3-04DB-4C75-9617-2B05DEA4672F}" type="pres">
      <dgm:prSet presAssocID="{9E17CF17-A9CF-4E75-BD84-D9ED5D45433D}" presName="parentText" presStyleLbl="node1" presStyleIdx="1" presStyleCnt="3">
        <dgm:presLayoutVars>
          <dgm:chMax val="1"/>
          <dgm:bulletEnabled val="1"/>
        </dgm:presLayoutVars>
      </dgm:prSet>
      <dgm:spPr/>
      <dgm:t>
        <a:bodyPr/>
        <a:lstStyle/>
        <a:p>
          <a:endParaRPr lang="en-GB"/>
        </a:p>
      </dgm:t>
    </dgm:pt>
    <dgm:pt modelId="{653C7C62-0738-49D8-AB85-02638B3789F0}" type="pres">
      <dgm:prSet presAssocID="{9E17CF17-A9CF-4E75-BD84-D9ED5D45433D}" presName="descendantText" presStyleLbl="alignAccFollowNode1" presStyleIdx="1" presStyleCnt="3">
        <dgm:presLayoutVars>
          <dgm:bulletEnabled val="1"/>
        </dgm:presLayoutVars>
      </dgm:prSet>
      <dgm:spPr/>
      <dgm:t>
        <a:bodyPr/>
        <a:lstStyle/>
        <a:p>
          <a:endParaRPr lang="en-GB"/>
        </a:p>
      </dgm:t>
    </dgm:pt>
    <dgm:pt modelId="{847A19C8-C53B-429F-A67E-A08592EA5FD8}" type="pres">
      <dgm:prSet presAssocID="{C7DA582C-C202-42C4-94C4-ACCC79E77E34}" presName="sp" presStyleCnt="0"/>
      <dgm:spPr/>
    </dgm:pt>
    <dgm:pt modelId="{6045009B-7AFF-4AC9-AAE8-FAE4E74D0DC9}" type="pres">
      <dgm:prSet presAssocID="{5DFBC133-64DF-4D33-88EB-23F111921173}" presName="linNode" presStyleCnt="0"/>
      <dgm:spPr/>
    </dgm:pt>
    <dgm:pt modelId="{4ED34BDF-69B4-440E-A9F1-FB37F0B2249C}" type="pres">
      <dgm:prSet presAssocID="{5DFBC133-64DF-4D33-88EB-23F111921173}" presName="parentText" presStyleLbl="node1" presStyleIdx="2" presStyleCnt="3">
        <dgm:presLayoutVars>
          <dgm:chMax val="1"/>
          <dgm:bulletEnabled val="1"/>
        </dgm:presLayoutVars>
      </dgm:prSet>
      <dgm:spPr/>
      <dgm:t>
        <a:bodyPr/>
        <a:lstStyle/>
        <a:p>
          <a:endParaRPr lang="en-GB"/>
        </a:p>
      </dgm:t>
    </dgm:pt>
    <dgm:pt modelId="{2F278B54-1DCE-43C8-B491-CF47111D85ED}" type="pres">
      <dgm:prSet presAssocID="{5DFBC133-64DF-4D33-88EB-23F111921173}" presName="descendantText" presStyleLbl="alignAccFollowNode1" presStyleIdx="2" presStyleCnt="3">
        <dgm:presLayoutVars>
          <dgm:bulletEnabled val="1"/>
        </dgm:presLayoutVars>
      </dgm:prSet>
      <dgm:spPr/>
      <dgm:t>
        <a:bodyPr/>
        <a:lstStyle/>
        <a:p>
          <a:endParaRPr lang="en-GB"/>
        </a:p>
      </dgm:t>
    </dgm:pt>
  </dgm:ptLst>
  <dgm:cxnLst>
    <dgm:cxn modelId="{367DFC1D-EF56-401B-9325-86CE2A039A19}" type="presOf" srcId="{596C3A23-8EA9-4E60-880C-F2D0F04F054E}" destId="{2F278B54-1DCE-43C8-B491-CF47111D85ED}" srcOrd="0" destOrd="0" presId="urn:microsoft.com/office/officeart/2005/8/layout/vList5"/>
    <dgm:cxn modelId="{D0BC567B-8965-443C-8E91-E8DDDDF94B17}" type="presOf" srcId="{C3B69E9C-BBB5-478D-9FED-1576869BE229}" destId="{653C7C62-0738-49D8-AB85-02638B3789F0}" srcOrd="0" destOrd="0" presId="urn:microsoft.com/office/officeart/2005/8/layout/vList5"/>
    <dgm:cxn modelId="{7158E98A-42E9-4499-A8C4-3FCBFB685528}" type="presOf" srcId="{BAB5D4BE-F3A7-4C80-A489-CD1752E9B241}" destId="{55DAA7C0-A8B2-4134-AEF2-7E2CEB848D11}" srcOrd="0" destOrd="0" presId="urn:microsoft.com/office/officeart/2005/8/layout/vList5"/>
    <dgm:cxn modelId="{F6DF8348-C835-47C4-A261-BED80ADB39E0}" srcId="{9073BBCB-B4A4-4BDD-9183-7F25A91D8E99}" destId="{BAB5D4BE-F3A7-4C80-A489-CD1752E9B241}" srcOrd="0" destOrd="0" parTransId="{97BEEE6A-4317-4620-A2C7-662DDA2E92AF}" sibTransId="{BDAB90AE-C85A-4B73-8D18-C9FB33454088}"/>
    <dgm:cxn modelId="{BBE2C553-B5E3-4900-B860-5CD332ECA680}" srcId="{BAB5D4BE-F3A7-4C80-A489-CD1752E9B241}" destId="{C6CA7C9A-4CD3-4835-B69C-AFAB94C906A3}" srcOrd="1" destOrd="0" parTransId="{896C22B4-1F58-4674-8134-07484BD6F5E7}" sibTransId="{92C9A37E-D520-4132-96CF-706E456B33D0}"/>
    <dgm:cxn modelId="{7DA284BD-6157-40F4-B7DB-377C1BFF887C}" srcId="{9E17CF17-A9CF-4E75-BD84-D9ED5D45433D}" destId="{C3B69E9C-BBB5-478D-9FED-1576869BE229}" srcOrd="0" destOrd="0" parTransId="{3AE31356-F918-4123-AE45-A65AEF7C4A9C}" sibTransId="{9F4C858D-1973-4C8E-BCB0-4EB9C64D7B86}"/>
    <dgm:cxn modelId="{FCD3FF81-B21C-4F96-8F39-DC6B16211205}" type="presOf" srcId="{9E17CF17-A9CF-4E75-BD84-D9ED5D45433D}" destId="{36B955F3-04DB-4C75-9617-2B05DEA4672F}" srcOrd="0" destOrd="0" presId="urn:microsoft.com/office/officeart/2005/8/layout/vList5"/>
    <dgm:cxn modelId="{7B3D3252-74EC-4B58-B30B-6D8E4BE130B0}" srcId="{5DFBC133-64DF-4D33-88EB-23F111921173}" destId="{0CDFA5F0-A00C-46F5-BF4D-E23E8922A9A7}" srcOrd="1" destOrd="0" parTransId="{1F41BEB3-BC3E-42E5-B871-9FC706754338}" sibTransId="{9A7DD40A-2B70-462D-B823-8C6BF472F383}"/>
    <dgm:cxn modelId="{09AA1FFD-0F0D-4BAF-B7F1-161E284BECBD}" srcId="{9073BBCB-B4A4-4BDD-9183-7F25A91D8E99}" destId="{9E17CF17-A9CF-4E75-BD84-D9ED5D45433D}" srcOrd="1" destOrd="0" parTransId="{99E1F617-453C-404A-A0D1-28343D2060F6}" sibTransId="{C7DA582C-C202-42C4-94C4-ACCC79E77E34}"/>
    <dgm:cxn modelId="{4BBD5243-C737-4538-A7E4-488BFD1F7427}" type="presOf" srcId="{5DFBC133-64DF-4D33-88EB-23F111921173}" destId="{4ED34BDF-69B4-440E-A9F1-FB37F0B2249C}" srcOrd="0" destOrd="0" presId="urn:microsoft.com/office/officeart/2005/8/layout/vList5"/>
    <dgm:cxn modelId="{E9EAC96E-4121-4EBB-9463-41DDB31FE133}" srcId="{9073BBCB-B4A4-4BDD-9183-7F25A91D8E99}" destId="{5DFBC133-64DF-4D33-88EB-23F111921173}" srcOrd="2" destOrd="0" parTransId="{84FEF4AC-D0A5-46DC-969C-221D5370BB0E}" sibTransId="{551DBEBF-F0F0-42FA-B71A-CE1DAE200BBE}"/>
    <dgm:cxn modelId="{BFBCA554-A80A-4815-A78B-CB3F82EA1FDF}" srcId="{5DFBC133-64DF-4D33-88EB-23F111921173}" destId="{596C3A23-8EA9-4E60-880C-F2D0F04F054E}" srcOrd="0" destOrd="0" parTransId="{3BC99C7D-4755-42AC-B9CE-E432D2C0F336}" sibTransId="{01F0EC86-0764-4806-BA55-375C80D0EF2E}"/>
    <dgm:cxn modelId="{2132EF96-884B-4375-A6E6-0EB20672EB7C}" type="presOf" srcId="{0CDFA5F0-A00C-46F5-BF4D-E23E8922A9A7}" destId="{2F278B54-1DCE-43C8-B491-CF47111D85ED}" srcOrd="0" destOrd="1" presId="urn:microsoft.com/office/officeart/2005/8/layout/vList5"/>
    <dgm:cxn modelId="{1F1A6C93-5719-47D5-B9BC-59D1AA660BCA}" srcId="{BAB5D4BE-F3A7-4C80-A489-CD1752E9B241}" destId="{C1D46F11-6632-4DB0-864B-233809F686F1}" srcOrd="0" destOrd="0" parTransId="{FA04D68F-DB13-4551-BFD2-AD15A711EBAE}" sibTransId="{A3CEB3FB-7A92-429A-8419-A0424636957D}"/>
    <dgm:cxn modelId="{A39A1535-1C62-4E98-BE23-0183C212F51A}" type="presOf" srcId="{C1D46F11-6632-4DB0-864B-233809F686F1}" destId="{210F643C-A32C-410D-ABAF-169A87BAF4B0}" srcOrd="0" destOrd="0" presId="urn:microsoft.com/office/officeart/2005/8/layout/vList5"/>
    <dgm:cxn modelId="{3BEB6C1F-4BF5-4942-AA3E-8A8FF7F5FAA3}" type="presOf" srcId="{9073BBCB-B4A4-4BDD-9183-7F25A91D8E99}" destId="{6AE0EADA-4EBF-4D37-9AB8-6EA255DF5F4A}" srcOrd="0" destOrd="0" presId="urn:microsoft.com/office/officeart/2005/8/layout/vList5"/>
    <dgm:cxn modelId="{FD0BEA95-CC2C-4DCD-A30F-CBBED39427A1}" type="presOf" srcId="{C6CA7C9A-4CD3-4835-B69C-AFAB94C906A3}" destId="{210F643C-A32C-410D-ABAF-169A87BAF4B0}" srcOrd="0" destOrd="1" presId="urn:microsoft.com/office/officeart/2005/8/layout/vList5"/>
    <dgm:cxn modelId="{D7558948-D4DC-4F79-BA4E-AE7FAB034E9C}" type="presParOf" srcId="{6AE0EADA-4EBF-4D37-9AB8-6EA255DF5F4A}" destId="{E460C9F6-8B4B-4E14-89B9-6B0E74C9CCFA}" srcOrd="0" destOrd="0" presId="urn:microsoft.com/office/officeart/2005/8/layout/vList5"/>
    <dgm:cxn modelId="{9A59B499-3837-4C9A-A129-2C2D76FE3113}" type="presParOf" srcId="{E460C9F6-8B4B-4E14-89B9-6B0E74C9CCFA}" destId="{55DAA7C0-A8B2-4134-AEF2-7E2CEB848D11}" srcOrd="0" destOrd="0" presId="urn:microsoft.com/office/officeart/2005/8/layout/vList5"/>
    <dgm:cxn modelId="{C529A8BA-37D1-4885-BE6A-F2D73A82D78E}" type="presParOf" srcId="{E460C9F6-8B4B-4E14-89B9-6B0E74C9CCFA}" destId="{210F643C-A32C-410D-ABAF-169A87BAF4B0}" srcOrd="1" destOrd="0" presId="urn:microsoft.com/office/officeart/2005/8/layout/vList5"/>
    <dgm:cxn modelId="{06DA7241-A6AE-4C57-88EB-018060903CA1}" type="presParOf" srcId="{6AE0EADA-4EBF-4D37-9AB8-6EA255DF5F4A}" destId="{B2AE9C77-D5A8-425B-B54E-7D855205E016}" srcOrd="1" destOrd="0" presId="urn:microsoft.com/office/officeart/2005/8/layout/vList5"/>
    <dgm:cxn modelId="{ED2AFD86-C742-403D-8083-D36DC05B17F6}" type="presParOf" srcId="{6AE0EADA-4EBF-4D37-9AB8-6EA255DF5F4A}" destId="{96548E01-DA17-46A3-8A96-6E3CBD65330F}" srcOrd="2" destOrd="0" presId="urn:microsoft.com/office/officeart/2005/8/layout/vList5"/>
    <dgm:cxn modelId="{20D82A80-2527-4D7C-AEC1-9B3840C869CF}" type="presParOf" srcId="{96548E01-DA17-46A3-8A96-6E3CBD65330F}" destId="{36B955F3-04DB-4C75-9617-2B05DEA4672F}" srcOrd="0" destOrd="0" presId="urn:microsoft.com/office/officeart/2005/8/layout/vList5"/>
    <dgm:cxn modelId="{B1682A90-F909-42A8-B75F-E6D1CA8D1DCD}" type="presParOf" srcId="{96548E01-DA17-46A3-8A96-6E3CBD65330F}" destId="{653C7C62-0738-49D8-AB85-02638B3789F0}" srcOrd="1" destOrd="0" presId="urn:microsoft.com/office/officeart/2005/8/layout/vList5"/>
    <dgm:cxn modelId="{B0B96753-A4B6-4B3F-A44E-FC6D4F7FB134}" type="presParOf" srcId="{6AE0EADA-4EBF-4D37-9AB8-6EA255DF5F4A}" destId="{847A19C8-C53B-429F-A67E-A08592EA5FD8}" srcOrd="3" destOrd="0" presId="urn:microsoft.com/office/officeart/2005/8/layout/vList5"/>
    <dgm:cxn modelId="{8D36D6CC-D5CA-4A1D-8F50-26589A13BCBD}" type="presParOf" srcId="{6AE0EADA-4EBF-4D37-9AB8-6EA255DF5F4A}" destId="{6045009B-7AFF-4AC9-AAE8-FAE4E74D0DC9}" srcOrd="4" destOrd="0" presId="urn:microsoft.com/office/officeart/2005/8/layout/vList5"/>
    <dgm:cxn modelId="{2DB5B7E8-A9CB-4AC3-90B1-3E143C24B69A}" type="presParOf" srcId="{6045009B-7AFF-4AC9-AAE8-FAE4E74D0DC9}" destId="{4ED34BDF-69B4-440E-A9F1-FB37F0B2249C}" srcOrd="0" destOrd="0" presId="urn:microsoft.com/office/officeart/2005/8/layout/vList5"/>
    <dgm:cxn modelId="{34D2191A-DA5F-41E8-BF4D-38B3749168B5}" type="presParOf" srcId="{6045009B-7AFF-4AC9-AAE8-FAE4E74D0DC9}" destId="{2F278B54-1DCE-43C8-B491-CF47111D85ED}"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0F643C-A32C-410D-ABAF-169A87BAF4B0}">
      <dsp:nvSpPr>
        <dsp:cNvPr id="0" name=""/>
        <dsp:cNvSpPr/>
      </dsp:nvSpPr>
      <dsp:spPr>
        <a:xfrm rot="5400000">
          <a:off x="5201792" y="-2106217"/>
          <a:ext cx="872534" cy="5306408"/>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GB" sz="2200" kern="1200" dirty="0" smtClean="0"/>
            <a:t>Earnings, Employment, Hours of work</a:t>
          </a:r>
          <a:endParaRPr lang="en-GB" sz="2200" kern="1200" dirty="0"/>
        </a:p>
        <a:p>
          <a:pPr marL="228600" lvl="1" indent="-228600" algn="l" defTabSz="977900">
            <a:lnSpc>
              <a:spcPct val="90000"/>
            </a:lnSpc>
            <a:spcBef>
              <a:spcPct val="0"/>
            </a:spcBef>
            <a:spcAft>
              <a:spcPct val="15000"/>
            </a:spcAft>
            <a:buChar char="••"/>
          </a:pPr>
          <a:r>
            <a:rPr lang="en-GB" sz="2200" kern="1200" dirty="0" smtClean="0"/>
            <a:t>Productivity, Labour disputes</a:t>
          </a:r>
          <a:endParaRPr lang="en-GB" sz="2200" kern="1200" dirty="0"/>
        </a:p>
      </dsp:txBody>
      <dsp:txXfrm rot="-5400000">
        <a:off x="2984855" y="153314"/>
        <a:ext cx="5263814" cy="787346"/>
      </dsp:txXfrm>
    </dsp:sp>
    <dsp:sp modelId="{55DAA7C0-A8B2-4134-AEF2-7E2CEB848D11}">
      <dsp:nvSpPr>
        <dsp:cNvPr id="0" name=""/>
        <dsp:cNvSpPr/>
      </dsp:nvSpPr>
      <dsp:spPr>
        <a:xfrm>
          <a:off x="0" y="1652"/>
          <a:ext cx="2984855" cy="109066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lvl="0" algn="ctr" defTabSz="1422400">
            <a:lnSpc>
              <a:spcPct val="90000"/>
            </a:lnSpc>
            <a:spcBef>
              <a:spcPct val="0"/>
            </a:spcBef>
            <a:spcAft>
              <a:spcPct val="35000"/>
            </a:spcAft>
          </a:pPr>
          <a:r>
            <a:rPr lang="en-GB" sz="3200" kern="1200" dirty="0" smtClean="0"/>
            <a:t>People in Work</a:t>
          </a:r>
          <a:endParaRPr lang="en-GB" sz="3200" kern="1200" dirty="0"/>
        </a:p>
      </dsp:txBody>
      <dsp:txXfrm>
        <a:off x="53242" y="54894"/>
        <a:ext cx="2878371" cy="984184"/>
      </dsp:txXfrm>
    </dsp:sp>
    <dsp:sp modelId="{653C7C62-0738-49D8-AB85-02638B3789F0}">
      <dsp:nvSpPr>
        <dsp:cNvPr id="0" name=""/>
        <dsp:cNvSpPr/>
      </dsp:nvSpPr>
      <dsp:spPr>
        <a:xfrm rot="5400000">
          <a:off x="5201792" y="-961016"/>
          <a:ext cx="872534" cy="5306408"/>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GB" sz="2200" kern="1200" dirty="0" smtClean="0"/>
            <a:t>Economic inactivity, redundancies, claimant count, unemployment</a:t>
          </a:r>
          <a:endParaRPr lang="en-GB" sz="2200" kern="1200" dirty="0"/>
        </a:p>
      </dsp:txBody>
      <dsp:txXfrm rot="-5400000">
        <a:off x="2984855" y="1298515"/>
        <a:ext cx="5263814" cy="787346"/>
      </dsp:txXfrm>
    </dsp:sp>
    <dsp:sp modelId="{36B955F3-04DB-4C75-9617-2B05DEA4672F}">
      <dsp:nvSpPr>
        <dsp:cNvPr id="0" name=""/>
        <dsp:cNvSpPr/>
      </dsp:nvSpPr>
      <dsp:spPr>
        <a:xfrm>
          <a:off x="0" y="1146853"/>
          <a:ext cx="2984855" cy="109066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lvl="0" algn="ctr" defTabSz="1422400">
            <a:lnSpc>
              <a:spcPct val="90000"/>
            </a:lnSpc>
            <a:spcBef>
              <a:spcPct val="0"/>
            </a:spcBef>
            <a:spcAft>
              <a:spcPct val="35000"/>
            </a:spcAft>
          </a:pPr>
          <a:r>
            <a:rPr lang="en-GB" sz="3200" kern="1200" dirty="0" smtClean="0"/>
            <a:t>Aspects of work and jobs</a:t>
          </a:r>
          <a:endParaRPr lang="en-GB" sz="3200" kern="1200" dirty="0"/>
        </a:p>
      </dsp:txBody>
      <dsp:txXfrm>
        <a:off x="53242" y="1200095"/>
        <a:ext cx="2878371" cy="984184"/>
      </dsp:txXfrm>
    </dsp:sp>
    <dsp:sp modelId="{2F278B54-1DCE-43C8-B491-CF47111D85ED}">
      <dsp:nvSpPr>
        <dsp:cNvPr id="0" name=""/>
        <dsp:cNvSpPr/>
      </dsp:nvSpPr>
      <dsp:spPr>
        <a:xfrm rot="5400000">
          <a:off x="5201792" y="184184"/>
          <a:ext cx="872534" cy="5306408"/>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GB" sz="2200" kern="1200" dirty="0" smtClean="0"/>
            <a:t>Jobs </a:t>
          </a:r>
          <a:endParaRPr lang="en-GB" sz="2200" kern="1200" dirty="0"/>
        </a:p>
        <a:p>
          <a:pPr marL="228600" lvl="1" indent="-228600" algn="l" defTabSz="977900">
            <a:lnSpc>
              <a:spcPct val="90000"/>
            </a:lnSpc>
            <a:spcBef>
              <a:spcPct val="0"/>
            </a:spcBef>
            <a:spcAft>
              <a:spcPct val="15000"/>
            </a:spcAft>
            <a:buChar char="••"/>
          </a:pPr>
          <a:r>
            <a:rPr lang="en-GB" sz="2200" kern="1200" dirty="0" smtClean="0"/>
            <a:t>Vacancies</a:t>
          </a:r>
          <a:endParaRPr lang="en-GB" sz="2200" kern="1200" dirty="0"/>
        </a:p>
      </dsp:txBody>
      <dsp:txXfrm rot="-5400000">
        <a:off x="2984855" y="2443715"/>
        <a:ext cx="5263814" cy="787346"/>
      </dsp:txXfrm>
    </dsp:sp>
    <dsp:sp modelId="{4ED34BDF-69B4-440E-A9F1-FB37F0B2249C}">
      <dsp:nvSpPr>
        <dsp:cNvPr id="0" name=""/>
        <dsp:cNvSpPr/>
      </dsp:nvSpPr>
      <dsp:spPr>
        <a:xfrm>
          <a:off x="0" y="2292055"/>
          <a:ext cx="2984855" cy="109066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lvl="0" algn="ctr" defTabSz="1422400">
            <a:lnSpc>
              <a:spcPct val="90000"/>
            </a:lnSpc>
            <a:spcBef>
              <a:spcPct val="0"/>
            </a:spcBef>
            <a:spcAft>
              <a:spcPct val="35000"/>
            </a:spcAft>
          </a:pPr>
          <a:r>
            <a:rPr lang="en-GB" sz="3200" kern="1200" dirty="0" smtClean="0"/>
            <a:t>Job statistics</a:t>
          </a:r>
          <a:endParaRPr lang="en-GB" sz="3200" kern="1200" dirty="0"/>
        </a:p>
      </dsp:txBody>
      <dsp:txXfrm>
        <a:off x="53242" y="2345297"/>
        <a:ext cx="2878371" cy="984184"/>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21/12/2018</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E9EAB9E-E8D5-476C-93BA-6CDCDF16D67A}" type="datetimeFigureOut">
              <a:rPr lang="en-GB" smtClean="0"/>
              <a:t>21/12/2018</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1A1511-BA99-4995-9603-94CCAF14FA3D}" type="slidenum">
              <a:rPr lang="en-GB" smtClean="0"/>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3721560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BD1F79A-CEA8-4C70-A68A-EC1C6B065CD7}" type="slidenum">
              <a:rPr lang="nl-NL" altLang="en-US"/>
              <a:pPr/>
              <a:t>2</a:t>
            </a:fld>
            <a:endParaRPr lang="nl-NL" altLang="en-US"/>
          </a:p>
        </p:txBody>
      </p:sp>
      <p:sp>
        <p:nvSpPr>
          <p:cNvPr id="31747" name="Rectangle 2"/>
          <p:cNvSpPr>
            <a:spLocks noGrp="1" noRot="1" noChangeAspect="1" noChangeArrowheads="1" noTextEdit="1"/>
          </p:cNvSpPr>
          <p:nvPr>
            <p:ph type="sldImg"/>
          </p:nvPr>
        </p:nvSpPr>
        <p:spPr>
          <a:xfrm>
            <a:off x="414338" y="877888"/>
            <a:ext cx="5848350" cy="4386262"/>
          </a:xfrm>
          <a:ln/>
        </p:spPr>
      </p:sp>
      <p:sp>
        <p:nvSpPr>
          <p:cNvPr id="3174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t>Resourcing</a:t>
            </a:r>
            <a:r>
              <a:rPr lang="en-GB" altLang="en-US" baseline="0" dirty="0" smtClean="0"/>
              <a:t> and talent planning are important for all organisations as when done properly they can support an organisation to meet central objectives and maintain competitive advantage.</a:t>
            </a:r>
          </a:p>
          <a:p>
            <a:r>
              <a:rPr lang="en-GB" altLang="en-US" baseline="0" dirty="0" smtClean="0"/>
              <a:t>Stephen Taylor’s Resourcing and Talent Management is the core text for this module.  </a:t>
            </a:r>
          </a:p>
          <a:p>
            <a:r>
              <a:rPr lang="en-GB" altLang="en-US" baseline="0" dirty="0" smtClean="0"/>
              <a:t>You should read the chapters indicated prior to the session along with any other recommended reading as this will allow better participation in the lesson.  </a:t>
            </a:r>
          </a:p>
        </p:txBody>
      </p:sp>
    </p:spTree>
    <p:extLst>
      <p:ext uri="{BB962C8B-B14F-4D97-AF65-F5344CB8AC3E}">
        <p14:creationId xmlns:p14="http://schemas.microsoft.com/office/powerpoint/2010/main" val="39846110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3</a:t>
            </a:fld>
            <a:endParaRPr lang="en-US" altLang="en-US"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25965103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4</a:t>
            </a:fld>
            <a:endParaRPr lang="en-US" altLang="en-US"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16948782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5</a:t>
            </a:fld>
            <a:endParaRPr lang="en-GB"/>
          </a:p>
        </p:txBody>
      </p:sp>
    </p:spTree>
    <p:extLst>
      <p:ext uri="{BB962C8B-B14F-4D97-AF65-F5344CB8AC3E}">
        <p14:creationId xmlns:p14="http://schemas.microsoft.com/office/powerpoint/2010/main" val="42030591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6</a:t>
            </a:fld>
            <a:endParaRPr lang="en-GB"/>
          </a:p>
        </p:txBody>
      </p:sp>
    </p:spTree>
    <p:extLst>
      <p:ext uri="{BB962C8B-B14F-4D97-AF65-F5344CB8AC3E}">
        <p14:creationId xmlns:p14="http://schemas.microsoft.com/office/powerpoint/2010/main" val="35872946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7</a:t>
            </a:fld>
            <a:endParaRPr lang="en-GB"/>
          </a:p>
        </p:txBody>
      </p:sp>
    </p:spTree>
    <p:extLst>
      <p:ext uri="{BB962C8B-B14F-4D97-AF65-F5344CB8AC3E}">
        <p14:creationId xmlns:p14="http://schemas.microsoft.com/office/powerpoint/2010/main" val="24696001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It is important</a:t>
            </a:r>
            <a:r>
              <a:rPr lang="en-GB" baseline="0" dirty="0" smtClean="0"/>
              <a:t> to recognise that these activities are not discrete from other HR activities and there is often an overlap.</a:t>
            </a:r>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8</a:t>
            </a:fld>
            <a:endParaRPr lang="en-GB"/>
          </a:p>
        </p:txBody>
      </p:sp>
    </p:spTree>
    <p:extLst>
      <p:ext uri="{BB962C8B-B14F-4D97-AF65-F5344CB8AC3E}">
        <p14:creationId xmlns:p14="http://schemas.microsoft.com/office/powerpoint/2010/main" val="6989815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Page 8 of Taylor (2010) provides a detailed list</a:t>
            </a:r>
            <a:r>
              <a:rPr lang="en-GB" baseline="0" dirty="0" smtClean="0"/>
              <a:t> of admin activities.</a:t>
            </a:r>
          </a:p>
          <a:p>
            <a:r>
              <a:rPr lang="en-GB" baseline="0" dirty="0" smtClean="0"/>
              <a:t>What is VUCA? </a:t>
            </a:r>
            <a:r>
              <a:rPr lang="en-GB" baseline="0" dirty="0" err="1" smtClean="0"/>
              <a:t>Volitile</a:t>
            </a:r>
            <a:r>
              <a:rPr lang="en-GB" baseline="0" dirty="0" smtClean="0"/>
              <a:t>, unpredictable, complex, ambiguous.</a:t>
            </a:r>
          </a:p>
          <a:p>
            <a:r>
              <a:rPr lang="en-GB" baseline="0" dirty="0" smtClean="0"/>
              <a:t>We are having to adapt to change almost continuously and organisations need to be adaptive and flexible to increase their chance of survival in these conditions. The rest of this session will focus on changes in labour market trends and how organisations might adapt to cope with changing circumstances.</a:t>
            </a:r>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9</a:t>
            </a:fld>
            <a:endParaRPr lang="en-GB"/>
          </a:p>
        </p:txBody>
      </p:sp>
    </p:spTree>
    <p:extLst>
      <p:ext uri="{BB962C8B-B14F-4D97-AF65-F5344CB8AC3E}">
        <p14:creationId xmlns:p14="http://schemas.microsoft.com/office/powerpoint/2010/main" val="28882183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10</a:t>
            </a:fld>
            <a:endParaRPr lang="en-GB" dirty="0"/>
          </a:p>
        </p:txBody>
      </p:sp>
    </p:spTree>
    <p:extLst>
      <p:ext uri="{BB962C8B-B14F-4D97-AF65-F5344CB8AC3E}">
        <p14:creationId xmlns:p14="http://schemas.microsoft.com/office/powerpoint/2010/main" val="19354381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11</a:t>
            </a:fld>
            <a:endParaRPr lang="en-US" altLang="en-US"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13234271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Provides the background to the business of HR</a:t>
            </a:r>
          </a:p>
          <a:p>
            <a:r>
              <a:rPr lang="en-GB" dirty="0" smtClean="0"/>
              <a:t>Market conditions ultimately determine the number of people organisations need to recruit, retain and develop in order to meet customer demand.</a:t>
            </a:r>
          </a:p>
          <a:p>
            <a:r>
              <a:rPr lang="en-GB" dirty="0" smtClean="0"/>
              <a:t>Organisations buy the people they need from the labour market.</a:t>
            </a:r>
          </a:p>
          <a:p>
            <a:r>
              <a:rPr lang="en-GB" dirty="0" smtClean="0"/>
              <a:t>How many staff they are able to buy and at what cost is determined by availability</a:t>
            </a:r>
          </a:p>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12</a:t>
            </a:fld>
            <a:endParaRPr lang="en-GB"/>
          </a:p>
        </p:txBody>
      </p:sp>
    </p:spTree>
    <p:extLst>
      <p:ext uri="{BB962C8B-B14F-4D97-AF65-F5344CB8AC3E}">
        <p14:creationId xmlns:p14="http://schemas.microsoft.com/office/powerpoint/2010/main" val="17770799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Where might you find these types of</a:t>
            </a:r>
            <a:r>
              <a:rPr lang="en-GB" baseline="0" dirty="0" smtClean="0"/>
              <a:t> information?  </a:t>
            </a:r>
          </a:p>
          <a:p>
            <a:r>
              <a:rPr lang="en-GB" baseline="0" dirty="0" smtClean="0"/>
              <a:t>Split into groups and using the iPads find 1 site that provides information on a topic highlighted above.  </a:t>
            </a:r>
          </a:p>
          <a:p>
            <a:r>
              <a:rPr lang="en-GB" baseline="0" dirty="0" smtClean="0"/>
              <a:t>Record your interesting statistic including a reference in the Moodle Forum.</a:t>
            </a:r>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13</a:t>
            </a:fld>
            <a:endParaRPr lang="en-GB"/>
          </a:p>
        </p:txBody>
      </p:sp>
    </p:spTree>
    <p:extLst>
      <p:ext uri="{BB962C8B-B14F-4D97-AF65-F5344CB8AC3E}">
        <p14:creationId xmlns:p14="http://schemas.microsoft.com/office/powerpoint/2010/main" val="33805274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You can also</a:t>
            </a:r>
            <a:r>
              <a:rPr lang="en-GB" baseline="0" dirty="0" smtClean="0"/>
              <a:t> look at some other interesting videos on YouTube about this topic including Andrew McAfee’s ‘What will future jobs look like?’</a:t>
            </a:r>
          </a:p>
          <a:p>
            <a:r>
              <a:rPr lang="en-GB" baseline="0" dirty="0" smtClean="0"/>
              <a:t>What else has been happening recently that might effect labour markets that the video didn’t consider?</a:t>
            </a:r>
          </a:p>
          <a:p>
            <a:r>
              <a:rPr lang="en-GB" baseline="0" dirty="0" smtClean="0"/>
              <a:t>Now lets create a PESTLE from our findings.</a:t>
            </a:r>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14</a:t>
            </a:fld>
            <a:endParaRPr lang="en-GB"/>
          </a:p>
        </p:txBody>
      </p:sp>
    </p:spTree>
    <p:extLst>
      <p:ext uri="{BB962C8B-B14F-4D97-AF65-F5344CB8AC3E}">
        <p14:creationId xmlns:p14="http://schemas.microsoft.com/office/powerpoint/2010/main" val="19006477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15</a:t>
            </a:fld>
            <a:endParaRPr lang="en-GB" dirty="0"/>
          </a:p>
        </p:txBody>
      </p:sp>
    </p:spTree>
    <p:extLst>
      <p:ext uri="{BB962C8B-B14F-4D97-AF65-F5344CB8AC3E}">
        <p14:creationId xmlns:p14="http://schemas.microsoft.com/office/powerpoint/2010/main" val="30569557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Is immigration a good thing or a bad thing?</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16</a:t>
            </a:fld>
            <a:endParaRPr lang="en-GB"/>
          </a:p>
        </p:txBody>
      </p:sp>
    </p:spTree>
    <p:extLst>
      <p:ext uri="{BB962C8B-B14F-4D97-AF65-F5344CB8AC3E}">
        <p14:creationId xmlns:p14="http://schemas.microsoft.com/office/powerpoint/2010/main" val="33045457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Number of employers</a:t>
            </a:r>
            <a:r>
              <a:rPr lang="en-GB" baseline="0" dirty="0" smtClean="0"/>
              <a:t> who: </a:t>
            </a:r>
          </a:p>
          <a:p>
            <a:pPr marL="171450" indent="-171450">
              <a:buFont typeface="Arial" panose="020B0604020202020204" pitchFamily="34" charset="0"/>
              <a:buChar char="•"/>
            </a:pPr>
            <a:r>
              <a:rPr lang="en-GB" baseline="0" dirty="0" smtClean="0"/>
              <a:t>Currently employ EU workers (62%)</a:t>
            </a:r>
          </a:p>
          <a:p>
            <a:pPr marL="171450" indent="-171450">
              <a:buFont typeface="Arial" panose="020B0604020202020204" pitchFamily="34" charset="0"/>
              <a:buChar char="•"/>
            </a:pPr>
            <a:r>
              <a:rPr lang="en-GB" baseline="0" dirty="0" smtClean="0"/>
              <a:t>Hire EU workers because of lower expectations about pay and employment (8%)</a:t>
            </a:r>
          </a:p>
          <a:p>
            <a:pPr marL="171450" indent="-171450">
              <a:buFont typeface="Arial" panose="020B0604020202020204" pitchFamily="34" charset="0"/>
              <a:buChar char="•"/>
            </a:pPr>
            <a:r>
              <a:rPr lang="en-GB" baseline="0" dirty="0" smtClean="0"/>
              <a:t>Report evidence that EU nationals are considering leaving the UK (28%)</a:t>
            </a:r>
          </a:p>
          <a:p>
            <a:pPr marL="171450" indent="-171450">
              <a:buFont typeface="Arial" panose="020B0604020202020204" pitchFamily="34" charset="0"/>
              <a:buChar char="•"/>
            </a:pPr>
            <a:r>
              <a:rPr lang="en-GB" baseline="0" dirty="0" smtClean="0"/>
              <a:t>Intend to continue to recruit EU nationals where possible (30%)</a:t>
            </a:r>
          </a:p>
          <a:p>
            <a:pPr marL="171450" indent="-171450">
              <a:buFont typeface="Arial" panose="020B0604020202020204" pitchFamily="34" charset="0"/>
              <a:buChar char="•"/>
            </a:pPr>
            <a:r>
              <a:rPr lang="en-GB" baseline="0" dirty="0" smtClean="0"/>
              <a:t>Have started to plan on the basis it will be harder to recruit EU nationals in the future (15%)</a:t>
            </a:r>
          </a:p>
          <a:p>
            <a:pPr marL="171450" indent="-171450">
              <a:buFont typeface="Arial" panose="020B0604020202020204" pitchFamily="34" charset="0"/>
              <a:buChar char="•"/>
            </a:pPr>
            <a:r>
              <a:rPr lang="en-GB" baseline="0" dirty="0" smtClean="0"/>
              <a:t>Public Sector: Believe that there will be heightened difficulty in recruiting EU migrants (49%)</a:t>
            </a:r>
          </a:p>
          <a:p>
            <a:pPr marL="171450" indent="-171450">
              <a:buFont typeface="Arial" panose="020B0604020202020204" pitchFamily="34" charset="0"/>
              <a:buChar char="•"/>
            </a:pPr>
            <a:r>
              <a:rPr lang="en-GB" baseline="0" dirty="0" smtClean="0"/>
              <a:t>Who think that restrictions will have a positive effect on their business (5%)</a:t>
            </a:r>
          </a:p>
          <a:p>
            <a:pPr marL="171450" indent="-171450">
              <a:buFont typeface="Arial" panose="020B0604020202020204" pitchFamily="34" charset="0"/>
              <a:buChar char="•"/>
            </a:pPr>
            <a:endParaRPr lang="en-GB" baseline="0" dirty="0" smtClean="0"/>
          </a:p>
          <a:p>
            <a:endParaRPr lang="en-GB" baseline="0" dirty="0" smtClean="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17</a:t>
            </a:fld>
            <a:endParaRPr lang="en-GB"/>
          </a:p>
        </p:txBody>
      </p:sp>
    </p:spTree>
    <p:extLst>
      <p:ext uri="{BB962C8B-B14F-4D97-AF65-F5344CB8AC3E}">
        <p14:creationId xmlns:p14="http://schemas.microsoft.com/office/powerpoint/2010/main" val="34158403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18</a:t>
            </a:fld>
            <a:endParaRPr lang="en-GB" dirty="0"/>
          </a:p>
        </p:txBody>
      </p:sp>
    </p:spTree>
    <p:extLst>
      <p:ext uri="{BB962C8B-B14F-4D97-AF65-F5344CB8AC3E}">
        <p14:creationId xmlns:p14="http://schemas.microsoft.com/office/powerpoint/2010/main" val="1715288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19</a:t>
            </a:fld>
            <a:endParaRPr lang="en-GB" dirty="0"/>
          </a:p>
        </p:txBody>
      </p:sp>
    </p:spTree>
    <p:extLst>
      <p:ext uri="{BB962C8B-B14F-4D97-AF65-F5344CB8AC3E}">
        <p14:creationId xmlns:p14="http://schemas.microsoft.com/office/powerpoint/2010/main" val="36478879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What are the labour</a:t>
            </a:r>
            <a:r>
              <a:rPr lang="en-GB" baseline="0" dirty="0" smtClean="0"/>
              <a:t> market conditions within which your organisation operates?</a:t>
            </a:r>
          </a:p>
          <a:p>
            <a:endParaRPr lang="en-GB" baseline="0" dirty="0" smtClean="0"/>
          </a:p>
          <a:p>
            <a:r>
              <a:rPr lang="en-GB" baseline="0" dirty="0" smtClean="0"/>
              <a:t>How can you adapt your strategy to account for these conditions?</a:t>
            </a:r>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20</a:t>
            </a:fld>
            <a:endParaRPr lang="en-GB" dirty="0"/>
          </a:p>
        </p:txBody>
      </p:sp>
    </p:spTree>
    <p:extLst>
      <p:ext uri="{BB962C8B-B14F-4D97-AF65-F5344CB8AC3E}">
        <p14:creationId xmlns:p14="http://schemas.microsoft.com/office/powerpoint/2010/main" val="31691503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Tight labour market – fierce competition for talent</a:t>
            </a:r>
          </a:p>
          <a:p>
            <a:r>
              <a:rPr lang="en-GB" dirty="0" smtClean="0"/>
              <a:t>Employer</a:t>
            </a:r>
            <a:r>
              <a:rPr lang="en-GB" baseline="0" dirty="0" smtClean="0"/>
              <a:t> Branding and advertising</a:t>
            </a:r>
          </a:p>
          <a:p>
            <a:r>
              <a:rPr lang="en-GB" baseline="0" dirty="0" smtClean="0"/>
              <a:t>Employee engagement and retention strategies</a:t>
            </a:r>
          </a:p>
          <a:p>
            <a:r>
              <a:rPr lang="en-GB" baseline="0" dirty="0" smtClean="0"/>
              <a:t>Developing internal talent pools</a:t>
            </a:r>
          </a:p>
          <a:p>
            <a:r>
              <a:rPr lang="en-GB" baseline="0" dirty="0" smtClean="0"/>
              <a:t>Graduate recruitment schemes</a:t>
            </a:r>
          </a:p>
          <a:p>
            <a:r>
              <a:rPr lang="en-GB" dirty="0" smtClean="0"/>
              <a:t>Remuneration</a:t>
            </a:r>
            <a:r>
              <a:rPr lang="en-GB" baseline="0" dirty="0" smtClean="0"/>
              <a:t> – golden handshakes, pay positioning</a:t>
            </a:r>
          </a:p>
          <a:p>
            <a:r>
              <a:rPr lang="en-GB" baseline="0" dirty="0" smtClean="0"/>
              <a:t>Finders fees</a:t>
            </a:r>
          </a:p>
          <a:p>
            <a:r>
              <a:rPr lang="en-GB" baseline="0" dirty="0" smtClean="0"/>
              <a:t>Psychological contract</a:t>
            </a:r>
          </a:p>
          <a:p>
            <a:endParaRPr lang="en-GB" baseline="0" dirty="0" smtClean="0"/>
          </a:p>
          <a:p>
            <a:r>
              <a:rPr lang="en-GB" baseline="0" dirty="0" smtClean="0"/>
              <a:t>Loose</a:t>
            </a:r>
          </a:p>
          <a:p>
            <a:r>
              <a:rPr lang="en-GB" baseline="0" dirty="0" smtClean="0"/>
              <a:t>Managing volume of applicants - </a:t>
            </a:r>
          </a:p>
          <a:p>
            <a:r>
              <a:rPr lang="en-GB" baseline="0" dirty="0" smtClean="0"/>
              <a:t>Branding – self screening</a:t>
            </a:r>
          </a:p>
          <a:p>
            <a:r>
              <a:rPr lang="en-GB" baseline="0" dirty="0" smtClean="0"/>
              <a:t>Recruitment freezes</a:t>
            </a:r>
          </a:p>
          <a:p>
            <a:r>
              <a:rPr lang="en-GB" baseline="0" dirty="0" smtClean="0"/>
              <a:t>Performance management as people reluctant to move on – can have unhealthy turnover rates – stagnation </a:t>
            </a:r>
            <a:r>
              <a:rPr lang="en-GB" baseline="0" dirty="0" err="1" smtClean="0"/>
              <a:t>etc</a:t>
            </a:r>
            <a:endParaRPr lang="en-GB" baseline="0" dirty="0" smtClean="0"/>
          </a:p>
          <a:p>
            <a:r>
              <a:rPr lang="en-GB" baseline="0" dirty="0" smtClean="0"/>
              <a:t>Salary not of such significance – but can lead to problems later in the employee life cycle with internal inequities</a:t>
            </a:r>
            <a:endParaRPr lang="en-GB" dirty="0" smtClean="0"/>
          </a:p>
          <a:p>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21</a:t>
            </a:fld>
            <a:endParaRPr lang="en-GB" dirty="0"/>
          </a:p>
        </p:txBody>
      </p:sp>
    </p:spTree>
    <p:extLst>
      <p:ext uri="{BB962C8B-B14F-4D97-AF65-F5344CB8AC3E}">
        <p14:creationId xmlns:p14="http://schemas.microsoft.com/office/powerpoint/2010/main" val="29850814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Discussion: What is the role of these</a:t>
            </a:r>
            <a:r>
              <a:rPr lang="en-GB" baseline="0" dirty="0" smtClean="0"/>
              <a:t> stakeholder groups in ensuring future skills needs are met?</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22</a:t>
            </a:fld>
            <a:endParaRPr lang="en-GB"/>
          </a:p>
        </p:txBody>
      </p:sp>
    </p:spTree>
    <p:extLst>
      <p:ext uri="{BB962C8B-B14F-4D97-AF65-F5344CB8AC3E}">
        <p14:creationId xmlns:p14="http://schemas.microsoft.com/office/powerpoint/2010/main" val="36410321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23</a:t>
            </a:fld>
            <a:endParaRPr lang="en-US" altLang="en-US"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32603793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0C26B57-131A-4C09-A3C1-1342FBC9C455}" type="datetime1">
              <a:rPr lang="en-GB" smtClean="0"/>
              <a:t>21/12/2018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F810960-C2EF-49F5-BCDA-6BA40DAB3D7C}" type="datetime1">
              <a:rPr lang="en-GB" smtClean="0"/>
              <a:t>21/12/2018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DEA5CAE-1354-4002-89A7-024A4E5CA2DD}" type="datetime1">
              <a:rPr lang="en-GB" smtClean="0"/>
              <a:t>21/12/2018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24D6F33-FA05-4040-A509-243317ACBD57}" type="datetime1">
              <a:rPr lang="en-GB" smtClean="0"/>
              <a:t>21/12/2018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7842DDB-99BA-48A5-85EC-79C4F6F9FEDD}" type="datetime1">
              <a:rPr lang="en-GB" smtClean="0"/>
              <a:t>21/12/2018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B32103B-2DC7-40E2-9332-26E026721B19}" type="datetime1">
              <a:rPr lang="en-GB" smtClean="0"/>
              <a:t>21/12/2018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5953D1-0BD1-42AC-A87C-C84D513F4AD3}" type="datetime1">
              <a:rPr lang="en-GB" smtClean="0"/>
              <a:t>21/12/2018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00824D1-31C3-48B4-B5D4-2A060FC998DD}" type="datetime1">
              <a:rPr lang="en-GB" smtClean="0"/>
              <a:t>21/12/2018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E8EDB7C-D664-4F81-9837-20E0E2C48916}" type="datetime1">
              <a:rPr lang="en-GB" smtClean="0"/>
              <a:t>21/12/2018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50D221-3DBC-47FE-989A-00B482892CA5}" type="datetime1">
              <a:rPr lang="en-GB" smtClean="0"/>
              <a:t>21/12/2018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A07672F-B611-4B00-860A-B2D974C4058C}" type="datetime1">
              <a:rPr lang="en-GB" smtClean="0"/>
              <a:t>21/12/2018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Colored bar - 100% text</a:t>
            </a:r>
            <a:endParaRPr lang="en-GB" dirty="0">
              <a:solidFill>
                <a:srgbClr val="3D7EDB"/>
              </a:solidFill>
              <a:latin typeface="Arial"/>
            </a:endParaRP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smtClean="0"/>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smtClean="0"/>
              <a:t>Click to 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smtClean="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1502565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Index slide</a:t>
            </a:r>
            <a:endParaRPr lang="en-GB" dirty="0">
              <a:solidFill>
                <a:srgbClr val="3D7EDB"/>
              </a:solidFill>
              <a:latin typeface="Arial"/>
            </a:endParaRP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smtClean="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smtClean="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Search and selected the picture you want.</a:t>
              </a:r>
              <a:br>
                <a:rPr lang="en-US" altLang="en-US" sz="1400" smtClean="0">
                  <a:solidFill>
                    <a:srgbClr val="000000"/>
                  </a:solidFill>
                  <a:ea typeface="Tahoma" panose="020B0604030504040204" pitchFamily="34" charset="0"/>
                  <a:cs typeface="Arial" panose="020B0604020202020204" pitchFamily="34" charset="0"/>
                </a:rPr>
              </a:br>
              <a:r>
                <a:rPr lang="en-US" altLang="en-US" sz="1400" smtClean="0">
                  <a:solidFill>
                    <a:srgbClr val="000000"/>
                  </a:solidFill>
                  <a:ea typeface="Tahoma" panose="020B0604030504040204" pitchFamily="34" charset="0"/>
                  <a:cs typeface="Arial" panose="020B0604020202020204" pitchFamily="34" charset="0"/>
                </a:rPr>
                <a:t>Click</a:t>
              </a:r>
              <a:r>
                <a:rPr lang="en-US" altLang="en-US" sz="1400" smtClean="0">
                  <a:solidFill>
                    <a:srgbClr val="FFA100"/>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´Insert´</a:t>
              </a:r>
              <a:endParaRPr lang="nl-NL" altLang="en-US" sz="1400" b="1" smtClean="0">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smtClean="0">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Select the picture and select</a:t>
              </a:r>
              <a:r>
                <a:rPr lang="en-US" altLang="en-US" sz="1400" smtClean="0">
                  <a:solidFill>
                    <a:srgbClr val="3D7EDB"/>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91772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C14E5348-6718-47C1-84C8-E8C9ED725366}" type="datetime1">
              <a:rPr lang="en-GB" smtClean="0"/>
              <a:t>21/12/2018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QHxz4pAelWk"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youtu.be/LrhmHbDLM8o"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www.youtube.com/watch?v=lOZmqIwqur4"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3" Type="http://schemas.openxmlformats.org/officeDocument/2006/relationships/hyperlink" Target="https://play.kahoot.it/#/?quizId=575e92a6-49ab-45a7-bb54-a691b3a5a0b0" TargetMode="External"/><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4.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microsoft.com/office/2007/relationships/hdphoto" Target="../media/hdphoto1.wdp"/></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755576" y="2564904"/>
            <a:ext cx="7772400" cy="2123658"/>
          </a:xfrm>
        </p:spPr>
        <p:txBody>
          <a:bodyPr>
            <a:normAutofit fontScale="90000"/>
          </a:bodyPr>
          <a:lstStyle/>
          <a:p>
            <a:r>
              <a:rPr lang="en-GB" dirty="0" smtClean="0">
                <a:solidFill>
                  <a:schemeClr val="accent4"/>
                </a:solidFill>
              </a:rPr>
              <a:t>Resourcing and Talent Planning: </a:t>
            </a:r>
            <a:r>
              <a:rPr lang="en-GB" dirty="0" smtClean="0">
                <a:solidFill>
                  <a:schemeClr val="bg1"/>
                </a:solidFill>
              </a:rPr>
              <a:t>Introduction to Module and Assessment</a:t>
            </a:r>
            <a:br>
              <a:rPr lang="en-GB" dirty="0" smtClean="0">
                <a:solidFill>
                  <a:schemeClr val="bg1"/>
                </a:solidFill>
              </a:rPr>
            </a:br>
            <a:endParaRPr lang="en-GB" sz="4400" dirty="0">
              <a:solidFill>
                <a:schemeClr val="bg1"/>
              </a:solidFill>
            </a:endParaRPr>
          </a:p>
        </p:txBody>
      </p:sp>
      <p:sp>
        <p:nvSpPr>
          <p:cNvPr id="2" name="TextBox 1"/>
          <p:cNvSpPr txBox="1"/>
          <p:nvPr/>
        </p:nvSpPr>
        <p:spPr>
          <a:xfrm>
            <a:off x="5148064" y="4725144"/>
            <a:ext cx="3312368" cy="369332"/>
          </a:xfrm>
          <a:prstGeom prst="rect">
            <a:avLst/>
          </a:prstGeom>
          <a:noFill/>
        </p:spPr>
        <p:txBody>
          <a:bodyPr wrap="square" rtlCol="0">
            <a:spAutoFit/>
          </a:bodyPr>
          <a:lstStyle/>
          <a:p>
            <a:pPr algn="r"/>
            <a:r>
              <a:rPr lang="en-GB" dirty="0" smtClean="0">
                <a:solidFill>
                  <a:schemeClr val="bg1"/>
                </a:solidFill>
              </a:rPr>
              <a:t>Julie Potter: January </a:t>
            </a:r>
            <a:r>
              <a:rPr lang="en-GB" dirty="0" smtClean="0">
                <a:solidFill>
                  <a:schemeClr val="bg1"/>
                </a:solidFill>
              </a:rPr>
              <a:t>2019</a:t>
            </a:r>
            <a:endParaRPr lang="en-GB" dirty="0">
              <a:solidFill>
                <a:schemeClr val="bg1"/>
              </a:solidFill>
            </a:endParaRPr>
          </a:p>
        </p:txBody>
      </p:sp>
    </p:spTree>
    <p:extLst>
      <p:ext uri="{BB962C8B-B14F-4D97-AF65-F5344CB8AC3E}">
        <p14:creationId xmlns:p14="http://schemas.microsoft.com/office/powerpoint/2010/main" val="1667229515"/>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ctrTitle" idx="4294967295"/>
          </p:nvPr>
        </p:nvSpPr>
        <p:spPr>
          <a:xfrm>
            <a:off x="377223" y="2420888"/>
            <a:ext cx="8548687" cy="842963"/>
          </a:xfrm>
        </p:spPr>
        <p:txBody>
          <a:bodyPr>
            <a:noAutofit/>
          </a:bodyPr>
          <a:lstStyle/>
          <a:p>
            <a:r>
              <a:rPr lang="en-GB" altLang="en-US" sz="4000" i="1" dirty="0" smtClean="0"/>
              <a:t>“ Resourcing and talent management activities form a major part of the generalist HR role.  They are activities of relevance to all organisations which employ people because they aim to help meet some central, basic objectives”.</a:t>
            </a:r>
            <a:endParaRPr lang="en-GB" altLang="en-US" sz="4000" i="1" dirty="0">
              <a:hlinkClick r:id="rId3"/>
            </a:endParaRPr>
          </a:p>
        </p:txBody>
      </p:sp>
      <p:sp>
        <p:nvSpPr>
          <p:cNvPr id="2" name="TextBox 1"/>
          <p:cNvSpPr txBox="1"/>
          <p:nvPr/>
        </p:nvSpPr>
        <p:spPr>
          <a:xfrm>
            <a:off x="6876256" y="5085184"/>
            <a:ext cx="1656184" cy="369332"/>
          </a:xfrm>
          <a:prstGeom prst="rect">
            <a:avLst/>
          </a:prstGeom>
          <a:noFill/>
        </p:spPr>
        <p:txBody>
          <a:bodyPr wrap="square" rtlCol="0">
            <a:spAutoFit/>
          </a:bodyPr>
          <a:lstStyle/>
          <a:p>
            <a:r>
              <a:rPr lang="en-GB" dirty="0" smtClean="0"/>
              <a:t>(Taylor,  </a:t>
            </a:r>
            <a:r>
              <a:rPr lang="en-GB" dirty="0" smtClean="0"/>
              <a:t>2014)</a:t>
            </a:r>
            <a:endParaRPr lang="en-GB" dirty="0"/>
          </a:p>
        </p:txBody>
      </p:sp>
      <p:sp>
        <p:nvSpPr>
          <p:cNvPr id="3" name="Slide Number Placeholder 2"/>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35151758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548680"/>
            <a:ext cx="8328025" cy="219075"/>
          </a:xfrm>
        </p:spPr>
        <p:txBody>
          <a:bodyPr>
            <a:noAutofit/>
          </a:bodyPr>
          <a:lstStyle/>
          <a:p>
            <a:pPr algn="l" eaLnBrk="1" hangingPunct="1"/>
            <a:r>
              <a:rPr lang="en-US" altLang="en-US" sz="3200" dirty="0" smtClean="0"/>
              <a:t>Session Overview: Part 1</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1056950374"/>
              </p:ext>
            </p:extLst>
          </p:nvPr>
        </p:nvGraphicFramePr>
        <p:xfrm>
          <a:off x="413156" y="1304764"/>
          <a:ext cx="8310562" cy="3486152"/>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smtClean="0">
                          <a:solidFill>
                            <a:schemeClr val="tx1"/>
                          </a:solidFill>
                        </a:rPr>
                        <a:t>Module Plan and  Learning Outcomes</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Assignment Details</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Subject Areas</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2"/>
                  </a:ext>
                </a:extLst>
              </a:tr>
              <a:tr h="871538">
                <a:tc>
                  <a:txBody>
                    <a:bodyPr/>
                    <a:lstStyle/>
                    <a:p>
                      <a:pPr algn="ctr"/>
                      <a:r>
                        <a:rPr lang="en-US" sz="2000" b="1" dirty="0" smtClean="0">
                          <a:solidFill>
                            <a:schemeClr val="bg1"/>
                          </a:solidFill>
                        </a:rPr>
                        <a:t>4</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6"/>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Meeting Business</a:t>
                      </a:r>
                      <a:r>
                        <a:rPr lang="en-US" sz="1700" b="0" baseline="0" dirty="0" smtClean="0">
                          <a:solidFill>
                            <a:schemeClr val="tx1"/>
                          </a:solidFill>
                        </a:rPr>
                        <a:t> Objectives</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3"/>
                  </a:ext>
                </a:extLst>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3</a:t>
            </a:fld>
            <a:endParaRPr lang="en-US"/>
          </a:p>
        </p:txBody>
      </p:sp>
    </p:spTree>
    <p:extLst>
      <p:ext uri="{BB962C8B-B14F-4D97-AF65-F5344CB8AC3E}">
        <p14:creationId xmlns:p14="http://schemas.microsoft.com/office/powerpoint/2010/main" val="1273791935"/>
      </p:ext>
    </p:extLst>
  </p:cSld>
  <p:clrMapOvr>
    <a:masterClrMapping/>
  </p:clrMapOvr>
  <p:transition spd="med">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548680"/>
            <a:ext cx="8328025" cy="219075"/>
          </a:xfrm>
        </p:spPr>
        <p:txBody>
          <a:bodyPr>
            <a:noAutofit/>
          </a:bodyPr>
          <a:lstStyle/>
          <a:p>
            <a:pPr algn="l" eaLnBrk="1" hangingPunct="1"/>
            <a:r>
              <a:rPr lang="en-US" altLang="en-US" sz="3200" dirty="0" smtClean="0"/>
              <a:t>Session Overview: Part 2</a:t>
            </a:r>
          </a:p>
        </p:txBody>
      </p:sp>
      <p:graphicFrame>
        <p:nvGraphicFramePr>
          <p:cNvPr id="7" name="Tijdelijke aanduiding voor tabel 6"/>
          <p:cNvGraphicFramePr>
            <a:graphicFrameLocks noGrp="1"/>
          </p:cNvGraphicFramePr>
          <p:nvPr>
            <p:ph type="tbl" sz="quarter" idx="16"/>
            <p:extLst/>
          </p:nvPr>
        </p:nvGraphicFramePr>
        <p:xfrm>
          <a:off x="385887" y="2636912"/>
          <a:ext cx="8310562" cy="2614614"/>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smtClean="0">
                          <a:solidFill>
                            <a:schemeClr val="tx1"/>
                          </a:solidFill>
                        </a:rPr>
                        <a:t>Evaluate the major contemporary</a:t>
                      </a:r>
                      <a:r>
                        <a:rPr lang="en-US" sz="1700" b="0" baseline="0" dirty="0" smtClean="0">
                          <a:solidFill>
                            <a:schemeClr val="tx1"/>
                          </a:solidFill>
                        </a:rPr>
                        <a:t> </a:t>
                      </a:r>
                      <a:r>
                        <a:rPr lang="en-US" sz="1700" b="0" baseline="0" dirty="0" err="1" smtClean="0">
                          <a:solidFill>
                            <a:schemeClr val="tx1"/>
                          </a:solidFill>
                        </a:rPr>
                        <a:t>labour</a:t>
                      </a:r>
                      <a:r>
                        <a:rPr lang="en-US" sz="1700" b="0" baseline="0" dirty="0" smtClean="0">
                          <a:solidFill>
                            <a:schemeClr val="tx1"/>
                          </a:solidFill>
                        </a:rPr>
                        <a:t> market trends in different country contexts.</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Explain</a:t>
                      </a:r>
                      <a:r>
                        <a:rPr lang="en-US" sz="1700" b="0" baseline="0" dirty="0" smtClean="0">
                          <a:solidFill>
                            <a:schemeClr val="tx1"/>
                          </a:solidFill>
                        </a:rPr>
                        <a:t> the significance of tightening and loosening </a:t>
                      </a:r>
                      <a:r>
                        <a:rPr lang="en-US" sz="1700" b="0" baseline="0" dirty="0" err="1" smtClean="0">
                          <a:solidFill>
                            <a:schemeClr val="tx1"/>
                          </a:solidFill>
                        </a:rPr>
                        <a:t>labour</a:t>
                      </a:r>
                      <a:r>
                        <a:rPr lang="en-US" sz="1700" b="0" baseline="0" dirty="0" smtClean="0">
                          <a:solidFill>
                            <a:schemeClr val="tx1"/>
                          </a:solidFill>
                        </a:rPr>
                        <a:t> market conditions.</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smtClean="0"/>
                        <a:t>Describe the role of government and trade unions in helping to ensure that future skills needs are met.  </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4</a:t>
            </a:fld>
            <a:endParaRPr lang="en-US"/>
          </a:p>
        </p:txBody>
      </p:sp>
      <p:sp>
        <p:nvSpPr>
          <p:cNvPr id="3" name="TextBox 2"/>
          <p:cNvSpPr txBox="1"/>
          <p:nvPr/>
        </p:nvSpPr>
        <p:spPr>
          <a:xfrm>
            <a:off x="467544" y="1052736"/>
            <a:ext cx="8147248" cy="1477328"/>
          </a:xfrm>
          <a:prstGeom prst="rect">
            <a:avLst/>
          </a:prstGeom>
          <a:noFill/>
        </p:spPr>
        <p:txBody>
          <a:bodyPr wrap="square" rtlCol="0">
            <a:spAutoFit/>
          </a:bodyPr>
          <a:lstStyle/>
          <a:p>
            <a:r>
              <a:rPr lang="en-GB" dirty="0" smtClean="0"/>
              <a:t>The aim of this session is to understand key contemporary labour market trends and their significance for different kinds of organisation and in different country contexts. </a:t>
            </a:r>
          </a:p>
          <a:p>
            <a:endParaRPr lang="en-GB" dirty="0" smtClean="0"/>
          </a:p>
          <a:p>
            <a:r>
              <a:rPr lang="en-GB" dirty="0" smtClean="0"/>
              <a:t>At the end of the session you will be able to:</a:t>
            </a:r>
            <a:endParaRPr lang="en-GB" dirty="0"/>
          </a:p>
        </p:txBody>
      </p:sp>
    </p:spTree>
    <p:extLst>
      <p:ext uri="{BB962C8B-B14F-4D97-AF65-F5344CB8AC3E}">
        <p14:creationId xmlns:p14="http://schemas.microsoft.com/office/powerpoint/2010/main" val="2218883408"/>
      </p:ext>
    </p:extLst>
  </p:cSld>
  <p:clrMapOvr>
    <a:masterClrMapping/>
  </p:clrMapOvr>
  <p:transition spd="med">
    <p:fad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Autofit/>
          </a:bodyPr>
          <a:lstStyle/>
          <a:p>
            <a:pPr algn="l"/>
            <a:r>
              <a:rPr lang="en-GB" sz="3200" dirty="0" smtClean="0">
                <a:solidFill>
                  <a:schemeClr val="tx2"/>
                </a:solidFill>
              </a:rPr>
              <a:t>1. Module Aims and Learning Outcomes</a:t>
            </a:r>
            <a:endParaRPr lang="en-GB" sz="3200" dirty="0">
              <a:solidFill>
                <a:schemeClr val="tx2"/>
              </a:solidFill>
            </a:endParaRPr>
          </a:p>
        </p:txBody>
      </p:sp>
      <p:sp>
        <p:nvSpPr>
          <p:cNvPr id="44035" name="Rectangle 3"/>
          <p:cNvSpPr>
            <a:spLocks noGrp="1" noChangeArrowheads="1"/>
          </p:cNvSpPr>
          <p:nvPr>
            <p:ph idx="1"/>
          </p:nvPr>
        </p:nvSpPr>
        <p:spPr>
          <a:xfrm>
            <a:off x="457200" y="1417638"/>
            <a:ext cx="8229600" cy="4099595"/>
          </a:xfrm>
        </p:spPr>
        <p:txBody>
          <a:bodyPr>
            <a:normAutofit/>
          </a:bodyPr>
          <a:lstStyle/>
          <a:p>
            <a:pPr lvl="0"/>
            <a:r>
              <a:rPr lang="en-GB" dirty="0" smtClean="0"/>
              <a:t>A full set of learning outcomes and assessment criteria are available on the Moodle page for this module.</a:t>
            </a:r>
          </a:p>
          <a:p>
            <a:pPr lvl="0"/>
            <a:r>
              <a:rPr lang="en-GB" dirty="0" smtClean="0"/>
              <a:t>Achievement of learning outcomes will be assessed formally via an assignment and informally during classroom sessions.  </a:t>
            </a:r>
          </a:p>
        </p:txBody>
      </p:sp>
      <p:sp>
        <p:nvSpPr>
          <p:cNvPr id="2" name="Slide Number Placeholder 1"/>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212070327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algn="l"/>
            <a:r>
              <a:rPr lang="en-GB" dirty="0" smtClean="0">
                <a:solidFill>
                  <a:schemeClr val="tx2"/>
                </a:solidFill>
              </a:rPr>
              <a:t>2. Assignment Details</a:t>
            </a:r>
            <a:endParaRPr lang="en-GB" dirty="0">
              <a:solidFill>
                <a:schemeClr val="tx2"/>
              </a:solidFill>
            </a:endParaRPr>
          </a:p>
        </p:txBody>
      </p:sp>
      <p:sp>
        <p:nvSpPr>
          <p:cNvPr id="44035" name="Rectangle 3"/>
          <p:cNvSpPr>
            <a:spLocks noGrp="1" noChangeArrowheads="1"/>
          </p:cNvSpPr>
          <p:nvPr>
            <p:ph idx="1"/>
          </p:nvPr>
        </p:nvSpPr>
        <p:spPr>
          <a:xfrm>
            <a:off x="457200" y="1417638"/>
            <a:ext cx="8229600" cy="4099595"/>
          </a:xfrm>
        </p:spPr>
        <p:txBody>
          <a:bodyPr>
            <a:normAutofit/>
          </a:bodyPr>
          <a:lstStyle/>
          <a:p>
            <a:pPr lvl="0"/>
            <a:r>
              <a:rPr lang="en-GB" dirty="0" smtClean="0"/>
              <a:t>A copy of the assignment </a:t>
            </a:r>
            <a:r>
              <a:rPr lang="en-GB" dirty="0" smtClean="0"/>
              <a:t>is available </a:t>
            </a:r>
            <a:r>
              <a:rPr lang="en-GB" dirty="0" smtClean="0"/>
              <a:t>on the Moodle page.</a:t>
            </a:r>
          </a:p>
          <a:p>
            <a:pPr lvl="0"/>
            <a:r>
              <a:rPr lang="en-GB" dirty="0" smtClean="0"/>
              <a:t>Assignment hand in is the 15</a:t>
            </a:r>
            <a:r>
              <a:rPr lang="en-GB" baseline="30000" dirty="0" smtClean="0"/>
              <a:t>th</a:t>
            </a:r>
            <a:r>
              <a:rPr lang="en-GB" dirty="0" smtClean="0"/>
              <a:t> February 2018 via Turnitin.  No hard copy submission is required.</a:t>
            </a:r>
          </a:p>
        </p:txBody>
      </p:sp>
      <p:sp>
        <p:nvSpPr>
          <p:cNvPr id="2" name="Slide Number Placeholder 1"/>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342957057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algn="l"/>
            <a:r>
              <a:rPr lang="en-GB" dirty="0" smtClean="0">
                <a:solidFill>
                  <a:schemeClr val="tx2"/>
                </a:solidFill>
              </a:rPr>
              <a:t>3. Subject Areas</a:t>
            </a:r>
            <a:endParaRPr lang="en-GB" dirty="0">
              <a:solidFill>
                <a:schemeClr val="tx2"/>
              </a:solidFill>
            </a:endParaRPr>
          </a:p>
        </p:txBody>
      </p:sp>
      <p:sp>
        <p:nvSpPr>
          <p:cNvPr id="44035" name="Rectangle 3"/>
          <p:cNvSpPr>
            <a:spLocks noGrp="1" noChangeArrowheads="1"/>
          </p:cNvSpPr>
          <p:nvPr>
            <p:ph idx="1"/>
          </p:nvPr>
        </p:nvSpPr>
        <p:spPr>
          <a:xfrm>
            <a:off x="457200" y="1268760"/>
            <a:ext cx="8229600" cy="4099595"/>
          </a:xfrm>
        </p:spPr>
        <p:txBody>
          <a:bodyPr>
            <a:normAutofit lnSpcReduction="10000"/>
          </a:bodyPr>
          <a:lstStyle/>
          <a:p>
            <a:pPr marL="0" lvl="0" indent="0">
              <a:buNone/>
            </a:pPr>
            <a:r>
              <a:rPr lang="en-GB" dirty="0" smtClean="0"/>
              <a:t>Some organisations have specialist departments to undertake resourcing and talent activities whilst others incorporate them into generalist roles.  But what exactly are these activities?</a:t>
            </a:r>
          </a:p>
          <a:p>
            <a:pPr marL="0" lvl="0" indent="0">
              <a:buNone/>
            </a:pPr>
            <a:endParaRPr lang="en-GB" dirty="0" smtClean="0"/>
          </a:p>
          <a:p>
            <a:pPr marL="0" lvl="0" indent="0">
              <a:buNone/>
            </a:pPr>
            <a:r>
              <a:rPr lang="en-GB" dirty="0" smtClean="0"/>
              <a:t>Discuss in groups the tasks associated with resourcing and talent planning.</a:t>
            </a:r>
          </a:p>
        </p:txBody>
      </p:sp>
      <p:sp>
        <p:nvSpPr>
          <p:cNvPr id="2" name="Slide Number Placeholder 1"/>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8487294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algn="l"/>
            <a:r>
              <a:rPr lang="en-GB" dirty="0" smtClean="0">
                <a:solidFill>
                  <a:schemeClr val="tx2"/>
                </a:solidFill>
              </a:rPr>
              <a:t>3. Subject Areas</a:t>
            </a:r>
            <a:endParaRPr lang="en-GB" dirty="0">
              <a:solidFill>
                <a:schemeClr val="tx2"/>
              </a:solidFill>
            </a:endParaRPr>
          </a:p>
        </p:txBody>
      </p:sp>
      <p:sp>
        <p:nvSpPr>
          <p:cNvPr id="44035" name="Rectangle 3"/>
          <p:cNvSpPr>
            <a:spLocks noGrp="1" noChangeArrowheads="1"/>
          </p:cNvSpPr>
          <p:nvPr>
            <p:ph idx="1"/>
          </p:nvPr>
        </p:nvSpPr>
        <p:spPr>
          <a:xfrm>
            <a:off x="457200" y="1268760"/>
            <a:ext cx="8229600" cy="4099595"/>
          </a:xfrm>
        </p:spPr>
        <p:txBody>
          <a:bodyPr>
            <a:normAutofit fontScale="70000" lnSpcReduction="20000"/>
          </a:bodyPr>
          <a:lstStyle/>
          <a:p>
            <a:r>
              <a:rPr lang="en-GB" dirty="0" smtClean="0"/>
              <a:t>Labour market analysis</a:t>
            </a:r>
          </a:p>
          <a:p>
            <a:r>
              <a:rPr lang="en-GB" dirty="0" smtClean="0"/>
              <a:t>Workforce planning</a:t>
            </a:r>
          </a:p>
          <a:p>
            <a:r>
              <a:rPr lang="en-GB" dirty="0" smtClean="0"/>
              <a:t>Recruitment and selection</a:t>
            </a:r>
          </a:p>
          <a:p>
            <a:r>
              <a:rPr lang="en-GB" dirty="0" smtClean="0"/>
              <a:t>Staff retention</a:t>
            </a:r>
          </a:p>
          <a:p>
            <a:r>
              <a:rPr lang="en-GB" dirty="0" smtClean="0"/>
              <a:t>Career development planning</a:t>
            </a:r>
          </a:p>
          <a:p>
            <a:r>
              <a:rPr lang="en-GB" dirty="0" smtClean="0"/>
              <a:t>Succession planning</a:t>
            </a:r>
          </a:p>
          <a:p>
            <a:r>
              <a:rPr lang="en-GB" dirty="0" smtClean="0"/>
              <a:t>Retirement and dismissal</a:t>
            </a:r>
          </a:p>
          <a:p>
            <a:r>
              <a:rPr lang="en-GB" dirty="0" smtClean="0"/>
              <a:t>Performance management</a:t>
            </a:r>
          </a:p>
          <a:p>
            <a:r>
              <a:rPr lang="en-GB" dirty="0" smtClean="0"/>
              <a:t>Job Design</a:t>
            </a:r>
          </a:p>
          <a:p>
            <a:r>
              <a:rPr lang="en-GB" dirty="0" smtClean="0"/>
              <a:t>Employer branding</a:t>
            </a:r>
          </a:p>
          <a:p>
            <a:r>
              <a:rPr lang="en-GB" dirty="0" smtClean="0"/>
              <a:t>Diversity management</a:t>
            </a:r>
          </a:p>
          <a:p>
            <a:r>
              <a:rPr lang="en-GB" dirty="0" smtClean="0"/>
              <a:t>Induction</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76056" y="1268760"/>
            <a:ext cx="4406349" cy="4393651"/>
          </a:xfrm>
          <a:prstGeom prst="rect">
            <a:avLst/>
          </a:prstGeom>
        </p:spPr>
      </p:pic>
      <p:sp>
        <p:nvSpPr>
          <p:cNvPr id="3" name="Slide Number Placeholder 2"/>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2816727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403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403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403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403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403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4035">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4035">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4035">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4035">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4035">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4035">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algn="l"/>
            <a:r>
              <a:rPr lang="en-GB" dirty="0" smtClean="0">
                <a:solidFill>
                  <a:schemeClr val="tx2"/>
                </a:solidFill>
              </a:rPr>
              <a:t>4. Meeting Business Objectives</a:t>
            </a:r>
            <a:endParaRPr lang="en-GB" dirty="0">
              <a:solidFill>
                <a:schemeClr val="tx2"/>
              </a:solidFill>
            </a:endParaRPr>
          </a:p>
        </p:txBody>
      </p:sp>
      <p:sp>
        <p:nvSpPr>
          <p:cNvPr id="44035" name="Rectangle 3"/>
          <p:cNvSpPr>
            <a:spLocks noGrp="1" noChangeArrowheads="1"/>
          </p:cNvSpPr>
          <p:nvPr>
            <p:ph idx="1"/>
          </p:nvPr>
        </p:nvSpPr>
        <p:spPr>
          <a:xfrm>
            <a:off x="457200" y="1196752"/>
            <a:ext cx="8435280" cy="4320481"/>
          </a:xfrm>
        </p:spPr>
        <p:txBody>
          <a:bodyPr>
            <a:normAutofit fontScale="70000" lnSpcReduction="20000"/>
          </a:bodyPr>
          <a:lstStyle/>
          <a:p>
            <a:pPr marL="0" lvl="0" indent="0">
              <a:buNone/>
            </a:pPr>
            <a:r>
              <a:rPr lang="en-GB" dirty="0" smtClean="0"/>
              <a:t>There are 4 basic objectives of RTP activities:</a:t>
            </a:r>
          </a:p>
          <a:p>
            <a:r>
              <a:rPr lang="en-GB" b="1" dirty="0" smtClean="0"/>
              <a:t>Staffing</a:t>
            </a:r>
          </a:p>
          <a:p>
            <a:pPr marL="0" lvl="0" indent="0">
              <a:buNone/>
            </a:pPr>
            <a:r>
              <a:rPr lang="en-GB" i="1" dirty="0" smtClean="0"/>
              <a:t>“Securing the services of the right people, in the right place, at the right time.”</a:t>
            </a:r>
          </a:p>
          <a:p>
            <a:r>
              <a:rPr lang="en-GB" b="1" dirty="0" smtClean="0"/>
              <a:t>Performance</a:t>
            </a:r>
          </a:p>
          <a:p>
            <a:pPr marL="0" lvl="0" indent="0">
              <a:buNone/>
            </a:pPr>
            <a:r>
              <a:rPr lang="en-GB" dirty="0" smtClean="0"/>
              <a:t>Support the achievement of superior performance on the part of individuals, teams and the organisation as a whole.</a:t>
            </a:r>
          </a:p>
          <a:p>
            <a:r>
              <a:rPr lang="en-GB" b="1" dirty="0" smtClean="0"/>
              <a:t>Administration</a:t>
            </a:r>
          </a:p>
          <a:p>
            <a:pPr marL="0" lvl="0" indent="0">
              <a:buNone/>
            </a:pPr>
            <a:r>
              <a:rPr lang="en-GB" dirty="0" smtClean="0"/>
              <a:t>Policies and procedures, documents and job and organisational design. </a:t>
            </a:r>
          </a:p>
          <a:p>
            <a:r>
              <a:rPr lang="en-GB" b="1" dirty="0" smtClean="0"/>
              <a:t>Change Management</a:t>
            </a:r>
          </a:p>
          <a:p>
            <a:pPr marL="0" lvl="0" indent="0">
              <a:buNone/>
            </a:pPr>
            <a:r>
              <a:rPr lang="en-GB" dirty="0" smtClean="0"/>
              <a:t>The proper recognition of the significance of change and its effective management in a VUCA environment.</a:t>
            </a:r>
          </a:p>
        </p:txBody>
      </p:sp>
      <p:sp>
        <p:nvSpPr>
          <p:cNvPr id="2" name="Slide Number Placeholder 1"/>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3360151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5">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403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403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403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4035">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4035">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403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755576" y="2564904"/>
            <a:ext cx="7772400" cy="2123658"/>
          </a:xfrm>
        </p:spPr>
        <p:txBody>
          <a:bodyPr>
            <a:normAutofit/>
          </a:bodyPr>
          <a:lstStyle/>
          <a:p>
            <a:r>
              <a:rPr lang="en-GB" dirty="0" smtClean="0">
                <a:solidFill>
                  <a:schemeClr val="accent4"/>
                </a:solidFill>
              </a:rPr>
              <a:t>Resourcing and Talent Planning: </a:t>
            </a:r>
            <a:br>
              <a:rPr lang="en-GB" dirty="0" smtClean="0">
                <a:solidFill>
                  <a:schemeClr val="accent4"/>
                </a:solidFill>
              </a:rPr>
            </a:br>
            <a:r>
              <a:rPr lang="en-GB" dirty="0" smtClean="0">
                <a:solidFill>
                  <a:schemeClr val="bg1"/>
                </a:solidFill>
              </a:rPr>
              <a:t>Labour Market Trends</a:t>
            </a:r>
            <a:endParaRPr lang="en-GB" sz="4400" dirty="0">
              <a:solidFill>
                <a:schemeClr val="bg1"/>
              </a:solidFill>
            </a:endParaRPr>
          </a:p>
        </p:txBody>
      </p:sp>
      <p:sp>
        <p:nvSpPr>
          <p:cNvPr id="2" name="TextBox 1"/>
          <p:cNvSpPr txBox="1"/>
          <p:nvPr/>
        </p:nvSpPr>
        <p:spPr>
          <a:xfrm>
            <a:off x="4614904" y="4797152"/>
            <a:ext cx="3312368" cy="369332"/>
          </a:xfrm>
          <a:prstGeom prst="rect">
            <a:avLst/>
          </a:prstGeom>
          <a:noFill/>
        </p:spPr>
        <p:txBody>
          <a:bodyPr wrap="square" rtlCol="0">
            <a:spAutoFit/>
          </a:bodyPr>
          <a:lstStyle/>
          <a:p>
            <a:pPr algn="r"/>
            <a:r>
              <a:rPr lang="en-GB" dirty="0" smtClean="0">
                <a:solidFill>
                  <a:schemeClr val="bg1"/>
                </a:solidFill>
              </a:rPr>
              <a:t>Julie Potter: January 2017</a:t>
            </a:r>
            <a:endParaRPr lang="en-GB" dirty="0">
              <a:solidFill>
                <a:schemeClr val="bg1"/>
              </a:solidFill>
            </a:endParaRPr>
          </a:p>
        </p:txBody>
      </p:sp>
    </p:spTree>
    <p:extLst>
      <p:ext uri="{BB962C8B-B14F-4D97-AF65-F5344CB8AC3E}">
        <p14:creationId xmlns:p14="http://schemas.microsoft.com/office/powerpoint/2010/main" val="1132631522"/>
      </p:ext>
    </p:extLst>
  </p:cSld>
  <p:clrMapOvr>
    <a:masterClrMapping/>
  </p:clrMapOvr>
  <p:transition>
    <p:dissolv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548680"/>
            <a:ext cx="8328025" cy="219075"/>
          </a:xfrm>
        </p:spPr>
        <p:txBody>
          <a:bodyPr>
            <a:noAutofit/>
          </a:bodyPr>
          <a:lstStyle/>
          <a:p>
            <a:pPr algn="l" eaLnBrk="1" hangingPunct="1"/>
            <a:r>
              <a:rPr lang="en-US" altLang="en-US" sz="3200" dirty="0" smtClean="0"/>
              <a:t>Session Overview: Part 2</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2315868669"/>
              </p:ext>
            </p:extLst>
          </p:nvPr>
        </p:nvGraphicFramePr>
        <p:xfrm>
          <a:off x="385887" y="2636912"/>
          <a:ext cx="8310562" cy="2614614"/>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smtClean="0">
                          <a:solidFill>
                            <a:schemeClr val="tx1"/>
                          </a:solidFill>
                        </a:rPr>
                        <a:t>Evaluate the major contemporary</a:t>
                      </a:r>
                      <a:r>
                        <a:rPr lang="en-US" sz="1700" b="0" baseline="0" dirty="0" smtClean="0">
                          <a:solidFill>
                            <a:schemeClr val="tx1"/>
                          </a:solidFill>
                        </a:rPr>
                        <a:t> </a:t>
                      </a:r>
                      <a:r>
                        <a:rPr lang="en-US" sz="1700" b="0" baseline="0" dirty="0" err="1" smtClean="0">
                          <a:solidFill>
                            <a:schemeClr val="tx1"/>
                          </a:solidFill>
                        </a:rPr>
                        <a:t>labour</a:t>
                      </a:r>
                      <a:r>
                        <a:rPr lang="en-US" sz="1700" b="0" baseline="0" dirty="0" smtClean="0">
                          <a:solidFill>
                            <a:schemeClr val="tx1"/>
                          </a:solidFill>
                        </a:rPr>
                        <a:t> market trends in different country contexts.</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Explain</a:t>
                      </a:r>
                      <a:r>
                        <a:rPr lang="en-US" sz="1700" b="0" baseline="0" dirty="0" smtClean="0">
                          <a:solidFill>
                            <a:schemeClr val="tx1"/>
                          </a:solidFill>
                        </a:rPr>
                        <a:t> the significance of tightening and loosening </a:t>
                      </a:r>
                      <a:r>
                        <a:rPr lang="en-US" sz="1700" b="0" baseline="0" dirty="0" err="1" smtClean="0">
                          <a:solidFill>
                            <a:schemeClr val="tx1"/>
                          </a:solidFill>
                        </a:rPr>
                        <a:t>labour</a:t>
                      </a:r>
                      <a:r>
                        <a:rPr lang="en-US" sz="1700" b="0" baseline="0" dirty="0" smtClean="0">
                          <a:solidFill>
                            <a:schemeClr val="tx1"/>
                          </a:solidFill>
                        </a:rPr>
                        <a:t> market conditions.</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smtClean="0"/>
                        <a:t>Describe the role of government and trade unions in helping to ensure that future skills needs are met.  </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11</a:t>
            </a:fld>
            <a:endParaRPr lang="en-US"/>
          </a:p>
        </p:txBody>
      </p:sp>
      <p:sp>
        <p:nvSpPr>
          <p:cNvPr id="3" name="TextBox 2"/>
          <p:cNvSpPr txBox="1"/>
          <p:nvPr/>
        </p:nvSpPr>
        <p:spPr>
          <a:xfrm>
            <a:off x="467544" y="1052736"/>
            <a:ext cx="8147248" cy="1477328"/>
          </a:xfrm>
          <a:prstGeom prst="rect">
            <a:avLst/>
          </a:prstGeom>
          <a:noFill/>
        </p:spPr>
        <p:txBody>
          <a:bodyPr wrap="square" rtlCol="0">
            <a:spAutoFit/>
          </a:bodyPr>
          <a:lstStyle/>
          <a:p>
            <a:r>
              <a:rPr lang="en-GB" dirty="0" smtClean="0"/>
              <a:t>The aim of this session is to understand key contemporary labour market trends and their significance for different kinds of organisation and in different country contexts. </a:t>
            </a:r>
          </a:p>
          <a:p>
            <a:endParaRPr lang="en-GB" dirty="0" smtClean="0"/>
          </a:p>
          <a:p>
            <a:r>
              <a:rPr lang="en-GB" dirty="0" smtClean="0"/>
              <a:t>At the end of the session you will be able to:</a:t>
            </a:r>
            <a:endParaRPr lang="en-GB" dirty="0"/>
          </a:p>
        </p:txBody>
      </p:sp>
    </p:spTree>
    <p:extLst>
      <p:ext uri="{BB962C8B-B14F-4D97-AF65-F5344CB8AC3E}">
        <p14:creationId xmlns:p14="http://schemas.microsoft.com/office/powerpoint/2010/main" val="3357365732"/>
      </p:ext>
    </p:extLst>
  </p:cSld>
  <p:clrMapOvr>
    <a:masterClrMapping/>
  </p:clrMapOvr>
  <p:transition spd="med">
    <p:fad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Autofit/>
          </a:bodyPr>
          <a:lstStyle/>
          <a:p>
            <a:pPr algn="l"/>
            <a:r>
              <a:rPr lang="en-GB" sz="3200" dirty="0" smtClean="0">
                <a:solidFill>
                  <a:schemeClr val="tx2"/>
                </a:solidFill>
              </a:rPr>
              <a:t>LO1: The importance of understanding labour market trends.</a:t>
            </a:r>
            <a:endParaRPr lang="en-GB" sz="3200" dirty="0">
              <a:solidFill>
                <a:schemeClr val="tx2"/>
              </a:solidFill>
            </a:endParaRPr>
          </a:p>
        </p:txBody>
      </p:sp>
      <p:sp>
        <p:nvSpPr>
          <p:cNvPr id="44035" name="Rectangle 3"/>
          <p:cNvSpPr>
            <a:spLocks noGrp="1" noChangeArrowheads="1"/>
          </p:cNvSpPr>
          <p:nvPr>
            <p:ph idx="1"/>
          </p:nvPr>
        </p:nvSpPr>
        <p:spPr>
          <a:xfrm>
            <a:off x="457200" y="1417638"/>
            <a:ext cx="8229600" cy="4099595"/>
          </a:xfrm>
        </p:spPr>
        <p:txBody>
          <a:bodyPr>
            <a:normAutofit/>
          </a:bodyPr>
          <a:lstStyle/>
          <a:p>
            <a:pPr lvl="0"/>
            <a:r>
              <a:rPr lang="en-GB" dirty="0" smtClean="0"/>
              <a:t>What is the labour market?</a:t>
            </a:r>
          </a:p>
          <a:p>
            <a:pPr lvl="0"/>
            <a:r>
              <a:rPr lang="en-GB" dirty="0" smtClean="0"/>
              <a:t>Why is it important for organisations to understand the labour markets within which they are operating? </a:t>
            </a:r>
            <a:endParaRPr lang="en-GB" dirty="0" smtClean="0"/>
          </a:p>
        </p:txBody>
      </p:sp>
      <p:sp>
        <p:nvSpPr>
          <p:cNvPr id="2" name="Slide Number Placeholder 1"/>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3117449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Autofit/>
          </a:bodyPr>
          <a:lstStyle/>
          <a:p>
            <a:pPr algn="l"/>
            <a:r>
              <a:rPr lang="en-GB" sz="3600" dirty="0" smtClean="0">
                <a:solidFill>
                  <a:schemeClr val="tx2"/>
                </a:solidFill>
              </a:rPr>
              <a:t>LO1: Sources of information available to help us.</a:t>
            </a:r>
            <a:endParaRPr lang="en-GB" sz="3600" dirty="0">
              <a:solidFill>
                <a:schemeClr val="tx2"/>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67000928"/>
              </p:ext>
            </p:extLst>
          </p:nvPr>
        </p:nvGraphicFramePr>
        <p:xfrm>
          <a:off x="395536" y="1556792"/>
          <a:ext cx="8291264" cy="33843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p:cNvSpPr txBox="1"/>
          <p:nvPr/>
        </p:nvSpPr>
        <p:spPr>
          <a:xfrm>
            <a:off x="457200" y="5013176"/>
            <a:ext cx="8229600" cy="646331"/>
          </a:xfrm>
          <a:prstGeom prst="rect">
            <a:avLst/>
          </a:prstGeom>
          <a:noFill/>
        </p:spPr>
        <p:txBody>
          <a:bodyPr wrap="square" rtlCol="0">
            <a:spAutoFit/>
          </a:bodyPr>
          <a:lstStyle/>
          <a:p>
            <a:r>
              <a:rPr lang="en-GB" dirty="0" smtClean="0"/>
              <a:t>Group task:  Find a useful statistic to post in the Labour Trends forum on Moodle and reference it.</a:t>
            </a:r>
            <a:endParaRPr lang="en-GB" dirty="0"/>
          </a:p>
        </p:txBody>
      </p:sp>
      <p:sp>
        <p:nvSpPr>
          <p:cNvPr id="3" name="Slide Number Placeholder 2"/>
          <p:cNvSpPr>
            <a:spLocks noGrp="1"/>
          </p:cNvSpPr>
          <p:nvPr>
            <p:ph type="sldNum" sz="quarter" idx="12"/>
          </p:nvPr>
        </p:nvSpPr>
        <p:spPr/>
        <p:txBody>
          <a:bodyPr/>
          <a:lstStyle/>
          <a:p>
            <a:fld id="{AC82685A-BD3A-4230-8D85-804689F67293}" type="slidenum">
              <a:rPr lang="en-GB" smtClean="0"/>
              <a:t>13</a:t>
            </a:fld>
            <a:endParaRPr lang="en-GB"/>
          </a:p>
        </p:txBody>
      </p:sp>
    </p:spTree>
    <p:extLst>
      <p:ext uri="{BB962C8B-B14F-4D97-AF65-F5344CB8AC3E}">
        <p14:creationId xmlns:p14="http://schemas.microsoft.com/office/powerpoint/2010/main" val="85162825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rmAutofit fontScale="90000"/>
          </a:bodyPr>
          <a:lstStyle/>
          <a:p>
            <a:pPr algn="l"/>
            <a:r>
              <a:rPr lang="en-GB" dirty="0" smtClean="0">
                <a:solidFill>
                  <a:schemeClr val="tx2"/>
                </a:solidFill>
              </a:rPr>
              <a:t>LO1: The changing world of work</a:t>
            </a:r>
            <a:endParaRPr lang="en-GB" dirty="0">
              <a:solidFill>
                <a:schemeClr val="tx2"/>
              </a:solidFill>
            </a:endParaRPr>
          </a:p>
        </p:txBody>
      </p:sp>
      <p:pic>
        <p:nvPicPr>
          <p:cNvPr id="5" name="Picture 4">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07704" y="1988840"/>
            <a:ext cx="5660107" cy="2022545"/>
          </a:xfrm>
          <a:prstGeom prst="rect">
            <a:avLst/>
          </a:prstGeom>
        </p:spPr>
      </p:pic>
      <p:sp>
        <p:nvSpPr>
          <p:cNvPr id="3" name="TextBox 2"/>
          <p:cNvSpPr txBox="1"/>
          <p:nvPr/>
        </p:nvSpPr>
        <p:spPr>
          <a:xfrm>
            <a:off x="529208" y="4316903"/>
            <a:ext cx="8363272" cy="1200329"/>
          </a:xfrm>
          <a:prstGeom prst="rect">
            <a:avLst/>
          </a:prstGeom>
          <a:noFill/>
        </p:spPr>
        <p:txBody>
          <a:bodyPr wrap="square" rtlCol="0">
            <a:spAutoFit/>
          </a:bodyPr>
          <a:lstStyle/>
          <a:p>
            <a:r>
              <a:rPr lang="en-GB" sz="2400" dirty="0" smtClean="0"/>
              <a:t>Watch the clip and make a note of anything you think will effect the labour market in the coming years and what the impact on organisations might be.</a:t>
            </a:r>
            <a:endParaRPr lang="en-GB" sz="2400" dirty="0"/>
          </a:p>
        </p:txBody>
      </p:sp>
      <p:sp>
        <p:nvSpPr>
          <p:cNvPr id="2" name="Slide Number Placeholder 1"/>
          <p:cNvSpPr>
            <a:spLocks noGrp="1"/>
          </p:cNvSpPr>
          <p:nvPr>
            <p:ph type="sldNum" sz="quarter" idx="12"/>
          </p:nvPr>
        </p:nvSpPr>
        <p:spPr/>
        <p:txBody>
          <a:bodyPr/>
          <a:lstStyle/>
          <a:p>
            <a:fld id="{AC82685A-BD3A-4230-8D85-804689F67293}" type="slidenum">
              <a:rPr lang="en-GB" smtClean="0"/>
              <a:t>14</a:t>
            </a:fld>
            <a:endParaRPr lang="en-GB"/>
          </a:p>
        </p:txBody>
      </p:sp>
    </p:spTree>
    <p:extLst>
      <p:ext uri="{BB962C8B-B14F-4D97-AF65-F5344CB8AC3E}">
        <p14:creationId xmlns:p14="http://schemas.microsoft.com/office/powerpoint/2010/main" val="82115239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smtClean="0">
                <a:solidFill>
                  <a:schemeClr val="tx2">
                    <a:lumMod val="75000"/>
                  </a:schemeClr>
                </a:solidFill>
              </a:rPr>
              <a:t>LO1: Changes to the types industries /organisations</a:t>
            </a:r>
            <a:endParaRPr lang="en-GB" dirty="0">
              <a:solidFill>
                <a:schemeClr val="tx2">
                  <a:lumMod val="75000"/>
                </a:schemeClr>
              </a:solidFill>
            </a:endParaRPr>
          </a:p>
        </p:txBody>
      </p:sp>
      <p:sp>
        <p:nvSpPr>
          <p:cNvPr id="4" name="Content Placeholder 3"/>
          <p:cNvSpPr>
            <a:spLocks noGrp="1"/>
          </p:cNvSpPr>
          <p:nvPr>
            <p:ph sz="half" idx="1"/>
          </p:nvPr>
        </p:nvSpPr>
        <p:spPr/>
        <p:txBody>
          <a:bodyPr>
            <a:normAutofit/>
          </a:bodyPr>
          <a:lstStyle/>
          <a:p>
            <a:r>
              <a:rPr lang="en-GB" b="1" u="sng" dirty="0" smtClean="0"/>
              <a:t>Decline</a:t>
            </a:r>
          </a:p>
          <a:p>
            <a:r>
              <a:rPr lang="en-GB" dirty="0" smtClean="0"/>
              <a:t>Mining</a:t>
            </a:r>
          </a:p>
          <a:p>
            <a:r>
              <a:rPr lang="en-GB" dirty="0" smtClean="0"/>
              <a:t>Ship Building</a:t>
            </a:r>
          </a:p>
          <a:p>
            <a:r>
              <a:rPr lang="en-GB" dirty="0" smtClean="0"/>
              <a:t>Agriculture</a:t>
            </a:r>
          </a:p>
          <a:p>
            <a:r>
              <a:rPr lang="en-GB" dirty="0" smtClean="0"/>
              <a:t>Low Tech manufacturing</a:t>
            </a:r>
          </a:p>
          <a:p>
            <a:endParaRPr lang="en-GB" dirty="0" smtClean="0"/>
          </a:p>
          <a:p>
            <a:endParaRPr lang="en-GB" dirty="0" smtClean="0"/>
          </a:p>
          <a:p>
            <a:pPr>
              <a:buNone/>
            </a:pPr>
            <a:endParaRPr lang="en-GB" dirty="0"/>
          </a:p>
        </p:txBody>
      </p:sp>
      <p:sp>
        <p:nvSpPr>
          <p:cNvPr id="5" name="Content Placeholder 4"/>
          <p:cNvSpPr>
            <a:spLocks noGrp="1"/>
          </p:cNvSpPr>
          <p:nvPr>
            <p:ph sz="half" idx="2"/>
          </p:nvPr>
        </p:nvSpPr>
        <p:spPr/>
        <p:txBody>
          <a:bodyPr>
            <a:normAutofit/>
          </a:bodyPr>
          <a:lstStyle/>
          <a:p>
            <a:r>
              <a:rPr lang="en-GB" b="1" u="sng" dirty="0" smtClean="0"/>
              <a:t>Growth</a:t>
            </a:r>
          </a:p>
          <a:p>
            <a:r>
              <a:rPr lang="en-GB" dirty="0" smtClean="0"/>
              <a:t>Finance</a:t>
            </a:r>
          </a:p>
          <a:p>
            <a:r>
              <a:rPr lang="en-GB" dirty="0" smtClean="0"/>
              <a:t>Business Services</a:t>
            </a:r>
          </a:p>
          <a:p>
            <a:r>
              <a:rPr lang="en-GB" dirty="0" smtClean="0"/>
              <a:t>Health</a:t>
            </a:r>
          </a:p>
          <a:p>
            <a:r>
              <a:rPr lang="en-GB" dirty="0" smtClean="0"/>
              <a:t>Education</a:t>
            </a:r>
          </a:p>
          <a:p>
            <a:r>
              <a:rPr lang="en-GB" dirty="0" smtClean="0"/>
              <a:t>Private Services</a:t>
            </a:r>
          </a:p>
          <a:p>
            <a:pPr>
              <a:buNone/>
            </a:pPr>
            <a:endParaRPr lang="en-GB" b="1" u="sng" dirty="0" smtClean="0"/>
          </a:p>
        </p:txBody>
      </p:sp>
      <p:sp>
        <p:nvSpPr>
          <p:cNvPr id="7" name="TextBox 6"/>
          <p:cNvSpPr txBox="1"/>
          <p:nvPr/>
        </p:nvSpPr>
        <p:spPr>
          <a:xfrm>
            <a:off x="2009958" y="5085184"/>
            <a:ext cx="6928500" cy="830997"/>
          </a:xfrm>
          <a:prstGeom prst="rect">
            <a:avLst/>
          </a:prstGeom>
          <a:noFill/>
        </p:spPr>
        <p:txBody>
          <a:bodyPr wrap="none" rtlCol="0">
            <a:spAutoFit/>
          </a:bodyPr>
          <a:lstStyle/>
          <a:p>
            <a:r>
              <a:rPr lang="en-GB" sz="3200" dirty="0" smtClean="0"/>
              <a:t>Shift to knowledge based workers</a:t>
            </a:r>
          </a:p>
          <a:p>
            <a:endParaRPr lang="en-GB" sz="1600" dirty="0"/>
          </a:p>
        </p:txBody>
      </p:sp>
      <p:sp>
        <p:nvSpPr>
          <p:cNvPr id="8" name="Right Arrow 7"/>
          <p:cNvSpPr/>
          <p:nvPr/>
        </p:nvSpPr>
        <p:spPr>
          <a:xfrm>
            <a:off x="3669792" y="4633863"/>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Slide Number Placeholder 2"/>
          <p:cNvSpPr>
            <a:spLocks noGrp="1"/>
          </p:cNvSpPr>
          <p:nvPr>
            <p:ph type="sldNum" sz="quarter" idx="12"/>
          </p:nvPr>
        </p:nvSpPr>
        <p:spPr/>
        <p:txBody>
          <a:bodyPr/>
          <a:lstStyle/>
          <a:p>
            <a:fld id="{AC82685A-BD3A-4230-8D85-804689F67293}" type="slidenum">
              <a:rPr lang="en-GB" smtClean="0"/>
              <a:t>15</a:t>
            </a:fld>
            <a:endParaRPr lang="en-GB"/>
          </a:p>
        </p:txBody>
      </p:sp>
    </p:spTree>
    <p:extLst>
      <p:ext uri="{BB962C8B-B14F-4D97-AF65-F5344CB8AC3E}">
        <p14:creationId xmlns:p14="http://schemas.microsoft.com/office/powerpoint/2010/main" val="2799292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 calcmode="lin" valueType="num">
                                      <p:cBhvr additive="base">
                                        <p:cTn id="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anim calcmode="lin" valueType="num">
                                      <p:cBhvr additive="base">
                                        <p:cTn id="1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anim calcmode="lin" valueType="num">
                                      <p:cBhvr additive="base">
                                        <p:cTn id="1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 calcmode="lin" valueType="num">
                                      <p:cBhvr additive="base">
                                        <p:cTn id="1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1" end="1"/>
                                            </p:txEl>
                                          </p:spTgt>
                                        </p:tgtEl>
                                        <p:attrNameLst>
                                          <p:attrName>style.visibility</p:attrName>
                                        </p:attrNameLst>
                                      </p:cBhvr>
                                      <p:to>
                                        <p:strVal val="visible"/>
                                      </p:to>
                                    </p:set>
                                    <p:anim calcmode="lin" valueType="num">
                                      <p:cBhvr additive="base">
                                        <p:cTn id="25"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1" end="1"/>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5">
                                            <p:txEl>
                                              <p:pRg st="2" end="2"/>
                                            </p:txEl>
                                          </p:spTgt>
                                        </p:tgtEl>
                                        <p:attrNameLst>
                                          <p:attrName>style.visibility</p:attrName>
                                        </p:attrNameLst>
                                      </p:cBhvr>
                                      <p:to>
                                        <p:strVal val="visible"/>
                                      </p:to>
                                    </p:set>
                                    <p:anim calcmode="lin" valueType="num">
                                      <p:cBhvr additive="base">
                                        <p:cTn id="2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txEl>
                                              <p:pRg st="2" end="2"/>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5">
                                            <p:txEl>
                                              <p:pRg st="3" end="3"/>
                                            </p:txEl>
                                          </p:spTgt>
                                        </p:tgtEl>
                                        <p:attrNameLst>
                                          <p:attrName>style.visibility</p:attrName>
                                        </p:attrNameLst>
                                      </p:cBhvr>
                                      <p:to>
                                        <p:strVal val="visible"/>
                                      </p:to>
                                    </p:set>
                                    <p:anim calcmode="lin" valueType="num">
                                      <p:cBhvr additive="base">
                                        <p:cTn id="3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5">
                                            <p:txEl>
                                              <p:pRg st="3" end="3"/>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5">
                                            <p:txEl>
                                              <p:pRg st="4" end="4"/>
                                            </p:txEl>
                                          </p:spTgt>
                                        </p:tgtEl>
                                        <p:attrNameLst>
                                          <p:attrName>style.visibility</p:attrName>
                                        </p:attrNameLst>
                                      </p:cBhvr>
                                      <p:to>
                                        <p:strVal val="visible"/>
                                      </p:to>
                                    </p:set>
                                    <p:anim calcmode="lin" valueType="num">
                                      <p:cBhvr additive="base">
                                        <p:cTn id="3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4" end="4"/>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5">
                                            <p:txEl>
                                              <p:pRg st="5" end="5"/>
                                            </p:txEl>
                                          </p:spTgt>
                                        </p:tgtEl>
                                        <p:attrNameLst>
                                          <p:attrName>style.visibility</p:attrName>
                                        </p:attrNameLst>
                                      </p:cBhvr>
                                      <p:to>
                                        <p:strVal val="visible"/>
                                      </p:to>
                                    </p:set>
                                    <p:anim calcmode="lin" valueType="num">
                                      <p:cBhvr additive="base">
                                        <p:cTn id="41"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endParaRPr lang="en-GB" dirty="0" smtClean="0">
              <a:hlinkClick r:id="rId3"/>
            </a:endParaRPr>
          </a:p>
          <a:p>
            <a:endParaRPr lang="en-GB" dirty="0" smtClean="0">
              <a:hlinkClick r:id="rId3"/>
            </a:endParaRPr>
          </a:p>
          <a:p>
            <a:endParaRPr lang="en-GB" dirty="0" smtClean="0">
              <a:hlinkClick r:id="rId3"/>
            </a:endParaRPr>
          </a:p>
          <a:p>
            <a:endParaRPr lang="en-GB" dirty="0" smtClean="0">
              <a:hlinkClick r:id="rId3"/>
            </a:endParaRPr>
          </a:p>
          <a:p>
            <a:endParaRPr lang="en-GB" dirty="0" smtClean="0">
              <a:hlinkClick r:id="rId3"/>
            </a:endParaRPr>
          </a:p>
          <a:p>
            <a:endParaRPr lang="en-GB" dirty="0" smtClean="0">
              <a:hlinkClick r:id="rId3"/>
            </a:endParaRPr>
          </a:p>
          <a:p>
            <a:endParaRPr lang="en-GB" dirty="0" smtClean="0">
              <a:hlinkClick r:id="rId3"/>
            </a:endParaRPr>
          </a:p>
          <a:p>
            <a:endParaRPr lang="en-GB" dirty="0" smtClean="0">
              <a:hlinkClick r:id="rId3"/>
            </a:endParaRPr>
          </a:p>
          <a:p>
            <a:endParaRPr lang="en-GB" dirty="0" smtClean="0">
              <a:hlinkClick r:id="rId3"/>
            </a:endParaRPr>
          </a:p>
          <a:p>
            <a:pPr marL="0" indent="0">
              <a:buNone/>
            </a:pPr>
            <a:endParaRPr lang="en-GB" dirty="0"/>
          </a:p>
        </p:txBody>
      </p:sp>
      <p:sp>
        <p:nvSpPr>
          <p:cNvPr id="5" name="Title 4"/>
          <p:cNvSpPr>
            <a:spLocks noGrp="1"/>
          </p:cNvSpPr>
          <p:nvPr>
            <p:ph type="title"/>
          </p:nvPr>
        </p:nvSpPr>
        <p:spPr>
          <a:xfrm>
            <a:off x="500034" y="285728"/>
            <a:ext cx="8229600" cy="1143000"/>
          </a:xfrm>
        </p:spPr>
        <p:txBody>
          <a:bodyPr>
            <a:normAutofit fontScale="90000"/>
          </a:bodyPr>
          <a:lstStyle/>
          <a:p>
            <a:pPr algn="l"/>
            <a:r>
              <a:rPr lang="en-GB" dirty="0" smtClean="0">
                <a:solidFill>
                  <a:schemeClr val="tx2">
                    <a:lumMod val="75000"/>
                  </a:schemeClr>
                </a:solidFill>
              </a:rPr>
              <a:t>LO1: Understanding the concept of migration</a:t>
            </a:r>
            <a:endParaRPr lang="en-GB" dirty="0">
              <a:solidFill>
                <a:schemeClr val="tx2">
                  <a:lumMod val="75000"/>
                </a:schemeClr>
              </a:solidFill>
            </a:endParaRPr>
          </a:p>
        </p:txBody>
      </p:sp>
      <p:pic>
        <p:nvPicPr>
          <p:cNvPr id="2050" name="Picture 2">
            <a:hlinkClick r:id="rId3"/>
          </p:cNvPr>
          <p:cNvPicPr>
            <a:picLocks noChangeAspect="1" noChangeArrowheads="1"/>
          </p:cNvPicPr>
          <p:nvPr/>
        </p:nvPicPr>
        <p:blipFill>
          <a:blip r:embed="rId4" cstate="print"/>
          <a:srcRect/>
          <a:stretch>
            <a:fillRect/>
          </a:stretch>
        </p:blipFill>
        <p:spPr bwMode="auto">
          <a:xfrm>
            <a:off x="2143108" y="1571612"/>
            <a:ext cx="4929222" cy="3239771"/>
          </a:xfrm>
          <a:prstGeom prst="rect">
            <a:avLst/>
          </a:prstGeom>
          <a:noFill/>
          <a:ln w="9525">
            <a:noFill/>
            <a:miter lim="800000"/>
            <a:headEnd/>
            <a:tailEnd/>
          </a:ln>
          <a:effectLst/>
        </p:spPr>
      </p:pic>
      <p:sp>
        <p:nvSpPr>
          <p:cNvPr id="3" name="Slide Number Placeholder 2"/>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17538971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idx="4294967295"/>
          </p:nvPr>
        </p:nvSpPr>
        <p:spPr>
          <a:xfrm>
            <a:off x="179512" y="44624"/>
            <a:ext cx="8229600" cy="1143000"/>
          </a:xfrm>
        </p:spPr>
        <p:txBody>
          <a:bodyPr/>
          <a:lstStyle/>
          <a:p>
            <a:pPr algn="l"/>
            <a:r>
              <a:rPr lang="en-GB" dirty="0" smtClean="0">
                <a:solidFill>
                  <a:schemeClr val="tx2">
                    <a:lumMod val="75000"/>
                  </a:schemeClr>
                </a:solidFill>
              </a:rPr>
              <a:t>LO1:Brexit</a:t>
            </a:r>
            <a:endParaRPr lang="en-GB" dirty="0">
              <a:solidFill>
                <a:schemeClr val="tx2">
                  <a:lumMod val="75000"/>
                </a:schemeClr>
              </a:solidFill>
            </a:endParaRPr>
          </a:p>
        </p:txBody>
      </p:sp>
      <p:sp>
        <p:nvSpPr>
          <p:cNvPr id="3" name="Oval 2"/>
          <p:cNvSpPr/>
          <p:nvPr/>
        </p:nvSpPr>
        <p:spPr>
          <a:xfrm>
            <a:off x="1792228" y="980728"/>
            <a:ext cx="2160240" cy="2160240"/>
          </a:xfrm>
          <a:prstGeom prst="ellipse">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GB" sz="4400" b="1" dirty="0" smtClean="0"/>
              <a:t>28%</a:t>
            </a:r>
            <a:endParaRPr lang="en-GB" sz="4400" b="1" dirty="0"/>
          </a:p>
        </p:txBody>
      </p:sp>
      <p:sp>
        <p:nvSpPr>
          <p:cNvPr id="12" name="Oval 11"/>
          <p:cNvSpPr/>
          <p:nvPr/>
        </p:nvSpPr>
        <p:spPr>
          <a:xfrm>
            <a:off x="2331166" y="3090996"/>
            <a:ext cx="2160240" cy="2160240"/>
          </a:xfrm>
          <a:prstGeom prst="ellipse">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4000" b="1" dirty="0" smtClean="0"/>
              <a:t>8%</a:t>
            </a:r>
            <a:endParaRPr lang="en-GB" sz="4000" b="1" dirty="0"/>
          </a:p>
        </p:txBody>
      </p:sp>
      <p:sp>
        <p:nvSpPr>
          <p:cNvPr id="13" name="Oval 12"/>
          <p:cNvSpPr/>
          <p:nvPr/>
        </p:nvSpPr>
        <p:spPr>
          <a:xfrm>
            <a:off x="107504" y="2492896"/>
            <a:ext cx="2160240" cy="2160240"/>
          </a:xfrm>
          <a:prstGeom prst="ellipse">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4000" b="1" dirty="0" smtClean="0"/>
              <a:t>49</a:t>
            </a:r>
            <a:r>
              <a:rPr lang="en-GB" sz="4000" b="1" dirty="0" smtClean="0">
                <a:hlinkClick r:id="rId3"/>
              </a:rPr>
              <a:t>%</a:t>
            </a:r>
            <a:endParaRPr lang="en-GB" sz="4000" b="1" dirty="0"/>
          </a:p>
        </p:txBody>
      </p:sp>
      <p:sp>
        <p:nvSpPr>
          <p:cNvPr id="14" name="Oval 13"/>
          <p:cNvSpPr/>
          <p:nvPr/>
        </p:nvSpPr>
        <p:spPr>
          <a:xfrm>
            <a:off x="4628249" y="3356992"/>
            <a:ext cx="2160240" cy="2160240"/>
          </a:xfrm>
          <a:prstGeom prst="ellipse">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3600" b="1" dirty="0" smtClean="0"/>
              <a:t>5%</a:t>
            </a:r>
            <a:endParaRPr lang="en-GB" sz="3600" b="1" dirty="0"/>
          </a:p>
        </p:txBody>
      </p:sp>
      <p:sp>
        <p:nvSpPr>
          <p:cNvPr id="15" name="Oval 14"/>
          <p:cNvSpPr/>
          <p:nvPr/>
        </p:nvSpPr>
        <p:spPr>
          <a:xfrm>
            <a:off x="4060494" y="741685"/>
            <a:ext cx="2160240" cy="2160240"/>
          </a:xfrm>
          <a:prstGeom prst="ellipse">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GB" sz="4000" b="1" dirty="0" smtClean="0"/>
              <a:t>30%</a:t>
            </a:r>
            <a:endParaRPr lang="en-GB" sz="4000" b="1" dirty="0"/>
          </a:p>
        </p:txBody>
      </p:sp>
      <p:sp>
        <p:nvSpPr>
          <p:cNvPr id="16" name="Oval 15"/>
          <p:cNvSpPr/>
          <p:nvPr/>
        </p:nvSpPr>
        <p:spPr>
          <a:xfrm>
            <a:off x="6372200" y="188640"/>
            <a:ext cx="2160240" cy="2160240"/>
          </a:xfrm>
          <a:prstGeom prst="ellipse">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sz="4000" b="1" dirty="0" smtClean="0"/>
              <a:t>15%</a:t>
            </a:r>
            <a:endParaRPr lang="en-GB" sz="4000" b="1" dirty="0"/>
          </a:p>
        </p:txBody>
      </p:sp>
      <p:sp>
        <p:nvSpPr>
          <p:cNvPr id="17" name="Oval 16"/>
          <p:cNvSpPr/>
          <p:nvPr/>
        </p:nvSpPr>
        <p:spPr>
          <a:xfrm>
            <a:off x="6861356" y="2475165"/>
            <a:ext cx="2160240" cy="2160240"/>
          </a:xfrm>
          <a:prstGeom prst="ellipse">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4000" b="1" dirty="0" smtClean="0"/>
              <a:t>62%</a:t>
            </a:r>
            <a:endParaRPr lang="en-GB" sz="4000" b="1" dirty="0"/>
          </a:p>
        </p:txBody>
      </p:sp>
      <p:sp>
        <p:nvSpPr>
          <p:cNvPr id="2" name="Slide Number Placeholder 1"/>
          <p:cNvSpPr>
            <a:spLocks noGrp="1"/>
          </p:cNvSpPr>
          <p:nvPr>
            <p:ph type="sldNum" sz="quarter" idx="12"/>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93620211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smtClean="0">
                <a:solidFill>
                  <a:schemeClr val="tx2">
                    <a:lumMod val="75000"/>
                  </a:schemeClr>
                </a:solidFill>
              </a:rPr>
              <a:t>LO2: Tight v Loose Labour Market</a:t>
            </a:r>
            <a:endParaRPr lang="en-GB" dirty="0">
              <a:solidFill>
                <a:schemeClr val="tx2">
                  <a:lumMod val="75000"/>
                </a:schemeClr>
              </a:solidFill>
            </a:endParaRPr>
          </a:p>
        </p:txBody>
      </p:sp>
      <p:sp>
        <p:nvSpPr>
          <p:cNvPr id="3" name="Content Placeholder 2"/>
          <p:cNvSpPr>
            <a:spLocks noGrp="1"/>
          </p:cNvSpPr>
          <p:nvPr>
            <p:ph sz="half" idx="1"/>
          </p:nvPr>
        </p:nvSpPr>
        <p:spPr/>
        <p:txBody>
          <a:bodyPr>
            <a:normAutofit/>
          </a:bodyPr>
          <a:lstStyle/>
          <a:p>
            <a:pPr marL="0" indent="0">
              <a:buNone/>
            </a:pPr>
            <a:r>
              <a:rPr lang="en-GB" b="1" u="sng" dirty="0" smtClean="0"/>
              <a:t>Tight</a:t>
            </a:r>
          </a:p>
          <a:p>
            <a:r>
              <a:rPr lang="en-GB" sz="2400" dirty="0" smtClean="0"/>
              <a:t>High Employment levels</a:t>
            </a:r>
          </a:p>
          <a:p>
            <a:r>
              <a:rPr lang="en-GB" sz="2400" dirty="0" smtClean="0"/>
              <a:t>Not enough people with specific skills</a:t>
            </a:r>
          </a:p>
          <a:p>
            <a:r>
              <a:rPr lang="en-GB" sz="2400" dirty="0" smtClean="0"/>
              <a:t>Demand for people outstrips supply</a:t>
            </a:r>
          </a:p>
          <a:p>
            <a:r>
              <a:rPr lang="en-GB" sz="2400" dirty="0" smtClean="0"/>
              <a:t>Employees have increased bargaining power</a:t>
            </a:r>
          </a:p>
        </p:txBody>
      </p:sp>
      <p:sp>
        <p:nvSpPr>
          <p:cNvPr id="4" name="Content Placeholder 3"/>
          <p:cNvSpPr>
            <a:spLocks noGrp="1"/>
          </p:cNvSpPr>
          <p:nvPr>
            <p:ph sz="half" idx="2"/>
          </p:nvPr>
        </p:nvSpPr>
        <p:spPr/>
        <p:txBody>
          <a:bodyPr>
            <a:normAutofit/>
          </a:bodyPr>
          <a:lstStyle/>
          <a:p>
            <a:pPr marL="0" indent="0">
              <a:buNone/>
            </a:pPr>
            <a:r>
              <a:rPr lang="en-GB" b="1" u="sng" dirty="0" smtClean="0"/>
              <a:t>Loose</a:t>
            </a:r>
          </a:p>
          <a:p>
            <a:r>
              <a:rPr lang="en-GB" sz="2400" dirty="0" smtClean="0"/>
              <a:t>High Unemployment</a:t>
            </a:r>
          </a:p>
          <a:p>
            <a:r>
              <a:rPr lang="en-GB" sz="2400" dirty="0" smtClean="0"/>
              <a:t>Skills readily available</a:t>
            </a:r>
          </a:p>
          <a:p>
            <a:r>
              <a:rPr lang="en-GB" sz="2400" dirty="0" smtClean="0"/>
              <a:t>Demand for jobs outstrips supply</a:t>
            </a:r>
          </a:p>
          <a:p>
            <a:r>
              <a:rPr lang="en-GB" sz="2400" dirty="0" smtClean="0"/>
              <a:t>Employer has increased bargaining power</a:t>
            </a:r>
          </a:p>
          <a:p>
            <a:endParaRPr lang="en-GB" dirty="0" smtClean="0"/>
          </a:p>
          <a:p>
            <a:pPr>
              <a:buNone/>
            </a:pPr>
            <a:endParaRPr lang="en-GB" b="1" u="sng" dirty="0"/>
          </a:p>
        </p:txBody>
      </p:sp>
      <p:sp>
        <p:nvSpPr>
          <p:cNvPr id="5" name="TextBox 4"/>
          <p:cNvSpPr txBox="1"/>
          <p:nvPr/>
        </p:nvSpPr>
        <p:spPr>
          <a:xfrm>
            <a:off x="2339752" y="5011341"/>
            <a:ext cx="184731" cy="1107996"/>
          </a:xfrm>
          <a:prstGeom prst="rect">
            <a:avLst/>
          </a:prstGeom>
          <a:noFill/>
        </p:spPr>
        <p:txBody>
          <a:bodyPr wrap="none" rtlCol="0">
            <a:spAutoFit/>
          </a:bodyPr>
          <a:lstStyle/>
          <a:p>
            <a:endParaRPr lang="en-GB" sz="2400" dirty="0" smtClean="0"/>
          </a:p>
          <a:p>
            <a:endParaRPr lang="en-GB" sz="2400" dirty="0" smtClean="0"/>
          </a:p>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18</a:t>
            </a:fld>
            <a:endParaRPr lang="en-GB"/>
          </a:p>
        </p:txBody>
      </p:sp>
    </p:spTree>
    <p:extLst>
      <p:ext uri="{BB962C8B-B14F-4D97-AF65-F5344CB8AC3E}">
        <p14:creationId xmlns:p14="http://schemas.microsoft.com/office/powerpoint/2010/main" val="2346303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 calcmode="lin" valueType="num">
                                      <p:cBhvr additive="base">
                                        <p:cTn id="2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1" end="1"/>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anim calcmode="lin" valueType="num">
                                      <p:cBhvr additive="base">
                                        <p:cTn id="2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2" end="2"/>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4">
                                            <p:txEl>
                                              <p:pRg st="3" end="3"/>
                                            </p:txEl>
                                          </p:spTgt>
                                        </p:tgtEl>
                                        <p:attrNameLst>
                                          <p:attrName>style.visibility</p:attrName>
                                        </p:attrNameLst>
                                      </p:cBhvr>
                                      <p:to>
                                        <p:strVal val="visible"/>
                                      </p:to>
                                    </p:set>
                                    <p:anim calcmode="lin" valueType="num">
                                      <p:cBhvr additive="base">
                                        <p:cTn id="3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txEl>
                                              <p:pRg st="3" end="3"/>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4">
                                            <p:txEl>
                                              <p:pRg st="4" end="4"/>
                                            </p:txEl>
                                          </p:spTgt>
                                        </p:tgtEl>
                                        <p:attrNameLst>
                                          <p:attrName>style.visibility</p:attrName>
                                        </p:attrNameLst>
                                      </p:cBhvr>
                                      <p:to>
                                        <p:strVal val="visible"/>
                                      </p:to>
                                    </p:set>
                                    <p:anim calcmode="lin" valueType="num">
                                      <p:cBhvr additive="base">
                                        <p:cTn id="3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3"/>
          <a:stretch>
            <a:fillRect/>
          </a:stretch>
        </p:blipFill>
        <p:spPr>
          <a:xfrm>
            <a:off x="2551743" y="4731072"/>
            <a:ext cx="2333625" cy="1962150"/>
          </a:xfrm>
          <a:prstGeom prst="rect">
            <a:avLst/>
          </a:prstGeom>
        </p:spPr>
      </p:pic>
      <p:sp>
        <p:nvSpPr>
          <p:cNvPr id="2" name="Title 1"/>
          <p:cNvSpPr>
            <a:spLocks noGrp="1"/>
          </p:cNvSpPr>
          <p:nvPr>
            <p:ph type="title"/>
          </p:nvPr>
        </p:nvSpPr>
        <p:spPr/>
        <p:txBody>
          <a:bodyPr>
            <a:normAutofit fontScale="90000"/>
          </a:bodyPr>
          <a:lstStyle/>
          <a:p>
            <a:pPr algn="l"/>
            <a:r>
              <a:rPr lang="en-GB" dirty="0" smtClean="0">
                <a:solidFill>
                  <a:schemeClr val="tx2">
                    <a:lumMod val="75000"/>
                  </a:schemeClr>
                </a:solidFill>
              </a:rPr>
              <a:t>LO2: Tight v Loose Labour Market</a:t>
            </a:r>
            <a:endParaRPr lang="en-GB" dirty="0">
              <a:solidFill>
                <a:schemeClr val="tx2">
                  <a:lumMod val="75000"/>
                </a:schemeClr>
              </a:solidFill>
            </a:endParaRPr>
          </a:p>
        </p:txBody>
      </p:sp>
      <p:sp>
        <p:nvSpPr>
          <p:cNvPr id="3" name="Content Placeholder 2"/>
          <p:cNvSpPr>
            <a:spLocks noGrp="1"/>
          </p:cNvSpPr>
          <p:nvPr>
            <p:ph sz="half" idx="1"/>
          </p:nvPr>
        </p:nvSpPr>
        <p:spPr>
          <a:xfrm>
            <a:off x="457200" y="1484784"/>
            <a:ext cx="4038600" cy="3989040"/>
          </a:xfrm>
        </p:spPr>
        <p:txBody>
          <a:bodyPr>
            <a:normAutofit/>
          </a:bodyPr>
          <a:lstStyle/>
          <a:p>
            <a:pPr marL="0" indent="0">
              <a:buNone/>
            </a:pPr>
            <a:r>
              <a:rPr lang="en-GB" sz="2400" dirty="0" smtClean="0"/>
              <a:t>What are the labour market conditions in these countries?</a:t>
            </a:r>
          </a:p>
          <a:p>
            <a:pPr marL="0" indent="0">
              <a:buNone/>
            </a:pPr>
            <a:endParaRPr lang="en-GB" sz="2400" dirty="0"/>
          </a:p>
          <a:p>
            <a:pPr marL="0" indent="0">
              <a:buNone/>
            </a:pPr>
            <a:r>
              <a:rPr lang="en-GB" sz="2400" dirty="0" smtClean="0"/>
              <a:t>Provide evidence to support your conclusion. </a:t>
            </a:r>
            <a:r>
              <a:rPr lang="en-GB" sz="2400" dirty="0" smtClean="0"/>
              <a:t>Use the forum to record your findings and the sources of information. </a:t>
            </a:r>
            <a:endParaRPr lang="en-GB" sz="2400" dirty="0"/>
          </a:p>
        </p:txBody>
      </p:sp>
      <p:sp>
        <p:nvSpPr>
          <p:cNvPr id="5" name="TextBox 4"/>
          <p:cNvSpPr txBox="1"/>
          <p:nvPr/>
        </p:nvSpPr>
        <p:spPr>
          <a:xfrm>
            <a:off x="2339752" y="5011341"/>
            <a:ext cx="184731" cy="1107996"/>
          </a:xfrm>
          <a:prstGeom prst="rect">
            <a:avLst/>
          </a:prstGeom>
          <a:noFill/>
        </p:spPr>
        <p:txBody>
          <a:bodyPr wrap="none" rtlCol="0">
            <a:spAutoFit/>
          </a:bodyPr>
          <a:lstStyle/>
          <a:p>
            <a:endParaRPr lang="en-GB" sz="2400" dirty="0" smtClean="0"/>
          </a:p>
          <a:p>
            <a:endParaRPr lang="en-GB" sz="2400" dirty="0" smtClean="0"/>
          </a:p>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19</a:t>
            </a:fld>
            <a:endParaRPr lang="en-GB"/>
          </a:p>
        </p:txBody>
      </p:sp>
      <p:pic>
        <p:nvPicPr>
          <p:cNvPr id="8" name="Picture 7"/>
          <p:cNvPicPr>
            <a:picLocks noChangeAspect="1"/>
          </p:cNvPicPr>
          <p:nvPr/>
        </p:nvPicPr>
        <p:blipFill>
          <a:blip r:embed="rId4"/>
          <a:stretch>
            <a:fillRect/>
          </a:stretch>
        </p:blipFill>
        <p:spPr>
          <a:xfrm>
            <a:off x="4499597" y="1135894"/>
            <a:ext cx="1527974" cy="1728192"/>
          </a:xfrm>
          <a:prstGeom prst="rect">
            <a:avLst/>
          </a:prstGeom>
        </p:spPr>
      </p:pic>
      <p:pic>
        <p:nvPicPr>
          <p:cNvPr id="10" name="Picture 9"/>
          <p:cNvPicPr>
            <a:picLocks noChangeAspect="1"/>
          </p:cNvPicPr>
          <p:nvPr/>
        </p:nvPicPr>
        <p:blipFill>
          <a:blip r:embed="rId5"/>
          <a:stretch>
            <a:fillRect/>
          </a:stretch>
        </p:blipFill>
        <p:spPr>
          <a:xfrm>
            <a:off x="6928298" y="4214920"/>
            <a:ext cx="2056156" cy="1401613"/>
          </a:xfrm>
          <a:prstGeom prst="rect">
            <a:avLst/>
          </a:prstGeom>
        </p:spPr>
      </p:pic>
      <p:pic>
        <p:nvPicPr>
          <p:cNvPr id="9" name="Picture 8"/>
          <p:cNvPicPr>
            <a:picLocks noChangeAspect="1"/>
          </p:cNvPicPr>
          <p:nvPr/>
        </p:nvPicPr>
        <p:blipFill>
          <a:blip r:embed="rId6"/>
          <a:stretch>
            <a:fillRect/>
          </a:stretch>
        </p:blipFill>
        <p:spPr>
          <a:xfrm>
            <a:off x="6928298" y="1513252"/>
            <a:ext cx="1997785" cy="2701668"/>
          </a:xfrm>
          <a:prstGeom prst="rect">
            <a:avLst/>
          </a:prstGeom>
        </p:spPr>
      </p:pic>
      <p:pic>
        <p:nvPicPr>
          <p:cNvPr id="14" name="Picture 13"/>
          <p:cNvPicPr>
            <a:picLocks noChangeAspect="1"/>
          </p:cNvPicPr>
          <p:nvPr/>
        </p:nvPicPr>
        <p:blipFill>
          <a:blip r:embed="rId7"/>
          <a:stretch>
            <a:fillRect/>
          </a:stretch>
        </p:blipFill>
        <p:spPr>
          <a:xfrm>
            <a:off x="5002175" y="2955375"/>
            <a:ext cx="1656822" cy="2055965"/>
          </a:xfrm>
          <a:prstGeom prst="rect">
            <a:avLst/>
          </a:prstGeom>
        </p:spPr>
      </p:pic>
    </p:spTree>
    <p:extLst>
      <p:ext uri="{BB962C8B-B14F-4D97-AF65-F5344CB8AC3E}">
        <p14:creationId xmlns:p14="http://schemas.microsoft.com/office/powerpoint/2010/main" val="40359794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96752"/>
            <a:ext cx="8784976" cy="1143000"/>
          </a:xfrm>
        </p:spPr>
        <p:txBody>
          <a:bodyPr>
            <a:normAutofit fontScale="90000"/>
          </a:bodyPr>
          <a:lstStyle/>
          <a:p>
            <a:pPr algn="l"/>
            <a:r>
              <a:rPr lang="en-GB" dirty="0" smtClean="0">
                <a:solidFill>
                  <a:schemeClr val="tx2">
                    <a:lumMod val="75000"/>
                  </a:schemeClr>
                </a:solidFill>
              </a:rPr>
              <a:t>LO2: Activity</a:t>
            </a:r>
            <a:r>
              <a:rPr lang="en-GB" dirty="0" smtClean="0"/>
              <a:t/>
            </a:r>
            <a:br>
              <a:rPr lang="en-GB" dirty="0" smtClean="0"/>
            </a:br>
            <a:r>
              <a:rPr lang="en-GB" dirty="0" smtClean="0"/>
              <a:t/>
            </a:r>
            <a:br>
              <a:rPr lang="en-GB" dirty="0" smtClean="0"/>
            </a:br>
            <a:r>
              <a:rPr lang="en-GB" dirty="0" smtClean="0"/>
              <a:t>Tight or loose...?</a:t>
            </a:r>
            <a:br>
              <a:rPr lang="en-GB" dirty="0" smtClean="0"/>
            </a:br>
            <a:r>
              <a:rPr lang="en-GB" dirty="0" smtClean="0"/>
              <a:t>How might you adapt your resourcing </a:t>
            </a:r>
            <a:r>
              <a:rPr lang="en-GB" dirty="0"/>
              <a:t>S</a:t>
            </a:r>
            <a:r>
              <a:rPr lang="en-GB" dirty="0" smtClean="0"/>
              <a:t>trategy?</a:t>
            </a:r>
            <a:endParaRPr lang="en-GB"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12410" y="2780928"/>
            <a:ext cx="3865880" cy="2899410"/>
          </a:xfrm>
          <a:prstGeom prst="rect">
            <a:avLst/>
          </a:prstGeom>
        </p:spPr>
      </p:pic>
      <p:sp>
        <p:nvSpPr>
          <p:cNvPr id="4" name="Slide Number Placeholder 3"/>
          <p:cNvSpPr>
            <a:spLocks noGrp="1"/>
          </p:cNvSpPr>
          <p:nvPr>
            <p:ph type="sldNum" sz="quarter" idx="12"/>
          </p:nvPr>
        </p:nvSpPr>
        <p:spPr/>
        <p:txBody>
          <a:bodyPr/>
          <a:lstStyle/>
          <a:p>
            <a:fld id="{AC82685A-BD3A-4230-8D85-804689F67293}" type="slidenum">
              <a:rPr lang="en-GB" smtClean="0"/>
              <a:t>20</a:t>
            </a:fld>
            <a:endParaRPr lang="en-GB"/>
          </a:p>
        </p:txBody>
      </p:sp>
    </p:spTree>
    <p:extLst>
      <p:ext uri="{BB962C8B-B14F-4D97-AF65-F5344CB8AC3E}">
        <p14:creationId xmlns:p14="http://schemas.microsoft.com/office/powerpoint/2010/main" val="20940307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53752"/>
            <a:ext cx="8229600" cy="1143000"/>
          </a:xfrm>
        </p:spPr>
        <p:txBody>
          <a:bodyPr>
            <a:normAutofit/>
          </a:bodyPr>
          <a:lstStyle/>
          <a:p>
            <a:pPr algn="l"/>
            <a:r>
              <a:rPr lang="en-GB" sz="3600" dirty="0" smtClean="0">
                <a:solidFill>
                  <a:schemeClr val="tx2">
                    <a:lumMod val="75000"/>
                  </a:schemeClr>
                </a:solidFill>
              </a:rPr>
              <a:t>LO2:Impact on approach to resourcing</a:t>
            </a:r>
            <a:endParaRPr lang="en-GB" sz="3600" dirty="0">
              <a:solidFill>
                <a:schemeClr val="tx2">
                  <a:lumMod val="75000"/>
                </a:schemeClr>
              </a:solidFill>
            </a:endParaRPr>
          </a:p>
        </p:txBody>
      </p:sp>
      <p:sp>
        <p:nvSpPr>
          <p:cNvPr id="3" name="Content Placeholder 2"/>
          <p:cNvSpPr>
            <a:spLocks noGrp="1"/>
          </p:cNvSpPr>
          <p:nvPr>
            <p:ph sz="half" idx="1"/>
          </p:nvPr>
        </p:nvSpPr>
        <p:spPr>
          <a:xfrm>
            <a:off x="500034" y="1196752"/>
            <a:ext cx="4038600" cy="4434840"/>
          </a:xfrm>
        </p:spPr>
        <p:txBody>
          <a:bodyPr>
            <a:normAutofit/>
          </a:bodyPr>
          <a:lstStyle/>
          <a:p>
            <a:pPr marL="0" indent="0">
              <a:buNone/>
            </a:pPr>
            <a:r>
              <a:rPr lang="en-GB" sz="2000" b="1" u="sng" dirty="0" smtClean="0"/>
              <a:t>TIGHT</a:t>
            </a:r>
          </a:p>
          <a:p>
            <a:r>
              <a:rPr lang="en-GB" sz="2000" dirty="0" smtClean="0"/>
              <a:t>Employer Branding and advertising</a:t>
            </a:r>
          </a:p>
          <a:p>
            <a:r>
              <a:rPr lang="en-GB" sz="2000" dirty="0" smtClean="0"/>
              <a:t>Employee engagement and retention strategies</a:t>
            </a:r>
          </a:p>
          <a:p>
            <a:r>
              <a:rPr lang="en-GB" sz="2000" dirty="0" smtClean="0"/>
              <a:t>Developing internal talent pools</a:t>
            </a:r>
          </a:p>
          <a:p>
            <a:r>
              <a:rPr lang="en-GB" sz="2000" dirty="0" smtClean="0"/>
              <a:t>Graduate recruitment schemes</a:t>
            </a:r>
          </a:p>
          <a:p>
            <a:r>
              <a:rPr lang="en-GB" sz="2000" dirty="0" smtClean="0"/>
              <a:t>Remuneration – golden handshakes, pay positioning</a:t>
            </a:r>
          </a:p>
          <a:p>
            <a:r>
              <a:rPr lang="en-GB" sz="2000" dirty="0" smtClean="0"/>
              <a:t>Finders fees</a:t>
            </a:r>
          </a:p>
          <a:p>
            <a:r>
              <a:rPr lang="en-GB" sz="2000" dirty="0" smtClean="0"/>
              <a:t>Psychological contract</a:t>
            </a:r>
            <a:endParaRPr lang="en-GB" sz="2000" dirty="0"/>
          </a:p>
        </p:txBody>
      </p:sp>
      <p:sp>
        <p:nvSpPr>
          <p:cNvPr id="4" name="Content Placeholder 3"/>
          <p:cNvSpPr>
            <a:spLocks noGrp="1"/>
          </p:cNvSpPr>
          <p:nvPr>
            <p:ph sz="half" idx="2"/>
          </p:nvPr>
        </p:nvSpPr>
        <p:spPr>
          <a:xfrm>
            <a:off x="4786314" y="1196752"/>
            <a:ext cx="4038600" cy="4434840"/>
          </a:xfrm>
        </p:spPr>
        <p:txBody>
          <a:bodyPr>
            <a:noAutofit/>
          </a:bodyPr>
          <a:lstStyle/>
          <a:p>
            <a:pPr marL="0" indent="0">
              <a:buNone/>
            </a:pPr>
            <a:r>
              <a:rPr lang="en-GB" sz="1900" b="1" u="sng" dirty="0" smtClean="0"/>
              <a:t>LOOSE</a:t>
            </a:r>
          </a:p>
          <a:p>
            <a:r>
              <a:rPr lang="en-GB" sz="1900" dirty="0" smtClean="0"/>
              <a:t>Managing volume of applicants - </a:t>
            </a:r>
          </a:p>
          <a:p>
            <a:r>
              <a:rPr lang="en-GB" sz="1900" dirty="0" smtClean="0"/>
              <a:t>Branding – self screening</a:t>
            </a:r>
          </a:p>
          <a:p>
            <a:r>
              <a:rPr lang="en-GB" sz="1900" dirty="0" smtClean="0"/>
              <a:t>Recruitment freezes</a:t>
            </a:r>
          </a:p>
          <a:p>
            <a:r>
              <a:rPr lang="en-GB" sz="1900" dirty="0" smtClean="0"/>
              <a:t>Exit strategies</a:t>
            </a:r>
          </a:p>
          <a:p>
            <a:r>
              <a:rPr lang="en-GB" sz="1900" dirty="0" smtClean="0"/>
              <a:t>Performance management as people reluctant to move on – can have unhealthy turnover rates – stagnation etc</a:t>
            </a:r>
          </a:p>
          <a:p>
            <a:r>
              <a:rPr lang="en-GB" sz="1900" dirty="0" smtClean="0"/>
              <a:t>Lower  Salary - but can lead to problems later in the employee life cycle with internal inequities</a:t>
            </a:r>
          </a:p>
          <a:p>
            <a:r>
              <a:rPr lang="en-GB" sz="1900" dirty="0" smtClean="0"/>
              <a:t>Psychological contract</a:t>
            </a:r>
          </a:p>
          <a:p>
            <a:endParaRPr lang="en-GB" sz="1900" dirty="0" smtClean="0"/>
          </a:p>
          <a:p>
            <a:endParaRPr lang="en-GB" sz="1900" dirty="0"/>
          </a:p>
        </p:txBody>
      </p:sp>
      <p:sp>
        <p:nvSpPr>
          <p:cNvPr id="5" name="Slide Number Placeholder 4"/>
          <p:cNvSpPr>
            <a:spLocks noGrp="1"/>
          </p:cNvSpPr>
          <p:nvPr>
            <p:ph type="sldNum" sz="quarter" idx="12"/>
          </p:nvPr>
        </p:nvSpPr>
        <p:spPr/>
        <p:txBody>
          <a:bodyPr/>
          <a:lstStyle/>
          <a:p>
            <a:fld id="{AC82685A-BD3A-4230-8D85-804689F67293}" type="slidenum">
              <a:rPr lang="en-GB" smtClean="0"/>
              <a:t>21</a:t>
            </a:fld>
            <a:endParaRPr lang="en-GB"/>
          </a:p>
        </p:txBody>
      </p:sp>
    </p:spTree>
    <p:extLst>
      <p:ext uri="{BB962C8B-B14F-4D97-AF65-F5344CB8AC3E}">
        <p14:creationId xmlns:p14="http://schemas.microsoft.com/office/powerpoint/2010/main" val="37925672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grayscl/>
            <a:extLst>
              <a:ext uri="{BEBA8EAE-BF5A-486C-A8C5-ECC9F3942E4B}">
                <a14:imgProps xmlns:a14="http://schemas.microsoft.com/office/drawing/2010/main">
                  <a14:imgLayer r:embed="rId4">
                    <a14:imgEffect>
                      <a14:brightnessContrast bright="40000"/>
                    </a14:imgEffect>
                  </a14:imgLayer>
                </a14:imgProps>
              </a:ext>
              <a:ext uri="{28A0092B-C50C-407E-A947-70E740481C1C}">
                <a14:useLocalDpi xmlns:a14="http://schemas.microsoft.com/office/drawing/2010/main" val="0"/>
              </a:ext>
            </a:extLst>
          </a:blip>
          <a:stretch>
            <a:fillRect/>
          </a:stretch>
        </p:blipFill>
        <p:spPr>
          <a:xfrm>
            <a:off x="1259632" y="0"/>
            <a:ext cx="7884368" cy="5663419"/>
          </a:xfrm>
          <a:prstGeom prst="rect">
            <a:avLst/>
          </a:prstGeom>
        </p:spPr>
      </p:pic>
      <p:sp>
        <p:nvSpPr>
          <p:cNvPr id="2" name="Content Placeholder 1"/>
          <p:cNvSpPr>
            <a:spLocks noGrp="1"/>
          </p:cNvSpPr>
          <p:nvPr>
            <p:ph idx="1"/>
          </p:nvPr>
        </p:nvSpPr>
        <p:spPr>
          <a:xfrm>
            <a:off x="457200" y="1744216"/>
            <a:ext cx="8229600" cy="3917032"/>
          </a:xfrm>
        </p:spPr>
        <p:txBody>
          <a:bodyPr>
            <a:normAutofit/>
          </a:bodyPr>
          <a:lstStyle/>
          <a:p>
            <a:r>
              <a:rPr lang="en-GB" sz="6000" dirty="0" smtClean="0"/>
              <a:t>Employers</a:t>
            </a:r>
          </a:p>
          <a:p>
            <a:r>
              <a:rPr lang="en-GB" sz="6000" dirty="0" smtClean="0"/>
              <a:t>Government</a:t>
            </a:r>
          </a:p>
          <a:p>
            <a:r>
              <a:rPr lang="en-GB" sz="6000" dirty="0" smtClean="0"/>
              <a:t>Unions</a:t>
            </a:r>
            <a:endParaRPr lang="en-GB" sz="6000" dirty="0" smtClean="0"/>
          </a:p>
        </p:txBody>
      </p:sp>
      <p:sp>
        <p:nvSpPr>
          <p:cNvPr id="3" name="Title 2"/>
          <p:cNvSpPr>
            <a:spLocks noGrp="1"/>
          </p:cNvSpPr>
          <p:nvPr>
            <p:ph type="title"/>
          </p:nvPr>
        </p:nvSpPr>
        <p:spPr>
          <a:xfrm>
            <a:off x="457200" y="457201"/>
            <a:ext cx="8229600" cy="1143000"/>
          </a:xfrm>
        </p:spPr>
        <p:txBody>
          <a:bodyPr>
            <a:noAutofit/>
          </a:bodyPr>
          <a:lstStyle/>
          <a:p>
            <a:pPr algn="l"/>
            <a:r>
              <a:rPr lang="en-GB" sz="3600" dirty="0" smtClean="0">
                <a:solidFill>
                  <a:schemeClr val="tx2">
                    <a:lumMod val="75000"/>
                  </a:schemeClr>
                </a:solidFill>
              </a:rPr>
              <a:t>LO3: Key Stakeholders in ensuring future skills requirements are met</a:t>
            </a:r>
            <a:endParaRPr lang="en-GB" sz="3600" dirty="0">
              <a:solidFill>
                <a:schemeClr val="tx2">
                  <a:lumMod val="75000"/>
                </a:scheme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t>22</a:t>
            </a:fld>
            <a:endParaRPr lang="en-GB"/>
          </a:p>
        </p:txBody>
      </p:sp>
    </p:spTree>
    <p:extLst>
      <p:ext uri="{BB962C8B-B14F-4D97-AF65-F5344CB8AC3E}">
        <p14:creationId xmlns:p14="http://schemas.microsoft.com/office/powerpoint/2010/main" val="253344785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548680"/>
            <a:ext cx="8328025" cy="219075"/>
          </a:xfrm>
        </p:spPr>
        <p:txBody>
          <a:bodyPr>
            <a:noAutofit/>
          </a:bodyPr>
          <a:lstStyle/>
          <a:p>
            <a:pPr algn="l" eaLnBrk="1" hangingPunct="1"/>
            <a:r>
              <a:rPr lang="en-US" altLang="en-US" sz="3200" dirty="0" smtClean="0"/>
              <a:t>Session Recap: </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4002144549"/>
              </p:ext>
            </p:extLst>
          </p:nvPr>
        </p:nvGraphicFramePr>
        <p:xfrm>
          <a:off x="385887" y="2636912"/>
          <a:ext cx="8310562" cy="2614614"/>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smtClean="0">
                          <a:solidFill>
                            <a:schemeClr val="tx1"/>
                          </a:solidFill>
                        </a:rPr>
                        <a:t>Evaluation</a:t>
                      </a:r>
                      <a:r>
                        <a:rPr lang="en-US" sz="1700" b="0" baseline="0" dirty="0" smtClean="0">
                          <a:solidFill>
                            <a:schemeClr val="tx1"/>
                          </a:solidFill>
                        </a:rPr>
                        <a:t> of</a:t>
                      </a:r>
                      <a:r>
                        <a:rPr lang="en-US" sz="1700" b="0" dirty="0" smtClean="0">
                          <a:solidFill>
                            <a:schemeClr val="tx1"/>
                          </a:solidFill>
                        </a:rPr>
                        <a:t> the major contemporary</a:t>
                      </a:r>
                      <a:r>
                        <a:rPr lang="en-US" sz="1700" b="0" baseline="0" dirty="0" smtClean="0">
                          <a:solidFill>
                            <a:schemeClr val="tx1"/>
                          </a:solidFill>
                        </a:rPr>
                        <a:t> </a:t>
                      </a:r>
                      <a:r>
                        <a:rPr lang="en-US" sz="1700" b="0" baseline="0" dirty="0" err="1" smtClean="0">
                          <a:solidFill>
                            <a:schemeClr val="tx1"/>
                          </a:solidFill>
                        </a:rPr>
                        <a:t>labour</a:t>
                      </a:r>
                      <a:r>
                        <a:rPr lang="en-US" sz="1700" b="0" baseline="0" dirty="0" smtClean="0">
                          <a:solidFill>
                            <a:schemeClr val="tx1"/>
                          </a:solidFill>
                        </a:rPr>
                        <a:t> market trends in different country contexts.</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Identified the </a:t>
                      </a:r>
                      <a:r>
                        <a:rPr lang="en-US" sz="1700" b="0" baseline="0" dirty="0" smtClean="0">
                          <a:solidFill>
                            <a:schemeClr val="tx1"/>
                          </a:solidFill>
                        </a:rPr>
                        <a:t>significance of tightening and loosening </a:t>
                      </a:r>
                      <a:r>
                        <a:rPr lang="en-US" sz="1700" b="0" baseline="0" dirty="0" err="1" smtClean="0">
                          <a:solidFill>
                            <a:schemeClr val="tx1"/>
                          </a:solidFill>
                        </a:rPr>
                        <a:t>labour</a:t>
                      </a:r>
                      <a:r>
                        <a:rPr lang="en-US" sz="1700" b="0" baseline="0" dirty="0" smtClean="0">
                          <a:solidFill>
                            <a:schemeClr val="tx1"/>
                          </a:solidFill>
                        </a:rPr>
                        <a:t> market conditions.</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smtClean="0"/>
                        <a:t>Described the role of government and trade unions in helping to ensure that future skills needs are met.  </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23</a:t>
            </a:fld>
            <a:endParaRPr lang="en-US"/>
          </a:p>
        </p:txBody>
      </p:sp>
      <p:sp>
        <p:nvSpPr>
          <p:cNvPr id="3" name="TextBox 2"/>
          <p:cNvSpPr txBox="1"/>
          <p:nvPr/>
        </p:nvSpPr>
        <p:spPr>
          <a:xfrm>
            <a:off x="467544" y="1052736"/>
            <a:ext cx="8147248" cy="1323439"/>
          </a:xfrm>
          <a:prstGeom prst="rect">
            <a:avLst/>
          </a:prstGeom>
          <a:noFill/>
        </p:spPr>
        <p:txBody>
          <a:bodyPr wrap="square" rtlCol="0">
            <a:spAutoFit/>
          </a:bodyPr>
          <a:lstStyle/>
          <a:p>
            <a:r>
              <a:rPr lang="en-GB" sz="2000" dirty="0" smtClean="0"/>
              <a:t>What did we learn about key contemporary labour market trends and their significance for different kinds of organisation and in different country contexts? </a:t>
            </a:r>
          </a:p>
          <a:p>
            <a:endParaRPr lang="en-GB" sz="2000" dirty="0" smtClean="0"/>
          </a:p>
        </p:txBody>
      </p:sp>
    </p:spTree>
    <p:extLst>
      <p:ext uri="{BB962C8B-B14F-4D97-AF65-F5344CB8AC3E}">
        <p14:creationId xmlns:p14="http://schemas.microsoft.com/office/powerpoint/2010/main" val="2374206173"/>
      </p:ext>
    </p:extLst>
  </p:cSld>
  <p:clrMapOvr>
    <a:masterClrMapping/>
  </p:clrMapOvr>
  <p:transition spd="med">
    <p:fade/>
  </p:transition>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purl.org/dc/dcmitype/"/>
    <ds:schemaRef ds:uri="http://www.w3.org/XML/1998/namespace"/>
    <ds:schemaRef ds:uri="http://schemas.openxmlformats.org/package/2006/metadata/core-properties"/>
    <ds:schemaRef ds:uri="http://schemas.microsoft.com/office/2006/documentManagement/types"/>
    <ds:schemaRef ds:uri="http://purl.org/dc/terms/"/>
    <ds:schemaRef ds:uri="http://schemas.microsoft.com/office/infopath/2007/PartnerControls"/>
    <ds:schemaRef ds:uri="303dbf9b-b85b-46a0-94f1-894078c07ecd"/>
    <ds:schemaRef ds:uri="http://schemas.microsoft.com/office/2006/metadata/propertie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683</TotalTime>
  <Words>1546</Words>
  <Application>Microsoft Office PowerPoint</Application>
  <PresentationFormat>On-screen Show (4:3)</PresentationFormat>
  <Paragraphs>253</Paragraphs>
  <Slides>23</Slides>
  <Notes>23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Myriad Pro</vt:lpstr>
      <vt:lpstr>Tahoma</vt:lpstr>
      <vt:lpstr>20140311PresentationUWTSDTemplate</vt:lpstr>
      <vt:lpstr>Resourcing and Talent Planning: Introduction to Module and Assessment </vt:lpstr>
      <vt:lpstr>“ Resourcing and talent management activities form a major part of the generalist HR role.  They are activities of relevance to all organisations which employ people because they aim to help meet some central, basic objectives”.</vt:lpstr>
      <vt:lpstr>Session Overview: Part 1</vt:lpstr>
      <vt:lpstr>Session Overview: Part 2</vt:lpstr>
      <vt:lpstr>1. Module Aims and Learning Outcomes</vt:lpstr>
      <vt:lpstr>2. Assignment Details</vt:lpstr>
      <vt:lpstr>3. Subject Areas</vt:lpstr>
      <vt:lpstr>3. Subject Areas</vt:lpstr>
      <vt:lpstr>4. Meeting Business Objectives</vt:lpstr>
      <vt:lpstr>Resourcing and Talent Planning:  Labour Market Trends</vt:lpstr>
      <vt:lpstr>Session Overview: Part 2</vt:lpstr>
      <vt:lpstr>LO1: The importance of understanding labour market trends.</vt:lpstr>
      <vt:lpstr>LO1: Sources of information available to help us.</vt:lpstr>
      <vt:lpstr>LO1: The changing world of work</vt:lpstr>
      <vt:lpstr>LO1: Changes to the types industries /organisations</vt:lpstr>
      <vt:lpstr>LO1: Understanding the concept of migration</vt:lpstr>
      <vt:lpstr>LO1:Brexit</vt:lpstr>
      <vt:lpstr>LO2: Tight v Loose Labour Market</vt:lpstr>
      <vt:lpstr>LO2: Tight v Loose Labour Market</vt:lpstr>
      <vt:lpstr>LO2: Activity  Tight or loose...? How might you adapt your resourcing Strategy?</vt:lpstr>
      <vt:lpstr>LO2:Impact on approach to resourcing</vt:lpstr>
      <vt:lpstr>LO3: Key Stakeholders in ensuring future skills requirements are met</vt:lpstr>
      <vt:lpstr>Session Recap: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Hayward</cp:lastModifiedBy>
  <cp:revision>34</cp:revision>
  <cp:lastPrinted>2016-11-03T10:04:23Z</cp:lastPrinted>
  <dcterms:created xsi:type="dcterms:W3CDTF">2015-04-14T15:21:28Z</dcterms:created>
  <dcterms:modified xsi:type="dcterms:W3CDTF">2018-12-21T16:04:51Z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