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2" r:id="rId1"/>
  </p:sldMasterIdLst>
  <p:notesMasterIdLst>
    <p:notesMasterId r:id="rId20"/>
  </p:notesMasterIdLst>
  <p:sldIdLst>
    <p:sldId id="256" r:id="rId2"/>
    <p:sldId id="258" r:id="rId3"/>
    <p:sldId id="305" r:id="rId4"/>
    <p:sldId id="306" r:id="rId5"/>
    <p:sldId id="295" r:id="rId6"/>
    <p:sldId id="291" r:id="rId7"/>
    <p:sldId id="296" r:id="rId8"/>
    <p:sldId id="308" r:id="rId9"/>
    <p:sldId id="260" r:id="rId10"/>
    <p:sldId id="302" r:id="rId11"/>
    <p:sldId id="301" r:id="rId12"/>
    <p:sldId id="303" r:id="rId13"/>
    <p:sldId id="304" r:id="rId14"/>
    <p:sldId id="310" r:id="rId15"/>
    <p:sldId id="311" r:id="rId16"/>
    <p:sldId id="312" r:id="rId17"/>
    <p:sldId id="313" r:id="rId18"/>
    <p:sldId id="31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5" autoAdjust="0"/>
    <p:restoredTop sz="46769" autoAdjust="0"/>
  </p:normalViewPr>
  <p:slideViewPr>
    <p:cSldViewPr>
      <p:cViewPr varScale="1">
        <p:scale>
          <a:sx n="53" d="100"/>
          <a:sy n="53" d="100"/>
        </p:scale>
        <p:origin x="3294" y="90"/>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notesViewPr>
    <p:cSldViewPr>
      <p:cViewPr>
        <p:scale>
          <a:sx n="30" d="100"/>
          <a:sy n="30" d="100"/>
        </p:scale>
        <p:origin x="-1200" y="-65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3a84d07e5fdc13ce" providerId="LiveId" clId="{3A6735BE-7DB1-4F77-8B17-3B4CCC4AD822}"/>
    <pc:docChg chg="undo custSel addSld modSld sldOrd modMainMaster">
      <pc:chgData name="" userId="3a84d07e5fdc13ce" providerId="LiveId" clId="{3A6735BE-7DB1-4F77-8B17-3B4CCC4AD822}" dt="2020-05-27T17:24:48.484" v="275" actId="20577"/>
      <pc:docMkLst>
        <pc:docMk/>
      </pc:docMkLst>
      <pc:sldChg chg="addSp modSp">
        <pc:chgData name="" userId="3a84d07e5fdc13ce" providerId="LiveId" clId="{3A6735BE-7DB1-4F77-8B17-3B4CCC4AD822}" dt="2020-05-27T17:02:08.341" v="105" actId="20577"/>
        <pc:sldMkLst>
          <pc:docMk/>
          <pc:sldMk cId="2565008933" sldId="256"/>
        </pc:sldMkLst>
        <pc:spChg chg="add mod">
          <ac:chgData name="" userId="3a84d07e5fdc13ce" providerId="LiveId" clId="{3A6735BE-7DB1-4F77-8B17-3B4CCC4AD822}" dt="2020-05-27T17:01:21.273" v="48" actId="403"/>
          <ac:spMkLst>
            <pc:docMk/>
            <pc:sldMk cId="2565008933" sldId="256"/>
            <ac:spMk id="2" creationId="{9FB727D6-7062-49C2-BCA9-600CB7E17AE1}"/>
          </ac:spMkLst>
        </pc:spChg>
        <pc:spChg chg="mod">
          <ac:chgData name="" userId="3a84d07e5fdc13ce" providerId="LiveId" clId="{3A6735BE-7DB1-4F77-8B17-3B4CCC4AD822}" dt="2020-05-27T17:02:08.341" v="105" actId="20577"/>
          <ac:spMkLst>
            <pc:docMk/>
            <pc:sldMk cId="2565008933" sldId="256"/>
            <ac:spMk id="3" creationId="{00000000-0000-0000-0000-000000000000}"/>
          </ac:spMkLst>
        </pc:spChg>
      </pc:sldChg>
      <pc:sldChg chg="delSp modSp modNotesTx">
        <pc:chgData name="" userId="3a84d07e5fdc13ce" providerId="LiveId" clId="{3A6735BE-7DB1-4F77-8B17-3B4CCC4AD822}" dt="2020-05-27T17:23:51.142" v="239" actId="20577"/>
        <pc:sldMkLst>
          <pc:docMk/>
          <pc:sldMk cId="1566250292" sldId="258"/>
        </pc:sldMkLst>
        <pc:spChg chg="del">
          <ac:chgData name="" userId="3a84d07e5fdc13ce" providerId="LiveId" clId="{3A6735BE-7DB1-4F77-8B17-3B4CCC4AD822}" dt="2020-05-27T17:02:22.626" v="106" actId="478"/>
          <ac:spMkLst>
            <pc:docMk/>
            <pc:sldMk cId="1566250292" sldId="258"/>
            <ac:spMk id="6" creationId="{00000000-0000-0000-0000-000000000000}"/>
          </ac:spMkLst>
        </pc:spChg>
        <pc:spChg chg="mod">
          <ac:chgData name="" userId="3a84d07e5fdc13ce" providerId="LiveId" clId="{3A6735BE-7DB1-4F77-8B17-3B4CCC4AD822}" dt="2020-05-27T17:23:40.101" v="237" actId="113"/>
          <ac:spMkLst>
            <pc:docMk/>
            <pc:sldMk cId="1566250292" sldId="258"/>
            <ac:spMk id="8" creationId="{00000000-0000-0000-0000-000000000000}"/>
          </ac:spMkLst>
        </pc:spChg>
        <pc:spChg chg="mod">
          <ac:chgData name="" userId="3a84d07e5fdc13ce" providerId="LiveId" clId="{3A6735BE-7DB1-4F77-8B17-3B4CCC4AD822}" dt="2020-05-27T17:23:51.142" v="239" actId="20577"/>
          <ac:spMkLst>
            <pc:docMk/>
            <pc:sldMk cId="1566250292" sldId="258"/>
            <ac:spMk id="9" creationId="{00000000-0000-0000-0000-000000000000}"/>
          </ac:spMkLst>
        </pc:spChg>
      </pc:sldChg>
      <pc:sldChg chg="delSp modSp">
        <pc:chgData name="" userId="3a84d07e5fdc13ce" providerId="LiveId" clId="{3A6735BE-7DB1-4F77-8B17-3B4CCC4AD822}" dt="2020-05-27T17:07:30.892" v="178" actId="113"/>
        <pc:sldMkLst>
          <pc:docMk/>
          <pc:sldMk cId="4013192991" sldId="260"/>
        </pc:sldMkLst>
        <pc:spChg chg="del">
          <ac:chgData name="" userId="3a84d07e5fdc13ce" providerId="LiveId" clId="{3A6735BE-7DB1-4F77-8B17-3B4CCC4AD822}" dt="2020-05-27T17:02:47" v="110" actId="478"/>
          <ac:spMkLst>
            <pc:docMk/>
            <pc:sldMk cId="4013192991" sldId="260"/>
            <ac:spMk id="6" creationId="{00000000-0000-0000-0000-000000000000}"/>
          </ac:spMkLst>
        </pc:spChg>
        <pc:spChg chg="mod">
          <ac:chgData name="" userId="3a84d07e5fdc13ce" providerId="LiveId" clId="{3A6735BE-7DB1-4F77-8B17-3B4CCC4AD822}" dt="2020-05-27T17:07:21.388" v="176" actId="404"/>
          <ac:spMkLst>
            <pc:docMk/>
            <pc:sldMk cId="4013192991" sldId="260"/>
            <ac:spMk id="8" creationId="{00000000-0000-0000-0000-000000000000}"/>
          </ac:spMkLst>
        </pc:spChg>
        <pc:spChg chg="mod">
          <ac:chgData name="" userId="3a84d07e5fdc13ce" providerId="LiveId" clId="{3A6735BE-7DB1-4F77-8B17-3B4CCC4AD822}" dt="2020-05-27T17:07:30.892" v="178" actId="113"/>
          <ac:spMkLst>
            <pc:docMk/>
            <pc:sldMk cId="4013192991" sldId="260"/>
            <ac:spMk id="9" creationId="{00000000-0000-0000-0000-000000000000}"/>
          </ac:spMkLst>
        </pc:spChg>
      </pc:sldChg>
      <pc:sldChg chg="delSp modSp">
        <pc:chgData name="" userId="3a84d07e5fdc13ce" providerId="LiveId" clId="{3A6735BE-7DB1-4F77-8B17-3B4CCC4AD822}" dt="2020-05-27T17:05:52.290" v="154" actId="113"/>
        <pc:sldMkLst>
          <pc:docMk/>
          <pc:sldMk cId="3899787968" sldId="291"/>
        </pc:sldMkLst>
        <pc:spChg chg="del">
          <ac:chgData name="" userId="3a84d07e5fdc13ce" providerId="LiveId" clId="{3A6735BE-7DB1-4F77-8B17-3B4CCC4AD822}" dt="2020-05-27T17:02:35.495" v="108" actId="478"/>
          <ac:spMkLst>
            <pc:docMk/>
            <pc:sldMk cId="3899787968" sldId="291"/>
            <ac:spMk id="6" creationId="{00000000-0000-0000-0000-000000000000}"/>
          </ac:spMkLst>
        </pc:spChg>
        <pc:spChg chg="mod">
          <ac:chgData name="" userId="3a84d07e5fdc13ce" providerId="LiveId" clId="{3A6735BE-7DB1-4F77-8B17-3B4CCC4AD822}" dt="2020-05-27T17:05:49.105" v="153" actId="1076"/>
          <ac:spMkLst>
            <pc:docMk/>
            <pc:sldMk cId="3899787968" sldId="291"/>
            <ac:spMk id="8" creationId="{00000000-0000-0000-0000-000000000000}"/>
          </ac:spMkLst>
        </pc:spChg>
        <pc:spChg chg="mod">
          <ac:chgData name="" userId="3a84d07e5fdc13ce" providerId="LiveId" clId="{3A6735BE-7DB1-4F77-8B17-3B4CCC4AD822}" dt="2020-05-27T17:05:52.290" v="154" actId="113"/>
          <ac:spMkLst>
            <pc:docMk/>
            <pc:sldMk cId="3899787968" sldId="291"/>
            <ac:spMk id="9" creationId="{00000000-0000-0000-0000-000000000000}"/>
          </ac:spMkLst>
        </pc:spChg>
      </pc:sldChg>
      <pc:sldChg chg="delSp modSp">
        <pc:chgData name="" userId="3a84d07e5fdc13ce" providerId="LiveId" clId="{3A6735BE-7DB1-4F77-8B17-3B4CCC4AD822}" dt="2020-05-27T17:05:22.898" v="144" actId="113"/>
        <pc:sldMkLst>
          <pc:docMk/>
          <pc:sldMk cId="0" sldId="295"/>
        </pc:sldMkLst>
        <pc:spChg chg="del">
          <ac:chgData name="" userId="3a84d07e5fdc13ce" providerId="LiveId" clId="{3A6735BE-7DB1-4F77-8B17-3B4CCC4AD822}" dt="2020-05-27T17:02:30.127" v="107" actId="478"/>
          <ac:spMkLst>
            <pc:docMk/>
            <pc:sldMk cId="0" sldId="295"/>
            <ac:spMk id="2" creationId="{00000000-0000-0000-0000-000000000000}"/>
          </ac:spMkLst>
        </pc:spChg>
        <pc:spChg chg="mod">
          <ac:chgData name="" userId="3a84d07e5fdc13ce" providerId="LiveId" clId="{3A6735BE-7DB1-4F77-8B17-3B4CCC4AD822}" dt="2020-05-27T17:05:15.281" v="142" actId="1076"/>
          <ac:spMkLst>
            <pc:docMk/>
            <pc:sldMk cId="0" sldId="295"/>
            <ac:spMk id="3" creationId="{00000000-0000-0000-0000-000000000000}"/>
          </ac:spMkLst>
        </pc:spChg>
        <pc:spChg chg="mod">
          <ac:chgData name="" userId="3a84d07e5fdc13ce" providerId="LiveId" clId="{3A6735BE-7DB1-4F77-8B17-3B4CCC4AD822}" dt="2020-05-27T17:05:22.898" v="144" actId="113"/>
          <ac:spMkLst>
            <pc:docMk/>
            <pc:sldMk cId="0" sldId="295"/>
            <ac:spMk id="4" creationId="{00000000-0000-0000-0000-000000000000}"/>
          </ac:spMkLst>
        </pc:spChg>
      </pc:sldChg>
      <pc:sldChg chg="delSp modSp">
        <pc:chgData name="" userId="3a84d07e5fdc13ce" providerId="LiveId" clId="{3A6735BE-7DB1-4F77-8B17-3B4CCC4AD822}" dt="2020-05-27T17:06:44.858" v="166" actId="1076"/>
        <pc:sldMkLst>
          <pc:docMk/>
          <pc:sldMk cId="0" sldId="296"/>
        </pc:sldMkLst>
        <pc:spChg chg="del">
          <ac:chgData name="" userId="3a84d07e5fdc13ce" providerId="LiveId" clId="{3A6735BE-7DB1-4F77-8B17-3B4CCC4AD822}" dt="2020-05-27T17:02:41.057" v="109" actId="478"/>
          <ac:spMkLst>
            <pc:docMk/>
            <pc:sldMk cId="0" sldId="296"/>
            <ac:spMk id="2" creationId="{00000000-0000-0000-0000-000000000000}"/>
          </ac:spMkLst>
        </pc:spChg>
        <pc:spChg chg="mod">
          <ac:chgData name="" userId="3a84d07e5fdc13ce" providerId="LiveId" clId="{3A6735BE-7DB1-4F77-8B17-3B4CCC4AD822}" dt="2020-05-27T17:06:39.226" v="165" actId="14100"/>
          <ac:spMkLst>
            <pc:docMk/>
            <pc:sldMk cId="0" sldId="296"/>
            <ac:spMk id="3" creationId="{00000000-0000-0000-0000-000000000000}"/>
          </ac:spMkLst>
        </pc:spChg>
        <pc:picChg chg="mod">
          <ac:chgData name="" userId="3a84d07e5fdc13ce" providerId="LiveId" clId="{3A6735BE-7DB1-4F77-8B17-3B4CCC4AD822}" dt="2020-05-27T17:06:44.858" v="166" actId="1076"/>
          <ac:picMkLst>
            <pc:docMk/>
            <pc:sldMk cId="0" sldId="296"/>
            <ac:picMk id="6" creationId="{00000000-0000-0000-0000-000000000000}"/>
          </ac:picMkLst>
        </pc:picChg>
      </pc:sldChg>
      <pc:sldChg chg="delSp modSp">
        <pc:chgData name="" userId="3a84d07e5fdc13ce" providerId="LiveId" clId="{3A6735BE-7DB1-4F77-8B17-3B4CCC4AD822}" dt="2020-05-27T17:08:51.844" v="200" actId="1076"/>
        <pc:sldMkLst>
          <pc:docMk/>
          <pc:sldMk cId="0" sldId="301"/>
        </pc:sldMkLst>
        <pc:spChg chg="del">
          <ac:chgData name="" userId="3a84d07e5fdc13ce" providerId="LiveId" clId="{3A6735BE-7DB1-4F77-8B17-3B4CCC4AD822}" dt="2020-05-27T17:02:57.160" v="112" actId="478"/>
          <ac:spMkLst>
            <pc:docMk/>
            <pc:sldMk cId="0" sldId="301"/>
            <ac:spMk id="2" creationId="{00000000-0000-0000-0000-000000000000}"/>
          </ac:spMkLst>
        </pc:spChg>
        <pc:spChg chg="mod">
          <ac:chgData name="" userId="3a84d07e5fdc13ce" providerId="LiveId" clId="{3A6735BE-7DB1-4F77-8B17-3B4CCC4AD822}" dt="2020-05-27T17:08:42.672" v="198" actId="113"/>
          <ac:spMkLst>
            <pc:docMk/>
            <pc:sldMk cId="0" sldId="301"/>
            <ac:spMk id="3" creationId="{00000000-0000-0000-0000-000000000000}"/>
          </ac:spMkLst>
        </pc:spChg>
        <pc:spChg chg="mod">
          <ac:chgData name="" userId="3a84d07e5fdc13ce" providerId="LiveId" clId="{3A6735BE-7DB1-4F77-8B17-3B4CCC4AD822}" dt="2020-05-27T17:08:51.844" v="200" actId="1076"/>
          <ac:spMkLst>
            <pc:docMk/>
            <pc:sldMk cId="0" sldId="301"/>
            <ac:spMk id="4" creationId="{00000000-0000-0000-0000-000000000000}"/>
          </ac:spMkLst>
        </pc:spChg>
      </pc:sldChg>
      <pc:sldChg chg="delSp modSp">
        <pc:chgData name="" userId="3a84d07e5fdc13ce" providerId="LiveId" clId="{3A6735BE-7DB1-4F77-8B17-3B4CCC4AD822}" dt="2020-05-27T17:08:18.630" v="189" actId="1076"/>
        <pc:sldMkLst>
          <pc:docMk/>
          <pc:sldMk cId="2434420512" sldId="302"/>
        </pc:sldMkLst>
        <pc:spChg chg="del">
          <ac:chgData name="" userId="3a84d07e5fdc13ce" providerId="LiveId" clId="{3A6735BE-7DB1-4F77-8B17-3B4CCC4AD822}" dt="2020-05-27T17:02:52.239" v="111" actId="478"/>
          <ac:spMkLst>
            <pc:docMk/>
            <pc:sldMk cId="2434420512" sldId="302"/>
            <ac:spMk id="2" creationId="{00000000-0000-0000-0000-000000000000}"/>
          </ac:spMkLst>
        </pc:spChg>
        <pc:spChg chg="mod">
          <ac:chgData name="" userId="3a84d07e5fdc13ce" providerId="LiveId" clId="{3A6735BE-7DB1-4F77-8B17-3B4CCC4AD822}" dt="2020-05-27T17:08:08.203" v="187" actId="14100"/>
          <ac:spMkLst>
            <pc:docMk/>
            <pc:sldMk cId="2434420512" sldId="302"/>
            <ac:spMk id="3" creationId="{00000000-0000-0000-0000-000000000000}"/>
          </ac:spMkLst>
        </pc:spChg>
        <pc:spChg chg="mod">
          <ac:chgData name="" userId="3a84d07e5fdc13ce" providerId="LiveId" clId="{3A6735BE-7DB1-4F77-8B17-3B4CCC4AD822}" dt="2020-05-27T17:08:18.630" v="189" actId="1076"/>
          <ac:spMkLst>
            <pc:docMk/>
            <pc:sldMk cId="2434420512" sldId="302"/>
            <ac:spMk id="4" creationId="{00000000-0000-0000-0000-000000000000}"/>
          </ac:spMkLst>
        </pc:spChg>
      </pc:sldChg>
      <pc:sldChg chg="delSp modSp">
        <pc:chgData name="" userId="3a84d07e5fdc13ce" providerId="LiveId" clId="{3A6735BE-7DB1-4F77-8B17-3B4CCC4AD822}" dt="2020-05-27T17:09:26.802" v="211" actId="1076"/>
        <pc:sldMkLst>
          <pc:docMk/>
          <pc:sldMk cId="937058578" sldId="303"/>
        </pc:sldMkLst>
        <pc:spChg chg="del">
          <ac:chgData name="" userId="3a84d07e5fdc13ce" providerId="LiveId" clId="{3A6735BE-7DB1-4F77-8B17-3B4CCC4AD822}" dt="2020-05-27T17:03:02.042" v="113" actId="478"/>
          <ac:spMkLst>
            <pc:docMk/>
            <pc:sldMk cId="937058578" sldId="303"/>
            <ac:spMk id="2" creationId="{00000000-0000-0000-0000-000000000000}"/>
          </ac:spMkLst>
        </pc:spChg>
        <pc:spChg chg="mod">
          <ac:chgData name="" userId="3a84d07e5fdc13ce" providerId="LiveId" clId="{3A6735BE-7DB1-4F77-8B17-3B4CCC4AD822}" dt="2020-05-27T17:09:17.136" v="209" actId="1076"/>
          <ac:spMkLst>
            <pc:docMk/>
            <pc:sldMk cId="937058578" sldId="303"/>
            <ac:spMk id="3" creationId="{00000000-0000-0000-0000-000000000000}"/>
          </ac:spMkLst>
        </pc:spChg>
        <pc:spChg chg="mod">
          <ac:chgData name="" userId="3a84d07e5fdc13ce" providerId="LiveId" clId="{3A6735BE-7DB1-4F77-8B17-3B4CCC4AD822}" dt="2020-05-27T17:09:26.802" v="211" actId="1076"/>
          <ac:spMkLst>
            <pc:docMk/>
            <pc:sldMk cId="937058578" sldId="303"/>
            <ac:spMk id="4" creationId="{00000000-0000-0000-0000-000000000000}"/>
          </ac:spMkLst>
        </pc:spChg>
      </pc:sldChg>
      <pc:sldChg chg="delSp modSp modNotesTx">
        <pc:chgData name="" userId="3a84d07e5fdc13ce" providerId="LiveId" clId="{3A6735BE-7DB1-4F77-8B17-3B4CCC4AD822}" dt="2020-05-27T17:10:00.727" v="222" actId="1076"/>
        <pc:sldMkLst>
          <pc:docMk/>
          <pc:sldMk cId="333684876" sldId="304"/>
        </pc:sldMkLst>
        <pc:spChg chg="del">
          <ac:chgData name="" userId="3a84d07e5fdc13ce" providerId="LiveId" clId="{3A6735BE-7DB1-4F77-8B17-3B4CCC4AD822}" dt="2020-05-27T17:03:05.943" v="114" actId="478"/>
          <ac:spMkLst>
            <pc:docMk/>
            <pc:sldMk cId="333684876" sldId="304"/>
            <ac:spMk id="2" creationId="{00000000-0000-0000-0000-000000000000}"/>
          </ac:spMkLst>
        </pc:spChg>
        <pc:spChg chg="mod">
          <ac:chgData name="" userId="3a84d07e5fdc13ce" providerId="LiveId" clId="{3A6735BE-7DB1-4F77-8B17-3B4CCC4AD822}" dt="2020-05-27T17:09:52.186" v="220" actId="14100"/>
          <ac:spMkLst>
            <pc:docMk/>
            <pc:sldMk cId="333684876" sldId="304"/>
            <ac:spMk id="3" creationId="{00000000-0000-0000-0000-000000000000}"/>
          </ac:spMkLst>
        </pc:spChg>
        <pc:spChg chg="mod">
          <ac:chgData name="" userId="3a84d07e5fdc13ce" providerId="LiveId" clId="{3A6735BE-7DB1-4F77-8B17-3B4CCC4AD822}" dt="2020-05-27T17:10:00.727" v="222" actId="1076"/>
          <ac:spMkLst>
            <pc:docMk/>
            <pc:sldMk cId="333684876" sldId="304"/>
            <ac:spMk id="4" creationId="{00000000-0000-0000-0000-000000000000}"/>
          </ac:spMkLst>
        </pc:spChg>
      </pc:sldChg>
      <pc:sldChg chg="add">
        <pc:chgData name="" userId="3a84d07e5fdc13ce" providerId="LiveId" clId="{3A6735BE-7DB1-4F77-8B17-3B4CCC4AD822}" dt="2020-05-27T17:22:53.572" v="223"/>
        <pc:sldMkLst>
          <pc:docMk/>
          <pc:sldMk cId="3615417423" sldId="305"/>
        </pc:sldMkLst>
      </pc:sldChg>
      <pc:sldChg chg="modSp add ord">
        <pc:chgData name="" userId="3a84d07e5fdc13ce" providerId="LiveId" clId="{3A6735BE-7DB1-4F77-8B17-3B4CCC4AD822}" dt="2020-05-27T17:24:48.484" v="275" actId="20577"/>
        <pc:sldMkLst>
          <pc:docMk/>
          <pc:sldMk cId="1338924323" sldId="306"/>
        </pc:sldMkLst>
        <pc:spChg chg="mod">
          <ac:chgData name="" userId="3a84d07e5fdc13ce" providerId="LiveId" clId="{3A6735BE-7DB1-4F77-8B17-3B4CCC4AD822}" dt="2020-05-27T17:24:48.484" v="275" actId="20577"/>
          <ac:spMkLst>
            <pc:docMk/>
            <pc:sldMk cId="1338924323" sldId="306"/>
            <ac:spMk id="8" creationId="{00000000-0000-0000-0000-000000000000}"/>
          </ac:spMkLst>
        </pc:spChg>
        <pc:spChg chg="mod">
          <ac:chgData name="" userId="3a84d07e5fdc13ce" providerId="LiveId" clId="{3A6735BE-7DB1-4F77-8B17-3B4CCC4AD822}" dt="2020-05-27T17:24:17.084" v="242"/>
          <ac:spMkLst>
            <pc:docMk/>
            <pc:sldMk cId="1338924323" sldId="306"/>
            <ac:spMk id="9" creationId="{00000000-0000-0000-0000-000000000000}"/>
          </ac:spMkLst>
        </pc:spChg>
      </pc:sldChg>
      <pc:sldMasterChg chg="modSldLayout">
        <pc:chgData name="" userId="3a84d07e5fdc13ce" providerId="LiveId" clId="{3A6735BE-7DB1-4F77-8B17-3B4CCC4AD822}" dt="2020-05-27T16:36:47.931" v="0" actId="1076"/>
        <pc:sldMasterMkLst>
          <pc:docMk/>
          <pc:sldMasterMk cId="0" sldId="2147483648"/>
        </pc:sldMasterMkLst>
        <pc:sldLayoutChg chg="modSp">
          <pc:chgData name="" userId="3a84d07e5fdc13ce" providerId="LiveId" clId="{3A6735BE-7DB1-4F77-8B17-3B4CCC4AD822}" dt="2020-05-27T16:36:47.931" v="0" actId="1076"/>
          <pc:sldLayoutMkLst>
            <pc:docMk/>
            <pc:sldMasterMk cId="0" sldId="2147483648"/>
            <pc:sldLayoutMk cId="0" sldId="2147483649"/>
          </pc:sldLayoutMkLst>
          <pc:spChg chg="mod">
            <ac:chgData name="" userId="3a84d07e5fdc13ce" providerId="LiveId" clId="{3A6735BE-7DB1-4F77-8B17-3B4CCC4AD822}" dt="2020-05-27T16:36:47.931" v="0" actId="1076"/>
            <ac:spMkLst>
              <pc:docMk/>
              <pc:sldMasterMk cId="0" sldId="2147483648"/>
              <pc:sldLayoutMk cId="0" sldId="2147483649"/>
              <ac:spMk id="5" creationId="{00000000-0000-0000-0000-000000000000}"/>
            </ac:spMkLst>
          </pc:spChg>
        </pc:sldLayoutChg>
      </pc:sldMasterChg>
      <pc:sldMasterChg chg="addSp">
        <pc:chgData name="" userId="3a84d07e5fdc13ce" providerId="LiveId" clId="{3A6735BE-7DB1-4F77-8B17-3B4CCC4AD822}" dt="2020-05-27T16:36:47.931" v="0" actId="1076"/>
        <pc:sldMasterMkLst>
          <pc:docMk/>
          <pc:sldMasterMk cId="1163185109" sldId="2147483662"/>
        </pc:sldMasterMkLst>
        <pc:spChg chg="add">
          <ac:chgData name="" userId="3a84d07e5fdc13ce" providerId="LiveId" clId="{3A6735BE-7DB1-4F77-8B17-3B4CCC4AD822}" dt="2020-05-27T16:36:47.931" v="0" actId="1076"/>
          <ac:spMkLst>
            <pc:docMk/>
            <pc:sldMasterMk cId="1163185109" sldId="2147483662"/>
            <ac:spMk id="7" creationId="{0AA09A03-E454-4BB2-A744-F19549FC9015}"/>
          </ac:spMkLst>
        </pc:sp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6422B10-FE80-4935-B9C9-55F2DE02CE53}" type="datetimeFigureOut">
              <a:rPr lang="en-US" smtClean="0"/>
              <a:pPr/>
              <a:t>2/9/2023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9974C31-EB4A-4B21-8134-CB5741A1DC5F}" type="slidenum">
              <a:rPr lang="en-US" smtClean="0"/>
              <a:pPr/>
              <a:t>‹#›</a:t>
            </a:fld>
            <a:endParaRPr lang="en-US"/>
          </a:p>
        </p:txBody>
      </p:sp>
    </p:spTree>
    <p:extLst>
      <p:ext uri="{BB962C8B-B14F-4D97-AF65-F5344CB8AC3E}">
        <p14:creationId xmlns:p14="http://schemas.microsoft.com/office/powerpoint/2010/main" val="2113143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1</a:t>
            </a:fld>
            <a:endParaRPr lang="en-US"/>
          </a:p>
        </p:txBody>
      </p:sp>
    </p:spTree>
    <p:extLst>
      <p:ext uri="{BB962C8B-B14F-4D97-AF65-F5344CB8AC3E}">
        <p14:creationId xmlns:p14="http://schemas.microsoft.com/office/powerpoint/2010/main" val="1984714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2</a:t>
            </a:fld>
            <a:endParaRPr lang="en-US"/>
          </a:p>
        </p:txBody>
      </p:sp>
    </p:spTree>
    <p:extLst>
      <p:ext uri="{BB962C8B-B14F-4D97-AF65-F5344CB8AC3E}">
        <p14:creationId xmlns:p14="http://schemas.microsoft.com/office/powerpoint/2010/main" val="39708245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Behaviors determining leaders’ success: </a:t>
            </a:r>
          </a:p>
          <a:p>
            <a:pPr marL="228600" indent="-228600">
              <a:buFont typeface="+mj-lt"/>
              <a:buAutoNum type="arabicPeriod"/>
            </a:pPr>
            <a:r>
              <a:rPr lang="en-US" sz="1200" kern="1200" dirty="0">
                <a:solidFill>
                  <a:schemeClr val="tx1"/>
                </a:solidFill>
                <a:latin typeface="+mn-lt"/>
                <a:ea typeface="+mn-ea"/>
                <a:cs typeface="+mn-cs"/>
              </a:rPr>
              <a:t>How they attend to tasks.</a:t>
            </a:r>
          </a:p>
          <a:p>
            <a:pPr marL="228600" indent="-228600">
              <a:buFont typeface="+mj-lt"/>
              <a:buAutoNum type="arabicPeriod"/>
            </a:pPr>
            <a:r>
              <a:rPr lang="en-US" sz="1200" kern="1200" dirty="0">
                <a:solidFill>
                  <a:schemeClr val="tx1"/>
                </a:solidFill>
                <a:latin typeface="+mn-lt"/>
                <a:ea typeface="+mn-ea"/>
                <a:cs typeface="+mn-cs"/>
              </a:rPr>
              <a:t>How they attend to their relationships with people. </a:t>
            </a:r>
          </a:p>
          <a:p>
            <a:pPr marL="0" indent="0">
              <a:buFont typeface="+mj-lt"/>
              <a:buNone/>
            </a:pPr>
            <a:endParaRPr lang="en-US" sz="1200" kern="1200" dirty="0">
              <a:solidFill>
                <a:schemeClr val="tx1"/>
              </a:solidFill>
              <a:latin typeface="+mn-lt"/>
              <a:ea typeface="+mn-ea"/>
              <a:cs typeface="+mn-cs"/>
            </a:endParaRPr>
          </a:p>
          <a:p>
            <a:pPr marL="0" indent="0">
              <a:buFont typeface="+mj-lt"/>
              <a:buNone/>
            </a:pPr>
            <a:r>
              <a:rPr lang="en-US" sz="1200" kern="1200" dirty="0">
                <a:solidFill>
                  <a:schemeClr val="tx1"/>
                </a:solidFill>
                <a:latin typeface="+mn-lt"/>
                <a:ea typeface="+mn-ea"/>
                <a:cs typeface="+mn-cs"/>
              </a:rPr>
              <a:t>Two dimensions</a:t>
            </a:r>
            <a:r>
              <a:rPr lang="en-US" sz="1200" kern="1200" baseline="0" dirty="0">
                <a:solidFill>
                  <a:schemeClr val="tx1"/>
                </a:solidFill>
                <a:latin typeface="+mn-lt"/>
                <a:ea typeface="+mn-ea"/>
                <a:cs typeface="+mn-cs"/>
              </a:rPr>
              <a:t> of leadership behavior are:</a:t>
            </a:r>
          </a:p>
          <a:p>
            <a:pPr marL="228600" indent="-228600">
              <a:buFont typeface="+mj-lt"/>
              <a:buAutoNum type="arabicPeriod"/>
            </a:pPr>
            <a:r>
              <a:rPr lang="en-US" sz="1200" kern="1200" baseline="0" dirty="0">
                <a:solidFill>
                  <a:schemeClr val="tx1"/>
                </a:solidFill>
                <a:latin typeface="+mn-lt"/>
                <a:ea typeface="+mn-ea"/>
                <a:cs typeface="+mn-cs"/>
              </a:rPr>
              <a:t>Task behaviors.</a:t>
            </a:r>
          </a:p>
          <a:p>
            <a:pPr marL="228600" indent="-228600">
              <a:buFont typeface="+mj-lt"/>
              <a:buAutoNum type="arabicPeriod"/>
            </a:pPr>
            <a:r>
              <a:rPr lang="en-US" sz="1200" kern="1200" baseline="0" dirty="0">
                <a:solidFill>
                  <a:schemeClr val="tx1"/>
                </a:solidFill>
                <a:latin typeface="+mn-lt"/>
                <a:ea typeface="+mn-ea"/>
                <a:cs typeface="+mn-cs"/>
              </a:rPr>
              <a:t>Relationship behaviors.</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a:t>A</a:t>
            </a:r>
            <a:r>
              <a:rPr lang="en-US" baseline="0" dirty="0"/>
              <a:t> leader’s challenge is to</a:t>
            </a:r>
            <a:r>
              <a:rPr lang="en-US" dirty="0"/>
              <a:t> integrate and optimize these dimensions in leadership role.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Personal styles</a:t>
            </a:r>
            <a:r>
              <a:rPr lang="en-US" sz="1200" kern="1200" dirty="0">
                <a:solidFill>
                  <a:schemeClr val="tx1"/>
                </a:solidFill>
                <a:latin typeface="+mn-lt"/>
                <a:ea typeface="+mn-ea"/>
                <a:cs typeface="+mn-cs"/>
              </a:rPr>
              <a:t>:</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All of us have developed unique habits regarding work and play, which have been ingrained over many years. These habits form a very real part of who we are as people and of how we function. </a:t>
            </a:r>
          </a:p>
        </p:txBody>
      </p:sp>
      <p:sp>
        <p:nvSpPr>
          <p:cNvPr id="4" name="Slide Number Placeholder 3"/>
          <p:cNvSpPr>
            <a:spLocks noGrp="1"/>
          </p:cNvSpPr>
          <p:nvPr>
            <p:ph type="sldNum" sz="quarter" idx="10"/>
          </p:nvPr>
        </p:nvSpPr>
        <p:spPr/>
        <p:txBody>
          <a:bodyPr/>
          <a:lstStyle/>
          <a:p>
            <a:fld id="{39974C31-EB4A-4B21-8134-CB5741A1DC5F}" type="slidenum">
              <a:rPr lang="en-US" smtClean="0"/>
              <a:pPr/>
              <a:t>3</a:t>
            </a:fld>
            <a:endParaRPr lang="en-US"/>
          </a:p>
        </p:txBody>
      </p:sp>
    </p:spTree>
    <p:extLst>
      <p:ext uri="{BB962C8B-B14F-4D97-AF65-F5344CB8AC3E}">
        <p14:creationId xmlns:p14="http://schemas.microsoft.com/office/powerpoint/2010/main" val="2204867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4</a:t>
            </a:fld>
            <a:endParaRPr lang="en-US"/>
          </a:p>
        </p:txBody>
      </p:sp>
    </p:spTree>
    <p:extLst>
      <p:ext uri="{BB962C8B-B14F-4D97-AF65-F5344CB8AC3E}">
        <p14:creationId xmlns:p14="http://schemas.microsoft.com/office/powerpoint/2010/main" val="3149896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Task oriented</a:t>
            </a:r>
            <a:r>
              <a:rPr lang="en-US" sz="1200" baseline="0" dirty="0"/>
              <a:t> people are </a:t>
            </a:r>
            <a:r>
              <a:rPr lang="en-US" sz="1200" dirty="0"/>
              <a:t>Goal oriented: </a:t>
            </a:r>
            <a:r>
              <a:rPr lang="en-US" dirty="0"/>
              <a:t>They want to achieve, they</a:t>
            </a:r>
            <a:r>
              <a:rPr lang="en-US" baseline="0" dirty="0"/>
              <a:t> are organized, and they find meaning in doing.</a:t>
            </a:r>
            <a:r>
              <a:rPr lang="en-US" dirty="0"/>
              <a: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Tasks and </a:t>
            </a:r>
            <a:r>
              <a:rPr lang="en-US" dirty="0"/>
              <a:t>a sense of control:</a:t>
            </a:r>
            <a:r>
              <a:rPr lang="en-US" baseline="0" dirty="0"/>
              <a:t> In his book, </a:t>
            </a:r>
            <a:r>
              <a:rPr lang="en-US" i="1" dirty="0"/>
              <a:t>Work and Love: The Crucial Balance</a:t>
            </a:r>
            <a:r>
              <a:rPr lang="en-US" dirty="0"/>
              <a:t> (1980),</a:t>
            </a:r>
            <a:r>
              <a:rPr lang="en-US" baseline="0" dirty="0"/>
              <a:t> </a:t>
            </a:r>
            <a:r>
              <a:rPr lang="en-US" sz="1200" kern="1200" dirty="0">
                <a:solidFill>
                  <a:schemeClr val="tx1"/>
                </a:solidFill>
                <a:latin typeface="+mn-lt"/>
                <a:ea typeface="+mn-ea"/>
                <a:cs typeface="+mn-cs"/>
              </a:rPr>
              <a:t>psychiatrist Jay </a:t>
            </a:r>
            <a:r>
              <a:rPr lang="en-US" sz="1200" kern="1200" dirty="0" err="1">
                <a:solidFill>
                  <a:schemeClr val="tx1"/>
                </a:solidFill>
                <a:latin typeface="+mn-lt"/>
                <a:ea typeface="+mn-ea"/>
                <a:cs typeface="+mn-cs"/>
              </a:rPr>
              <a:t>Rohrlich</a:t>
            </a:r>
            <a:r>
              <a:rPr lang="en-US" sz="1200" kern="1200" dirty="0">
                <a:solidFill>
                  <a:schemeClr val="tx1"/>
                </a:solidFill>
                <a:latin typeface="+mn-lt"/>
                <a:ea typeface="+mn-ea"/>
                <a:cs typeface="+mn-cs"/>
              </a:rPr>
              <a:t> shows how doing tasks gives people a sense of control and self-mastery. Achievement sharpens our self-image and helps us define ourselves. </a:t>
            </a: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IN" dirty="0"/>
              <a:t>Characteristics of task-oriented people:</a:t>
            </a:r>
            <a:r>
              <a:rPr lang="en-IN" baseline="0" dirty="0"/>
              <a:t> </a:t>
            </a:r>
            <a:r>
              <a:rPr lang="en-US" sz="1200" kern="1200" dirty="0">
                <a:solidFill>
                  <a:schemeClr val="tx1"/>
                </a:solidFill>
                <a:effectLst/>
                <a:latin typeface="+mn-lt"/>
                <a:ea typeface="+mn-ea"/>
                <a:cs typeface="+mn-cs"/>
              </a:rPr>
              <a:t>Some clear characteristics of task-oriented people include:</a:t>
            </a:r>
            <a:endParaRPr lang="en-IN" baseline="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baseline="0" dirty="0"/>
              <a:t>They u</a:t>
            </a:r>
            <a:r>
              <a:rPr lang="en-US" sz="1200" kern="1200" dirty="0">
                <a:solidFill>
                  <a:schemeClr val="tx1"/>
                </a:solidFill>
                <a:latin typeface="+mn-lt"/>
                <a:ea typeface="+mn-ea"/>
                <a:cs typeface="+mn-cs"/>
              </a:rPr>
              <a:t>se color codes in their daily planners.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latin typeface="+mn-lt"/>
                <a:ea typeface="+mn-ea"/>
                <a:cs typeface="+mn-cs"/>
              </a:rPr>
              <a:t>They</a:t>
            </a:r>
            <a:r>
              <a:rPr lang="en-US" sz="1200" kern="1200" baseline="0" dirty="0">
                <a:solidFill>
                  <a:schemeClr val="tx1"/>
                </a:solidFill>
                <a:latin typeface="+mn-lt"/>
                <a:ea typeface="+mn-ea"/>
                <a:cs typeface="+mn-cs"/>
              </a:rPr>
              <a:t> h</a:t>
            </a:r>
            <a:r>
              <a:rPr lang="en-US" sz="1200" kern="1200" dirty="0">
                <a:solidFill>
                  <a:schemeClr val="tx1"/>
                </a:solidFill>
                <a:latin typeface="+mn-lt"/>
                <a:ea typeface="+mn-ea"/>
                <a:cs typeface="+mn-cs"/>
              </a:rPr>
              <a:t>ave sticky notes in every room of their house.</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latin typeface="+mn-lt"/>
                <a:ea typeface="+mn-ea"/>
                <a:cs typeface="+mn-cs"/>
              </a:rPr>
              <a:t>They</a:t>
            </a:r>
            <a:r>
              <a:rPr lang="en-US" sz="1200" kern="1200" baseline="0" dirty="0">
                <a:solidFill>
                  <a:schemeClr val="tx1"/>
                </a:solidFill>
                <a:latin typeface="+mn-lt"/>
                <a:ea typeface="+mn-ea"/>
                <a:cs typeface="+mn-cs"/>
              </a:rPr>
              <a:t> h</a:t>
            </a:r>
            <a:r>
              <a:rPr lang="en-US" sz="1200" kern="1200" dirty="0">
                <a:solidFill>
                  <a:schemeClr val="tx1"/>
                </a:solidFill>
                <a:latin typeface="+mn-lt"/>
                <a:ea typeface="+mn-ea"/>
                <a:cs typeface="+mn-cs"/>
              </a:rPr>
              <a:t>ave finished all chores by 10:00 a.m. on Saturday.</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latin typeface="+mn-lt"/>
                <a:ea typeface="+mn-ea"/>
                <a:cs typeface="+mn-cs"/>
              </a:rPr>
              <a:t>They</a:t>
            </a:r>
            <a:r>
              <a:rPr lang="en-US" sz="1200" kern="1200" baseline="0" dirty="0">
                <a:solidFill>
                  <a:schemeClr val="tx1"/>
                </a:solidFill>
                <a:latin typeface="+mn-lt"/>
                <a:ea typeface="+mn-ea"/>
                <a:cs typeface="+mn-cs"/>
              </a:rPr>
              <a:t> l</a:t>
            </a:r>
            <a:r>
              <a:rPr lang="en-US" sz="1200" kern="1200" dirty="0">
                <a:solidFill>
                  <a:schemeClr val="tx1"/>
                </a:solidFill>
                <a:latin typeface="+mn-lt"/>
                <a:ea typeface="+mn-ea"/>
                <a:cs typeface="+mn-cs"/>
              </a:rPr>
              <a:t>ike to make a list of everything.</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5</a:t>
            </a:fld>
            <a:endParaRPr lang="en-US"/>
          </a:p>
        </p:txBody>
      </p:sp>
    </p:spTree>
    <p:extLst>
      <p:ext uri="{BB962C8B-B14F-4D97-AF65-F5344CB8AC3E}">
        <p14:creationId xmlns:p14="http://schemas.microsoft.com/office/powerpoint/2010/main" val="2737124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sz="1200" dirty="0"/>
              <a:t>Relationship-oriented people are</a:t>
            </a:r>
            <a:r>
              <a:rPr lang="en-US" sz="1200" baseline="0" dirty="0"/>
              <a:t> n</a:t>
            </a:r>
            <a:r>
              <a:rPr lang="en-US" sz="1200" dirty="0"/>
              <a:t>ot goal directed</a:t>
            </a:r>
            <a:r>
              <a:rPr lang="en-US" dirty="0"/>
              <a:t>: </a:t>
            </a:r>
            <a:r>
              <a:rPr lang="en-US" sz="1200" kern="1200" dirty="0">
                <a:solidFill>
                  <a:schemeClr val="tx1"/>
                </a:solidFill>
                <a:effectLst/>
                <a:latin typeface="+mn-lt"/>
                <a:ea typeface="+mn-ea"/>
                <a:cs typeface="+mn-cs"/>
              </a:rPr>
              <a:t>The relationship-oriented person finds meaning in being rather than in doing. Instead of seeking out tasks, relationship-oriented people want to connect with people. </a:t>
            </a:r>
            <a:endParaRPr lang="en-US" dirty="0"/>
          </a:p>
          <a:p>
            <a:pPr marL="0" marR="0" lvl="1"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1" indent="0" algn="l" defTabSz="914400" rtl="0" eaLnBrk="1" fontAlgn="auto" latinLnBrk="0" hangingPunct="1">
              <a:lnSpc>
                <a:spcPct val="100000"/>
              </a:lnSpc>
              <a:spcBef>
                <a:spcPts val="0"/>
              </a:spcBef>
              <a:spcAft>
                <a:spcPts val="0"/>
              </a:spcAft>
              <a:buClrTx/>
              <a:buSzTx/>
              <a:buFontTx/>
              <a:buNone/>
              <a:tabLst/>
              <a:defRPr/>
            </a:pPr>
            <a:r>
              <a:rPr lang="en-US" baseline="0" dirty="0"/>
              <a:t>Strong orientation in the present: They find meaning in the moment rather than in some future objective to be accomplished.</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1" indent="0" algn="l" defTabSz="914400" rtl="0" eaLnBrk="1" fontAlgn="auto" latinLnBrk="0" hangingPunct="1">
              <a:lnSpc>
                <a:spcPct val="100000"/>
              </a:lnSpc>
              <a:spcBef>
                <a:spcPts val="0"/>
              </a:spcBef>
              <a:spcAft>
                <a:spcPts val="0"/>
              </a:spcAft>
              <a:buClrTx/>
              <a:buSzTx/>
              <a:buFontTx/>
              <a:buNone/>
              <a:tabLst/>
              <a:defRPr/>
            </a:pPr>
            <a:r>
              <a:rPr lang="en-US" dirty="0"/>
              <a:t>Value trust in strong relationships:</a:t>
            </a:r>
            <a:r>
              <a:rPr lang="en-US" baseline="0" dirty="0"/>
              <a:t> At the workplace, the relationship-oriented person wants to connect or attach with others. </a:t>
            </a:r>
            <a:r>
              <a:rPr lang="en-US" sz="1200" kern="1200" dirty="0">
                <a:solidFill>
                  <a:schemeClr val="tx1"/>
                </a:solidFill>
                <a:effectLst/>
                <a:latin typeface="+mn-lt"/>
                <a:ea typeface="+mn-ea"/>
                <a:cs typeface="+mn-cs"/>
              </a:rPr>
              <a:t>They value the trust that develops in a group when relationships are strong.</a:t>
            </a:r>
            <a:endParaRPr lang="en-US" baseline="0" dirty="0"/>
          </a:p>
          <a:p>
            <a:pPr marL="0" marR="0" lvl="1"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1"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baseline="0"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6</a:t>
            </a:fld>
            <a:endParaRPr lang="en-US"/>
          </a:p>
        </p:txBody>
      </p:sp>
    </p:spTree>
    <p:extLst>
      <p:ext uri="{BB962C8B-B14F-4D97-AF65-F5344CB8AC3E}">
        <p14:creationId xmlns:p14="http://schemas.microsoft.com/office/powerpoint/2010/main" val="2411779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Figure 4.1 illustrates dimensions of leadership along a task–relationship continuum. </a:t>
            </a:r>
          </a:p>
          <a:p>
            <a:endParaRPr lang="en-US" sz="1200" kern="1200" dirty="0">
              <a:solidFill>
                <a:schemeClr val="tx1"/>
              </a:solidFill>
              <a:latin typeface="+mn-lt"/>
              <a:ea typeface="+mn-ea"/>
              <a:cs typeface="+mn-cs"/>
            </a:endParaRPr>
          </a:p>
          <a:p>
            <a:pPr marL="0" indent="0">
              <a:buFont typeface="+mj-lt"/>
              <a:buNone/>
            </a:pPr>
            <a:r>
              <a:rPr lang="en-US" sz="1200" b="1" kern="1200" dirty="0">
                <a:solidFill>
                  <a:schemeClr val="tx1"/>
                </a:solidFill>
                <a:latin typeface="+mn-lt"/>
                <a:ea typeface="+mn-ea"/>
                <a:cs typeface="+mn-cs"/>
              </a:rPr>
              <a:t>Task-oriented leadership</a:t>
            </a:r>
            <a:r>
              <a:rPr lang="en-US" sz="1200" b="0" kern="1200" dirty="0">
                <a:solidFill>
                  <a:schemeClr val="tx1"/>
                </a:solidFill>
                <a:latin typeface="+mn-lt"/>
                <a:ea typeface="+mn-ea"/>
                <a:cs typeface="+mn-cs"/>
              </a:rPr>
              <a:t>, which appears on the left end of the continuum, represents leadership that is focused predominantly on procedures, activities, and goal accomplishments. </a:t>
            </a:r>
          </a:p>
          <a:p>
            <a:pPr marL="0" indent="0">
              <a:buFont typeface="+mj-lt"/>
              <a:buNone/>
            </a:pPr>
            <a:endParaRPr lang="en-US" sz="1200" b="0" kern="1200" dirty="0">
              <a:solidFill>
                <a:schemeClr val="tx1"/>
              </a:solidFill>
              <a:latin typeface="+mn-lt"/>
              <a:ea typeface="+mn-ea"/>
              <a:cs typeface="+mn-cs"/>
            </a:endParaRPr>
          </a:p>
          <a:p>
            <a:pPr marL="0" indent="0">
              <a:buFont typeface="+mj-lt"/>
              <a:buNone/>
            </a:pPr>
            <a:r>
              <a:rPr lang="en-US" sz="1200" b="1" kern="1200" dirty="0">
                <a:solidFill>
                  <a:schemeClr val="tx1"/>
                </a:solidFill>
                <a:latin typeface="+mn-lt"/>
                <a:ea typeface="+mn-ea"/>
                <a:cs typeface="+mn-cs"/>
              </a:rPr>
              <a:t>Relationship-oriented leadership</a:t>
            </a:r>
            <a:r>
              <a:rPr lang="en-US" sz="1200" b="0" kern="1200" dirty="0">
                <a:solidFill>
                  <a:schemeClr val="tx1"/>
                </a:solidFill>
                <a:latin typeface="+mn-lt"/>
                <a:ea typeface="+mn-ea"/>
                <a:cs typeface="+mn-cs"/>
              </a:rPr>
              <a:t>, which appears on the right end of the continuum, represents leadership that is focused primarily on the well-being of followers, how they relate to each other, and the atmosphere in which they work. </a:t>
            </a:r>
          </a:p>
          <a:p>
            <a:pPr marL="0" indent="0">
              <a:buFont typeface="+mj-lt"/>
              <a:buNone/>
            </a:pPr>
            <a:endParaRPr lang="en-US" sz="1200" b="0" kern="1200" dirty="0">
              <a:solidFill>
                <a:schemeClr val="tx1"/>
              </a:solidFill>
              <a:latin typeface="+mn-lt"/>
              <a:ea typeface="+mn-ea"/>
              <a:cs typeface="+mn-cs"/>
            </a:endParaRPr>
          </a:p>
          <a:p>
            <a:pPr marL="0" indent="0">
              <a:buFont typeface="+mj-lt"/>
              <a:buNone/>
            </a:pPr>
            <a:r>
              <a:rPr lang="en-US" sz="1200" kern="1200" dirty="0">
                <a:solidFill>
                  <a:schemeClr val="tx1"/>
                </a:solidFill>
                <a:latin typeface="+mn-lt"/>
                <a:ea typeface="+mn-ea"/>
                <a:cs typeface="+mn-cs"/>
              </a:rPr>
              <a:t>Most leadership falls midway between the two extremes of task- and relationship-oriented leadership. This style of leadership is represented by the midrange area, a blend of the two types of leadership.</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7</a:t>
            </a:fld>
            <a:endParaRPr lang="en-US"/>
          </a:p>
        </p:txBody>
      </p:sp>
    </p:spTree>
    <p:extLst>
      <p:ext uri="{BB962C8B-B14F-4D97-AF65-F5344CB8AC3E}">
        <p14:creationId xmlns:p14="http://schemas.microsoft.com/office/powerpoint/2010/main" val="3147221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Facilitate goal accomplishment:</a:t>
            </a:r>
            <a:r>
              <a:rPr lang="en-US" sz="1200" baseline="0" dirty="0"/>
              <a:t> </a:t>
            </a:r>
            <a:r>
              <a:rPr lang="en-US" sz="1200" kern="1200" dirty="0">
                <a:solidFill>
                  <a:schemeClr val="tx1"/>
                </a:solidFill>
                <a:latin typeface="+mn-lt"/>
                <a:ea typeface="+mn-ea"/>
                <a:cs typeface="+mn-cs"/>
              </a:rPr>
              <a:t>Task leadership behaviors facilitate goal accomplishment.</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They are behaviors that help group members to achieve their objectives.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Labels of task leadership:</a:t>
            </a:r>
            <a:endParaRPr lang="en-US" sz="1200" kern="1200" dirty="0">
              <a:solidFill>
                <a:schemeClr val="tx1"/>
              </a:solidFill>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kern="1200" dirty="0">
                <a:solidFill>
                  <a:schemeClr val="tx1"/>
                </a:solidFill>
                <a:latin typeface="+mn-lt"/>
                <a:ea typeface="+mn-ea"/>
                <a:cs typeface="+mn-cs"/>
              </a:rPr>
              <a:t>Initiating structure</a:t>
            </a:r>
            <a:r>
              <a:rPr lang="en-US" sz="1200" kern="1200" dirty="0">
                <a:solidFill>
                  <a:schemeClr val="tx1"/>
                </a:solidFill>
                <a:latin typeface="+mn-lt"/>
                <a:ea typeface="+mn-ea"/>
                <a:cs typeface="+mn-cs"/>
              </a:rPr>
              <a:t>, which means the leader organizes work, defines role responsibilities, and schedules work activities.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kern="1200" dirty="0">
                <a:solidFill>
                  <a:schemeClr val="tx1"/>
                </a:solidFill>
                <a:latin typeface="+mn-lt"/>
                <a:ea typeface="+mn-ea"/>
                <a:cs typeface="+mn-cs"/>
              </a:rPr>
              <a:t>Production orientation</a:t>
            </a:r>
            <a:r>
              <a:rPr lang="en-US" sz="1200" kern="1200" dirty="0">
                <a:solidFill>
                  <a:schemeClr val="tx1"/>
                </a:solidFill>
                <a:latin typeface="+mn-lt"/>
                <a:ea typeface="+mn-ea"/>
                <a:cs typeface="+mn-cs"/>
              </a:rPr>
              <a:t>, which means the leader stresses the production and technical aspects of the job. From this perspective, the leader pays attention to new product development, workload matters, and sales volume, to name a few aspects. </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kern="1200" dirty="0">
                <a:solidFill>
                  <a:schemeClr val="tx1"/>
                </a:solidFill>
                <a:latin typeface="+mn-lt"/>
                <a:ea typeface="+mn-ea"/>
                <a:cs typeface="+mn-cs"/>
              </a:rPr>
              <a:t>Concern for production</a:t>
            </a:r>
            <a:r>
              <a:rPr lang="en-US" sz="1200" kern="1200" dirty="0">
                <a:solidFill>
                  <a:schemeClr val="tx1"/>
                </a:solidFill>
                <a:latin typeface="+mn-lt"/>
                <a:ea typeface="+mn-ea"/>
                <a:cs typeface="+mn-cs"/>
              </a:rPr>
              <a:t> includes policy decisions, new product development, workload, sales volume, or whatever the organization is seeking to accomplish.</a:t>
            </a:r>
          </a:p>
        </p:txBody>
      </p:sp>
      <p:sp>
        <p:nvSpPr>
          <p:cNvPr id="4" name="Slide Number Placeholder 3"/>
          <p:cNvSpPr>
            <a:spLocks noGrp="1"/>
          </p:cNvSpPr>
          <p:nvPr>
            <p:ph type="sldNum" sz="quarter" idx="10"/>
          </p:nvPr>
        </p:nvSpPr>
        <p:spPr/>
        <p:txBody>
          <a:bodyPr/>
          <a:lstStyle/>
          <a:p>
            <a:fld id="{39974C31-EB4A-4B21-8134-CB5741A1DC5F}" type="slidenum">
              <a:rPr lang="en-US" smtClean="0"/>
              <a:pPr/>
              <a:t>9</a:t>
            </a:fld>
            <a:endParaRPr lang="en-US"/>
          </a:p>
        </p:txBody>
      </p:sp>
    </p:spTree>
    <p:extLst>
      <p:ext uri="{BB962C8B-B14F-4D97-AF65-F5344CB8AC3E}">
        <p14:creationId xmlns:p14="http://schemas.microsoft.com/office/powerpoint/2010/main" val="1689825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Includes many behaviors:</a:t>
            </a:r>
            <a:r>
              <a:rPr lang="en-US" sz="1200" baseline="0" dirty="0"/>
              <a:t> </a:t>
            </a:r>
            <a:r>
              <a:rPr lang="en-US" dirty="0"/>
              <a:t>Task</a:t>
            </a:r>
            <a:r>
              <a:rPr lang="en-US" baseline="0" dirty="0"/>
              <a:t> leadership includes many behaviors, but common to each is influencing people toward goal achievement.</a:t>
            </a:r>
          </a:p>
          <a:p>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Varies in ability:</a:t>
            </a:r>
            <a:r>
              <a:rPr lang="en-US" sz="1200" baseline="0" dirty="0"/>
              <a:t> </a:t>
            </a:r>
            <a:r>
              <a:rPr lang="en-US" baseline="0" dirty="0"/>
              <a:t>People vary in their ability to show task-oriented leadership.</a:t>
            </a:r>
          </a:p>
          <a:p>
            <a:endParaRPr lang="en-US" baseline="0" dirty="0"/>
          </a:p>
          <a:p>
            <a:r>
              <a:rPr lang="en-US" baseline="0" dirty="0"/>
              <a:t>Effect of personal style: Those who are task oriented in their personal lives are naturally more task oriented in their leadership, and vice versa.</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10</a:t>
            </a:fld>
            <a:endParaRPr lang="en-US"/>
          </a:p>
        </p:txBody>
      </p:sp>
    </p:spTree>
    <p:extLst>
      <p:ext uri="{BB962C8B-B14F-4D97-AF65-F5344CB8AC3E}">
        <p14:creationId xmlns:p14="http://schemas.microsoft.com/office/powerpoint/2010/main" val="30879327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Followers feel comfortable in any situation:</a:t>
            </a:r>
            <a:r>
              <a:rPr lang="en-US" sz="1200" baseline="0" dirty="0"/>
              <a:t> </a:t>
            </a:r>
            <a:r>
              <a:rPr lang="en-US" dirty="0"/>
              <a:t>Relationship</a:t>
            </a:r>
            <a:r>
              <a:rPr lang="en-US" baseline="0" dirty="0"/>
              <a:t> leadership b</a:t>
            </a:r>
            <a:r>
              <a:rPr lang="en-US" dirty="0"/>
              <a:t>ehaviors help followers feel comfortable with themselves, each other, and the situation.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Labels of relationship leadership:</a:t>
            </a:r>
            <a:endParaRPr lang="en-US" sz="1200" kern="1200" dirty="0">
              <a:solidFill>
                <a:schemeClr val="tx1"/>
              </a:solidFill>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kern="1200" dirty="0">
                <a:solidFill>
                  <a:schemeClr val="tx1"/>
                </a:solidFill>
                <a:latin typeface="+mn-lt"/>
                <a:ea typeface="+mn-ea"/>
                <a:cs typeface="+mn-cs"/>
              </a:rPr>
              <a:t>Consideration behavior</a:t>
            </a:r>
            <a:r>
              <a:rPr lang="en-US" sz="1200" b="0" kern="1200" dirty="0">
                <a:solidFill>
                  <a:schemeClr val="tx1"/>
                </a:solidFill>
                <a:latin typeface="+mn-lt"/>
                <a:ea typeface="+mn-ea"/>
                <a:cs typeface="+mn-cs"/>
              </a:rPr>
              <a:t>:</a:t>
            </a:r>
            <a:r>
              <a:rPr lang="en-US" sz="1200" b="1" kern="1200" dirty="0">
                <a:solidFill>
                  <a:schemeClr val="tx1"/>
                </a:solidFill>
                <a:latin typeface="+mn-lt"/>
                <a:ea typeface="+mn-ea"/>
                <a:cs typeface="+mn-cs"/>
              </a:rPr>
              <a:t> </a:t>
            </a:r>
            <a:r>
              <a:rPr lang="en-US" sz="1200" b="0" kern="1200" dirty="0">
                <a:solidFill>
                  <a:schemeClr val="tx1"/>
                </a:solidFill>
                <a:latin typeface="+mn-lt"/>
                <a:ea typeface="+mn-ea"/>
                <a:cs typeface="+mn-cs"/>
              </a:rPr>
              <a:t>includes</a:t>
            </a:r>
            <a:r>
              <a:rPr lang="en-US" sz="1200" b="0" kern="1200" baseline="0" dirty="0">
                <a:solidFill>
                  <a:schemeClr val="tx1"/>
                </a:solidFill>
                <a:latin typeface="+mn-lt"/>
                <a:ea typeface="+mn-ea"/>
                <a:cs typeface="+mn-cs"/>
              </a:rPr>
              <a:t> b</a:t>
            </a:r>
            <a:r>
              <a:rPr lang="en-US" sz="1200" b="0" kern="1200" dirty="0">
                <a:solidFill>
                  <a:schemeClr val="tx1"/>
                </a:solidFill>
                <a:latin typeface="+mn-lt"/>
                <a:ea typeface="+mn-ea"/>
                <a:cs typeface="+mn-cs"/>
              </a:rPr>
              <a:t>uilding</a:t>
            </a:r>
            <a:r>
              <a:rPr lang="en-US" sz="1200" kern="1200" dirty="0">
                <a:solidFill>
                  <a:schemeClr val="tx1"/>
                </a:solidFill>
                <a:latin typeface="+mn-lt"/>
                <a:ea typeface="+mn-ea"/>
                <a:cs typeface="+mn-cs"/>
              </a:rPr>
              <a:t> camaraderie, respect, trust, and regard between leaders and followers</a:t>
            </a:r>
            <a:r>
              <a:rPr lang="en-US" sz="1200" b="0" kern="1200" dirty="0">
                <a:solidFill>
                  <a:schemeClr val="tx1"/>
                </a:solidFill>
                <a:latin typeface="+mn-lt"/>
                <a:ea typeface="+mn-ea"/>
                <a:cs typeface="+mn-cs"/>
              </a:rPr>
              <a:t>.</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kern="1200" dirty="0">
                <a:solidFill>
                  <a:schemeClr val="tx1"/>
                </a:solidFill>
                <a:latin typeface="+mn-lt"/>
                <a:ea typeface="+mn-ea"/>
                <a:cs typeface="+mn-cs"/>
              </a:rPr>
              <a:t>Employee orientation</a:t>
            </a:r>
            <a:r>
              <a:rPr lang="en-US" sz="1200" b="0" kern="1200" dirty="0">
                <a:solidFill>
                  <a:schemeClr val="tx1"/>
                </a:solidFill>
                <a:latin typeface="+mn-lt"/>
                <a:ea typeface="+mn-ea"/>
                <a:cs typeface="+mn-cs"/>
              </a:rPr>
              <a:t>: which involves taking an interest in workers as human beings, valuing their uniqueness, and giving special attention to their personal needs.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1" kern="1200" dirty="0">
                <a:solidFill>
                  <a:schemeClr val="tx1"/>
                </a:solidFill>
                <a:latin typeface="+mn-lt"/>
                <a:ea typeface="+mn-ea"/>
                <a:cs typeface="+mn-cs"/>
              </a:rPr>
              <a:t>Concern for people</a:t>
            </a:r>
            <a:r>
              <a:rPr lang="en-US" sz="1200" b="0" kern="1200" dirty="0">
                <a:solidFill>
                  <a:schemeClr val="tx1"/>
                </a:solidFill>
                <a:latin typeface="+mn-lt"/>
                <a:ea typeface="+mn-ea"/>
                <a:cs typeface="+mn-cs"/>
              </a:rPr>
              <a:t>: which includes </a:t>
            </a:r>
            <a:r>
              <a:rPr lang="en-US" sz="1200" kern="1200" dirty="0">
                <a:solidFill>
                  <a:schemeClr val="tx1"/>
                </a:solidFill>
                <a:latin typeface="+mn-lt"/>
                <a:ea typeface="+mn-ea"/>
                <a:cs typeface="+mn-cs"/>
              </a:rPr>
              <a:t>building trust, providing good working conditions, maintaining a fair salary structure, and promoting good social relations.</a:t>
            </a:r>
          </a:p>
        </p:txBody>
      </p:sp>
      <p:sp>
        <p:nvSpPr>
          <p:cNvPr id="4" name="Slide Number Placeholder 3"/>
          <p:cNvSpPr>
            <a:spLocks noGrp="1"/>
          </p:cNvSpPr>
          <p:nvPr>
            <p:ph type="sldNum" sz="quarter" idx="10"/>
          </p:nvPr>
        </p:nvSpPr>
        <p:spPr/>
        <p:txBody>
          <a:bodyPr/>
          <a:lstStyle/>
          <a:p>
            <a:fld id="{39974C31-EB4A-4B21-8134-CB5741A1DC5F}" type="slidenum">
              <a:rPr lang="en-US" smtClean="0"/>
              <a:pPr/>
              <a:t>11</a:t>
            </a:fld>
            <a:endParaRPr lang="en-US"/>
          </a:p>
        </p:txBody>
      </p:sp>
    </p:spTree>
    <p:extLst>
      <p:ext uri="{BB962C8B-B14F-4D97-AF65-F5344CB8AC3E}">
        <p14:creationId xmlns:p14="http://schemas.microsoft.com/office/powerpoint/2010/main" val="3586673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Three things central to this behavior:</a:t>
            </a:r>
            <a:endParaRPr lang="en-US" dirty="0"/>
          </a:p>
          <a:p>
            <a:pPr marL="228600" indent="-228600">
              <a:buFont typeface="+mj-lt"/>
              <a:buAutoNum type="arabicPeriod"/>
            </a:pPr>
            <a:r>
              <a:rPr lang="en-US" dirty="0"/>
              <a:t>Treating</a:t>
            </a:r>
            <a:r>
              <a:rPr lang="en-US" baseline="0" dirty="0"/>
              <a:t> followers with dignity and respect.</a:t>
            </a:r>
          </a:p>
          <a:p>
            <a:pPr marL="228600" indent="-228600">
              <a:buFont typeface="+mj-lt"/>
              <a:buAutoNum type="arabicPeriod"/>
            </a:pPr>
            <a:r>
              <a:rPr lang="en-US" baseline="0" dirty="0"/>
              <a:t>Building relationships and helping people get along.</a:t>
            </a:r>
          </a:p>
          <a:p>
            <a:pPr marL="228600" indent="-228600">
              <a:buFont typeface="+mj-lt"/>
              <a:buAutoNum type="arabicPeriod"/>
            </a:pPr>
            <a:r>
              <a:rPr lang="en-US" baseline="0" dirty="0"/>
              <a:t>Making the work setting a pleasant place.</a:t>
            </a:r>
          </a:p>
          <a:p>
            <a:endParaRPr lang="en-US" baseline="0" dirty="0"/>
          </a:p>
          <a:p>
            <a:r>
              <a:rPr lang="en-US" baseline="0" dirty="0"/>
              <a:t>A leader’s challenge is to integrate the two types of leadership behaviors in an optimal way while effectively adapting to followers’ needs.</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12</a:t>
            </a:fld>
            <a:endParaRPr lang="en-US"/>
          </a:p>
        </p:txBody>
      </p:sp>
    </p:spTree>
    <p:extLst>
      <p:ext uri="{BB962C8B-B14F-4D97-AF65-F5344CB8AC3E}">
        <p14:creationId xmlns:p14="http://schemas.microsoft.com/office/powerpoint/2010/main" val="4056261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0" dirty="0"/>
              <a:t>Third category: </a:t>
            </a:r>
            <a:r>
              <a:rPr lang="en-US" sz="1000" dirty="0" err="1"/>
              <a:t>Yukl</a:t>
            </a:r>
            <a:r>
              <a:rPr lang="en-US" sz="1000" dirty="0"/>
              <a:t> and colleagues</a:t>
            </a:r>
            <a:r>
              <a:rPr lang="en-US" sz="1000" baseline="0" dirty="0"/>
              <a:t> identified a third category of leader behavior which they </a:t>
            </a:r>
            <a:r>
              <a:rPr lang="en-US" sz="1000" b="0" i="0" baseline="0" dirty="0"/>
              <a:t>labeled change behavior.</a:t>
            </a:r>
          </a:p>
          <a:p>
            <a:endParaRPr lang="en-US" sz="1000" i="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t>Four components to change behavior:</a:t>
            </a:r>
            <a:r>
              <a:rPr lang="en-US" sz="1000" baseline="0" dirty="0"/>
              <a:t> </a:t>
            </a:r>
            <a:r>
              <a:rPr lang="en-US" sz="1000" i="0" baseline="0" dirty="0"/>
              <a:t>The four components to change behavior are visioning, intellectual stimulation, risk-taking, and external monitoring.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00" i="0" baseline="0" dirty="0"/>
          </a:p>
          <a:p>
            <a:r>
              <a:rPr lang="en-US" sz="1000" dirty="0"/>
              <a:t>An</a:t>
            </a:r>
            <a:r>
              <a:rPr lang="en-US" sz="1000" baseline="0" dirty="0"/>
              <a:t> e</a:t>
            </a:r>
            <a:r>
              <a:rPr lang="en-US" sz="1000" dirty="0"/>
              <a:t>ffective leader:</a:t>
            </a:r>
          </a:p>
          <a:p>
            <a:pPr marL="228600" indent="-228600">
              <a:buFont typeface="+mj-lt"/>
              <a:buAutoNum type="arabicPeriod"/>
            </a:pPr>
            <a:r>
              <a:rPr lang="en-US" sz="1000" dirty="0"/>
              <a:t>Adapts to followers’ needs.</a:t>
            </a:r>
          </a:p>
          <a:p>
            <a:pPr marL="228600" indent="-228600">
              <a:buFont typeface="+mj-lt"/>
              <a:buAutoNum type="arabicPeriod"/>
            </a:pPr>
            <a:r>
              <a:rPr lang="en-US" sz="1000" dirty="0"/>
              <a:t>Helps to achieve goals.</a:t>
            </a:r>
          </a:p>
          <a:p>
            <a:pPr marL="228600" indent="-228600">
              <a:buFont typeface="+mj-lt"/>
              <a:buAutoNum type="arabicPeriod"/>
            </a:pPr>
            <a:r>
              <a:rPr lang="en-US" sz="1000" dirty="0"/>
              <a:t>Attends to each follower.</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sz="1000" i="0"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13</a:t>
            </a:fld>
            <a:endParaRPr lang="en-US"/>
          </a:p>
        </p:txBody>
      </p:sp>
    </p:spTree>
    <p:extLst>
      <p:ext uri="{BB962C8B-B14F-4D97-AF65-F5344CB8AC3E}">
        <p14:creationId xmlns:p14="http://schemas.microsoft.com/office/powerpoint/2010/main" val="17943359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US"/>
              <a:t>Peter Northouse, Introduction to Leadership: Concepts and Practice, Fifth Edition © SAGE Publications, 2020.</a:t>
            </a:r>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87462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US"/>
              <a:t>Peter Northouse, Introduction to Leadership: Concepts and Practice, Fifth Edition © SAGE Publications, 2020.</a:t>
            </a:r>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828364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09/02/2023</a:t>
            </a:fld>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65850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09/02/2023</a:t>
            </a:fld>
            <a:endParaRPr lang="en-GB"/>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12822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09/02/2023</a:t>
            </a:fld>
            <a:endParaRPr lang="en-GB"/>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2298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09/02/2023</a:t>
            </a:fld>
            <a:endParaRPr lang="en-GB"/>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59823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09/02/2023</a:t>
            </a:fld>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01100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09/02/2023</a:t>
            </a:fld>
            <a:endParaRPr lang="en-GB"/>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36356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09/02/2023</a:t>
            </a:fld>
            <a:endParaRPr lang="en-GB"/>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71648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09/02/2023</a:t>
            </a:fld>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42921878"/>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09/02/2023</a:t>
            </a:fld>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61452191"/>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457200" y="6356350"/>
            <a:ext cx="7543800" cy="365125"/>
          </a:xfrm>
          <a:prstGeom prst="rect">
            <a:avLst/>
          </a:prstGeom>
        </p:spPr>
        <p:txBody>
          <a:bodyPr/>
          <a:lstStyle/>
          <a:p>
            <a:r>
              <a:rPr lang="en-US"/>
              <a:t>Peter Northouse, Introduction to Leadership: Concepts and Practice, Fifth Edition © SAGE Publications, 2020.</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 name="Title 1"/>
          <p:cNvSpPr>
            <a:spLocks noGrp="1"/>
          </p:cNvSpPr>
          <p:nvPr>
            <p:ph type="title"/>
          </p:nvPr>
        </p:nvSpPr>
        <p:spPr/>
        <p:txBody>
          <a:bodyPr>
            <a:normAutofit/>
          </a:bodyPr>
          <a:lstStyle>
            <a:lvl1pPr>
              <a:defRPr sz="3200"/>
            </a:lvl1pPr>
          </a:lstStyle>
          <a:p>
            <a:r>
              <a:rPr lang="en-US" dirty="0"/>
              <a:t>Click to edit Master title style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
        <p:nvSpPr>
          <p:cNvPr id="7" name="Rectangle 6">
            <a:extLst>
              <a:ext uri="{FF2B5EF4-FFF2-40B4-BE49-F238E27FC236}">
                <a16:creationId xmlns:a16="http://schemas.microsoft.com/office/drawing/2014/main" id="{0AA09A03-E454-4BB2-A744-F19549FC9015}"/>
              </a:ext>
            </a:extLst>
          </p:cNvPr>
          <p:cNvSpPr/>
          <p:nvPr userDrawn="1"/>
        </p:nvSpPr>
        <p:spPr>
          <a:xfrm>
            <a:off x="0" y="0"/>
            <a:ext cx="9144000" cy="60960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3185109"/>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49" r:id="rId12"/>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ezinearticles.com/?Task-Oriented-Vs-People-Oriented-Leadership-Styles&amp;id=9253531"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3568" y="3408016"/>
            <a:ext cx="7772400" cy="1362075"/>
          </a:xfrm>
        </p:spPr>
        <p:txBody>
          <a:bodyPr>
            <a:noAutofit/>
          </a:bodyPr>
          <a:lstStyle/>
          <a:p>
            <a:r>
              <a:rPr lang="en-US" dirty="0"/>
              <a:t>Session</a:t>
            </a:r>
            <a:r>
              <a:rPr lang="en-US" dirty="0">
                <a:solidFill>
                  <a:schemeClr val="tx1"/>
                </a:solidFill>
              </a:rPr>
              <a:t> 4: Tasks and Relationships behaviour of leadership </a:t>
            </a:r>
          </a:p>
        </p:txBody>
      </p:sp>
      <p:sp>
        <p:nvSpPr>
          <p:cNvPr id="2" name="Text Placeholder 1">
            <a:extLst>
              <a:ext uri="{FF2B5EF4-FFF2-40B4-BE49-F238E27FC236}">
                <a16:creationId xmlns:a16="http://schemas.microsoft.com/office/drawing/2014/main" id="{9FB727D6-7062-49C2-BCA9-600CB7E17AE1}"/>
              </a:ext>
            </a:extLst>
          </p:cNvPr>
          <p:cNvSpPr>
            <a:spLocks noGrp="1"/>
          </p:cNvSpPr>
          <p:nvPr>
            <p:ph type="body" idx="1"/>
          </p:nvPr>
        </p:nvSpPr>
        <p:spPr>
          <a:xfrm>
            <a:off x="683568" y="1268760"/>
            <a:ext cx="7772400" cy="1500187"/>
          </a:xfrm>
        </p:spPr>
        <p:txBody>
          <a:bodyPr>
            <a:normAutofit/>
          </a:bodyPr>
          <a:lstStyle/>
          <a:p>
            <a:r>
              <a:rPr lang="en-GB" sz="2800" b="1" dirty="0"/>
              <a:t>BMSW6101 Emergent Leadership Skills</a:t>
            </a:r>
          </a:p>
        </p:txBody>
      </p:sp>
    </p:spTree>
    <p:extLst>
      <p:ext uri="{BB962C8B-B14F-4D97-AF65-F5344CB8AC3E}">
        <p14:creationId xmlns:p14="http://schemas.microsoft.com/office/powerpoint/2010/main" val="25650089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7233"/>
            <a:ext cx="8229600" cy="627921"/>
          </a:xfrm>
        </p:spPr>
        <p:txBody>
          <a:bodyPr>
            <a:noAutofit/>
          </a:bodyPr>
          <a:lstStyle/>
          <a:p>
            <a:r>
              <a:rPr lang="en-US" altLang="en-US" b="1" dirty="0">
                <a:solidFill>
                  <a:srgbClr val="FFFF00"/>
                </a:solidFill>
                <a:cs typeface="Arial" panose="020B0604020202020204" pitchFamily="34" charset="0"/>
              </a:rPr>
              <a:t>Session Objectives</a:t>
            </a:r>
            <a:endParaRPr lang="en-US" sz="2400" b="1" dirty="0">
              <a:solidFill>
                <a:srgbClr val="FFFF00"/>
              </a:solidFill>
            </a:endParaRPr>
          </a:p>
        </p:txBody>
      </p:sp>
      <p:sp>
        <p:nvSpPr>
          <p:cNvPr id="9" name="Content Placeholder 8"/>
          <p:cNvSpPr>
            <a:spLocks noGrp="1"/>
          </p:cNvSpPr>
          <p:nvPr>
            <p:ph idx="1"/>
          </p:nvPr>
        </p:nvSpPr>
        <p:spPr>
          <a:xfrm>
            <a:off x="457200" y="1470484"/>
            <a:ext cx="8229600" cy="3917032"/>
          </a:xfrm>
        </p:spPr>
        <p:txBody>
          <a:bodyPr>
            <a:normAutofit/>
          </a:bodyPr>
          <a:lstStyle/>
          <a:p>
            <a:r>
              <a:rPr lang="en-US" altLang="en-US" dirty="0">
                <a:cs typeface="Arial" panose="020B0604020202020204" pitchFamily="34" charset="0"/>
              </a:rPr>
              <a:t>Explain the task and relationship styles of leadership.</a:t>
            </a:r>
          </a:p>
          <a:p>
            <a:endParaRPr lang="en-US" altLang="en-US" dirty="0">
              <a:cs typeface="Arial" panose="020B0604020202020204" pitchFamily="34" charset="0"/>
            </a:endParaRPr>
          </a:p>
          <a:p>
            <a:r>
              <a:rPr lang="en-US" altLang="en-US" dirty="0">
                <a:cs typeface="Arial" panose="020B0604020202020204" pitchFamily="34" charset="0"/>
              </a:rPr>
              <a:t>Describing the use of task and relationship leadership in practice.</a:t>
            </a:r>
          </a:p>
        </p:txBody>
      </p:sp>
      <p:sp>
        <p:nvSpPr>
          <p:cNvPr id="7" name="Slide Number Placeholder 6"/>
          <p:cNvSpPr>
            <a:spLocks noGrp="1"/>
          </p:cNvSpPr>
          <p:nvPr>
            <p:ph type="sldNum" sz="quarter" idx="12"/>
          </p:nvPr>
        </p:nvSpPr>
        <p:spPr/>
        <p:txBody>
          <a:bodyPr/>
          <a:lstStyle/>
          <a:p>
            <a:fld id="{B6F15528-21DE-4FAA-801E-634DDDAF4B2B}" type="slidenum">
              <a:rPr lang="en-US" smtClean="0"/>
              <a:pPr/>
              <a:t>2</a:t>
            </a:fld>
            <a:endParaRPr lang="en-US"/>
          </a:p>
        </p:txBody>
      </p:sp>
    </p:spTree>
    <p:extLst>
      <p:ext uri="{BB962C8B-B14F-4D97-AF65-F5344CB8AC3E}">
        <p14:creationId xmlns:p14="http://schemas.microsoft.com/office/powerpoint/2010/main" val="1566250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7233"/>
            <a:ext cx="8229600" cy="627921"/>
          </a:xfrm>
        </p:spPr>
        <p:txBody>
          <a:bodyPr>
            <a:noAutofit/>
          </a:bodyPr>
          <a:lstStyle/>
          <a:p>
            <a:r>
              <a:rPr lang="en-US" b="1" dirty="0">
                <a:solidFill>
                  <a:srgbClr val="FFFF00"/>
                </a:solidFill>
              </a:rPr>
              <a:t>Introduction</a:t>
            </a:r>
            <a:endParaRPr lang="en-US" sz="2400" b="1" dirty="0">
              <a:solidFill>
                <a:srgbClr val="FFFF00"/>
              </a:solidFill>
            </a:endParaRPr>
          </a:p>
        </p:txBody>
      </p:sp>
      <p:sp>
        <p:nvSpPr>
          <p:cNvPr id="9" name="Content Placeholder 8"/>
          <p:cNvSpPr>
            <a:spLocks noGrp="1"/>
          </p:cNvSpPr>
          <p:nvPr>
            <p:ph idx="1"/>
          </p:nvPr>
        </p:nvSpPr>
        <p:spPr>
          <a:xfrm>
            <a:off x="457200" y="1470484"/>
            <a:ext cx="8229600" cy="3917032"/>
          </a:xfrm>
        </p:spPr>
        <p:txBody>
          <a:bodyPr>
            <a:normAutofit/>
          </a:bodyPr>
          <a:lstStyle/>
          <a:p>
            <a:pPr marL="400050" indent="-400050"/>
            <a:r>
              <a:rPr lang="en-US" altLang="en-US" sz="3200" dirty="0">
                <a:latin typeface="Arial" panose="020B0604020202020204" pitchFamily="34" charset="0"/>
                <a:cs typeface="Arial" panose="020B0604020202020204" pitchFamily="34" charset="0"/>
              </a:rPr>
              <a:t>We all have unique habits regarding our balance of work and play.</a:t>
            </a:r>
          </a:p>
          <a:p>
            <a:r>
              <a:rPr lang="en-US" sz="3200" dirty="0"/>
              <a:t>Two dimensions of leadership behavior:</a:t>
            </a:r>
          </a:p>
          <a:p>
            <a:pPr lvl="1"/>
            <a:r>
              <a:rPr lang="en-US" sz="3000" dirty="0"/>
              <a:t>Task </a:t>
            </a:r>
          </a:p>
          <a:p>
            <a:pPr lvl="1"/>
            <a:r>
              <a:rPr lang="en-US" sz="3000" dirty="0"/>
              <a:t>Relationship </a:t>
            </a:r>
          </a:p>
        </p:txBody>
      </p:sp>
      <p:sp>
        <p:nvSpPr>
          <p:cNvPr id="7" name="Slide Number Placeholder 6"/>
          <p:cNvSpPr>
            <a:spLocks noGrp="1"/>
          </p:cNvSpPr>
          <p:nvPr>
            <p:ph type="sldNum" sz="quarter" idx="12"/>
          </p:nvPr>
        </p:nvSpPr>
        <p:spPr/>
        <p:txBody>
          <a:bodyPr/>
          <a:lstStyle/>
          <a:p>
            <a:fld id="{B6F15528-21DE-4FAA-801E-634DDDAF4B2B}" type="slidenum">
              <a:rPr lang="en-US" smtClean="0"/>
              <a:pPr/>
              <a:t>3</a:t>
            </a:fld>
            <a:endParaRPr lang="en-US"/>
          </a:p>
        </p:txBody>
      </p:sp>
    </p:spTree>
    <p:extLst>
      <p:ext uri="{BB962C8B-B14F-4D97-AF65-F5344CB8AC3E}">
        <p14:creationId xmlns:p14="http://schemas.microsoft.com/office/powerpoint/2010/main" val="3615417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7233"/>
            <a:ext cx="8229600" cy="627921"/>
          </a:xfrm>
        </p:spPr>
        <p:txBody>
          <a:bodyPr>
            <a:noAutofit/>
          </a:bodyPr>
          <a:lstStyle/>
          <a:p>
            <a:r>
              <a:rPr lang="en-US" altLang="en-US" b="1" dirty="0">
                <a:solidFill>
                  <a:srgbClr val="FFFF00"/>
                </a:solidFill>
                <a:cs typeface="Arial" panose="020B0604020202020204" pitchFamily="34" charset="0"/>
              </a:rPr>
              <a:t>Discussion Questions</a:t>
            </a:r>
            <a:endParaRPr lang="en-US" sz="2400" b="1" dirty="0">
              <a:solidFill>
                <a:srgbClr val="FFFF00"/>
              </a:solidFill>
            </a:endParaRPr>
          </a:p>
        </p:txBody>
      </p:sp>
      <p:sp>
        <p:nvSpPr>
          <p:cNvPr id="9" name="Content Placeholder 8"/>
          <p:cNvSpPr>
            <a:spLocks noGrp="1"/>
          </p:cNvSpPr>
          <p:nvPr>
            <p:ph idx="1"/>
          </p:nvPr>
        </p:nvSpPr>
        <p:spPr>
          <a:xfrm>
            <a:off x="457200" y="1268760"/>
            <a:ext cx="8229600" cy="3917032"/>
          </a:xfrm>
        </p:spPr>
        <p:txBody>
          <a:bodyPr>
            <a:normAutofit/>
          </a:bodyPr>
          <a:lstStyle/>
          <a:p>
            <a:pPr marL="457200" indent="-457200">
              <a:spcAft>
                <a:spcPct val="20000"/>
              </a:spcAft>
              <a:defRPr/>
            </a:pPr>
            <a:r>
              <a:rPr lang="en-US" dirty="0">
                <a:latin typeface="Arial" charset="0"/>
                <a:cs typeface="Arial" charset="0"/>
              </a:rPr>
              <a:t>What are some of the tasks you must attend to as a leader?</a:t>
            </a:r>
          </a:p>
          <a:p>
            <a:pPr marL="457200" indent="-457200">
              <a:spcAft>
                <a:spcPct val="20000"/>
              </a:spcAft>
              <a:defRPr/>
            </a:pPr>
            <a:r>
              <a:rPr lang="en-US" dirty="0">
                <a:latin typeface="Arial" charset="0"/>
                <a:cs typeface="Arial" charset="0"/>
              </a:rPr>
              <a:t>Does that affect your ability to handle relationships?</a:t>
            </a:r>
          </a:p>
          <a:p>
            <a:pPr marL="457200" indent="-457200">
              <a:spcAft>
                <a:spcPct val="20000"/>
              </a:spcAft>
              <a:defRPr/>
            </a:pPr>
            <a:r>
              <a:rPr lang="en-US" dirty="0">
                <a:latin typeface="Arial" charset="0"/>
                <a:cs typeface="Arial" charset="0"/>
              </a:rPr>
              <a:t>Do you spend more time on tasks or dealing with relational issues when you lead? Why?</a:t>
            </a:r>
          </a:p>
        </p:txBody>
      </p:sp>
      <p:sp>
        <p:nvSpPr>
          <p:cNvPr id="7" name="Slide Number Placeholder 6"/>
          <p:cNvSpPr>
            <a:spLocks noGrp="1"/>
          </p:cNvSpPr>
          <p:nvPr>
            <p:ph type="sldNum" sz="quarter" idx="12"/>
          </p:nvPr>
        </p:nvSpPr>
        <p:spPr/>
        <p:txBody>
          <a:bodyPr/>
          <a:lstStyle/>
          <a:p>
            <a:fld id="{B6F15528-21DE-4FAA-801E-634DDDAF4B2B}" type="slidenum">
              <a:rPr lang="en-US" smtClean="0"/>
              <a:pPr/>
              <a:t>4</a:t>
            </a:fld>
            <a:endParaRPr lang="en-US"/>
          </a:p>
        </p:txBody>
      </p:sp>
    </p:spTree>
    <p:extLst>
      <p:ext uri="{BB962C8B-B14F-4D97-AF65-F5344CB8AC3E}">
        <p14:creationId xmlns:p14="http://schemas.microsoft.com/office/powerpoint/2010/main" val="1338924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82352" y="37215"/>
            <a:ext cx="8579296" cy="711130"/>
          </a:xfrm>
        </p:spPr>
        <p:txBody>
          <a:bodyPr>
            <a:noAutofit/>
          </a:bodyPr>
          <a:lstStyle/>
          <a:p>
            <a:r>
              <a:rPr lang="en-US" sz="3200" b="1" dirty="0">
                <a:solidFill>
                  <a:srgbClr val="FFFF00"/>
                </a:solidFill>
              </a:rPr>
              <a:t>Task and Relationship Styles Explained </a:t>
            </a:r>
            <a:r>
              <a:rPr lang="en-US" sz="1600" b="1" dirty="0">
                <a:solidFill>
                  <a:srgbClr val="FFFF00"/>
                </a:solidFill>
              </a:rPr>
              <a:t>(1 of 2)</a:t>
            </a:r>
          </a:p>
        </p:txBody>
      </p:sp>
      <p:sp>
        <p:nvSpPr>
          <p:cNvPr id="4" name="Content Placeholder 3"/>
          <p:cNvSpPr>
            <a:spLocks noGrp="1"/>
          </p:cNvSpPr>
          <p:nvPr>
            <p:ph idx="1"/>
          </p:nvPr>
        </p:nvSpPr>
        <p:spPr>
          <a:xfrm>
            <a:off x="457200" y="1470484"/>
            <a:ext cx="8229600" cy="3917032"/>
          </a:xfrm>
        </p:spPr>
        <p:txBody>
          <a:bodyPr>
            <a:normAutofit/>
          </a:bodyPr>
          <a:lstStyle/>
          <a:p>
            <a:pPr>
              <a:buNone/>
            </a:pPr>
            <a:r>
              <a:rPr lang="en-US" sz="3200" b="1" dirty="0"/>
              <a:t>Task Style</a:t>
            </a:r>
          </a:p>
          <a:p>
            <a:r>
              <a:rPr lang="en-US" sz="3200" dirty="0"/>
              <a:t>Task oriented: Goal oriented.</a:t>
            </a:r>
          </a:p>
          <a:p>
            <a:r>
              <a:rPr lang="en-US" sz="3200" dirty="0"/>
              <a:t>Tasks and </a:t>
            </a:r>
            <a:r>
              <a:rPr lang="en-US" dirty="0"/>
              <a:t>a sense of control.</a:t>
            </a:r>
          </a:p>
          <a:p>
            <a:r>
              <a:rPr lang="en-US" sz="3200" dirty="0"/>
              <a:t>Achievement is the overall drive.</a:t>
            </a:r>
          </a:p>
          <a:p>
            <a:endParaRPr lang="en-US" sz="3200"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5</a:t>
            </a:fld>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318356" y="16895"/>
            <a:ext cx="8507288" cy="719567"/>
          </a:xfrm>
        </p:spPr>
        <p:txBody>
          <a:bodyPr>
            <a:noAutofit/>
          </a:bodyPr>
          <a:lstStyle/>
          <a:p>
            <a:r>
              <a:rPr lang="en-US" sz="3200" b="1" dirty="0">
                <a:solidFill>
                  <a:srgbClr val="FFFF00"/>
                </a:solidFill>
              </a:rPr>
              <a:t>Task and Relationship Styles Explained </a:t>
            </a:r>
            <a:r>
              <a:rPr lang="en-US" sz="1600" b="1" dirty="0">
                <a:solidFill>
                  <a:srgbClr val="FFFF00"/>
                </a:solidFill>
              </a:rPr>
              <a:t>(2 of 2)</a:t>
            </a:r>
          </a:p>
        </p:txBody>
      </p:sp>
      <p:sp>
        <p:nvSpPr>
          <p:cNvPr id="9" name="Content Placeholder 8"/>
          <p:cNvSpPr>
            <a:spLocks noGrp="1"/>
          </p:cNvSpPr>
          <p:nvPr>
            <p:ph idx="1"/>
          </p:nvPr>
        </p:nvSpPr>
        <p:spPr>
          <a:xfrm>
            <a:off x="457200" y="1196752"/>
            <a:ext cx="8229600" cy="3917032"/>
          </a:xfrm>
        </p:spPr>
        <p:txBody>
          <a:bodyPr>
            <a:normAutofit/>
          </a:bodyPr>
          <a:lstStyle/>
          <a:p>
            <a:pPr>
              <a:buNone/>
            </a:pPr>
            <a:r>
              <a:rPr lang="en-US" sz="3200" b="1" dirty="0"/>
              <a:t>Relationship Style</a:t>
            </a:r>
          </a:p>
          <a:p>
            <a:r>
              <a:rPr lang="en-US" sz="3200" dirty="0"/>
              <a:t>Relationship-oriented: Not goal directed.</a:t>
            </a:r>
          </a:p>
          <a:p>
            <a:r>
              <a:rPr lang="en-US" dirty="0"/>
              <a:t>Strong orientation in the present.</a:t>
            </a:r>
          </a:p>
          <a:p>
            <a:r>
              <a:rPr lang="en-US" dirty="0"/>
              <a:t>Find meaning in being rather than doing.</a:t>
            </a:r>
          </a:p>
          <a:p>
            <a:r>
              <a:rPr lang="en-US" dirty="0"/>
              <a:t>Value trust in strong relationships.</a:t>
            </a:r>
          </a:p>
        </p:txBody>
      </p:sp>
      <p:sp>
        <p:nvSpPr>
          <p:cNvPr id="7" name="Slide Number Placeholder 6"/>
          <p:cNvSpPr>
            <a:spLocks noGrp="1"/>
          </p:cNvSpPr>
          <p:nvPr>
            <p:ph type="sldNum" sz="quarter" idx="12"/>
          </p:nvPr>
        </p:nvSpPr>
        <p:spPr/>
        <p:txBody>
          <a:bodyPr/>
          <a:lstStyle/>
          <a:p>
            <a:fld id="{B6F15528-21DE-4FAA-801E-634DDDAF4B2B}" type="slidenum">
              <a:rPr lang="en-US" smtClean="0"/>
              <a:pPr/>
              <a:t>6</a:t>
            </a:fld>
            <a:endParaRPr lang="en-US"/>
          </a:p>
        </p:txBody>
      </p:sp>
    </p:spTree>
    <p:extLst>
      <p:ext uri="{BB962C8B-B14F-4D97-AF65-F5344CB8AC3E}">
        <p14:creationId xmlns:p14="http://schemas.microsoft.com/office/powerpoint/2010/main" val="3899787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8293"/>
            <a:ext cx="8712968" cy="700989"/>
          </a:xfrm>
        </p:spPr>
        <p:txBody>
          <a:bodyPr>
            <a:noAutofit/>
          </a:bodyPr>
          <a:lstStyle/>
          <a:p>
            <a:br>
              <a:rPr lang="en-US" sz="3200" b="1" dirty="0">
                <a:solidFill>
                  <a:srgbClr val="FFFF00"/>
                </a:solidFill>
              </a:rPr>
            </a:br>
            <a:r>
              <a:rPr lang="en-US" sz="3200" b="1" dirty="0">
                <a:solidFill>
                  <a:srgbClr val="FFFF00"/>
                </a:solidFill>
              </a:rPr>
              <a:t>Task and Relationship Styles in Practice </a:t>
            </a:r>
            <a:r>
              <a:rPr lang="en-US" sz="1800" b="1" dirty="0">
                <a:solidFill>
                  <a:srgbClr val="FFFF00"/>
                </a:solidFill>
              </a:rPr>
              <a:t>(1 of 6)</a:t>
            </a:r>
            <a:r>
              <a:rPr lang="en-US" sz="3200" b="1" dirty="0">
                <a:solidFill>
                  <a:srgbClr val="FFFF00"/>
                </a:solidFill>
              </a:rPr>
              <a:t> </a:t>
            </a:r>
            <a:br>
              <a:rPr lang="en-US" sz="3200" b="1" dirty="0">
                <a:solidFill>
                  <a:srgbClr val="FFFF00"/>
                </a:solidFill>
              </a:rPr>
            </a:br>
            <a:endParaRPr lang="en-US" sz="3200" b="1" dirty="0">
              <a:solidFill>
                <a:srgbClr val="FFFF00"/>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pPr/>
              <a:t>7</a:t>
            </a:fld>
            <a:endParaRPr lang="en-US" dirty="0"/>
          </a:p>
        </p:txBody>
      </p:sp>
      <p:pic>
        <p:nvPicPr>
          <p:cNvPr id="6" name="Picture 5" descr="A continuous timeline diagram visualizes the task-relationship leadership continuum. &#10;&#10;A horizontal bar labeled Emphasis with 2 arrows at each end. &#10;&#10;The left of the timeline above the left arrow is labeled Task-oriented leadership. The center of the timeline is labeled Midrange. The right of the timeline above the right arrow is labeled Relationship-oriented leadership.&#10;" title="Figure 4.1 Task–Relationship Leadership Continuum"/>
          <p:cNvPicPr>
            <a:picLocks noChangeAspect="1"/>
          </p:cNvPicPr>
          <p:nvPr/>
        </p:nvPicPr>
        <p:blipFill>
          <a:blip r:embed="rId3"/>
          <a:stretch>
            <a:fillRect/>
          </a:stretch>
        </p:blipFill>
        <p:spPr>
          <a:xfrm>
            <a:off x="439601" y="2077647"/>
            <a:ext cx="8264798" cy="270270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43808" y="1700808"/>
            <a:ext cx="3495388" cy="3240360"/>
          </a:xfrm>
          <a:prstGeom prst="rect">
            <a:avLst/>
          </a:prstGeom>
        </p:spPr>
      </p:pic>
    </p:spTree>
    <p:extLst>
      <p:ext uri="{BB962C8B-B14F-4D97-AF65-F5344CB8AC3E}">
        <p14:creationId xmlns:p14="http://schemas.microsoft.com/office/powerpoint/2010/main" val="3219420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0" y="25332"/>
            <a:ext cx="9144000" cy="711130"/>
          </a:xfrm>
        </p:spPr>
        <p:txBody>
          <a:bodyPr>
            <a:noAutofit/>
          </a:bodyPr>
          <a:lstStyle/>
          <a:p>
            <a:r>
              <a:rPr lang="en-US" sz="3200" b="1" dirty="0">
                <a:solidFill>
                  <a:srgbClr val="FFFF00"/>
                </a:solidFill>
              </a:rPr>
              <a:t>Task and Relationship Styles in Practice </a:t>
            </a:r>
            <a:r>
              <a:rPr lang="en-US" sz="1600" b="1" dirty="0">
                <a:solidFill>
                  <a:srgbClr val="FFFF00"/>
                </a:solidFill>
              </a:rPr>
              <a:t>(2 of 6) </a:t>
            </a:r>
          </a:p>
        </p:txBody>
      </p:sp>
      <p:sp>
        <p:nvSpPr>
          <p:cNvPr id="9" name="Content Placeholder 8"/>
          <p:cNvSpPr>
            <a:spLocks noGrp="1"/>
          </p:cNvSpPr>
          <p:nvPr>
            <p:ph idx="1"/>
          </p:nvPr>
        </p:nvSpPr>
        <p:spPr>
          <a:xfrm>
            <a:off x="457200" y="1470484"/>
            <a:ext cx="8229600" cy="3917032"/>
          </a:xfrm>
        </p:spPr>
        <p:txBody>
          <a:bodyPr>
            <a:normAutofit/>
          </a:bodyPr>
          <a:lstStyle/>
          <a:p>
            <a:pPr>
              <a:buNone/>
            </a:pPr>
            <a:r>
              <a:rPr lang="en-US" sz="3200" b="1" dirty="0"/>
              <a:t>Task Leadership</a:t>
            </a:r>
          </a:p>
          <a:p>
            <a:r>
              <a:rPr lang="en-US" sz="3200" dirty="0"/>
              <a:t>Facilitate goal accomplishment.</a:t>
            </a:r>
          </a:p>
          <a:p>
            <a:r>
              <a:rPr lang="en-US" sz="3200" dirty="0"/>
              <a:t>Labels of task leadership:</a:t>
            </a:r>
          </a:p>
          <a:p>
            <a:pPr lvl="1"/>
            <a:r>
              <a:rPr lang="en-US" dirty="0"/>
              <a:t>Initiating structure.</a:t>
            </a:r>
          </a:p>
          <a:p>
            <a:pPr lvl="1"/>
            <a:r>
              <a:rPr lang="en-US" dirty="0"/>
              <a:t>Production orientation.</a:t>
            </a:r>
          </a:p>
          <a:p>
            <a:pPr lvl="1"/>
            <a:r>
              <a:rPr lang="en-US" dirty="0"/>
              <a:t>Concern for production.</a:t>
            </a:r>
          </a:p>
          <a:p>
            <a:pPr lvl="1"/>
            <a:endParaRPr lang="en-US" dirty="0"/>
          </a:p>
          <a:p>
            <a:endParaRPr lang="en-US" dirty="0"/>
          </a:p>
          <a:p>
            <a:endParaRPr lang="en-US" sz="3000"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9</a:t>
            </a:fld>
            <a:endParaRPr lang="en-US"/>
          </a:p>
        </p:txBody>
      </p:sp>
    </p:spTree>
    <p:extLst>
      <p:ext uri="{BB962C8B-B14F-4D97-AF65-F5344CB8AC3E}">
        <p14:creationId xmlns:p14="http://schemas.microsoft.com/office/powerpoint/2010/main" val="4013192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7504" y="25332"/>
            <a:ext cx="8928992" cy="711130"/>
          </a:xfrm>
        </p:spPr>
        <p:txBody>
          <a:bodyPr>
            <a:noAutofit/>
          </a:bodyPr>
          <a:lstStyle/>
          <a:p>
            <a:r>
              <a:rPr lang="en-US" sz="3200" b="1" dirty="0">
                <a:solidFill>
                  <a:srgbClr val="FFFF00"/>
                </a:solidFill>
              </a:rPr>
              <a:t>Task and Relationship Styles in Practice </a:t>
            </a:r>
            <a:r>
              <a:rPr lang="en-US" sz="1600" b="1" dirty="0">
                <a:solidFill>
                  <a:srgbClr val="FFFF00"/>
                </a:solidFill>
              </a:rPr>
              <a:t>(3 of 6) </a:t>
            </a:r>
            <a:endParaRPr lang="en-US" sz="3200" b="1" dirty="0">
              <a:solidFill>
                <a:srgbClr val="FFFF00"/>
              </a:solidFill>
            </a:endParaRPr>
          </a:p>
        </p:txBody>
      </p:sp>
      <p:sp>
        <p:nvSpPr>
          <p:cNvPr id="4" name="Content Placeholder 3"/>
          <p:cNvSpPr>
            <a:spLocks noGrp="1"/>
          </p:cNvSpPr>
          <p:nvPr>
            <p:ph idx="1"/>
          </p:nvPr>
        </p:nvSpPr>
        <p:spPr>
          <a:xfrm>
            <a:off x="457200" y="1470484"/>
            <a:ext cx="8229600" cy="3917032"/>
          </a:xfrm>
        </p:spPr>
        <p:txBody>
          <a:bodyPr/>
          <a:lstStyle/>
          <a:p>
            <a:pPr>
              <a:buNone/>
            </a:pPr>
            <a:r>
              <a:rPr lang="en-US" sz="3200" b="1" dirty="0"/>
              <a:t>Task Leadership</a:t>
            </a:r>
          </a:p>
          <a:p>
            <a:r>
              <a:rPr lang="en-US" sz="3200" dirty="0"/>
              <a:t>Includes many behaviors such as influencing people toward goals.</a:t>
            </a:r>
          </a:p>
          <a:p>
            <a:r>
              <a:rPr lang="en-US" sz="3200" dirty="0"/>
              <a:t>Varies in ability.</a:t>
            </a:r>
          </a:p>
          <a:p>
            <a:r>
              <a:rPr lang="en-US" sz="3200" dirty="0"/>
              <a:t>Effect of personal style: task oriented in personal life means task oriented in leadership.</a:t>
            </a:r>
            <a:endParaRPr lang="en-US" dirty="0"/>
          </a:p>
          <a:p>
            <a:endParaRPr lang="en-US" dirty="0"/>
          </a:p>
          <a:p>
            <a:endParaRPr lang="en-US" dirty="0"/>
          </a:p>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10</a:t>
            </a:fld>
            <a:endParaRPr lang="en-US" dirty="0"/>
          </a:p>
        </p:txBody>
      </p:sp>
    </p:spTree>
    <p:extLst>
      <p:ext uri="{BB962C8B-B14F-4D97-AF65-F5344CB8AC3E}">
        <p14:creationId xmlns:p14="http://schemas.microsoft.com/office/powerpoint/2010/main" val="2434420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0"/>
            <a:ext cx="9144000" cy="736462"/>
          </a:xfrm>
        </p:spPr>
        <p:txBody>
          <a:bodyPr>
            <a:noAutofit/>
          </a:bodyPr>
          <a:lstStyle/>
          <a:p>
            <a:r>
              <a:rPr lang="en-US" sz="3200" b="1" dirty="0">
                <a:solidFill>
                  <a:srgbClr val="FFFF00"/>
                </a:solidFill>
              </a:rPr>
              <a:t>Task and Relationship Styles in Practice </a:t>
            </a:r>
            <a:r>
              <a:rPr lang="en-US" sz="1600" b="1" dirty="0">
                <a:solidFill>
                  <a:srgbClr val="FFFF00"/>
                </a:solidFill>
              </a:rPr>
              <a:t>(4 of 6) </a:t>
            </a:r>
          </a:p>
        </p:txBody>
      </p:sp>
      <p:sp>
        <p:nvSpPr>
          <p:cNvPr id="4" name="Content Placeholder 3"/>
          <p:cNvSpPr>
            <a:spLocks noGrp="1"/>
          </p:cNvSpPr>
          <p:nvPr>
            <p:ph idx="1"/>
          </p:nvPr>
        </p:nvSpPr>
        <p:spPr>
          <a:xfrm>
            <a:off x="457200" y="1470484"/>
            <a:ext cx="8229600" cy="3917032"/>
          </a:xfrm>
        </p:spPr>
        <p:txBody>
          <a:bodyPr>
            <a:noAutofit/>
          </a:bodyPr>
          <a:lstStyle/>
          <a:p>
            <a:pPr>
              <a:buNone/>
            </a:pPr>
            <a:r>
              <a:rPr lang="en-US" sz="3200" b="1" dirty="0"/>
              <a:t>Relationship Leadership</a:t>
            </a:r>
          </a:p>
          <a:p>
            <a:r>
              <a:rPr lang="en-US" sz="3200" dirty="0"/>
              <a:t>Followers feel comfortable in any situation.</a:t>
            </a:r>
          </a:p>
          <a:p>
            <a:r>
              <a:rPr lang="en-US" sz="3200" dirty="0"/>
              <a:t>Labels of relationship leadership</a:t>
            </a:r>
            <a:r>
              <a:rPr lang="en-IN" sz="3200" dirty="0"/>
              <a:t>:</a:t>
            </a:r>
          </a:p>
          <a:p>
            <a:pPr lvl="1"/>
            <a:r>
              <a:rPr lang="en-US" dirty="0"/>
              <a:t>Consideration behavior.</a:t>
            </a:r>
          </a:p>
          <a:p>
            <a:pPr lvl="1"/>
            <a:r>
              <a:rPr lang="en-US" dirty="0"/>
              <a:t>Employee orientation.</a:t>
            </a:r>
          </a:p>
          <a:p>
            <a:pPr lvl="1"/>
            <a:r>
              <a:rPr lang="en-US" dirty="0"/>
              <a:t>Concern for people.</a:t>
            </a:r>
          </a:p>
          <a:p>
            <a:endParaRPr lang="en-US" sz="3200" dirty="0"/>
          </a:p>
          <a:p>
            <a:endParaRPr lang="en-US" sz="3200"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11</a:t>
            </a:fld>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18356" y="0"/>
            <a:ext cx="8507288" cy="736462"/>
          </a:xfrm>
        </p:spPr>
        <p:txBody>
          <a:bodyPr>
            <a:noAutofit/>
          </a:bodyPr>
          <a:lstStyle/>
          <a:p>
            <a:r>
              <a:rPr lang="en-US" sz="3200" b="1" dirty="0">
                <a:solidFill>
                  <a:srgbClr val="FFFF00"/>
                </a:solidFill>
              </a:rPr>
              <a:t>Task and Relationship Styles in Practice </a:t>
            </a:r>
            <a:r>
              <a:rPr lang="en-US" sz="1600" b="1" dirty="0">
                <a:solidFill>
                  <a:srgbClr val="FFFF00"/>
                </a:solidFill>
              </a:rPr>
              <a:t>(5 of 6) </a:t>
            </a:r>
            <a:endParaRPr lang="en-US" sz="3200" b="1" dirty="0">
              <a:solidFill>
                <a:srgbClr val="FFFF00"/>
              </a:solidFill>
            </a:endParaRPr>
          </a:p>
        </p:txBody>
      </p:sp>
      <p:sp>
        <p:nvSpPr>
          <p:cNvPr id="4" name="Content Placeholder 3"/>
          <p:cNvSpPr>
            <a:spLocks noGrp="1"/>
          </p:cNvSpPr>
          <p:nvPr>
            <p:ph idx="1"/>
          </p:nvPr>
        </p:nvSpPr>
        <p:spPr>
          <a:xfrm>
            <a:off x="460873" y="1470484"/>
            <a:ext cx="8229600" cy="3917032"/>
          </a:xfrm>
        </p:spPr>
        <p:txBody>
          <a:bodyPr>
            <a:normAutofit/>
          </a:bodyPr>
          <a:lstStyle/>
          <a:p>
            <a:pPr marL="0" indent="0">
              <a:buNone/>
            </a:pPr>
            <a:r>
              <a:rPr lang="en-US" sz="3200" b="1" dirty="0"/>
              <a:t>Relationship Leadership</a:t>
            </a:r>
          </a:p>
          <a:p>
            <a:r>
              <a:rPr lang="en-US" sz="3200" dirty="0"/>
              <a:t>Three things central to this behavior:</a:t>
            </a:r>
          </a:p>
          <a:p>
            <a:pPr lvl="1"/>
            <a:r>
              <a:rPr lang="en-US" dirty="0"/>
              <a:t>Dignity and respect.</a:t>
            </a:r>
          </a:p>
          <a:p>
            <a:pPr lvl="1"/>
            <a:r>
              <a:rPr lang="en-US" dirty="0"/>
              <a:t>Building relationships.</a:t>
            </a:r>
          </a:p>
          <a:p>
            <a:pPr lvl="1"/>
            <a:r>
              <a:rPr lang="en-US" dirty="0"/>
              <a:t>Making workplace pleasant.</a:t>
            </a:r>
          </a:p>
          <a:p>
            <a:pPr marL="514350" indent="-457200"/>
            <a:r>
              <a:rPr lang="en-US" sz="3200" dirty="0"/>
              <a:t>Challenge in integrating the two.</a:t>
            </a:r>
          </a:p>
          <a:p>
            <a:pPr marL="457200" lvl="1" indent="0">
              <a:buNone/>
            </a:pPr>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12</a:t>
            </a:fld>
            <a:endParaRPr lang="en-US" dirty="0"/>
          </a:p>
        </p:txBody>
      </p:sp>
    </p:spTree>
    <p:extLst>
      <p:ext uri="{BB962C8B-B14F-4D97-AF65-F5344CB8AC3E}">
        <p14:creationId xmlns:p14="http://schemas.microsoft.com/office/powerpoint/2010/main" val="9370585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7504" y="25332"/>
            <a:ext cx="8928992" cy="711130"/>
          </a:xfrm>
        </p:spPr>
        <p:txBody>
          <a:bodyPr>
            <a:noAutofit/>
          </a:bodyPr>
          <a:lstStyle/>
          <a:p>
            <a:r>
              <a:rPr lang="en-US" sz="3200" b="1" dirty="0">
                <a:solidFill>
                  <a:srgbClr val="FFFF00"/>
                </a:solidFill>
              </a:rPr>
              <a:t>Task and Relationship Styles in Practice </a:t>
            </a:r>
            <a:r>
              <a:rPr lang="en-US" sz="1600" b="1" dirty="0">
                <a:solidFill>
                  <a:srgbClr val="FFFF00"/>
                </a:solidFill>
              </a:rPr>
              <a:t>(6 of 6) </a:t>
            </a:r>
            <a:endParaRPr lang="en-US" sz="3200" b="1" dirty="0">
              <a:solidFill>
                <a:srgbClr val="FFFF00"/>
              </a:solidFill>
            </a:endParaRPr>
          </a:p>
        </p:txBody>
      </p:sp>
      <p:sp>
        <p:nvSpPr>
          <p:cNvPr id="4" name="Content Placeholder 3"/>
          <p:cNvSpPr>
            <a:spLocks noGrp="1"/>
          </p:cNvSpPr>
          <p:nvPr>
            <p:ph idx="1"/>
          </p:nvPr>
        </p:nvSpPr>
        <p:spPr>
          <a:xfrm>
            <a:off x="457200" y="1470484"/>
            <a:ext cx="8229600" cy="3917032"/>
          </a:xfrm>
        </p:spPr>
        <p:txBody>
          <a:bodyPr>
            <a:normAutofit/>
          </a:bodyPr>
          <a:lstStyle/>
          <a:p>
            <a:pPr>
              <a:buNone/>
            </a:pPr>
            <a:r>
              <a:rPr lang="en-US" sz="3200" b="1" dirty="0"/>
              <a:t>Relationship Leadership</a:t>
            </a:r>
          </a:p>
          <a:p>
            <a:r>
              <a:rPr lang="en-US" sz="3200" dirty="0"/>
              <a:t>Third category: Change Behavior.</a:t>
            </a:r>
          </a:p>
          <a:p>
            <a:r>
              <a:rPr lang="en-US" sz="3200" dirty="0"/>
              <a:t>Four components to change behavior:</a:t>
            </a:r>
          </a:p>
          <a:p>
            <a:r>
              <a:rPr lang="en-US" sz="3200" dirty="0"/>
              <a:t>An effective leader:</a:t>
            </a:r>
          </a:p>
          <a:p>
            <a:pPr lvl="1"/>
            <a:r>
              <a:rPr lang="en-US" dirty="0"/>
              <a:t>Adapts to followers’ needs.</a:t>
            </a:r>
          </a:p>
          <a:p>
            <a:pPr lvl="1"/>
            <a:r>
              <a:rPr lang="en-US" dirty="0"/>
              <a:t>Helps to achieve goals.</a:t>
            </a:r>
          </a:p>
          <a:p>
            <a:pPr lvl="1"/>
            <a:r>
              <a:rPr lang="en-US" dirty="0"/>
              <a:t>Attends to each follower.</a:t>
            </a:r>
          </a:p>
          <a:p>
            <a:endParaRPr lang="en-US" sz="3200" dirty="0"/>
          </a:p>
          <a:p>
            <a:endParaRPr lang="en-US" sz="3200" dirty="0"/>
          </a:p>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13</a:t>
            </a:fld>
            <a:endParaRPr lang="en-US" dirty="0"/>
          </a:p>
        </p:txBody>
      </p:sp>
    </p:spTree>
    <p:extLst>
      <p:ext uri="{BB962C8B-B14F-4D97-AF65-F5344CB8AC3E}">
        <p14:creationId xmlns:p14="http://schemas.microsoft.com/office/powerpoint/2010/main" val="333684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43808" y="1700808"/>
            <a:ext cx="3495388" cy="3240360"/>
          </a:xfrm>
          <a:prstGeom prst="rect">
            <a:avLst/>
          </a:prstGeom>
        </p:spPr>
      </p:pic>
    </p:spTree>
    <p:extLst>
      <p:ext uri="{BB962C8B-B14F-4D97-AF65-F5344CB8AC3E}">
        <p14:creationId xmlns:p14="http://schemas.microsoft.com/office/powerpoint/2010/main" val="31703050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case stud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4001" cy="6021288"/>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2123727" y="4941168"/>
            <a:ext cx="4896544" cy="654766"/>
          </a:xfrm>
        </p:spPr>
        <p:txBody>
          <a:bodyPr>
            <a:normAutofit/>
          </a:bodyPr>
          <a:lstStyle/>
          <a:p>
            <a:r>
              <a:rPr lang="en-GB" sz="3600" b="1" dirty="0">
                <a:solidFill>
                  <a:srgbClr val="FF0000"/>
                </a:solidFill>
              </a:rPr>
              <a:t>FROM TWO TO ONE</a:t>
            </a:r>
          </a:p>
        </p:txBody>
      </p:sp>
      <p:sp>
        <p:nvSpPr>
          <p:cNvPr id="5" name="Title 1"/>
          <p:cNvSpPr txBox="1">
            <a:spLocks/>
          </p:cNvSpPr>
          <p:nvPr/>
        </p:nvSpPr>
        <p:spPr>
          <a:xfrm>
            <a:off x="429727" y="-31865"/>
            <a:ext cx="8229600" cy="652934"/>
          </a:xfrm>
          <a:prstGeom prst="rect">
            <a:avLst/>
          </a:prstGeom>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bg1"/>
                </a:solidFill>
              </a:rPr>
              <a:t>Activity 4.1</a:t>
            </a:r>
          </a:p>
        </p:txBody>
      </p:sp>
    </p:spTree>
    <p:extLst>
      <p:ext uri="{BB962C8B-B14F-4D97-AF65-F5344CB8AC3E}">
        <p14:creationId xmlns:p14="http://schemas.microsoft.com/office/powerpoint/2010/main" val="6417079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727" y="-31865"/>
            <a:ext cx="8229600" cy="652934"/>
          </a:xfrm>
        </p:spPr>
        <p:txBody>
          <a:bodyPr>
            <a:normAutofit fontScale="90000"/>
          </a:bodyPr>
          <a:lstStyle/>
          <a:p>
            <a:r>
              <a:rPr lang="en-GB" b="1" dirty="0">
                <a:solidFill>
                  <a:schemeClr val="bg1"/>
                </a:solidFill>
              </a:rPr>
              <a:t>Activity 4.2</a:t>
            </a:r>
          </a:p>
        </p:txBody>
      </p:sp>
      <p:sp>
        <p:nvSpPr>
          <p:cNvPr id="3" name="Content Placeholder 2"/>
          <p:cNvSpPr>
            <a:spLocks noGrp="1"/>
          </p:cNvSpPr>
          <p:nvPr>
            <p:ph sz="half" idx="1"/>
          </p:nvPr>
        </p:nvSpPr>
        <p:spPr>
          <a:xfrm>
            <a:off x="683568" y="4869160"/>
            <a:ext cx="8147248" cy="888189"/>
          </a:xfrm>
        </p:spPr>
        <p:txBody>
          <a:bodyPr>
            <a:normAutofit lnSpcReduction="10000"/>
          </a:bodyPr>
          <a:lstStyle/>
          <a:p>
            <a:pPr marL="0" indent="0">
              <a:buNone/>
            </a:pPr>
            <a:r>
              <a:rPr lang="en-GB" dirty="0">
                <a:hlinkClick r:id="rId2"/>
              </a:rPr>
              <a:t>https://ezinearticles.com/?Task-Oriented-Vs-People-Oriented-Leadership-Styles&amp;id=9253531</a:t>
            </a:r>
            <a:endParaRPr lang="en-GB"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16</a:t>
            </a:fld>
            <a:endParaRPr lang="en-US"/>
          </a:p>
        </p:txBody>
      </p:sp>
      <p:sp>
        <p:nvSpPr>
          <p:cNvPr id="6" name="Title 1"/>
          <p:cNvSpPr txBox="1">
            <a:spLocks/>
          </p:cNvSpPr>
          <p:nvPr/>
        </p:nvSpPr>
        <p:spPr>
          <a:xfrm>
            <a:off x="345662" y="647052"/>
            <a:ext cx="8507287" cy="4248091"/>
          </a:xfrm>
          <a:prstGeom prst="rect">
            <a:avLst/>
          </a:prstGeom>
        </p:spPr>
        <p:txBody>
          <a:bodyPr vert="horz" lIns="91440" tIns="45720" rIns="91440" bIns="45720" rtlCol="0" anchor="ctr">
            <a:normAutofit fontScale="6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dirty="0"/>
              <a:t>Review the article attached below and your knowledge on today’s session, and write about your understanding of:</a:t>
            </a:r>
          </a:p>
          <a:p>
            <a:pPr algn="l"/>
            <a:endParaRPr lang="en-GB" dirty="0"/>
          </a:p>
          <a:p>
            <a:pPr marL="742950" indent="-742950" algn="l">
              <a:buFont typeface="+mj-lt"/>
              <a:buAutoNum type="arabicPeriod"/>
            </a:pPr>
            <a:r>
              <a:rPr lang="en-GB" dirty="0"/>
              <a:t>The difference between Task-Oriented Leadership and People-Oriented Leadership</a:t>
            </a:r>
          </a:p>
          <a:p>
            <a:pPr marL="742950" indent="-742950" algn="l">
              <a:buFont typeface="+mj-lt"/>
              <a:buAutoNum type="arabicPeriod"/>
            </a:pPr>
            <a:r>
              <a:rPr lang="en-GB" dirty="0"/>
              <a:t>The Pros and Cons of Task-Oriented Leadership and People-Oriented Leadership</a:t>
            </a:r>
          </a:p>
          <a:p>
            <a:pPr marL="742950" indent="-742950" algn="l">
              <a:buFont typeface="+mj-lt"/>
              <a:buAutoNum type="arabicPeriod"/>
            </a:pPr>
            <a:endParaRPr lang="en-GB" dirty="0"/>
          </a:p>
          <a:p>
            <a:pPr algn="just"/>
            <a:r>
              <a:rPr lang="en-GB" sz="3800" i="1" dirty="0"/>
              <a:t>Maximum word count should be 200 words or a half a page. Make sure to paraphrase and reference your sources accordingly.  </a:t>
            </a:r>
          </a:p>
        </p:txBody>
      </p:sp>
    </p:spTree>
    <p:extLst>
      <p:ext uri="{BB962C8B-B14F-4D97-AF65-F5344CB8AC3E}">
        <p14:creationId xmlns:p14="http://schemas.microsoft.com/office/powerpoint/2010/main" val="432395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905"/>
            <a:ext cx="8229600" cy="534775"/>
          </a:xfrm>
        </p:spPr>
        <p:txBody>
          <a:bodyPr>
            <a:normAutofit fontScale="90000"/>
          </a:bodyPr>
          <a:lstStyle/>
          <a:p>
            <a:r>
              <a:rPr lang="en-GB" sz="3600" b="1" dirty="0">
                <a:solidFill>
                  <a:schemeClr val="bg1"/>
                </a:solidFill>
              </a:rPr>
              <a:t>Assignment Brief – Part 1</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17</a:t>
            </a:fld>
            <a:endParaRPr lang="en-US"/>
          </a:p>
        </p:txBody>
      </p:sp>
      <p:pic>
        <p:nvPicPr>
          <p:cNvPr id="1026" name="Picture 2" descr="Simple Rules for Making Good Oral Presentations | Essay Hel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636" y="1124744"/>
            <a:ext cx="6552728" cy="4001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3505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B6F15528-21DE-4FAA-801E-634DDDAF4B2B}" type="slidenum">
              <a:rPr lang="en-US" smtClean="0"/>
              <a:pPr/>
              <a:t>18</a:t>
            </a:fld>
            <a:endParaRPr lang="en-US"/>
          </a:p>
        </p:txBody>
      </p:sp>
      <p:pic>
        <p:nvPicPr>
          <p:cNvPr id="6" name="Picture 5"/>
          <p:cNvPicPr>
            <a:picLocks noChangeAspect="1"/>
          </p:cNvPicPr>
          <p:nvPr/>
        </p:nvPicPr>
        <p:blipFill>
          <a:blip r:embed="rId2"/>
          <a:stretch>
            <a:fillRect/>
          </a:stretch>
        </p:blipFill>
        <p:spPr>
          <a:xfrm>
            <a:off x="1763688" y="692696"/>
            <a:ext cx="5551350" cy="5472608"/>
          </a:xfrm>
          <a:prstGeom prst="rect">
            <a:avLst/>
          </a:prstGeom>
        </p:spPr>
      </p:pic>
    </p:spTree>
    <p:extLst>
      <p:ext uri="{BB962C8B-B14F-4D97-AF65-F5344CB8AC3E}">
        <p14:creationId xmlns:p14="http://schemas.microsoft.com/office/powerpoint/2010/main" val="12218653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Template>
  <TotalTime>6066</TotalTime>
  <Words>1300</Words>
  <Application>Microsoft Office PowerPoint</Application>
  <PresentationFormat>On-screen Show (4:3)</PresentationFormat>
  <Paragraphs>164</Paragraphs>
  <Slides>18</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Myriad Pro</vt:lpstr>
      <vt:lpstr>Arial</vt:lpstr>
      <vt:lpstr>Calibri</vt:lpstr>
      <vt:lpstr>20140311PresentationUWTSDTemplate</vt:lpstr>
      <vt:lpstr>Session 4: Tasks and Relationships behaviour of leadership </vt:lpstr>
      <vt:lpstr>Session Objectives</vt:lpstr>
      <vt:lpstr>Introduction</vt:lpstr>
      <vt:lpstr>Discussion Questions</vt:lpstr>
      <vt:lpstr>Task and Relationship Styles Explained (1 of 2)</vt:lpstr>
      <vt:lpstr>Task and Relationship Styles Explained (2 of 2)</vt:lpstr>
      <vt:lpstr> Task and Relationship Styles in Practice (1 of 6)  </vt:lpstr>
      <vt:lpstr>PowerPoint Presentation</vt:lpstr>
      <vt:lpstr>Task and Relationship Styles in Practice (2 of 6) </vt:lpstr>
      <vt:lpstr>Task and Relationship Styles in Practice (3 of 6) </vt:lpstr>
      <vt:lpstr>Task and Relationship Styles in Practice (4 of 6) </vt:lpstr>
      <vt:lpstr>Task and Relationship Styles in Practice (5 of 6) </vt:lpstr>
      <vt:lpstr>Task and Relationship Styles in Practice (6 of 6) </vt:lpstr>
      <vt:lpstr>PowerPoint Presentation</vt:lpstr>
      <vt:lpstr>FROM TWO TO ONE</vt:lpstr>
      <vt:lpstr>Activity 4.2</vt:lpstr>
      <vt:lpstr>Assignment Brief – Part 1</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Ancheta, Katie</dc:creator>
  <cp:lastModifiedBy>Rebecca Stewart</cp:lastModifiedBy>
  <cp:revision>248</cp:revision>
  <dcterms:created xsi:type="dcterms:W3CDTF">2006-08-16T00:00:00Z</dcterms:created>
  <dcterms:modified xsi:type="dcterms:W3CDTF">2023-02-09T09:43:06Z</dcterms:modified>
</cp:coreProperties>
</file>