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8288000" cy="10287000"/>
  <p:notesSz cx="6858000" cy="9144000"/>
  <p:embeddedFontLst>
    <p:embeddedFont>
      <p:font typeface="HK Grotesk" panose="020B0604020202020204" charset="0"/>
      <p:regular r:id="rId12"/>
    </p:embeddedFont>
    <p:embeddedFont>
      <p:font typeface="HK Grotesk Bold" panose="020B0604020202020204" charset="0"/>
      <p:regular r:id="rId13"/>
    </p:embeddedFont>
    <p:embeddedFont>
      <p:font typeface="HK Grotesk Semi-Bold" panose="020B0604020202020204" charset="0"/>
      <p:regular r:id="rId14"/>
    </p:embeddedFont>
    <p:embeddedFont>
      <p:font typeface="Noto Serif Display ExtraCondensed Light" panose="020B0604020202020204"/>
      <p:regular r:id="rId15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52" d="100"/>
          <a:sy n="52" d="100"/>
        </p:scale>
        <p:origin x="850" y="6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2.fntdata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font" Target="fonts/font1.fntdata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4.fntdata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3.fntdata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3/20/2026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A1F3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296400" y="0"/>
            <a:ext cx="8991600" cy="10287000"/>
            <a:chOff x="0" y="0"/>
            <a:chExt cx="1393034" cy="159372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393034" cy="1593725"/>
            </a:xfrm>
            <a:custGeom>
              <a:avLst/>
              <a:gdLst/>
              <a:ahLst/>
              <a:cxnLst/>
              <a:rect l="l" t="t" r="r" b="b"/>
              <a:pathLst>
                <a:path w="1393034" h="1593725">
                  <a:moveTo>
                    <a:pt x="0" y="0"/>
                  </a:moveTo>
                  <a:lnTo>
                    <a:pt x="1393034" y="0"/>
                  </a:lnTo>
                  <a:lnTo>
                    <a:pt x="1393034" y="1593725"/>
                  </a:lnTo>
                  <a:lnTo>
                    <a:pt x="0" y="1593725"/>
                  </a:lnTo>
                  <a:close/>
                </a:path>
              </a:pathLst>
            </a:custGeom>
            <a:blipFill>
              <a:blip r:embed="rId2"/>
              <a:stretch>
                <a:fillRect t="-597" b="-597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66750" y="1638300"/>
            <a:ext cx="6886575" cy="5086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899"/>
              </a:lnSpc>
            </a:pPr>
            <a:r>
              <a:rPr lang="en-US" sz="3899" b="1" u="none">
                <a:solidFill>
                  <a:srgbClr val="D9CBA1"/>
                </a:solidFill>
                <a:latin typeface="HK Grotesk Semi-Bold"/>
                <a:ea typeface="HK Grotesk Semi-Bold"/>
                <a:cs typeface="HK Grotesk Semi-Bold"/>
                <a:sym typeface="HK Grotesk Semi-Bold"/>
              </a:rPr>
              <a:t>Gogoro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666750" y="4469130"/>
            <a:ext cx="6886575" cy="5093970"/>
            <a:chOff x="0" y="0"/>
            <a:chExt cx="9182100" cy="6791960"/>
          </a:xfrm>
        </p:grpSpPr>
        <p:sp>
          <p:nvSpPr>
            <p:cNvPr id="6" name="TextBox 6"/>
            <p:cNvSpPr txBox="1"/>
            <p:nvPr/>
          </p:nvSpPr>
          <p:spPr>
            <a:xfrm>
              <a:off x="0" y="6233160"/>
              <a:ext cx="9182100" cy="5588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359"/>
                </a:lnSpc>
                <a:spcBef>
                  <a:spcPct val="0"/>
                </a:spcBef>
              </a:pPr>
              <a:r>
                <a:rPr lang="en-US" sz="2799" u="none">
                  <a:solidFill>
                    <a:srgbClr val="FFFFFF"/>
                  </a:solidFill>
                  <a:latin typeface="HK Grotesk"/>
                  <a:ea typeface="HK Grotesk"/>
                  <a:cs typeface="HK Grotesk"/>
                  <a:sym typeface="HK Grotesk"/>
                </a:rPr>
                <a:t>Presented by Adrian Beniamin Gogoro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266700"/>
              <a:ext cx="9182100" cy="509778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14400"/>
                </a:lnSpc>
              </a:pPr>
              <a:r>
                <a:rPr lang="en-US" sz="14400" spc="-288">
                  <a:solidFill>
                    <a:srgbClr val="FF9900"/>
                  </a:solidFill>
                  <a:latin typeface="Noto Serif Display ExtraCondensed Light"/>
                  <a:ea typeface="Noto Serif Display ExtraCondensed Light"/>
                  <a:cs typeface="Noto Serif Display ExtraCondensed Light"/>
                  <a:sym typeface="Noto Serif Display ExtraCondensed Light"/>
                </a:rPr>
                <a:t>Amazon FBA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0" y="676275"/>
            <a:ext cx="9296400" cy="0"/>
          </a:xfrm>
          <a:prstGeom prst="line">
            <a:avLst/>
          </a:prstGeom>
          <a:ln w="19050" cap="flat">
            <a:solidFill>
              <a:srgbClr val="D9CBA1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A1F3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666750" y="5619750"/>
            <a:ext cx="4010025" cy="3400425"/>
            <a:chOff x="0" y="0"/>
            <a:chExt cx="5346700" cy="4533900"/>
          </a:xfrm>
        </p:grpSpPr>
        <p:sp>
          <p:nvSpPr>
            <p:cNvPr id="3" name="TextBox 3"/>
            <p:cNvSpPr txBox="1"/>
            <p:nvPr/>
          </p:nvSpPr>
          <p:spPr>
            <a:xfrm>
              <a:off x="0" y="0"/>
              <a:ext cx="5346700" cy="5588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359"/>
                </a:lnSpc>
                <a:spcBef>
                  <a:spcPct val="0"/>
                </a:spcBef>
              </a:pPr>
              <a:r>
                <a:rPr lang="en-US" sz="2799" b="1" u="none" strike="noStrike">
                  <a:solidFill>
                    <a:srgbClr val="D9CBA1"/>
                  </a:solidFill>
                  <a:latin typeface="HK Grotesk Semi-Bold"/>
                  <a:ea typeface="HK Grotesk Semi-Bold"/>
                  <a:cs typeface="HK Grotesk Semi-Bold"/>
                  <a:sym typeface="HK Grotesk Semi-Bold"/>
                </a:rPr>
                <a:t>Business Model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1244600"/>
              <a:ext cx="5346700" cy="32893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808"/>
                </a:lnSpc>
                <a:spcBef>
                  <a:spcPct val="0"/>
                </a:spcBef>
              </a:pPr>
              <a:r>
                <a:rPr lang="en-US" sz="2340" u="none" strike="noStrike">
                  <a:solidFill>
                    <a:srgbClr val="FFFFFF"/>
                  </a:solidFill>
                  <a:latin typeface="HK Grotesk"/>
                  <a:ea typeface="HK Grotesk"/>
                  <a:cs typeface="HK Grotesk"/>
                  <a:sym typeface="HK Grotesk"/>
                </a:rPr>
                <a:t>The </a:t>
              </a:r>
              <a:r>
                <a:rPr lang="en-US" sz="2340" b="1" u="none" strike="noStrike">
                  <a:solidFill>
                    <a:srgbClr val="FFFFFF"/>
                  </a:solidFill>
                  <a:latin typeface="HK Grotesk Bold"/>
                  <a:ea typeface="HK Grotesk Bold"/>
                  <a:cs typeface="HK Grotesk Bold"/>
                  <a:sym typeface="HK Grotesk Bold"/>
                </a:rPr>
                <a:t>Amazon FBA</a:t>
              </a:r>
              <a:r>
                <a:rPr lang="en-US" sz="2340" u="none" strike="noStrike">
                  <a:solidFill>
                    <a:srgbClr val="FFFFFF"/>
                  </a:solidFill>
                  <a:latin typeface="HK Grotesk"/>
                  <a:ea typeface="HK Grotesk"/>
                  <a:cs typeface="HK Grotesk"/>
                  <a:sym typeface="HK Grotesk"/>
                </a:rPr>
                <a:t> private-label business model allows entrepreneurs to sell high-quality branded products while leveraging Amazon’s fulfillment and logistics capabilities for efficient delivery.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6419850" y="5619750"/>
            <a:ext cx="4010025" cy="3429000"/>
            <a:chOff x="0" y="0"/>
            <a:chExt cx="5346700" cy="4572000"/>
          </a:xfrm>
        </p:grpSpPr>
        <p:sp>
          <p:nvSpPr>
            <p:cNvPr id="6" name="TextBox 6"/>
            <p:cNvSpPr txBox="1"/>
            <p:nvPr/>
          </p:nvSpPr>
          <p:spPr>
            <a:xfrm>
              <a:off x="0" y="0"/>
              <a:ext cx="5346700" cy="5588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359"/>
                </a:lnSpc>
                <a:spcBef>
                  <a:spcPct val="0"/>
                </a:spcBef>
              </a:pPr>
              <a:r>
                <a:rPr lang="en-US" sz="2799" b="1" u="none" strike="noStrike">
                  <a:solidFill>
                    <a:srgbClr val="D9CBA1"/>
                  </a:solidFill>
                  <a:latin typeface="HK Grotesk Semi-Bold"/>
                  <a:ea typeface="HK Grotesk Semi-Bold"/>
                  <a:cs typeface="HK Grotesk Semi-Bold"/>
                  <a:sym typeface="HK Grotesk Semi-Bold"/>
                </a:rPr>
                <a:t>Product Categories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1282700"/>
              <a:ext cx="5346700" cy="32893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808"/>
                </a:lnSpc>
                <a:spcBef>
                  <a:spcPct val="0"/>
                </a:spcBef>
              </a:pPr>
              <a:r>
                <a:rPr lang="en-US" sz="2340" u="none" strike="noStrike">
                  <a:solidFill>
                    <a:srgbClr val="FFFFFF"/>
                  </a:solidFill>
                  <a:latin typeface="HK Grotesk"/>
                  <a:ea typeface="HK Grotesk"/>
                  <a:cs typeface="HK Grotesk"/>
                  <a:sym typeface="HK Grotesk"/>
                </a:rPr>
                <a:t>Focused on home and lifestyle products, our offerings include kitchen items, storage solutions, and fitness gear, catering to consumer needs for convenience and quality in everyday life.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2172950" y="5619750"/>
            <a:ext cx="4010025" cy="3400425"/>
            <a:chOff x="0" y="0"/>
            <a:chExt cx="5346700" cy="4533900"/>
          </a:xfrm>
        </p:grpSpPr>
        <p:sp>
          <p:nvSpPr>
            <p:cNvPr id="9" name="TextBox 9"/>
            <p:cNvSpPr txBox="1"/>
            <p:nvPr/>
          </p:nvSpPr>
          <p:spPr>
            <a:xfrm>
              <a:off x="0" y="0"/>
              <a:ext cx="5346700" cy="5588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359"/>
                </a:lnSpc>
                <a:spcBef>
                  <a:spcPct val="0"/>
                </a:spcBef>
              </a:pPr>
              <a:r>
                <a:rPr lang="en-US" sz="2799" b="1" u="none" strike="noStrike">
                  <a:solidFill>
                    <a:srgbClr val="D9CBA1"/>
                  </a:solidFill>
                  <a:latin typeface="HK Grotesk Semi-Bold"/>
                  <a:ea typeface="HK Grotesk Semi-Bold"/>
                  <a:cs typeface="HK Grotesk Semi-Bold"/>
                  <a:sym typeface="HK Grotesk Semi-Bold"/>
                </a:rPr>
                <a:t>Unique Selling Point</a:t>
              </a:r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1244600"/>
              <a:ext cx="5346700" cy="32893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808"/>
                </a:lnSpc>
                <a:spcBef>
                  <a:spcPct val="0"/>
                </a:spcBef>
              </a:pPr>
              <a:r>
                <a:rPr lang="en-US" sz="2340" u="none" strike="noStrike">
                  <a:solidFill>
                    <a:srgbClr val="FFFFFF"/>
                  </a:solidFill>
                  <a:latin typeface="HK Grotesk"/>
                  <a:ea typeface="HK Grotesk"/>
                  <a:cs typeface="HK Grotesk"/>
                  <a:sym typeface="HK Grotesk"/>
                </a:rPr>
                <a:t>Our unique selling point lies in offering </a:t>
              </a:r>
              <a:r>
                <a:rPr lang="en-US" sz="2340" b="1" u="none" strike="noStrike">
                  <a:solidFill>
                    <a:srgbClr val="FFFFFF"/>
                  </a:solidFill>
                  <a:latin typeface="HK Grotesk Bold"/>
                  <a:ea typeface="HK Grotesk Bold"/>
                  <a:cs typeface="HK Grotesk Bold"/>
                  <a:sym typeface="HK Grotesk Bold"/>
                </a:rPr>
                <a:t>branded, high-quality products</a:t>
              </a:r>
              <a:r>
                <a:rPr lang="en-US" sz="2340" u="none" strike="noStrike">
                  <a:solidFill>
                    <a:srgbClr val="FFFFFF"/>
                  </a:solidFill>
                  <a:latin typeface="HK Grotesk"/>
                  <a:ea typeface="HK Grotesk"/>
                  <a:cs typeface="HK Grotesk"/>
                  <a:sym typeface="HK Grotesk"/>
                </a:rPr>
                <a:t> with the advantage of fast Amazon delivery, ensuring customer satisfaction and repeat business in a competitive marketplace.</a:t>
              </a: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666750" y="1562100"/>
            <a:ext cx="16954500" cy="2209800"/>
            <a:chOff x="0" y="0"/>
            <a:chExt cx="22606000" cy="2946400"/>
          </a:xfrm>
        </p:grpSpPr>
        <p:sp>
          <p:nvSpPr>
            <p:cNvPr id="12" name="TextBox 12"/>
            <p:cNvSpPr txBox="1"/>
            <p:nvPr/>
          </p:nvSpPr>
          <p:spPr>
            <a:xfrm>
              <a:off x="0" y="180975"/>
              <a:ext cx="22606000" cy="176974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9600"/>
                </a:lnSpc>
              </a:pPr>
              <a:r>
                <a:rPr lang="en-US" sz="9600" spc="-192">
                  <a:solidFill>
                    <a:srgbClr val="FF9900"/>
                  </a:solidFill>
                  <a:latin typeface="Noto Serif Display ExtraCondensed Light"/>
                  <a:ea typeface="Noto Serif Display ExtraCondensed Light"/>
                  <a:cs typeface="Noto Serif Display ExtraCondensed Light"/>
                  <a:sym typeface="Noto Serif Display ExtraCondensed Light"/>
                </a:rPr>
                <a:t>Business Overview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2387600"/>
              <a:ext cx="22606000" cy="5588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359"/>
                </a:lnSpc>
              </a:pPr>
              <a:r>
                <a:rPr lang="en-US" sz="2799" b="1" u="none" strike="noStrike">
                  <a:solidFill>
                    <a:srgbClr val="D9CBA1"/>
                  </a:solidFill>
                  <a:latin typeface="HK Grotesk Semi-Bold"/>
                  <a:ea typeface="HK Grotesk Semi-Bold"/>
                  <a:cs typeface="HK Grotesk Semi-Bold"/>
                  <a:sym typeface="HK Grotesk Semi-Bold"/>
                </a:rPr>
                <a:t>Insights into Amazon FBA model</a:t>
              </a:r>
            </a:p>
          </p:txBody>
        </p:sp>
      </p:grpSp>
      <p:sp>
        <p:nvSpPr>
          <p:cNvPr id="14" name="AutoShape 14"/>
          <p:cNvSpPr/>
          <p:nvPr/>
        </p:nvSpPr>
        <p:spPr>
          <a:xfrm>
            <a:off x="0" y="676275"/>
            <a:ext cx="18288000" cy="0"/>
          </a:xfrm>
          <a:prstGeom prst="line">
            <a:avLst/>
          </a:prstGeom>
          <a:ln w="19050" cap="flat">
            <a:solidFill>
              <a:srgbClr val="D9CBA1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5" name="AutoShape 15"/>
          <p:cNvSpPr/>
          <p:nvPr/>
        </p:nvSpPr>
        <p:spPr>
          <a:xfrm>
            <a:off x="0" y="9629775"/>
            <a:ext cx="18288000" cy="0"/>
          </a:xfrm>
          <a:prstGeom prst="line">
            <a:avLst/>
          </a:prstGeom>
          <a:ln w="19050" cap="flat">
            <a:solidFill>
              <a:srgbClr val="D9CBA1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A1F3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666750" y="1743920"/>
            <a:ext cx="6886575" cy="49396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9600"/>
              </a:lnSpc>
            </a:pPr>
            <a:r>
              <a:rPr lang="en-US" sz="9600" spc="-192">
                <a:solidFill>
                  <a:srgbClr val="FF9900"/>
                </a:solidFill>
                <a:latin typeface="Noto Serif Display ExtraCondensed Light"/>
                <a:ea typeface="Noto Serif Display ExtraCondensed Light"/>
                <a:cs typeface="Noto Serif Display ExtraCondensed Light"/>
                <a:sym typeface="Noto Serif Display ExtraCondensed Light"/>
              </a:rPr>
              <a:t>Economic Influences on Amazon FBA Business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9296400" y="1562945"/>
            <a:ext cx="4010025" cy="2168447"/>
            <a:chOff x="0" y="0"/>
            <a:chExt cx="621258" cy="335949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621258" cy="335949"/>
            </a:xfrm>
            <a:custGeom>
              <a:avLst/>
              <a:gdLst/>
              <a:ahLst/>
              <a:cxnLst/>
              <a:rect l="l" t="t" r="r" b="b"/>
              <a:pathLst>
                <a:path w="621258" h="335949">
                  <a:moveTo>
                    <a:pt x="0" y="0"/>
                  </a:moveTo>
                  <a:lnTo>
                    <a:pt x="621258" y="0"/>
                  </a:lnTo>
                  <a:lnTo>
                    <a:pt x="621258" y="335949"/>
                  </a:lnTo>
                  <a:lnTo>
                    <a:pt x="0" y="335949"/>
                  </a:lnTo>
                  <a:close/>
                </a:path>
              </a:pathLst>
            </a:custGeom>
            <a:blipFill>
              <a:blip r:embed="rId2"/>
              <a:stretch>
                <a:fillRect l="-420" r="-420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9296400" y="4049741"/>
            <a:ext cx="4010025" cy="2191815"/>
            <a:chOff x="0" y="0"/>
            <a:chExt cx="621258" cy="339569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621258" cy="339569"/>
            </a:xfrm>
            <a:custGeom>
              <a:avLst/>
              <a:gdLst/>
              <a:ahLst/>
              <a:cxnLst/>
              <a:rect l="l" t="t" r="r" b="b"/>
              <a:pathLst>
                <a:path w="621258" h="339569">
                  <a:moveTo>
                    <a:pt x="0" y="0"/>
                  </a:moveTo>
                  <a:lnTo>
                    <a:pt x="621258" y="0"/>
                  </a:lnTo>
                  <a:lnTo>
                    <a:pt x="621258" y="339569"/>
                  </a:lnTo>
                  <a:lnTo>
                    <a:pt x="0" y="339569"/>
                  </a:lnTo>
                  <a:close/>
                </a:path>
              </a:pathLst>
            </a:custGeom>
            <a:blipFill>
              <a:blip r:embed="rId3"/>
              <a:stretch>
                <a:fillRect l="-376" r="-376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9296400" y="6559904"/>
            <a:ext cx="4010025" cy="2164996"/>
            <a:chOff x="0" y="0"/>
            <a:chExt cx="621258" cy="335415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621258" cy="335415"/>
            </a:xfrm>
            <a:custGeom>
              <a:avLst/>
              <a:gdLst/>
              <a:ahLst/>
              <a:cxnLst/>
              <a:rect l="l" t="t" r="r" b="b"/>
              <a:pathLst>
                <a:path w="621258" h="335415">
                  <a:moveTo>
                    <a:pt x="0" y="0"/>
                  </a:moveTo>
                  <a:lnTo>
                    <a:pt x="621258" y="0"/>
                  </a:lnTo>
                  <a:lnTo>
                    <a:pt x="621258" y="335415"/>
                  </a:lnTo>
                  <a:lnTo>
                    <a:pt x="0" y="335415"/>
                  </a:lnTo>
                  <a:close/>
                </a:path>
              </a:pathLst>
            </a:custGeom>
            <a:blipFill>
              <a:blip r:embed="rId4"/>
              <a:stretch>
                <a:fillRect l="-339" r="-339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3611225" y="1562100"/>
            <a:ext cx="4010025" cy="1619672"/>
            <a:chOff x="0" y="0"/>
            <a:chExt cx="5346700" cy="2159563"/>
          </a:xfrm>
        </p:grpSpPr>
        <p:sp>
          <p:nvSpPr>
            <p:cNvPr id="10" name="TextBox 10"/>
            <p:cNvSpPr txBox="1"/>
            <p:nvPr/>
          </p:nvSpPr>
          <p:spPr>
            <a:xfrm>
              <a:off x="0" y="1194363"/>
              <a:ext cx="5346700" cy="9652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879"/>
                </a:lnSpc>
              </a:pPr>
              <a:r>
                <a:rPr lang="en-US" sz="2400" u="none" strike="noStrike">
                  <a:solidFill>
                    <a:srgbClr val="FFFFFF"/>
                  </a:solidFill>
                  <a:latin typeface="HK Grotesk"/>
                  <a:ea typeface="HK Grotesk"/>
                  <a:cs typeface="HK Grotesk"/>
                  <a:sym typeface="HK Grotesk"/>
                </a:rPr>
                <a:t>Online shopping demand is rapidly increasing globally.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0"/>
              <a:ext cx="5346700" cy="5588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359"/>
                </a:lnSpc>
              </a:pPr>
              <a:r>
                <a:rPr lang="en-US" sz="2799" b="1" u="none" strike="noStrike">
                  <a:solidFill>
                    <a:srgbClr val="D9CBA1"/>
                  </a:solidFill>
                  <a:latin typeface="HK Grotesk Semi-Bold"/>
                  <a:ea typeface="HK Grotesk Semi-Bold"/>
                  <a:cs typeface="HK Grotesk Semi-Bold"/>
                  <a:sym typeface="HK Grotesk Semi-Bold"/>
                </a:rPr>
                <a:t>E-commerce Growth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13611225" y="4049741"/>
            <a:ext cx="4010025" cy="1980643"/>
            <a:chOff x="0" y="0"/>
            <a:chExt cx="5346700" cy="2640857"/>
          </a:xfrm>
        </p:grpSpPr>
        <p:sp>
          <p:nvSpPr>
            <p:cNvPr id="13" name="TextBox 13"/>
            <p:cNvSpPr txBox="1"/>
            <p:nvPr/>
          </p:nvSpPr>
          <p:spPr>
            <a:xfrm>
              <a:off x="0" y="1193057"/>
              <a:ext cx="5346700" cy="14478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879"/>
                </a:lnSpc>
              </a:pPr>
              <a:r>
                <a:rPr lang="en-US" sz="2400" u="none" strike="noStrike">
                  <a:solidFill>
                    <a:srgbClr val="FFFFFF"/>
                  </a:solidFill>
                  <a:latin typeface="HK Grotesk"/>
                  <a:ea typeface="HK Grotesk"/>
                  <a:cs typeface="HK Grotesk"/>
                  <a:sym typeface="HK Grotesk"/>
                </a:rPr>
                <a:t>Rising prices may limit customers' purchasing capability.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0"/>
              <a:ext cx="5346700" cy="5588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359"/>
                </a:lnSpc>
              </a:pPr>
              <a:r>
                <a:rPr lang="en-US" sz="2799" b="1" u="none" strike="noStrike">
                  <a:solidFill>
                    <a:srgbClr val="D9CBA1"/>
                  </a:solidFill>
                  <a:latin typeface="HK Grotesk Semi-Bold"/>
                  <a:ea typeface="HK Grotesk Semi-Bold"/>
                  <a:cs typeface="HK Grotesk Semi-Bold"/>
                  <a:sym typeface="HK Grotesk Semi-Bold"/>
                </a:rPr>
                <a:t>Inflation Risks</a:t>
              </a:r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13611225" y="6559904"/>
            <a:ext cx="4010025" cy="1619250"/>
            <a:chOff x="0" y="0"/>
            <a:chExt cx="5346700" cy="2159000"/>
          </a:xfrm>
        </p:grpSpPr>
        <p:sp>
          <p:nvSpPr>
            <p:cNvPr id="16" name="TextBox 16"/>
            <p:cNvSpPr txBox="1"/>
            <p:nvPr/>
          </p:nvSpPr>
          <p:spPr>
            <a:xfrm>
              <a:off x="0" y="1193800"/>
              <a:ext cx="5346700" cy="9652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879"/>
                </a:lnSpc>
              </a:pPr>
              <a:r>
                <a:rPr lang="en-US" sz="2400" u="none" strike="noStrike">
                  <a:solidFill>
                    <a:srgbClr val="FFFFFF"/>
                  </a:solidFill>
                  <a:latin typeface="HK Grotesk"/>
                  <a:ea typeface="HK Grotesk"/>
                  <a:cs typeface="HK Grotesk"/>
                  <a:sym typeface="HK Grotesk"/>
                </a:rPr>
                <a:t>Pricing strategies affect sales volumes and profits.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0" y="0"/>
              <a:ext cx="5346700" cy="5588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359"/>
                </a:lnSpc>
              </a:pPr>
              <a:r>
                <a:rPr lang="en-US" sz="2799" b="1" u="none" strike="noStrike">
                  <a:solidFill>
                    <a:srgbClr val="D9CBA1"/>
                  </a:solidFill>
                  <a:latin typeface="HK Grotesk Semi-Bold"/>
                  <a:ea typeface="HK Grotesk Semi-Bold"/>
                  <a:cs typeface="HK Grotesk Semi-Bold"/>
                  <a:sym typeface="HK Grotesk Semi-Bold"/>
                </a:rPr>
                <a:t>Pricing Impact</a:t>
              </a:r>
            </a:p>
          </p:txBody>
        </p:sp>
      </p:grpSp>
      <p:sp>
        <p:nvSpPr>
          <p:cNvPr id="18" name="AutoShape 18"/>
          <p:cNvSpPr/>
          <p:nvPr/>
        </p:nvSpPr>
        <p:spPr>
          <a:xfrm>
            <a:off x="0" y="666750"/>
            <a:ext cx="18288000" cy="0"/>
          </a:xfrm>
          <a:prstGeom prst="line">
            <a:avLst/>
          </a:prstGeom>
          <a:ln w="19050" cap="flat">
            <a:solidFill>
              <a:srgbClr val="D9CBA1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9" name="AutoShape 19"/>
          <p:cNvSpPr/>
          <p:nvPr/>
        </p:nvSpPr>
        <p:spPr>
          <a:xfrm>
            <a:off x="0" y="9620250"/>
            <a:ext cx="18288000" cy="0"/>
          </a:xfrm>
          <a:prstGeom prst="line">
            <a:avLst/>
          </a:prstGeom>
          <a:ln w="19050" cap="flat">
            <a:solidFill>
              <a:srgbClr val="D9CBA1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A1F3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666750" y="6038850"/>
            <a:ext cx="6886575" cy="2705100"/>
            <a:chOff x="0" y="0"/>
            <a:chExt cx="9182100" cy="3606800"/>
          </a:xfrm>
        </p:grpSpPr>
        <p:sp>
          <p:nvSpPr>
            <p:cNvPr id="3" name="TextBox 3"/>
            <p:cNvSpPr txBox="1"/>
            <p:nvPr/>
          </p:nvSpPr>
          <p:spPr>
            <a:xfrm>
              <a:off x="0" y="0"/>
              <a:ext cx="9182100" cy="5588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359"/>
                </a:lnSpc>
              </a:pPr>
              <a:r>
                <a:rPr lang="en-US" sz="2799" b="1" u="none" strike="noStrike">
                  <a:solidFill>
                    <a:srgbClr val="D9CBA1"/>
                  </a:solidFill>
                  <a:latin typeface="HK Grotesk Semi-Bold"/>
                  <a:ea typeface="HK Grotesk Semi-Bold"/>
                  <a:cs typeface="HK Grotesk Semi-Bold"/>
                  <a:sym typeface="HK Grotesk Semi-Bold"/>
                </a:rPr>
                <a:t>Fulfillment Network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1193800"/>
              <a:ext cx="9182100" cy="24130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879"/>
                </a:lnSpc>
              </a:pPr>
              <a:r>
                <a:rPr lang="en-US" sz="2400" u="none" strike="noStrike">
                  <a:solidFill>
                    <a:srgbClr val="FFFFFF"/>
                  </a:solidFill>
                  <a:latin typeface="HK Grotesk"/>
                  <a:ea typeface="HK Grotesk"/>
                  <a:cs typeface="HK Grotesk"/>
                  <a:sym typeface="HK Grotesk"/>
                </a:rPr>
                <a:t>Amazon's robust logistics network ensures efficient and timely delivery of products, significantly enhancing customer satisfaction and reducing overhead costs for sellers managing inventory and shipping.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9296400" y="6038850"/>
            <a:ext cx="6886575" cy="2705100"/>
            <a:chOff x="0" y="0"/>
            <a:chExt cx="9182100" cy="3606800"/>
          </a:xfrm>
        </p:grpSpPr>
        <p:sp>
          <p:nvSpPr>
            <p:cNvPr id="6" name="TextBox 6"/>
            <p:cNvSpPr txBox="1"/>
            <p:nvPr/>
          </p:nvSpPr>
          <p:spPr>
            <a:xfrm>
              <a:off x="0" y="0"/>
              <a:ext cx="9182100" cy="5588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359"/>
                </a:lnSpc>
              </a:pPr>
              <a:r>
                <a:rPr lang="en-US" sz="2799" b="1" u="none" strike="noStrike">
                  <a:solidFill>
                    <a:srgbClr val="D9CBA1"/>
                  </a:solidFill>
                  <a:latin typeface="HK Grotesk Semi-Bold"/>
                  <a:ea typeface="HK Grotesk Semi-Bold"/>
                  <a:cs typeface="HK Grotesk Semi-Bold"/>
                  <a:sym typeface="HK Grotesk Semi-Bold"/>
                </a:rPr>
                <a:t>Inventory Management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1193800"/>
              <a:ext cx="9182100" cy="24130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879"/>
                </a:lnSpc>
              </a:pPr>
              <a:r>
                <a:rPr lang="en-US" sz="2400" u="none" strike="noStrike">
                  <a:solidFill>
                    <a:srgbClr val="FFFFFF"/>
                  </a:solidFill>
                  <a:latin typeface="HK Grotesk"/>
                  <a:ea typeface="HK Grotesk"/>
                  <a:cs typeface="HK Grotesk"/>
                  <a:sym typeface="HK Grotesk"/>
                </a:rPr>
                <a:t>Utilizing Amazon's advanced technology for inventory management allows sellers to track stock levels, automate reordering, and analyze sales data, facilitating seamless scaling of their business operations.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666750" y="1562100"/>
            <a:ext cx="16954500" cy="2209800"/>
            <a:chOff x="0" y="0"/>
            <a:chExt cx="22606000" cy="2946400"/>
          </a:xfrm>
        </p:grpSpPr>
        <p:sp>
          <p:nvSpPr>
            <p:cNvPr id="9" name="TextBox 9"/>
            <p:cNvSpPr txBox="1"/>
            <p:nvPr/>
          </p:nvSpPr>
          <p:spPr>
            <a:xfrm>
              <a:off x="0" y="180975"/>
              <a:ext cx="22606000" cy="176974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9600"/>
                </a:lnSpc>
              </a:pPr>
              <a:r>
                <a:rPr lang="en-US" sz="9600" spc="-192">
                  <a:solidFill>
                    <a:srgbClr val="FF9900"/>
                  </a:solidFill>
                  <a:latin typeface="Noto Serif Display ExtraCondensed Light"/>
                  <a:ea typeface="Noto Serif Display ExtraCondensed Light"/>
                  <a:cs typeface="Noto Serif Display ExtraCondensed Light"/>
                  <a:sym typeface="Noto Serif Display ExtraCondensed Light"/>
                </a:rPr>
                <a:t>Technological Edge</a:t>
              </a:r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2387600"/>
              <a:ext cx="22606000" cy="5588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359"/>
                </a:lnSpc>
              </a:pPr>
              <a:r>
                <a:rPr lang="en-US" sz="2799" b="1" u="none" strike="noStrike">
                  <a:solidFill>
                    <a:srgbClr val="D9CBA1"/>
                  </a:solidFill>
                  <a:latin typeface="HK Grotesk Semi-Bold"/>
                  <a:ea typeface="HK Grotesk Semi-Bold"/>
                  <a:cs typeface="HK Grotesk Semi-Bold"/>
                  <a:sym typeface="HK Grotesk Semi-Bold"/>
                </a:rPr>
                <a:t>Leveraging Amazon's capabilities for success</a:t>
              </a:r>
            </a:p>
          </p:txBody>
        </p:sp>
      </p:grpSp>
      <p:sp>
        <p:nvSpPr>
          <p:cNvPr id="11" name="AutoShape 11"/>
          <p:cNvSpPr/>
          <p:nvPr/>
        </p:nvSpPr>
        <p:spPr>
          <a:xfrm>
            <a:off x="0" y="676275"/>
            <a:ext cx="18288000" cy="0"/>
          </a:xfrm>
          <a:prstGeom prst="line">
            <a:avLst/>
          </a:prstGeom>
          <a:ln w="19050" cap="flat">
            <a:solidFill>
              <a:srgbClr val="D9CBA1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2" name="AutoShape 12"/>
          <p:cNvSpPr/>
          <p:nvPr/>
        </p:nvSpPr>
        <p:spPr>
          <a:xfrm>
            <a:off x="0" y="9620250"/>
            <a:ext cx="18288000" cy="0"/>
          </a:xfrm>
          <a:prstGeom prst="line">
            <a:avLst/>
          </a:prstGeom>
          <a:ln w="19050" cap="flat">
            <a:solidFill>
              <a:srgbClr val="D9CBA1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A1F3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666750" y="6038850"/>
            <a:ext cx="6886575" cy="2343150"/>
            <a:chOff x="0" y="0"/>
            <a:chExt cx="9182100" cy="3124200"/>
          </a:xfrm>
        </p:grpSpPr>
        <p:sp>
          <p:nvSpPr>
            <p:cNvPr id="3" name="TextBox 3"/>
            <p:cNvSpPr txBox="1"/>
            <p:nvPr/>
          </p:nvSpPr>
          <p:spPr>
            <a:xfrm>
              <a:off x="0" y="0"/>
              <a:ext cx="9182100" cy="5588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359"/>
                </a:lnSpc>
              </a:pPr>
              <a:r>
                <a:rPr lang="en-US" sz="2799" b="1" u="none" strike="noStrike">
                  <a:solidFill>
                    <a:srgbClr val="D9CBA1"/>
                  </a:solidFill>
                  <a:latin typeface="HK Grotesk Semi-Bold"/>
                  <a:ea typeface="HK Grotesk Semi-Bold"/>
                  <a:cs typeface="HK Grotesk Semi-Bold"/>
                  <a:sym typeface="HK Grotesk Semi-Bold"/>
                </a:rPr>
                <a:t>Product Safety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1193800"/>
              <a:ext cx="9182100" cy="19304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879"/>
                </a:lnSpc>
              </a:pPr>
              <a:r>
                <a:rPr lang="en-US" sz="2400" u="none" strike="noStrike">
                  <a:solidFill>
                    <a:srgbClr val="FFFFFF"/>
                  </a:solidFill>
                  <a:latin typeface="HK Grotesk"/>
                  <a:ea typeface="HK Grotesk"/>
                  <a:cs typeface="HK Grotesk"/>
                  <a:sym typeface="HK Grotesk"/>
                </a:rPr>
                <a:t>Compliance with </a:t>
              </a:r>
              <a:r>
                <a:rPr lang="en-US" sz="2400" b="1" u="none" strike="noStrike">
                  <a:solidFill>
                    <a:srgbClr val="FFFFFF"/>
                  </a:solidFill>
                  <a:latin typeface="HK Grotesk Bold"/>
                  <a:ea typeface="HK Grotesk Bold"/>
                  <a:cs typeface="HK Grotesk Bold"/>
                  <a:sym typeface="HK Grotesk Bold"/>
                </a:rPr>
                <a:t>product safety regulations</a:t>
              </a:r>
              <a:r>
                <a:rPr lang="en-US" sz="2400" u="none" strike="noStrike">
                  <a:solidFill>
                    <a:srgbClr val="FFFFFF"/>
                  </a:solidFill>
                  <a:latin typeface="HK Grotesk"/>
                  <a:ea typeface="HK Grotesk"/>
                  <a:cs typeface="HK Grotesk"/>
                  <a:sym typeface="HK Grotesk"/>
                </a:rPr>
                <a:t> is essential to ensure consumer protection. Adhering to safety standards prevents legal issues and fosters trust in the brand's commitment to quality.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9296400" y="6038850"/>
            <a:ext cx="6886575" cy="2705100"/>
            <a:chOff x="0" y="0"/>
            <a:chExt cx="9182100" cy="3606800"/>
          </a:xfrm>
        </p:grpSpPr>
        <p:sp>
          <p:nvSpPr>
            <p:cNvPr id="6" name="TextBox 6"/>
            <p:cNvSpPr txBox="1"/>
            <p:nvPr/>
          </p:nvSpPr>
          <p:spPr>
            <a:xfrm>
              <a:off x="0" y="0"/>
              <a:ext cx="9182100" cy="5588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359"/>
                </a:lnSpc>
              </a:pPr>
              <a:r>
                <a:rPr lang="en-US" sz="2799" b="1" u="none" strike="noStrike">
                  <a:solidFill>
                    <a:srgbClr val="D9CBA1"/>
                  </a:solidFill>
                  <a:latin typeface="HK Grotesk Semi-Bold"/>
                  <a:ea typeface="HK Grotesk Semi-Bold"/>
                  <a:cs typeface="HK Grotesk Semi-Bold"/>
                  <a:sym typeface="HK Grotesk Semi-Bold"/>
                </a:rPr>
                <a:t>Amazon Policies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1193800"/>
              <a:ext cx="9182100" cy="24130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879"/>
                </a:lnSpc>
              </a:pPr>
              <a:r>
                <a:rPr lang="en-US" sz="2400" u="none" strike="noStrike">
                  <a:solidFill>
                    <a:srgbClr val="FFFFFF"/>
                  </a:solidFill>
                  <a:latin typeface="HK Grotesk"/>
                  <a:ea typeface="HK Grotesk"/>
                  <a:cs typeface="HK Grotesk"/>
                  <a:sym typeface="HK Grotesk"/>
                </a:rPr>
                <a:t>Strict adherence to Amazon’s </a:t>
              </a:r>
              <a:r>
                <a:rPr lang="en-US" sz="2400" b="1" u="none" strike="noStrike">
                  <a:solidFill>
                    <a:srgbClr val="FFFFFF"/>
                  </a:solidFill>
                  <a:latin typeface="HK Grotesk Bold"/>
                  <a:ea typeface="HK Grotesk Bold"/>
                  <a:cs typeface="HK Grotesk Bold"/>
                  <a:sym typeface="HK Grotesk Bold"/>
                </a:rPr>
                <a:t>policies and standards</a:t>
              </a:r>
              <a:r>
                <a:rPr lang="en-US" sz="2400" u="none" strike="noStrike">
                  <a:solidFill>
                    <a:srgbClr val="FFFFFF"/>
                  </a:solidFill>
                  <a:latin typeface="HK Grotesk"/>
                  <a:ea typeface="HK Grotesk"/>
                  <a:cs typeface="HK Grotesk"/>
                  <a:sym typeface="HK Grotesk"/>
                </a:rPr>
                <a:t> is crucial. Violation of these rules can lead to account suspension, affecting sales and long-term business viability, making vigilance paramount.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666750" y="1562100"/>
            <a:ext cx="16954500" cy="2209800"/>
            <a:chOff x="0" y="0"/>
            <a:chExt cx="22606000" cy="2946400"/>
          </a:xfrm>
        </p:grpSpPr>
        <p:sp>
          <p:nvSpPr>
            <p:cNvPr id="9" name="TextBox 9"/>
            <p:cNvSpPr txBox="1"/>
            <p:nvPr/>
          </p:nvSpPr>
          <p:spPr>
            <a:xfrm>
              <a:off x="0" y="180975"/>
              <a:ext cx="22606000" cy="176974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9600"/>
                </a:lnSpc>
              </a:pPr>
              <a:r>
                <a:rPr lang="en-US" sz="9600" spc="-192">
                  <a:solidFill>
                    <a:srgbClr val="FF9900"/>
                  </a:solidFill>
                  <a:latin typeface="Noto Serif Display ExtraCondensed Light"/>
                  <a:ea typeface="Noto Serif Display ExtraCondensed Light"/>
                  <a:cs typeface="Noto Serif Display ExtraCondensed Light"/>
                  <a:sym typeface="Noto Serif Display ExtraCondensed Light"/>
                </a:rPr>
                <a:t>Legal Considerations</a:t>
              </a:r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2387600"/>
              <a:ext cx="22606000" cy="5588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359"/>
                </a:lnSpc>
              </a:pPr>
              <a:r>
                <a:rPr lang="en-US" sz="2799" b="1" u="none" strike="noStrike">
                  <a:solidFill>
                    <a:srgbClr val="D9CBA1"/>
                  </a:solidFill>
                  <a:latin typeface="HK Grotesk Semi-Bold"/>
                  <a:ea typeface="HK Grotesk Semi-Bold"/>
                  <a:cs typeface="HK Grotesk Semi-Bold"/>
                  <a:sym typeface="HK Grotesk Semi-Bold"/>
                </a:rPr>
                <a:t>Ensuring Compliance and Standards</a:t>
              </a:r>
            </a:p>
          </p:txBody>
        </p:sp>
      </p:grpSp>
      <p:sp>
        <p:nvSpPr>
          <p:cNvPr id="11" name="AutoShape 11"/>
          <p:cNvSpPr/>
          <p:nvPr/>
        </p:nvSpPr>
        <p:spPr>
          <a:xfrm>
            <a:off x="0" y="676275"/>
            <a:ext cx="18288000" cy="0"/>
          </a:xfrm>
          <a:prstGeom prst="line">
            <a:avLst/>
          </a:prstGeom>
          <a:ln w="19050" cap="flat">
            <a:solidFill>
              <a:srgbClr val="D9CBA1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2" name="AutoShape 12"/>
          <p:cNvSpPr/>
          <p:nvPr/>
        </p:nvSpPr>
        <p:spPr>
          <a:xfrm>
            <a:off x="0" y="9620250"/>
            <a:ext cx="18288000" cy="0"/>
          </a:xfrm>
          <a:prstGeom prst="line">
            <a:avLst/>
          </a:prstGeom>
          <a:ln w="19050" cap="flat">
            <a:solidFill>
              <a:srgbClr val="D9CBA1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A1F3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666750" y="6038850"/>
            <a:ext cx="6886575" cy="2343150"/>
            <a:chOff x="0" y="0"/>
            <a:chExt cx="9182100" cy="3124200"/>
          </a:xfrm>
        </p:grpSpPr>
        <p:sp>
          <p:nvSpPr>
            <p:cNvPr id="3" name="TextBox 3"/>
            <p:cNvSpPr txBox="1"/>
            <p:nvPr/>
          </p:nvSpPr>
          <p:spPr>
            <a:xfrm>
              <a:off x="0" y="0"/>
              <a:ext cx="9182100" cy="5588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359"/>
                </a:lnSpc>
              </a:pPr>
              <a:r>
                <a:rPr lang="en-US" sz="2799" b="1" u="none" strike="noStrike">
                  <a:solidFill>
                    <a:srgbClr val="D9CBA1"/>
                  </a:solidFill>
                  <a:latin typeface="HK Grotesk Semi-Bold"/>
                  <a:ea typeface="HK Grotesk Semi-Bold"/>
                  <a:cs typeface="HK Grotesk Semi-Bold"/>
                  <a:sym typeface="HK Grotesk Semi-Bold"/>
                </a:rPr>
                <a:t>Keyword Optimization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1193800"/>
              <a:ext cx="9182100" cy="19304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879"/>
                </a:lnSpc>
              </a:pPr>
              <a:r>
                <a:rPr lang="en-US" sz="2400" u="none" strike="noStrike">
                  <a:solidFill>
                    <a:srgbClr val="FFFFFF"/>
                  </a:solidFill>
                  <a:latin typeface="HK Grotesk"/>
                  <a:ea typeface="HK Grotesk"/>
                  <a:cs typeface="HK Grotesk"/>
                  <a:sym typeface="HK Grotesk"/>
                </a:rPr>
                <a:t>Optimizing product listings with relevant keywords is essential for improving visibility on Amazon. This ensures that products appear in relevant searches, attracting more potential customers effectively.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9296400" y="6038850"/>
            <a:ext cx="6886575" cy="2705100"/>
            <a:chOff x="0" y="0"/>
            <a:chExt cx="9182100" cy="3606800"/>
          </a:xfrm>
        </p:grpSpPr>
        <p:sp>
          <p:nvSpPr>
            <p:cNvPr id="6" name="TextBox 6"/>
            <p:cNvSpPr txBox="1"/>
            <p:nvPr/>
          </p:nvSpPr>
          <p:spPr>
            <a:xfrm>
              <a:off x="0" y="0"/>
              <a:ext cx="9182100" cy="5588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359"/>
                </a:lnSpc>
              </a:pPr>
              <a:r>
                <a:rPr lang="en-US" sz="2799" b="1" u="none" strike="noStrike">
                  <a:solidFill>
                    <a:srgbClr val="D9CBA1"/>
                  </a:solidFill>
                  <a:latin typeface="HK Grotesk Semi-Bold"/>
                  <a:ea typeface="HK Grotesk Semi-Bold"/>
                  <a:cs typeface="HK Grotesk Semi-Bold"/>
                  <a:sym typeface="HK Grotesk Semi-Bold"/>
                </a:rPr>
                <a:t>Enhanced Listings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1193800"/>
              <a:ext cx="9182100" cy="24130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879"/>
                </a:lnSpc>
              </a:pPr>
              <a:r>
                <a:rPr lang="en-US" sz="2400" u="none" strike="noStrike">
                  <a:solidFill>
                    <a:srgbClr val="FFFFFF"/>
                  </a:solidFill>
                  <a:latin typeface="HK Grotesk"/>
                  <a:ea typeface="HK Grotesk"/>
                  <a:cs typeface="HK Grotesk"/>
                  <a:sym typeface="HK Grotesk"/>
                </a:rPr>
                <a:t>High-quality images and well-crafted product titles and descriptions are crucial. They not only attract customers but also enhance the overall shopping experience, ultimately leading to higher conversion rates.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666750" y="1562100"/>
            <a:ext cx="16954500" cy="2209800"/>
            <a:chOff x="0" y="0"/>
            <a:chExt cx="22606000" cy="2946400"/>
          </a:xfrm>
        </p:grpSpPr>
        <p:sp>
          <p:nvSpPr>
            <p:cNvPr id="9" name="TextBox 9"/>
            <p:cNvSpPr txBox="1"/>
            <p:nvPr/>
          </p:nvSpPr>
          <p:spPr>
            <a:xfrm>
              <a:off x="0" y="180975"/>
              <a:ext cx="22606000" cy="176974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9600"/>
                </a:lnSpc>
              </a:pPr>
              <a:r>
                <a:rPr lang="en-US" sz="9600" spc="-192">
                  <a:solidFill>
                    <a:srgbClr val="FF9900"/>
                  </a:solidFill>
                  <a:latin typeface="Noto Serif Display ExtraCondensed Light"/>
                  <a:ea typeface="Noto Serif Display ExtraCondensed Light"/>
                  <a:cs typeface="Noto Serif Display ExtraCondensed Light"/>
                  <a:sym typeface="Noto Serif Display ExtraCondensed Light"/>
                </a:rPr>
                <a:t>Marketing Strategy</a:t>
              </a:r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2387600"/>
              <a:ext cx="22606000" cy="5588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359"/>
                </a:lnSpc>
              </a:pPr>
              <a:r>
                <a:rPr lang="en-US" sz="2799" b="1" u="none" strike="noStrike">
                  <a:solidFill>
                    <a:srgbClr val="D9CBA1"/>
                  </a:solidFill>
                  <a:latin typeface="HK Grotesk Semi-Bold"/>
                  <a:ea typeface="HK Grotesk Semi-Bold"/>
                  <a:cs typeface="HK Grotesk Semi-Bold"/>
                  <a:sym typeface="HK Grotesk Semi-Bold"/>
                </a:rPr>
                <a:t>Focusing on Amazon SEO Techniques</a:t>
              </a:r>
            </a:p>
          </p:txBody>
        </p:sp>
      </p:grpSp>
      <p:sp>
        <p:nvSpPr>
          <p:cNvPr id="11" name="AutoShape 11"/>
          <p:cNvSpPr/>
          <p:nvPr/>
        </p:nvSpPr>
        <p:spPr>
          <a:xfrm>
            <a:off x="0" y="676275"/>
            <a:ext cx="18288000" cy="0"/>
          </a:xfrm>
          <a:prstGeom prst="line">
            <a:avLst/>
          </a:prstGeom>
          <a:ln w="19050" cap="flat">
            <a:solidFill>
              <a:srgbClr val="D9CBA1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2" name="AutoShape 12"/>
          <p:cNvSpPr/>
          <p:nvPr/>
        </p:nvSpPr>
        <p:spPr>
          <a:xfrm>
            <a:off x="0" y="9620250"/>
            <a:ext cx="18288000" cy="0"/>
          </a:xfrm>
          <a:prstGeom prst="line">
            <a:avLst/>
          </a:prstGeom>
          <a:ln w="19050" cap="flat">
            <a:solidFill>
              <a:srgbClr val="D9CBA1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A1F3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666750" y="6038850"/>
            <a:ext cx="6886575" cy="2705100"/>
            <a:chOff x="0" y="0"/>
            <a:chExt cx="9182100" cy="3606800"/>
          </a:xfrm>
        </p:grpSpPr>
        <p:sp>
          <p:nvSpPr>
            <p:cNvPr id="3" name="TextBox 3"/>
            <p:cNvSpPr txBox="1"/>
            <p:nvPr/>
          </p:nvSpPr>
          <p:spPr>
            <a:xfrm>
              <a:off x="0" y="0"/>
              <a:ext cx="9182100" cy="5588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359"/>
                </a:lnSpc>
              </a:pPr>
              <a:r>
                <a:rPr lang="en-US" sz="2799" b="1" u="none" strike="noStrike">
                  <a:solidFill>
                    <a:srgbClr val="D9CBA1"/>
                  </a:solidFill>
                  <a:latin typeface="HK Grotesk Semi-Bold"/>
                  <a:ea typeface="HK Grotesk Semi-Bold"/>
                  <a:cs typeface="HK Grotesk Semi-Bold"/>
                  <a:sym typeface="HK Grotesk Semi-Bold"/>
                </a:rPr>
                <a:t>Targeted Campaigns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1193800"/>
              <a:ext cx="9182100" cy="24130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879"/>
                </a:lnSpc>
              </a:pPr>
              <a:r>
                <a:rPr lang="en-US" sz="2400" u="none" strike="noStrike">
                  <a:solidFill>
                    <a:srgbClr val="FFFFFF"/>
                  </a:solidFill>
                  <a:latin typeface="HK Grotesk"/>
                  <a:ea typeface="HK Grotesk"/>
                  <a:cs typeface="HK Grotesk"/>
                  <a:sym typeface="HK Grotesk"/>
                </a:rPr>
                <a:t>Utilizing PPC allows for precise targeting of potential customers, ensuring that ads reach the right audience based on interests, behaviors, and demographic factors, maximizing conversion potential.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9296400" y="6038850"/>
            <a:ext cx="6886575" cy="2705100"/>
            <a:chOff x="0" y="0"/>
            <a:chExt cx="9182100" cy="3606800"/>
          </a:xfrm>
        </p:grpSpPr>
        <p:sp>
          <p:nvSpPr>
            <p:cNvPr id="6" name="TextBox 6"/>
            <p:cNvSpPr txBox="1"/>
            <p:nvPr/>
          </p:nvSpPr>
          <p:spPr>
            <a:xfrm>
              <a:off x="0" y="0"/>
              <a:ext cx="9182100" cy="5588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359"/>
                </a:lnSpc>
              </a:pPr>
              <a:r>
                <a:rPr lang="en-US" sz="2799" b="1" u="none" strike="noStrike">
                  <a:solidFill>
                    <a:srgbClr val="D9CBA1"/>
                  </a:solidFill>
                  <a:latin typeface="HK Grotesk Semi-Bold"/>
                  <a:ea typeface="HK Grotesk Semi-Bold"/>
                  <a:cs typeface="HK Grotesk Semi-Bold"/>
                  <a:sym typeface="HK Grotesk Semi-Bold"/>
                </a:rPr>
                <a:t>Increased Visibility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1193800"/>
              <a:ext cx="9182100" cy="24130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879"/>
                </a:lnSpc>
              </a:pPr>
              <a:r>
                <a:rPr lang="en-US" sz="2400" u="none" strike="noStrike">
                  <a:solidFill>
                    <a:srgbClr val="FFFFFF"/>
                  </a:solidFill>
                  <a:latin typeface="HK Grotesk"/>
                  <a:ea typeface="HK Grotesk"/>
                  <a:cs typeface="HK Grotesk"/>
                  <a:sym typeface="HK Grotesk"/>
                </a:rPr>
                <a:t>This strategy enhances product visibility significantly, driving higher traffic volumes to listings, which can lead to increased sales velocity and more customer reviews, ultimately boosting credibility.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666750" y="1562100"/>
            <a:ext cx="16954500" cy="2209800"/>
            <a:chOff x="0" y="0"/>
            <a:chExt cx="22606000" cy="2946400"/>
          </a:xfrm>
        </p:grpSpPr>
        <p:sp>
          <p:nvSpPr>
            <p:cNvPr id="9" name="TextBox 9"/>
            <p:cNvSpPr txBox="1"/>
            <p:nvPr/>
          </p:nvSpPr>
          <p:spPr>
            <a:xfrm>
              <a:off x="0" y="180975"/>
              <a:ext cx="22606000" cy="176974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9600"/>
                </a:lnSpc>
              </a:pPr>
              <a:r>
                <a:rPr lang="en-US" sz="9600" spc="-192">
                  <a:solidFill>
                    <a:srgbClr val="FF9900"/>
                  </a:solidFill>
                  <a:latin typeface="Noto Serif Display ExtraCondensed Light"/>
                  <a:ea typeface="Noto Serif Display ExtraCondensed Light"/>
                  <a:cs typeface="Noto Serif Display ExtraCondensed Light"/>
                  <a:sym typeface="Noto Serif Display ExtraCondensed Light"/>
                </a:rPr>
                <a:t>Pay-Per-Click Advertising</a:t>
              </a:r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2387600"/>
              <a:ext cx="22606000" cy="5588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359"/>
                </a:lnSpc>
              </a:pPr>
              <a:r>
                <a:rPr lang="en-US" sz="2799" b="1" u="none" strike="noStrike">
                  <a:solidFill>
                    <a:srgbClr val="D9CBA1"/>
                  </a:solidFill>
                  <a:latin typeface="HK Grotesk Semi-Bold"/>
                  <a:ea typeface="HK Grotesk Semi-Bold"/>
                  <a:cs typeface="HK Grotesk Semi-Bold"/>
                  <a:sym typeface="HK Grotesk Semi-Bold"/>
                </a:rPr>
                <a:t>Driving targeted traffic efficiently</a:t>
              </a:r>
            </a:p>
          </p:txBody>
        </p:sp>
      </p:grpSp>
      <p:sp>
        <p:nvSpPr>
          <p:cNvPr id="11" name="AutoShape 11"/>
          <p:cNvSpPr/>
          <p:nvPr/>
        </p:nvSpPr>
        <p:spPr>
          <a:xfrm>
            <a:off x="0" y="676275"/>
            <a:ext cx="18288000" cy="0"/>
          </a:xfrm>
          <a:prstGeom prst="line">
            <a:avLst/>
          </a:prstGeom>
          <a:ln w="19050" cap="flat">
            <a:solidFill>
              <a:srgbClr val="D9CBA1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2" name="AutoShape 12"/>
          <p:cNvSpPr/>
          <p:nvPr/>
        </p:nvSpPr>
        <p:spPr>
          <a:xfrm>
            <a:off x="0" y="9620250"/>
            <a:ext cx="18288000" cy="0"/>
          </a:xfrm>
          <a:prstGeom prst="line">
            <a:avLst/>
          </a:prstGeom>
          <a:ln w="19050" cap="flat">
            <a:solidFill>
              <a:srgbClr val="D9CBA1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A1F3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666750" y="1743920"/>
            <a:ext cx="6886575" cy="37204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9600"/>
              </a:lnSpc>
            </a:pPr>
            <a:r>
              <a:rPr lang="en-US" sz="9600" spc="-192">
                <a:solidFill>
                  <a:srgbClr val="FF9900"/>
                </a:solidFill>
                <a:latin typeface="Noto Serif Display ExtraCondensed Light"/>
                <a:ea typeface="Noto Serif Display ExtraCondensed Light"/>
                <a:cs typeface="Noto Serif Display ExtraCondensed Light"/>
                <a:sym typeface="Noto Serif Display ExtraCondensed Light"/>
              </a:rPr>
              <a:t>Funding Allocation Breakdown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9296400" y="1562945"/>
            <a:ext cx="4010025" cy="2168447"/>
            <a:chOff x="0" y="0"/>
            <a:chExt cx="621258" cy="335949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621258" cy="335949"/>
            </a:xfrm>
            <a:custGeom>
              <a:avLst/>
              <a:gdLst/>
              <a:ahLst/>
              <a:cxnLst/>
              <a:rect l="l" t="t" r="r" b="b"/>
              <a:pathLst>
                <a:path w="621258" h="335949">
                  <a:moveTo>
                    <a:pt x="0" y="0"/>
                  </a:moveTo>
                  <a:lnTo>
                    <a:pt x="621258" y="0"/>
                  </a:lnTo>
                  <a:lnTo>
                    <a:pt x="621258" y="335949"/>
                  </a:lnTo>
                  <a:lnTo>
                    <a:pt x="0" y="335949"/>
                  </a:lnTo>
                  <a:close/>
                </a:path>
              </a:pathLst>
            </a:custGeom>
            <a:blipFill>
              <a:blip r:embed="rId2"/>
              <a:stretch>
                <a:fillRect l="-420" r="-420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9296400" y="4049741"/>
            <a:ext cx="4010025" cy="2191815"/>
            <a:chOff x="0" y="0"/>
            <a:chExt cx="621258" cy="339569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621258" cy="339569"/>
            </a:xfrm>
            <a:custGeom>
              <a:avLst/>
              <a:gdLst/>
              <a:ahLst/>
              <a:cxnLst/>
              <a:rect l="l" t="t" r="r" b="b"/>
              <a:pathLst>
                <a:path w="621258" h="339569">
                  <a:moveTo>
                    <a:pt x="0" y="0"/>
                  </a:moveTo>
                  <a:lnTo>
                    <a:pt x="621258" y="0"/>
                  </a:lnTo>
                  <a:lnTo>
                    <a:pt x="621258" y="339569"/>
                  </a:lnTo>
                  <a:lnTo>
                    <a:pt x="0" y="339569"/>
                  </a:lnTo>
                  <a:close/>
                </a:path>
              </a:pathLst>
            </a:custGeom>
            <a:blipFill>
              <a:blip r:embed="rId3"/>
              <a:stretch>
                <a:fillRect l="-376" r="-376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9296400" y="6559904"/>
            <a:ext cx="4010025" cy="2164996"/>
            <a:chOff x="0" y="0"/>
            <a:chExt cx="621258" cy="335415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621258" cy="335415"/>
            </a:xfrm>
            <a:custGeom>
              <a:avLst/>
              <a:gdLst/>
              <a:ahLst/>
              <a:cxnLst/>
              <a:rect l="l" t="t" r="r" b="b"/>
              <a:pathLst>
                <a:path w="621258" h="335415">
                  <a:moveTo>
                    <a:pt x="0" y="0"/>
                  </a:moveTo>
                  <a:lnTo>
                    <a:pt x="621258" y="0"/>
                  </a:lnTo>
                  <a:lnTo>
                    <a:pt x="621258" y="335415"/>
                  </a:lnTo>
                  <a:lnTo>
                    <a:pt x="0" y="335415"/>
                  </a:lnTo>
                  <a:close/>
                </a:path>
              </a:pathLst>
            </a:custGeom>
            <a:blipFill>
              <a:blip r:embed="rId4"/>
              <a:stretch>
                <a:fillRect l="-339" r="-339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3611225" y="1562100"/>
            <a:ext cx="4010025" cy="1619672"/>
            <a:chOff x="0" y="0"/>
            <a:chExt cx="5346700" cy="2159563"/>
          </a:xfrm>
        </p:grpSpPr>
        <p:sp>
          <p:nvSpPr>
            <p:cNvPr id="10" name="TextBox 10"/>
            <p:cNvSpPr txBox="1"/>
            <p:nvPr/>
          </p:nvSpPr>
          <p:spPr>
            <a:xfrm>
              <a:off x="0" y="1194363"/>
              <a:ext cx="5346700" cy="9652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879"/>
                </a:lnSpc>
              </a:pPr>
              <a:r>
                <a:rPr lang="en-US" sz="2400" u="none" strike="noStrike">
                  <a:solidFill>
                    <a:srgbClr val="FFFFFF"/>
                  </a:solidFill>
                  <a:latin typeface="HK Grotesk"/>
                  <a:ea typeface="HK Grotesk"/>
                  <a:cs typeface="HK Grotesk"/>
                  <a:sym typeface="HK Grotesk"/>
                </a:rPr>
                <a:t>£3,000 is the total funding required.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0"/>
              <a:ext cx="5346700" cy="5588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359"/>
                </a:lnSpc>
              </a:pPr>
              <a:r>
                <a:rPr lang="en-US" sz="2799" b="1" u="none" strike="noStrike">
                  <a:solidFill>
                    <a:srgbClr val="D9CBA1"/>
                  </a:solidFill>
                  <a:latin typeface="HK Grotesk Semi-Bold"/>
                  <a:ea typeface="HK Grotesk Semi-Bold"/>
                  <a:cs typeface="HK Grotesk Semi-Bold"/>
                  <a:sym typeface="HK Grotesk Semi-Bold"/>
                </a:rPr>
                <a:t>Total Funding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13611225" y="4049741"/>
            <a:ext cx="4010025" cy="1618693"/>
            <a:chOff x="0" y="0"/>
            <a:chExt cx="5346700" cy="2158257"/>
          </a:xfrm>
        </p:grpSpPr>
        <p:sp>
          <p:nvSpPr>
            <p:cNvPr id="13" name="TextBox 13"/>
            <p:cNvSpPr txBox="1"/>
            <p:nvPr/>
          </p:nvSpPr>
          <p:spPr>
            <a:xfrm>
              <a:off x="0" y="1193057"/>
              <a:ext cx="5346700" cy="9652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879"/>
                </a:lnSpc>
              </a:pPr>
              <a:r>
                <a:rPr lang="en-US" sz="2400" u="none" strike="noStrike">
                  <a:solidFill>
                    <a:srgbClr val="FFFFFF"/>
                  </a:solidFill>
                  <a:latin typeface="HK Grotesk"/>
                  <a:ea typeface="HK Grotesk"/>
                  <a:cs typeface="HK Grotesk"/>
                  <a:sym typeface="HK Grotesk"/>
                </a:rPr>
                <a:t>£1,500 allocated for initial inventory purchases.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0"/>
              <a:ext cx="5346700" cy="5588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359"/>
                </a:lnSpc>
              </a:pPr>
              <a:r>
                <a:rPr lang="en-US" sz="2799" b="1" u="none" strike="noStrike">
                  <a:solidFill>
                    <a:srgbClr val="D9CBA1"/>
                  </a:solidFill>
                  <a:latin typeface="HK Grotesk Semi-Bold"/>
                  <a:ea typeface="HK Grotesk Semi-Bold"/>
                  <a:cs typeface="HK Grotesk Semi-Bold"/>
                  <a:sym typeface="HK Grotesk Semi-Bold"/>
                </a:rPr>
                <a:t>Inventory Investment</a:t>
              </a:r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13611225" y="6559904"/>
            <a:ext cx="4010025" cy="1619250"/>
            <a:chOff x="0" y="0"/>
            <a:chExt cx="5346700" cy="2159000"/>
          </a:xfrm>
        </p:grpSpPr>
        <p:sp>
          <p:nvSpPr>
            <p:cNvPr id="16" name="TextBox 16"/>
            <p:cNvSpPr txBox="1"/>
            <p:nvPr/>
          </p:nvSpPr>
          <p:spPr>
            <a:xfrm>
              <a:off x="0" y="1193800"/>
              <a:ext cx="5346700" cy="9652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879"/>
                </a:lnSpc>
              </a:pPr>
              <a:r>
                <a:rPr lang="en-US" sz="2400" u="none" strike="noStrike">
                  <a:solidFill>
                    <a:srgbClr val="FFFFFF"/>
                  </a:solidFill>
                  <a:latin typeface="HK Grotesk"/>
                  <a:ea typeface="HK Grotesk"/>
                  <a:cs typeface="HK Grotesk"/>
                  <a:sym typeface="HK Grotesk"/>
                </a:rPr>
                <a:t>£700 set aside for unforeseen costs.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0" y="0"/>
              <a:ext cx="5346700" cy="5588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359"/>
                </a:lnSpc>
              </a:pPr>
              <a:r>
                <a:rPr lang="en-US" sz="2799" b="1" u="none" strike="noStrike">
                  <a:solidFill>
                    <a:srgbClr val="D9CBA1"/>
                  </a:solidFill>
                  <a:latin typeface="HK Grotesk Semi-Bold"/>
                  <a:ea typeface="HK Grotesk Semi-Bold"/>
                  <a:cs typeface="HK Grotesk Semi-Bold"/>
                  <a:sym typeface="HK Grotesk Semi-Bold"/>
                </a:rPr>
                <a:t>Miscellaneous Expenses</a:t>
              </a:r>
            </a:p>
          </p:txBody>
        </p:sp>
      </p:grpSp>
      <p:sp>
        <p:nvSpPr>
          <p:cNvPr id="18" name="AutoShape 18"/>
          <p:cNvSpPr/>
          <p:nvPr/>
        </p:nvSpPr>
        <p:spPr>
          <a:xfrm>
            <a:off x="0" y="666750"/>
            <a:ext cx="18288000" cy="0"/>
          </a:xfrm>
          <a:prstGeom prst="line">
            <a:avLst/>
          </a:prstGeom>
          <a:ln w="19050" cap="flat">
            <a:solidFill>
              <a:srgbClr val="D9CBA1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9" name="AutoShape 19"/>
          <p:cNvSpPr/>
          <p:nvPr/>
        </p:nvSpPr>
        <p:spPr>
          <a:xfrm>
            <a:off x="0" y="9620250"/>
            <a:ext cx="18288000" cy="0"/>
          </a:xfrm>
          <a:prstGeom prst="line">
            <a:avLst/>
          </a:prstGeom>
          <a:ln w="19050" cap="flat">
            <a:solidFill>
              <a:srgbClr val="D9CBA1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A1F3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666750" y="1743920"/>
            <a:ext cx="6886575" cy="37204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9600"/>
              </a:lnSpc>
            </a:pPr>
            <a:r>
              <a:rPr lang="en-US" sz="9600" spc="-192">
                <a:solidFill>
                  <a:srgbClr val="FF9900"/>
                </a:solidFill>
                <a:latin typeface="Noto Serif Display ExtraCondensed Light"/>
                <a:ea typeface="Noto Serif Display ExtraCondensed Light"/>
                <a:cs typeface="Noto Serif Display ExtraCondensed Light"/>
                <a:sym typeface="Noto Serif Display ExtraCondensed Light"/>
              </a:rPr>
              <a:t>Breakdown of Miscellaneous Expenses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9296400" y="1562945"/>
            <a:ext cx="4010025" cy="2168447"/>
            <a:chOff x="0" y="0"/>
            <a:chExt cx="621258" cy="335949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621258" cy="335949"/>
            </a:xfrm>
            <a:custGeom>
              <a:avLst/>
              <a:gdLst/>
              <a:ahLst/>
              <a:cxnLst/>
              <a:rect l="l" t="t" r="r" b="b"/>
              <a:pathLst>
                <a:path w="621258" h="335949">
                  <a:moveTo>
                    <a:pt x="0" y="0"/>
                  </a:moveTo>
                  <a:lnTo>
                    <a:pt x="621258" y="0"/>
                  </a:lnTo>
                  <a:lnTo>
                    <a:pt x="621258" y="335949"/>
                  </a:lnTo>
                  <a:lnTo>
                    <a:pt x="0" y="335949"/>
                  </a:lnTo>
                  <a:close/>
                </a:path>
              </a:pathLst>
            </a:custGeom>
            <a:blipFill>
              <a:blip r:embed="rId2"/>
              <a:stretch>
                <a:fillRect l="-420" r="-420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9296400" y="4049741"/>
            <a:ext cx="4010025" cy="2191815"/>
            <a:chOff x="0" y="0"/>
            <a:chExt cx="621258" cy="339569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621258" cy="339569"/>
            </a:xfrm>
            <a:custGeom>
              <a:avLst/>
              <a:gdLst/>
              <a:ahLst/>
              <a:cxnLst/>
              <a:rect l="l" t="t" r="r" b="b"/>
              <a:pathLst>
                <a:path w="621258" h="339569">
                  <a:moveTo>
                    <a:pt x="0" y="0"/>
                  </a:moveTo>
                  <a:lnTo>
                    <a:pt x="621258" y="0"/>
                  </a:lnTo>
                  <a:lnTo>
                    <a:pt x="621258" y="339569"/>
                  </a:lnTo>
                  <a:lnTo>
                    <a:pt x="0" y="339569"/>
                  </a:lnTo>
                  <a:close/>
                </a:path>
              </a:pathLst>
            </a:custGeom>
            <a:blipFill>
              <a:blip r:embed="rId3"/>
              <a:stretch>
                <a:fillRect l="-376" r="-376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9296400" y="6559904"/>
            <a:ext cx="4010025" cy="2164996"/>
            <a:chOff x="0" y="0"/>
            <a:chExt cx="621258" cy="335415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621258" cy="335415"/>
            </a:xfrm>
            <a:custGeom>
              <a:avLst/>
              <a:gdLst/>
              <a:ahLst/>
              <a:cxnLst/>
              <a:rect l="l" t="t" r="r" b="b"/>
              <a:pathLst>
                <a:path w="621258" h="335415">
                  <a:moveTo>
                    <a:pt x="0" y="0"/>
                  </a:moveTo>
                  <a:lnTo>
                    <a:pt x="621258" y="0"/>
                  </a:lnTo>
                  <a:lnTo>
                    <a:pt x="621258" y="335415"/>
                  </a:lnTo>
                  <a:lnTo>
                    <a:pt x="0" y="335415"/>
                  </a:lnTo>
                  <a:close/>
                </a:path>
              </a:pathLst>
            </a:custGeom>
            <a:blipFill>
              <a:blip r:embed="rId4"/>
              <a:stretch>
                <a:fillRect l="-339" r="-339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3611225" y="1562100"/>
            <a:ext cx="4010025" cy="1619672"/>
            <a:chOff x="0" y="0"/>
            <a:chExt cx="5346700" cy="2159563"/>
          </a:xfrm>
        </p:grpSpPr>
        <p:sp>
          <p:nvSpPr>
            <p:cNvPr id="10" name="TextBox 10"/>
            <p:cNvSpPr txBox="1"/>
            <p:nvPr/>
          </p:nvSpPr>
          <p:spPr>
            <a:xfrm>
              <a:off x="0" y="1194363"/>
              <a:ext cx="5346700" cy="9652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879"/>
                </a:lnSpc>
              </a:pPr>
              <a:r>
                <a:rPr lang="en-US" sz="2400" u="none" strike="noStrike">
                  <a:solidFill>
                    <a:srgbClr val="FFFFFF"/>
                  </a:solidFill>
                  <a:latin typeface="HK Grotesk"/>
                  <a:ea typeface="HK Grotesk"/>
                  <a:cs typeface="HK Grotesk"/>
                  <a:sym typeface="HK Grotesk"/>
                </a:rPr>
                <a:t>Covers unexpected expenses during startup and operations.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0"/>
              <a:ext cx="5346700" cy="5588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359"/>
                </a:lnSpc>
              </a:pPr>
              <a:r>
                <a:rPr lang="en-US" sz="2799" b="1" u="none" strike="noStrike">
                  <a:solidFill>
                    <a:srgbClr val="D9CBA1"/>
                  </a:solidFill>
                  <a:latin typeface="HK Grotesk Semi-Bold"/>
                  <a:ea typeface="HK Grotesk Semi-Bold"/>
                  <a:cs typeface="HK Grotesk Semi-Bold"/>
                  <a:sym typeface="HK Grotesk Semi-Bold"/>
                </a:rPr>
                <a:t>Miscellaneous Costs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13611225" y="4049741"/>
            <a:ext cx="4010025" cy="1618693"/>
            <a:chOff x="0" y="0"/>
            <a:chExt cx="5346700" cy="2158257"/>
          </a:xfrm>
        </p:grpSpPr>
        <p:sp>
          <p:nvSpPr>
            <p:cNvPr id="13" name="TextBox 13"/>
            <p:cNvSpPr txBox="1"/>
            <p:nvPr/>
          </p:nvSpPr>
          <p:spPr>
            <a:xfrm>
              <a:off x="0" y="1193057"/>
              <a:ext cx="5346700" cy="9652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879"/>
                </a:lnSpc>
              </a:pPr>
              <a:r>
                <a:rPr lang="en-US" sz="2400" u="none" strike="noStrike">
                  <a:solidFill>
                    <a:srgbClr val="FFFFFF"/>
                  </a:solidFill>
                  <a:latin typeface="HK Grotesk"/>
                  <a:ea typeface="HK Grotesk"/>
                  <a:cs typeface="HK Grotesk"/>
                  <a:sym typeface="HK Grotesk"/>
                </a:rPr>
                <a:t>Allows adjustments based on real-time financial needs.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0"/>
              <a:ext cx="5346700" cy="5588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359"/>
                </a:lnSpc>
              </a:pPr>
              <a:r>
                <a:rPr lang="en-US" sz="2799" b="1" u="none" strike="noStrike">
                  <a:solidFill>
                    <a:srgbClr val="D9CBA1"/>
                  </a:solidFill>
                  <a:latin typeface="HK Grotesk Semi-Bold"/>
                  <a:ea typeface="HK Grotesk Semi-Bold"/>
                  <a:cs typeface="HK Grotesk Semi-Bold"/>
                  <a:sym typeface="HK Grotesk Semi-Bold"/>
                </a:rPr>
                <a:t>Budget Flexibility</a:t>
              </a:r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13611225" y="6559904"/>
            <a:ext cx="4010025" cy="1619250"/>
            <a:chOff x="0" y="0"/>
            <a:chExt cx="5346700" cy="2159000"/>
          </a:xfrm>
        </p:grpSpPr>
        <p:sp>
          <p:nvSpPr>
            <p:cNvPr id="16" name="TextBox 16"/>
            <p:cNvSpPr txBox="1"/>
            <p:nvPr/>
          </p:nvSpPr>
          <p:spPr>
            <a:xfrm>
              <a:off x="0" y="1193800"/>
              <a:ext cx="5346700" cy="9652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879"/>
                </a:lnSpc>
              </a:pPr>
              <a:r>
                <a:rPr lang="en-US" sz="2400" u="none" strike="noStrike">
                  <a:solidFill>
                    <a:srgbClr val="FFFFFF"/>
                  </a:solidFill>
                  <a:latin typeface="HK Grotesk"/>
                  <a:ea typeface="HK Grotesk"/>
                  <a:cs typeface="HK Grotesk"/>
                  <a:sym typeface="HK Grotesk"/>
                </a:rPr>
                <a:t>Essential for tracking and optimizing business expenses.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0" y="0"/>
              <a:ext cx="5346700" cy="5588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359"/>
                </a:lnSpc>
              </a:pPr>
              <a:r>
                <a:rPr lang="en-US" sz="2799" b="1" u="none" strike="noStrike">
                  <a:solidFill>
                    <a:srgbClr val="D9CBA1"/>
                  </a:solidFill>
                  <a:latin typeface="HK Grotesk Semi-Bold"/>
                  <a:ea typeface="HK Grotesk Semi-Bold"/>
                  <a:cs typeface="HK Grotesk Semi-Bold"/>
                  <a:sym typeface="HK Grotesk Semi-Bold"/>
                </a:rPr>
                <a:t>Financial Management</a:t>
              </a:r>
            </a:p>
          </p:txBody>
        </p:sp>
      </p:grpSp>
      <p:sp>
        <p:nvSpPr>
          <p:cNvPr id="18" name="AutoShape 18"/>
          <p:cNvSpPr/>
          <p:nvPr/>
        </p:nvSpPr>
        <p:spPr>
          <a:xfrm>
            <a:off x="0" y="666750"/>
            <a:ext cx="18288000" cy="0"/>
          </a:xfrm>
          <a:prstGeom prst="line">
            <a:avLst/>
          </a:prstGeom>
          <a:ln w="19050" cap="flat">
            <a:solidFill>
              <a:srgbClr val="D9CBA1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9" name="AutoShape 19"/>
          <p:cNvSpPr/>
          <p:nvPr/>
        </p:nvSpPr>
        <p:spPr>
          <a:xfrm>
            <a:off x="0" y="9620250"/>
            <a:ext cx="18288000" cy="0"/>
          </a:xfrm>
          <a:prstGeom prst="line">
            <a:avLst/>
          </a:prstGeom>
          <a:ln w="19050" cap="flat">
            <a:solidFill>
              <a:srgbClr val="D9CBA1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A1F3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7858125" y="0"/>
            <a:ext cx="10429875" cy="10287000"/>
            <a:chOff x="0" y="0"/>
            <a:chExt cx="1615861" cy="159372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615861" cy="1593725"/>
            </a:xfrm>
            <a:custGeom>
              <a:avLst/>
              <a:gdLst/>
              <a:ahLst/>
              <a:cxnLst/>
              <a:rect l="l" t="t" r="r" b="b"/>
              <a:pathLst>
                <a:path w="1615861" h="1593725">
                  <a:moveTo>
                    <a:pt x="0" y="0"/>
                  </a:moveTo>
                  <a:lnTo>
                    <a:pt x="1615861" y="0"/>
                  </a:lnTo>
                  <a:lnTo>
                    <a:pt x="1615861" y="1593725"/>
                  </a:lnTo>
                  <a:lnTo>
                    <a:pt x="0" y="1593725"/>
                  </a:lnTo>
                  <a:close/>
                </a:path>
              </a:pathLst>
            </a:custGeom>
            <a:blipFill>
              <a:blip r:embed="rId2"/>
              <a:stretch>
                <a:fillRect l="-2" r="-2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66750" y="1562945"/>
            <a:ext cx="5448300" cy="2875705"/>
            <a:chOff x="0" y="0"/>
            <a:chExt cx="7264400" cy="3834274"/>
          </a:xfrm>
        </p:grpSpPr>
        <p:sp>
          <p:nvSpPr>
            <p:cNvPr id="5" name="TextBox 5"/>
            <p:cNvSpPr txBox="1"/>
            <p:nvPr/>
          </p:nvSpPr>
          <p:spPr>
            <a:xfrm>
              <a:off x="0" y="180975"/>
              <a:ext cx="7264400" cy="176974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9600"/>
                </a:lnSpc>
              </a:pPr>
              <a:r>
                <a:rPr lang="en-US" sz="9600" spc="-192">
                  <a:solidFill>
                    <a:srgbClr val="FF9900"/>
                  </a:solidFill>
                  <a:latin typeface="Noto Serif Display ExtraCondensed Light"/>
                  <a:ea typeface="Noto Serif Display ExtraCondensed Light"/>
                  <a:cs typeface="Noto Serif Display ExtraCondensed Light"/>
                  <a:sym typeface="Noto Serif Display ExtraCondensed Light"/>
                </a:rPr>
                <a:t>Contact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2386474"/>
              <a:ext cx="7264400" cy="14478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879"/>
                </a:lnSpc>
              </a:pPr>
              <a:r>
                <a:rPr lang="en-US" sz="2400" u="none" strike="noStrike">
                  <a:solidFill>
                    <a:srgbClr val="FFFFFF"/>
                  </a:solidFill>
                  <a:latin typeface="HK Grotesk"/>
                  <a:ea typeface="HK Grotesk"/>
                  <a:cs typeface="HK Grotesk"/>
                  <a:sym typeface="HK Grotesk"/>
                </a:rPr>
                <a:t>Thank you for your attention! Let’s connect to discuss this business plan further.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666750" y="7639050"/>
            <a:ext cx="5448300" cy="1095092"/>
            <a:chOff x="0" y="0"/>
            <a:chExt cx="7264400" cy="1460123"/>
          </a:xfrm>
        </p:grpSpPr>
        <p:sp>
          <p:nvSpPr>
            <p:cNvPr id="8" name="TextBox 8"/>
            <p:cNvSpPr txBox="1"/>
            <p:nvPr/>
          </p:nvSpPr>
          <p:spPr>
            <a:xfrm>
              <a:off x="0" y="0"/>
              <a:ext cx="7264400" cy="49492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879"/>
                </a:lnSpc>
              </a:pPr>
              <a:r>
                <a:rPr lang="en-US" sz="2400" u="none" strike="noStrike" dirty="0">
                  <a:solidFill>
                    <a:srgbClr val="FFFFFF"/>
                  </a:solidFill>
                  <a:latin typeface="HK Grotesk"/>
                  <a:ea typeface="HK Grotesk"/>
                  <a:cs typeface="HK Grotesk"/>
                  <a:sym typeface="HK Grotesk"/>
                </a:rPr>
                <a:t>Phone: </a:t>
              </a:r>
              <a:r>
                <a:rPr lang="en-US" sz="2400" dirty="0">
                  <a:solidFill>
                    <a:srgbClr val="FFFFFF"/>
                  </a:solidFill>
                  <a:latin typeface="HK Grotesk"/>
                  <a:ea typeface="HK Grotesk"/>
                  <a:cs typeface="HK Grotesk"/>
                  <a:sym typeface="HK Grotesk"/>
                </a:rPr>
                <a:t>07442142187</a:t>
              </a:r>
              <a:endParaRPr lang="en-US" sz="2400" u="none" strike="noStrike" dirty="0">
                <a:solidFill>
                  <a:srgbClr val="FFFFFF"/>
                </a:solidFill>
                <a:latin typeface="HK Grotesk"/>
                <a:ea typeface="HK Grotesk"/>
                <a:cs typeface="HK Grotesk"/>
                <a:sym typeface="HK Grotesk"/>
              </a:endParaRP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482600"/>
              <a:ext cx="7264400" cy="49492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879"/>
                </a:lnSpc>
              </a:pPr>
              <a:r>
                <a:rPr lang="en-US" sz="2400" dirty="0">
                  <a:solidFill>
                    <a:srgbClr val="FFFFFF"/>
                  </a:solidFill>
                  <a:latin typeface="HK Grotesk"/>
                  <a:ea typeface="HK Grotesk"/>
                  <a:cs typeface="HK Grotesk"/>
                  <a:sym typeface="HK Grotesk"/>
                </a:rPr>
                <a:t>Email: benigogoro@yahoo.com</a:t>
              </a:r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965200"/>
              <a:ext cx="7264400" cy="49492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879"/>
                </a:lnSpc>
              </a:pPr>
              <a:r>
                <a:rPr lang="en-US" sz="2400" dirty="0">
                  <a:solidFill>
                    <a:srgbClr val="FFFFFF"/>
                  </a:solidFill>
                  <a:latin typeface="HK Grotesk"/>
                  <a:ea typeface="HK Grotesk"/>
                  <a:cs typeface="HK Grotesk"/>
                  <a:sym typeface="HK Grotesk"/>
                </a:rPr>
                <a:t>Website: www.amazonfba.com</a:t>
              </a:r>
            </a:p>
          </p:txBody>
        </p:sp>
      </p:grpSp>
      <p:sp>
        <p:nvSpPr>
          <p:cNvPr id="11" name="AutoShape 11"/>
          <p:cNvSpPr/>
          <p:nvPr/>
        </p:nvSpPr>
        <p:spPr>
          <a:xfrm>
            <a:off x="0" y="676275"/>
            <a:ext cx="7858125" cy="0"/>
          </a:xfrm>
          <a:prstGeom prst="line">
            <a:avLst/>
          </a:prstGeom>
          <a:ln w="19050" cap="flat">
            <a:solidFill>
              <a:srgbClr val="D9CBA1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2" name="AutoShape 12"/>
          <p:cNvSpPr/>
          <p:nvPr/>
        </p:nvSpPr>
        <p:spPr>
          <a:xfrm>
            <a:off x="0" y="9629775"/>
            <a:ext cx="7858125" cy="0"/>
          </a:xfrm>
          <a:prstGeom prst="line">
            <a:avLst/>
          </a:prstGeom>
          <a:ln w="19050" cap="flat">
            <a:solidFill>
              <a:srgbClr val="D9CBA1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525</Words>
  <Application>Microsoft Office PowerPoint</Application>
  <PresentationFormat>Custom</PresentationFormat>
  <Paragraphs>61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HK Grotesk Semi-Bold</vt:lpstr>
      <vt:lpstr>HK Grotesk</vt:lpstr>
      <vt:lpstr>HK Grotesk Bold</vt:lpstr>
      <vt:lpstr>Calibri</vt:lpstr>
      <vt:lpstr>Arial</vt:lpstr>
      <vt:lpstr>Noto Serif Display ExtraCondensed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- Amazon FBA</dc:title>
  <dc:creator>Beni Gogoro</dc:creator>
  <dc:description>Presentation - Amazon FBA</dc:description>
  <cp:lastModifiedBy>Adrian Beniamin Gogoro (2424654)</cp:lastModifiedBy>
  <cp:revision>2</cp:revision>
  <dcterms:created xsi:type="dcterms:W3CDTF">2006-08-16T00:00:00Z</dcterms:created>
  <dcterms:modified xsi:type="dcterms:W3CDTF">2026-03-20T21:12:59Z</dcterms:modified>
  <dc:identifier>DAHEhfTKi6g</dc:identifier>
</cp:coreProperties>
</file>