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&amp;ehk=PSWpTABUTcTVSjNrzid" ContentType="image/jpe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94" r:id="rId3"/>
    <p:sldId id="266" r:id="rId4"/>
    <p:sldId id="275" r:id="rId5"/>
    <p:sldId id="268" r:id="rId6"/>
    <p:sldId id="281" r:id="rId7"/>
    <p:sldId id="282" r:id="rId8"/>
    <p:sldId id="285" r:id="rId9"/>
    <p:sldId id="287" r:id="rId10"/>
    <p:sldId id="286" r:id="rId11"/>
    <p:sldId id="283" r:id="rId12"/>
    <p:sldId id="269" r:id="rId13"/>
    <p:sldId id="277" r:id="rId14"/>
    <p:sldId id="278" r:id="rId15"/>
    <p:sldId id="279" r:id="rId16"/>
    <p:sldId id="280" r:id="rId17"/>
    <p:sldId id="284" r:id="rId18"/>
    <p:sldId id="288" r:id="rId19"/>
    <p:sldId id="291" r:id="rId20"/>
    <p:sldId id="289" r:id="rId21"/>
    <p:sldId id="290" r:id="rId22"/>
    <p:sldId id="293" r:id="rId23"/>
    <p:sldId id="270" r:id="rId24"/>
    <p:sldId id="271" r:id="rId25"/>
    <p:sldId id="272" r:id="rId26"/>
    <p:sldId id="295" r:id="rId27"/>
    <p:sldId id="273" r:id="rId28"/>
    <p:sldId id="257" r:id="rId29"/>
    <p:sldId id="276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29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B1BDBA-39D9-409D-A8A4-4346B19BC405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C64DE-4F29-46EB-84E9-F16A604CE22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888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984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337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5557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928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110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124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491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40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4455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946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659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2836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62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8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361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896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064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2447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73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397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90B2F66-D9C1-450F-B6AB-4B381BB3365A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2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&amp;ehk=PSWpTABUTcTVSjNrzid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/>
              <a:t>PRACTICUM LEVEL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LAST LESSON BEFORE CHRISTMAS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4FB28-E299-40B3-884F-AEECE69E5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Today, we will consider….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B058-D931-478C-841F-EAB4BAA86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Observation as a counselling and helping skill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Timing and pacing of a counselling session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Assignment Two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Reflection on progress since September…</a:t>
            </a:r>
          </a:p>
        </p:txBody>
      </p:sp>
    </p:spTree>
    <p:extLst>
      <p:ext uri="{BB962C8B-B14F-4D97-AF65-F5344CB8AC3E}">
        <p14:creationId xmlns:p14="http://schemas.microsoft.com/office/powerpoint/2010/main" val="2409555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 </a:t>
            </a:r>
            <a:r>
              <a:rPr lang="en-GB" dirty="0"/>
              <a:t>LAST LESSON BEFORE CHRISTMAS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bev\AppData\Local\Microsoft\Windows\Temporary Internet Files\Content.IE5\V6FXD7CC\MP9004392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611795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3280877" y="3502568"/>
            <a:ext cx="25822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Opening round – check in</a:t>
            </a:r>
          </a:p>
        </p:txBody>
      </p:sp>
    </p:spTree>
    <p:extLst>
      <p:ext uri="{BB962C8B-B14F-4D97-AF65-F5344CB8AC3E}">
        <p14:creationId xmlns:p14="http://schemas.microsoft.com/office/powerpoint/2010/main" val="3487791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OBSERVING NON VERBAL COMMUNICATION OVER THIS WEEK: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185" y="1720969"/>
            <a:ext cx="7091059" cy="547840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04652"/>
            <a:ext cx="8435279" cy="479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532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ASSIGNMENTS: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-1" y="1988840"/>
            <a:ext cx="8931371" cy="4869160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/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5900" dirty="0">
                <a:solidFill>
                  <a:prstClr val="black"/>
                </a:solidFill>
              </a:rPr>
              <a:t>  </a:t>
            </a:r>
            <a:r>
              <a:rPr lang="en-GB" sz="14400" dirty="0">
                <a:solidFill>
                  <a:prstClr val="black"/>
                </a:solidFill>
              </a:rPr>
              <a:t>WORD COUNT: 20 Minutes</a:t>
            </a:r>
          </a:p>
          <a:p>
            <a:pPr marL="179388" indent="0">
              <a:buNone/>
            </a:pPr>
            <a:r>
              <a:rPr lang="en-GB" sz="14400" dirty="0"/>
              <a:t>SUBMISSION DETAILS:  Academic Interview assimilated in the classroom on 5th and 12th March 2019.  </a:t>
            </a:r>
          </a:p>
          <a:p>
            <a:pPr marL="179388" indent="0">
              <a:buNone/>
            </a:pPr>
            <a:r>
              <a:rPr lang="en-GB" sz="14400" dirty="0"/>
              <a:t>TURNITIN SUBMISSION: A written draft of your contribution to be submitted via Turnitin before 11.59 p.m. on the day before the first day of interviews, i.e. 4th March 2019.   </a:t>
            </a:r>
          </a:p>
          <a:p>
            <a:r>
              <a:rPr lang="en-GB" sz="14400" dirty="0"/>
              <a:t> DATE: 5th March 2019 </a:t>
            </a: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</a:rPr>
              <a:t> </a:t>
            </a: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</a:rPr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C:\Users\bev\AppData\Local\Microsoft\Windows\Temporary Internet Files\Content.IE5\TWBHP1J6\presentations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6300192" y="260649"/>
            <a:ext cx="2753933" cy="2025352"/>
          </a:xfrm>
          <a:prstGeom prst="rect">
            <a:avLst/>
          </a:prstGeom>
          <a:noFill/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99B9044-5366-4A48-B37F-5882E7616F97}"/>
              </a:ext>
            </a:extLst>
          </p:cNvPr>
          <p:cNvSpPr/>
          <p:nvPr/>
        </p:nvSpPr>
        <p:spPr>
          <a:xfrm>
            <a:off x="395536" y="-1049149"/>
            <a:ext cx="646246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ASSESSMENT TYPE: PRACTICAL: ACADEMIC INTERVIEW (20 MINUTES) </a:t>
            </a:r>
          </a:p>
          <a:p>
            <a:r>
              <a:rPr lang="en-GB" dirty="0"/>
              <a:t>COMPONENT: 2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1A6D60-90B0-45B2-85F8-AC65BE0F28E3}"/>
              </a:ext>
            </a:extLst>
          </p:cNvPr>
          <p:cNvSpPr/>
          <p:nvPr/>
        </p:nvSpPr>
        <p:spPr>
          <a:xfrm>
            <a:off x="0" y="612845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dirty="0"/>
              <a:t> </a:t>
            </a:r>
          </a:p>
          <a:p>
            <a:r>
              <a:rPr lang="en-GB" sz="48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840BC8C-F2F1-4864-99BC-83FDDA55968D}"/>
              </a:ext>
            </a:extLst>
          </p:cNvPr>
          <p:cNvSpPr/>
          <p:nvPr/>
        </p:nvSpPr>
        <p:spPr>
          <a:xfrm>
            <a:off x="0" y="1166843"/>
            <a:ext cx="9144000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4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You have been asked to apply for funding for a voluntary organisation [counsellor placement].  As a team, you have been tasked with covering as many aspects involved in such an organisation as possible in order to obtain the necessary funds to continue operating this service.  </a:t>
            </a:r>
          </a:p>
          <a:p>
            <a:pPr>
              <a:spcAft>
                <a:spcPts val="0"/>
              </a:spcAft>
            </a:pPr>
            <a:r>
              <a:rPr lang="en-GB" sz="3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70809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9F4F5FD-D6BA-4FDA-BC32-0CBF524D9D25}"/>
              </a:ext>
            </a:extLst>
          </p:cNvPr>
          <p:cNvSpPr/>
          <p:nvPr/>
        </p:nvSpPr>
        <p:spPr>
          <a:xfrm>
            <a:off x="179512" y="58847"/>
            <a:ext cx="89644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prstClr val="black"/>
                </a:solidFill>
              </a:rPr>
              <a:t> </a:t>
            </a:r>
            <a:endParaRPr lang="en-GB" sz="4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507C5B1-0667-492B-BF9B-3F9A3361E1C5}"/>
              </a:ext>
            </a:extLst>
          </p:cNvPr>
          <p:cNvSpPr/>
          <p:nvPr/>
        </p:nvSpPr>
        <p:spPr>
          <a:xfrm>
            <a:off x="179512" y="431045"/>
            <a:ext cx="853244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4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In conjunction with the rest of your colleagues, you will each therefore chose </a:t>
            </a:r>
            <a:r>
              <a:rPr lang="en-GB" sz="4400" b="1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one</a:t>
            </a:r>
            <a:r>
              <a:rPr lang="en-GB" sz="4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relevant issue and take part in an academic interview process regarding what needs to happen within your particular area and identifying best practice so that your agency is awarded funding. </a:t>
            </a:r>
          </a:p>
          <a:p>
            <a:pPr>
              <a:spcAft>
                <a:spcPts val="0"/>
              </a:spcAft>
            </a:pP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179305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F83118-CA0A-480B-A896-47BAD53D694E}"/>
              </a:ext>
            </a:extLst>
          </p:cNvPr>
          <p:cNvSpPr/>
          <p:nvPr/>
        </p:nvSpPr>
        <p:spPr>
          <a:xfrm>
            <a:off x="0" y="2828836"/>
            <a:ext cx="9144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3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338263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Therapeutic contracts within placements</a:t>
            </a:r>
          </a:p>
          <a:p>
            <a:pPr marL="1338263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scope and limit of confidentiality and professional boundaries in placement work </a:t>
            </a:r>
          </a:p>
          <a:p>
            <a:pPr marL="1338263" indent="-457200">
              <a:buFont typeface="Arial" panose="020B0604020202020204" pitchFamily="34" charset="0"/>
              <a:buChar char="•"/>
            </a:pPr>
            <a:r>
              <a:rPr lang="en-GB" sz="3200" dirty="0"/>
              <a:t>Funding</a:t>
            </a:r>
          </a:p>
          <a:p>
            <a:pPr marL="1338263" indent="-457200">
              <a:buFont typeface="Arial" panose="020B0604020202020204" pitchFamily="34" charset="0"/>
              <a:buChar char="•"/>
            </a:pPr>
            <a:r>
              <a:rPr lang="en-GB" sz="3200" dirty="0"/>
              <a:t>Legal issues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B45DD26-829A-41CE-89C1-22017E1BD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Some of the issues you will need to consider include:</a:t>
            </a:r>
            <a:b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7A08CA-B3BF-41BC-B043-87E7C1995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885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B3CDB06-B2C9-48FD-9F1B-5DA9A14214DA}"/>
              </a:ext>
            </a:extLst>
          </p:cNvPr>
          <p:cNvSpPr/>
          <p:nvPr/>
        </p:nvSpPr>
        <p:spPr>
          <a:xfrm>
            <a:off x="107504" y="2690336"/>
            <a:ext cx="903649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Managing volunteers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Modality of counselling offered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Policies and Procedures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Note taking and administration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Supervision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Supervision contracts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Health and Safety issues  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4A72D37-D97B-49EA-A034-D323BF3A7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Some of the issues you will need to consider include:</a:t>
            </a:r>
            <a:b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677054-34FA-4079-A336-8572E2FF1A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750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A2E2E-E132-44D0-B17F-352D1D1EC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DE70C-AECE-4BF8-9160-E87D6A328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44824"/>
            <a:ext cx="9252520" cy="4464536"/>
          </a:xfrm>
        </p:spPr>
        <p:txBody>
          <a:bodyPr>
            <a:normAutofit fontScale="62500" lnSpcReduction="20000"/>
          </a:bodyPr>
          <a:lstStyle/>
          <a:p>
            <a:r>
              <a:rPr lang="en-GB" sz="5100" b="1" dirty="0"/>
              <a:t>SUBMISSION DETAILS: </a:t>
            </a:r>
            <a:r>
              <a:rPr lang="en-GB" sz="5100" dirty="0"/>
              <a:t>Academic Interview assimilated in the classroom </a:t>
            </a:r>
          </a:p>
          <a:p>
            <a:endParaRPr lang="en-GB" sz="5100" b="1" dirty="0"/>
          </a:p>
          <a:p>
            <a:r>
              <a:rPr lang="en-GB" sz="5100" b="1" dirty="0"/>
              <a:t>COMPONENT WEIGHTING: </a:t>
            </a:r>
            <a:r>
              <a:rPr lang="en-GB" sz="5100" dirty="0"/>
              <a:t>30%</a:t>
            </a:r>
            <a:r>
              <a:rPr lang="en-GB" sz="5100" b="1" dirty="0"/>
              <a:t> </a:t>
            </a:r>
            <a:endParaRPr lang="en-GB" sz="5100" dirty="0"/>
          </a:p>
          <a:p>
            <a:r>
              <a:rPr lang="en-GB" sz="5100" dirty="0"/>
              <a:t> </a:t>
            </a:r>
          </a:p>
          <a:p>
            <a:r>
              <a:rPr lang="en-GB" sz="5100" b="1" dirty="0"/>
              <a:t>TURNITIN SUBMISSION: </a:t>
            </a:r>
            <a:r>
              <a:rPr lang="en-GB" sz="5100" dirty="0"/>
              <a:t>A written draft of your contribution to be submitted via Turnitin before 11.59 p.m., on 4</a:t>
            </a:r>
            <a:r>
              <a:rPr lang="en-GB" sz="5100" baseline="30000" dirty="0"/>
              <a:t>th</a:t>
            </a:r>
            <a:r>
              <a:rPr lang="en-GB" sz="5100" dirty="0"/>
              <a:t>March 2019 [the first day of interviews].  </a:t>
            </a:r>
          </a:p>
          <a:p>
            <a:r>
              <a:rPr lang="en-GB" sz="5100" b="1" dirty="0"/>
              <a:t> </a:t>
            </a:r>
            <a:endParaRPr lang="en-GB" sz="5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892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C7175-64FC-4E25-B787-5FC5D6DC8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16A78F-E30E-4CD0-B1C2-85329504E3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1433" y="2286000"/>
            <a:ext cx="5363633" cy="4022725"/>
          </a:xfrm>
        </p:spPr>
      </p:pic>
    </p:spTree>
    <p:extLst>
      <p:ext uri="{BB962C8B-B14F-4D97-AF65-F5344CB8AC3E}">
        <p14:creationId xmlns:p14="http://schemas.microsoft.com/office/powerpoint/2010/main" val="1810391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ASSIGNMENTS: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200" dirty="0"/>
              <a:t>VIDEO</a:t>
            </a:r>
          </a:p>
        </p:txBody>
      </p:sp>
      <p:pic>
        <p:nvPicPr>
          <p:cNvPr id="2054" name="Picture 6" descr="C:\Users\bev\AppData\Local\Microsoft\Windows\Temporary Internet Files\Content.IE5\8JRJAPS5\dreamstime_l_329153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492625" y="2514600"/>
            <a:ext cx="3565525" cy="3565525"/>
          </a:xfrm>
          <a:prstGeom prst="rect">
            <a:avLst/>
          </a:prstGeom>
          <a:noFill/>
        </p:spPr>
      </p:pic>
      <p:pic>
        <p:nvPicPr>
          <p:cNvPr id="2053" name="Picture 5" descr="C:\Users\bev\AppData\Local\Microsoft\Windows\Temporary Internet Files\Content.IE5\69JE9121\17211-illustration-of-a-camera-pv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861048"/>
            <a:ext cx="2664296" cy="29969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bev\AppData\Local\Microsoft\Windows\Temporary Internet Files\Content.IE5\8JRJAPS5\dreamstime_l_32915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843881"/>
            <a:ext cx="4038600" cy="403860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800" dirty="0"/>
              <a:t>Triad work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900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08483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altLang="en-US" b="1" u="sng" dirty="0"/>
              <a:t>TRIAD WORK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0" y="1772816"/>
            <a:ext cx="9252520" cy="5085184"/>
          </a:xfrm>
          <a:solidFill>
            <a:schemeClr val="accent1"/>
          </a:solidFill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800" b="1" dirty="0">
                <a:solidFill>
                  <a:schemeClr val="bg1"/>
                </a:solidFill>
              </a:rPr>
              <a:t>Listener </a:t>
            </a:r>
            <a:r>
              <a:rPr lang="en-GB" altLang="en-US" sz="2800" dirty="0">
                <a:solidFill>
                  <a:schemeClr val="bg1"/>
                </a:solidFill>
              </a:rPr>
              <a:t>        	 	[To keep time]</a:t>
            </a:r>
          </a:p>
          <a:p>
            <a:pPr marL="90488" indent="-90488">
              <a:lnSpc>
                <a:spcPct val="90000"/>
              </a:lnSpc>
            </a:pPr>
            <a:r>
              <a:rPr lang="en-GB" altLang="en-US" sz="2800" b="1" dirty="0">
                <a:solidFill>
                  <a:schemeClr val="bg1"/>
                </a:solidFill>
              </a:rPr>
              <a:t>Discloser </a:t>
            </a:r>
            <a:r>
              <a:rPr lang="en-GB" altLang="en-US" sz="2800" dirty="0">
                <a:solidFill>
                  <a:schemeClr val="bg1"/>
                </a:solidFill>
              </a:rPr>
              <a:t>       		[‘Real’, rather than role play]</a:t>
            </a:r>
          </a:p>
          <a:p>
            <a:pPr>
              <a:lnSpc>
                <a:spcPct val="90000"/>
              </a:lnSpc>
            </a:pPr>
            <a:r>
              <a:rPr lang="en-GB" altLang="en-US" sz="2800" b="1" dirty="0">
                <a:solidFill>
                  <a:schemeClr val="bg1"/>
                </a:solidFill>
              </a:rPr>
              <a:t>Observer       	 	</a:t>
            </a:r>
            <a:r>
              <a:rPr lang="en-GB" altLang="en-US" sz="2800" dirty="0">
                <a:solidFill>
                  <a:schemeClr val="bg1"/>
                </a:solidFill>
              </a:rPr>
              <a:t>[Observation and Feedback]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b="1" dirty="0">
                <a:solidFill>
                  <a:schemeClr val="bg1"/>
                </a:solidFill>
              </a:rPr>
              <a:t>Reflection      		</a:t>
            </a:r>
            <a:r>
              <a:rPr lang="en-GB" altLang="en-US" sz="2800" dirty="0">
                <a:solidFill>
                  <a:schemeClr val="bg1"/>
                </a:solidFill>
              </a:rPr>
              <a:t>[Listener to use skill sheet to reflect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dirty="0">
                <a:solidFill>
                  <a:schemeClr val="bg1"/>
                </a:solidFill>
              </a:rPr>
              <a:t>                                     upon session]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b="1" dirty="0">
                <a:solidFill>
                  <a:schemeClr val="bg1"/>
                </a:solidFill>
              </a:rPr>
              <a:t>Reflexive Practice </a:t>
            </a:r>
            <a:r>
              <a:rPr lang="en-GB" altLang="en-US" sz="2800" dirty="0">
                <a:solidFill>
                  <a:schemeClr val="bg1"/>
                </a:solidFill>
              </a:rPr>
              <a:t>        [Five minutes: individual,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dirty="0">
                <a:solidFill>
                  <a:schemeClr val="bg1"/>
                </a:solidFill>
              </a:rPr>
              <a:t>                                    five minutes: triad]                 </a:t>
            </a:r>
            <a:r>
              <a:rPr lang="en-GB" altLang="en-US" sz="2800" dirty="0"/>
              <a:t>		       	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dirty="0">
                <a:solidFill>
                  <a:schemeClr val="bg1">
                    <a:lumMod val="95000"/>
                  </a:schemeClr>
                </a:solidFill>
              </a:rPr>
              <a:t>#</a:t>
            </a:r>
          </a:p>
          <a:p>
            <a:pPr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20582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u="sng" dirty="0"/>
              <a:t>TRIAD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4000" b="1" dirty="0"/>
              <a:t>Observer</a:t>
            </a:r>
            <a:r>
              <a:rPr lang="en-GB" altLang="en-US" sz="4000" dirty="0"/>
              <a:t> to use </a:t>
            </a:r>
            <a:r>
              <a:rPr lang="en-GB" altLang="en-US" sz="4000" dirty="0">
                <a:solidFill>
                  <a:srgbClr val="FF0000"/>
                </a:solidFill>
              </a:rPr>
              <a:t>skill sheet </a:t>
            </a:r>
            <a:r>
              <a:rPr lang="en-GB" altLang="en-US" sz="4000" dirty="0"/>
              <a:t>to provide feedback</a:t>
            </a:r>
          </a:p>
          <a:p>
            <a:endParaRPr lang="en-GB" altLang="en-US" sz="4000" dirty="0"/>
          </a:p>
          <a:p>
            <a:r>
              <a:rPr lang="en-GB" altLang="en-US" sz="4000" b="1" dirty="0"/>
              <a:t>Discloser</a:t>
            </a:r>
            <a:r>
              <a:rPr lang="en-GB" altLang="en-US" sz="4000" dirty="0"/>
              <a:t> to take a few minutes to ‘park’ issues discussed </a:t>
            </a:r>
            <a:r>
              <a:rPr lang="en-GB" alt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8764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on triad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/>
              <a:t>Feedback from </a:t>
            </a:r>
            <a:r>
              <a:rPr lang="en-GB" sz="4400" b="1" u="sng" dirty="0"/>
              <a:t>process</a:t>
            </a:r>
            <a:r>
              <a:rPr lang="en-GB" sz="4400" dirty="0"/>
              <a:t>, not </a:t>
            </a:r>
            <a:r>
              <a:rPr lang="en-GB" sz="4400" b="1" u="sng" dirty="0"/>
              <a:t>content</a:t>
            </a:r>
            <a:r>
              <a:rPr lang="en-GB" sz="4400" dirty="0"/>
              <a:t> of skills practice</a:t>
            </a:r>
          </a:p>
        </p:txBody>
      </p:sp>
    </p:spTree>
    <p:extLst>
      <p:ext uri="{BB962C8B-B14F-4D97-AF65-F5344CB8AC3E}">
        <p14:creationId xmlns:p14="http://schemas.microsoft.com/office/powerpoint/2010/main" val="17134418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TIMING AND PACING of YOUR TRIAD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600" b="1" dirty="0"/>
              <a:t>Beginning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600" b="1" dirty="0"/>
          </a:p>
          <a:p>
            <a:pPr>
              <a:buFont typeface="Wingdings" panose="05000000000000000000" pitchFamily="2" charset="2"/>
              <a:buChar char="Ø"/>
            </a:pPr>
            <a:endParaRPr lang="en-GB" sz="36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600" b="1" dirty="0"/>
              <a:t>Middle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600" b="1" dirty="0"/>
          </a:p>
          <a:p>
            <a:pPr>
              <a:buFont typeface="Wingdings" panose="05000000000000000000" pitchFamily="2" charset="2"/>
              <a:buChar char="Ø"/>
            </a:pPr>
            <a:endParaRPr lang="en-GB" sz="36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600" b="1" dirty="0"/>
              <a:t>End</a:t>
            </a:r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279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BBDB2-2043-4FCE-8384-E713CB27B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beginning stage…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4EC18-B896-4C78-80D6-BAEF3D5DA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86000"/>
            <a:ext cx="9144000" cy="402336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Initial contact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Meet and greet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Contract [If first session, then revisit periodically]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Ensure client is aware of the timing of the session: “We have fifty minutes together today…”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401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E1FE7-D798-4808-897A-749CE558B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beginning stage…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D7728-E520-42D7-812D-81A764462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4400" dirty="0"/>
              <a:t>Open question to start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400" dirty="0"/>
              <a:t>Person centred approach to form a therapeutic relationship and working alliance (‘being with’ stage)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400" dirty="0"/>
              <a:t>Pacing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32477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CED6B-1C87-4128-A65D-51DB08A6A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middle stage……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C87C-6C96-4B9E-8F70-1819F8707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2355" y="1700808"/>
            <a:ext cx="9216355" cy="478292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4800" dirty="0"/>
              <a:t>This is where the real work of the session takes place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800" dirty="0"/>
              <a:t>Dependent upon client presenting issue, circumstances and particular needs.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800" dirty="0"/>
              <a:t>This is the ‘action’ or ‘doing’ stage</a:t>
            </a:r>
          </a:p>
        </p:txBody>
      </p:sp>
    </p:spTree>
    <p:extLst>
      <p:ext uri="{BB962C8B-B14F-4D97-AF65-F5344CB8AC3E}">
        <p14:creationId xmlns:p14="http://schemas.microsoft.com/office/powerpoint/2010/main" val="35831804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29D55-9B9B-483D-A739-CB4247E83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ending stage……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717FC-3824-4AD0-AF94-901BFA158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Closing the circle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A return to person centred skills to end in a safe place?????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The consolidation and feeding forward stage??????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44633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2739-A2A8-4979-B49B-42866DD5F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115592"/>
          </a:xfrm>
        </p:spPr>
        <p:txBody>
          <a:bodyPr/>
          <a:lstStyle/>
          <a:p>
            <a:r>
              <a:rPr lang="en-GB" dirty="0"/>
              <a:t>The ending stage……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DE3C1-159A-42AD-9AE8-365E8FE53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700808"/>
            <a:ext cx="9036496" cy="51571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Give client notice of the ending approaching:</a:t>
            </a:r>
          </a:p>
          <a:p>
            <a:pPr marL="90488" indent="360363">
              <a:tabLst>
                <a:tab pos="715963" algn="l"/>
              </a:tabLst>
            </a:pPr>
            <a:r>
              <a:rPr lang="en-GB" sz="2800" dirty="0"/>
              <a:t>We are coming to the end of our session now…</a:t>
            </a:r>
          </a:p>
          <a:p>
            <a:pPr marL="450850" indent="0">
              <a:buNone/>
              <a:tabLst>
                <a:tab pos="715963" algn="l"/>
              </a:tabLst>
            </a:pPr>
            <a:r>
              <a:rPr lang="en-GB" sz="2800" dirty="0"/>
              <a:t>We have fifteen minutes left of our session today…</a:t>
            </a:r>
          </a:p>
          <a:p>
            <a:pPr marL="433388" indent="-342900">
              <a:buFont typeface="Wingdings" panose="05000000000000000000" pitchFamily="2" charset="2"/>
              <a:buChar char="Ø"/>
              <a:tabLst>
                <a:tab pos="715963" algn="l"/>
              </a:tabLst>
            </a:pPr>
            <a:r>
              <a:rPr lang="en-GB" sz="2800" dirty="0"/>
              <a:t>Summarise the main theme of the session</a:t>
            </a:r>
          </a:p>
          <a:p>
            <a:pPr marL="433388" indent="-342900">
              <a:buFont typeface="Wingdings" panose="05000000000000000000" pitchFamily="2" charset="2"/>
              <a:buChar char="Ø"/>
              <a:tabLst>
                <a:tab pos="715963" algn="l"/>
              </a:tabLst>
            </a:pPr>
            <a:r>
              <a:rPr lang="en-GB" sz="2800" dirty="0"/>
              <a:t>Appropriate as opposed to inappropriate endings to session</a:t>
            </a:r>
          </a:p>
          <a:p>
            <a:pPr marL="433388" indent="-342900">
              <a:buFont typeface="Wingdings" panose="05000000000000000000" pitchFamily="2" charset="2"/>
              <a:buChar char="Ø"/>
              <a:tabLst>
                <a:tab pos="715963" algn="l"/>
              </a:tabLst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39B27D-C70E-4C9D-9889-BCAEA9CC80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5467729"/>
            <a:ext cx="4248473" cy="1390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5A5554-B4E7-4FA8-BD89-0B665A5533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467728"/>
            <a:ext cx="4644008" cy="1390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521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963" y="260648"/>
            <a:ext cx="7290054" cy="1499616"/>
          </a:xfrm>
        </p:spPr>
        <p:txBody>
          <a:bodyPr/>
          <a:lstStyle/>
          <a:p>
            <a:r>
              <a:rPr lang="en-GB" dirty="0"/>
              <a:t>REFLECTION</a:t>
            </a:r>
          </a:p>
        </p:txBody>
      </p:sp>
      <p:pic>
        <p:nvPicPr>
          <p:cNvPr id="307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7544" y="1556792"/>
            <a:ext cx="403860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8" name="Content Placeholder 27"/>
          <p:cNvSpPr>
            <a:spLocks noGrp="1"/>
          </p:cNvSpPr>
          <p:nvPr>
            <p:ph sz="half" idx="2"/>
          </p:nvPr>
        </p:nvSpPr>
        <p:spPr>
          <a:xfrm>
            <a:off x="4491990" y="1556792"/>
            <a:ext cx="4652010" cy="47525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4400" dirty="0"/>
              <a:t>Take a few minutes to:</a:t>
            </a:r>
          </a:p>
          <a:p>
            <a:pPr marL="0" indent="0">
              <a:buNone/>
            </a:pPr>
            <a:endParaRPr lang="en-GB" sz="4400" dirty="0"/>
          </a:p>
          <a:p>
            <a:r>
              <a:rPr lang="en-GB" sz="4400" dirty="0"/>
              <a:t>Remember why you wanted to do this course?</a:t>
            </a:r>
          </a:p>
          <a:p>
            <a:r>
              <a:rPr lang="en-GB" sz="4400" dirty="0"/>
              <a:t>Consider two useful helping skills you know now that you did not know in September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784976" cy="1680168"/>
          </a:xfrm>
        </p:spPr>
        <p:txBody>
          <a:bodyPr>
            <a:normAutofit/>
          </a:bodyPr>
          <a:lstStyle/>
          <a:p>
            <a:r>
              <a:rPr lang="en-GB" sz="4000" dirty="0"/>
              <a:t>OBSERVATION AND BODY Language EXERCISE.............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9145016" cy="5429200"/>
          </a:xfr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>
            <a:normAutofit fontScale="47500" lnSpcReduction="20000"/>
          </a:bodyPr>
          <a:lstStyle/>
          <a:p>
            <a:endParaRPr lang="en-GB" sz="9800" dirty="0"/>
          </a:p>
          <a:p>
            <a:r>
              <a:rPr lang="en-GB" sz="9800" dirty="0"/>
              <a:t>Each person tells the group three things about themselves, one of which is not true.</a:t>
            </a:r>
          </a:p>
          <a:p>
            <a:endParaRPr lang="en-GB" sz="9800" dirty="0"/>
          </a:p>
          <a:p>
            <a:r>
              <a:rPr lang="en-GB" sz="9800" dirty="0"/>
              <a:t>The group has to see if they can guess which one is not true</a:t>
            </a:r>
          </a:p>
          <a:p>
            <a:endParaRPr lang="en-GB" sz="9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977379" y="5589240"/>
            <a:ext cx="518924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indent="0" algn="ctr">
              <a:buNone/>
            </a:pPr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2 truths/1 untruth</a:t>
            </a:r>
          </a:p>
          <a:p>
            <a:pPr marL="0" indent="0" algn="ctr">
              <a:buNone/>
            </a:pP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ON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lvl="8"/>
            <a:r>
              <a:rPr lang="en-GB" sz="6400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CEAFA1-58CA-4E6C-BDA4-E2A8C23A63E0}"/>
              </a:ext>
            </a:extLst>
          </p:cNvPr>
          <p:cNvSpPr/>
          <p:nvPr/>
        </p:nvSpPr>
        <p:spPr>
          <a:xfrm>
            <a:off x="722067" y="2967335"/>
            <a:ext cx="76998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How are we doing so far?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4FB28-E299-40B3-884F-AEECE69E5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Today, we have considered….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B058-D931-478C-841F-EAB4BAA86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Observation as a counselling and helping skill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Timing and pacing of a counselling session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Assignment Two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Reflection on progress since September…</a:t>
            </a:r>
          </a:p>
        </p:txBody>
      </p:sp>
    </p:spTree>
    <p:extLst>
      <p:ext uri="{BB962C8B-B14F-4D97-AF65-F5344CB8AC3E}">
        <p14:creationId xmlns:p14="http://schemas.microsoft.com/office/powerpoint/2010/main" val="41716709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MERRY CHRISTMAS!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600201"/>
            <a:ext cx="7056784" cy="434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 descr="C:\Users\bev\AppData\Local\Microsoft\Windows\Temporary Internet Files\Content.IE5\LFX4YHPG\clip-art-flowers-0673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72816"/>
            <a:ext cx="8856984" cy="5085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PRACTICUM LEVEL 4: END OF LESSON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bev\AppData\Local\Microsoft\Windows\Temporary Internet Files\Content.IE5\V6FXD7CC\MP9004392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317" y="2179670"/>
            <a:ext cx="7714998" cy="3700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3980649" y="3932269"/>
            <a:ext cx="1463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Closing Round</a:t>
            </a:r>
          </a:p>
        </p:txBody>
      </p:sp>
    </p:spTree>
    <p:extLst>
      <p:ext uri="{BB962C8B-B14F-4D97-AF65-F5344CB8AC3E}">
        <p14:creationId xmlns:p14="http://schemas.microsoft.com/office/powerpoint/2010/main" val="34877911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85216"/>
            <a:ext cx="8784976" cy="1499616"/>
          </a:xfrm>
        </p:spPr>
        <p:txBody>
          <a:bodyPr>
            <a:normAutofit/>
          </a:bodyPr>
          <a:lstStyle/>
          <a:p>
            <a:r>
              <a:rPr lang="en-GB" dirty="0"/>
              <a:t>Merry Christmas and have a great time!!!!!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6552728" cy="4209331"/>
          </a:xfrm>
        </p:spPr>
      </p:pic>
    </p:spTree>
    <p:extLst>
      <p:ext uri="{BB962C8B-B14F-4D97-AF65-F5344CB8AC3E}">
        <p14:creationId xmlns:p14="http://schemas.microsoft.com/office/powerpoint/2010/main" val="7306329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565</TotalTime>
  <Words>697</Words>
  <Application>Microsoft Office PowerPoint</Application>
  <PresentationFormat>On-screen Show (4:3)</PresentationFormat>
  <Paragraphs>164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Times New Roman</vt:lpstr>
      <vt:lpstr>Tw Cen MT</vt:lpstr>
      <vt:lpstr>Tw Cen MT Condensed</vt:lpstr>
      <vt:lpstr>Wingdings</vt:lpstr>
      <vt:lpstr>Wingdings 3</vt:lpstr>
      <vt:lpstr>Integral</vt:lpstr>
      <vt:lpstr>PRACTICUM LEVEL 4</vt:lpstr>
      <vt:lpstr>Today, we will consider….</vt:lpstr>
      <vt:lpstr>  LAST LESSON BEFORE CHRISTMAS </vt:lpstr>
      <vt:lpstr>OBSERVING NON VERBAL COMMUNICATION OVER THIS WEEK:</vt:lpstr>
      <vt:lpstr>NEXT ASSIGNMENTS:</vt:lpstr>
      <vt:lpstr>PowerPoint Presentation</vt:lpstr>
      <vt:lpstr>PowerPoint Presentation</vt:lpstr>
      <vt:lpstr>Some of the issues you will need to consider include: </vt:lpstr>
      <vt:lpstr>Some of the issues you will need to consider include: </vt:lpstr>
      <vt:lpstr>IMPORTANT NOTE:</vt:lpstr>
      <vt:lpstr>ANY QUESTIONS</vt:lpstr>
      <vt:lpstr>NEXT ASSIGNMENTS:</vt:lpstr>
      <vt:lpstr>Practical application</vt:lpstr>
      <vt:lpstr>TRIAD WORK</vt:lpstr>
      <vt:lpstr>TRIAD WORK</vt:lpstr>
      <vt:lpstr>Feedback on triad work</vt:lpstr>
      <vt:lpstr>TIMING AND PACING of YOUR TRIAD SESSION</vt:lpstr>
      <vt:lpstr>The beginning stage…</vt:lpstr>
      <vt:lpstr>The beginning stage…</vt:lpstr>
      <vt:lpstr>The middle stage……</vt:lpstr>
      <vt:lpstr>The ending stage……</vt:lpstr>
      <vt:lpstr>The ending stage……</vt:lpstr>
      <vt:lpstr>REFLECTION</vt:lpstr>
      <vt:lpstr>OBSERVATION AND BODY Language EXERCISE.............</vt:lpstr>
      <vt:lpstr>FEEDBACK ON MODULE</vt:lpstr>
      <vt:lpstr>Today, we have considered….</vt:lpstr>
      <vt:lpstr>MERRY CHRISTMAS!</vt:lpstr>
      <vt:lpstr>PRACTICUM LEVEL 4: END OF LESSON</vt:lpstr>
      <vt:lpstr>Merry Christmas and have a great time!!!!!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QUALITIES OF THE HELPING RELATIONSHIP</dc:title>
  <dc:creator>bev</dc:creator>
  <cp:lastModifiedBy>Beverly Cole</cp:lastModifiedBy>
  <cp:revision>21</cp:revision>
  <dcterms:created xsi:type="dcterms:W3CDTF">2015-12-06T14:07:24Z</dcterms:created>
  <dcterms:modified xsi:type="dcterms:W3CDTF">2018-12-06T22:24:07Z</dcterms:modified>
</cp:coreProperties>
</file>