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80" r:id="rId4"/>
    <p:sldId id="281" r:id="rId5"/>
    <p:sldId id="282" r:id="rId6"/>
    <p:sldId id="283" r:id="rId7"/>
    <p:sldId id="284" r:id="rId8"/>
    <p:sldId id="285" r:id="rId9"/>
    <p:sldId id="288" r:id="rId10"/>
    <p:sldId id="292" r:id="rId11"/>
    <p:sldId id="293" r:id="rId12"/>
    <p:sldId id="294" r:id="rId13"/>
    <p:sldId id="295" r:id="rId14"/>
    <p:sldId id="296" r:id="rId15"/>
    <p:sldId id="298" r:id="rId16"/>
    <p:sldId id="273" r:id="rId17"/>
    <p:sldId id="297" r:id="rId18"/>
    <p:sldId id="291" r:id="rId19"/>
    <p:sldId id="29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8" d="100"/>
          <a:sy n="118" d="100"/>
        </p:scale>
        <p:origin x="-7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1B3F7ED-4E5D-4B09-8D18-C5A00A5C4D2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90D45FA3-36B0-4ADB-B557-7223B15DBEF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b="1" dirty="0" smtClean="0"/>
              <a:t>Methods </a:t>
            </a:r>
            <a:r>
              <a:rPr lang="en-GB" sz="4000" b="1" dirty="0"/>
              <a:t>and Approaches in Interfaith Studies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HPPD7001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480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Readings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1600" b="0" dirty="0"/>
              <a:t>Tanner K “Respect For Other Religions”, </a:t>
            </a:r>
            <a:r>
              <a:rPr lang="en-GB" sz="1600" b="0" i="1" dirty="0"/>
              <a:t>Modern Theology</a:t>
            </a:r>
            <a:r>
              <a:rPr lang="en-GB" sz="1600" b="0" dirty="0"/>
              <a:t>, 9(1), </a:t>
            </a:r>
            <a:r>
              <a:rPr lang="en-GB" sz="1600" b="0" dirty="0" smtClean="0"/>
              <a:t>1-18</a:t>
            </a:r>
          </a:p>
          <a:p>
            <a:pPr marL="0" indent="0"/>
            <a:endParaRPr lang="en-GB" sz="1600" b="0" dirty="0"/>
          </a:p>
          <a:p>
            <a:pPr marL="0" indent="0"/>
            <a:r>
              <a:rPr lang="en-GB" sz="1600" b="0" dirty="0" smtClean="0"/>
              <a:t>McLennan </a:t>
            </a:r>
            <a:r>
              <a:rPr lang="en-GB" sz="1600" b="0" dirty="0"/>
              <a:t>G “Sociology, </a:t>
            </a:r>
            <a:r>
              <a:rPr lang="en-GB" sz="1600" b="0" dirty="0" err="1"/>
              <a:t>Eurocentrism</a:t>
            </a:r>
            <a:r>
              <a:rPr lang="en-GB" sz="1600" b="0" dirty="0"/>
              <a:t>, and Postcolonial Theory”, </a:t>
            </a:r>
            <a:r>
              <a:rPr lang="en-GB" sz="1600" b="0" i="1" dirty="0"/>
              <a:t>European Journal of Social Theory</a:t>
            </a:r>
            <a:r>
              <a:rPr lang="en-GB" sz="1600" b="0" dirty="0"/>
              <a:t>, 6(1), 69-86</a:t>
            </a:r>
          </a:p>
          <a:p>
            <a:pPr marL="0" indent="0"/>
            <a:r>
              <a:rPr lang="en-GB" sz="1600" b="0" dirty="0"/>
              <a:t>  </a:t>
            </a:r>
          </a:p>
          <a:p>
            <a:pPr marL="0" indent="0"/>
            <a:r>
              <a:rPr lang="en-GB" sz="1600" b="0" dirty="0" err="1"/>
              <a:t>Soumala</a:t>
            </a:r>
            <a:r>
              <a:rPr lang="en-GB" sz="1600" b="0" dirty="0"/>
              <a:t> K “Complex Religious Identity in the Context of Interfaith Dialogue”, </a:t>
            </a:r>
            <a:r>
              <a:rPr lang="en-GB" sz="1600" b="0" i="1" dirty="0"/>
              <a:t>Crosscurrents</a:t>
            </a:r>
            <a:r>
              <a:rPr lang="en-GB" sz="1600" b="0" dirty="0"/>
              <a:t>, 62(3), 360-270</a:t>
            </a:r>
          </a:p>
          <a:p>
            <a:pPr marL="0" indent="0"/>
            <a:r>
              <a:rPr lang="en-GB" sz="1600" b="0" dirty="0"/>
              <a:t> </a:t>
            </a:r>
          </a:p>
          <a:p>
            <a:pPr marL="0" indent="0"/>
            <a:r>
              <a:rPr lang="en-GB" sz="1600" b="0" dirty="0"/>
              <a:t>Lazarus N “What postcolonial theory doesn’t say”, </a:t>
            </a:r>
            <a:r>
              <a:rPr lang="en-GB" sz="1600" b="0" i="1" dirty="0"/>
              <a:t>Race and Class</a:t>
            </a:r>
            <a:r>
              <a:rPr lang="en-GB" sz="1600" b="0" dirty="0"/>
              <a:t>, 53(1), 3-27</a:t>
            </a:r>
          </a:p>
          <a:p>
            <a:endParaRPr lang="en-GB" sz="12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512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/>
            <a:r>
              <a:rPr lang="en-GB" b="0" i="1" dirty="0"/>
              <a:t>It is often hinted, </a:t>
            </a:r>
            <a:r>
              <a:rPr lang="en-GB" b="0" i="1" dirty="0" smtClean="0"/>
              <a:t>for example</a:t>
            </a:r>
            <a:r>
              <a:rPr lang="en-GB" b="0" i="1" dirty="0"/>
              <a:t>, that, unlike staid and reductionist sociology, postcolonial </a:t>
            </a:r>
            <a:r>
              <a:rPr lang="en-GB" b="0" i="1" dirty="0" smtClean="0"/>
              <a:t>cultural studies</a:t>
            </a:r>
            <a:r>
              <a:rPr lang="en-GB" b="0" i="1" dirty="0"/>
              <a:t>, by highlighting performativity and </a:t>
            </a:r>
            <a:r>
              <a:rPr lang="en-GB" b="0" i="1" dirty="0" err="1"/>
              <a:t>liminality</a:t>
            </a:r>
            <a:r>
              <a:rPr lang="en-GB" b="0" i="1" dirty="0"/>
              <a:t> rather than </a:t>
            </a:r>
            <a:r>
              <a:rPr lang="en-GB" b="0" i="1" dirty="0" smtClean="0"/>
              <a:t>structural positioning </a:t>
            </a:r>
            <a:r>
              <a:rPr lang="en-GB" b="0" i="1" dirty="0"/>
              <a:t>and rationalist assessment, offers a wider canvas and a more </a:t>
            </a:r>
            <a:r>
              <a:rPr lang="en-GB" b="0" i="1" dirty="0" smtClean="0"/>
              <a:t>inclusive sense </a:t>
            </a:r>
            <a:r>
              <a:rPr lang="en-GB" b="0" i="1" dirty="0"/>
              <a:t>of the richness of social experience than sociology</a:t>
            </a:r>
            <a:r>
              <a:rPr lang="en-GB" b="0" i="1" dirty="0" smtClean="0"/>
              <a:t>.</a:t>
            </a:r>
            <a:endParaRPr lang="en-GB" b="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/>
            <a:r>
              <a:rPr lang="en-GB" b="0" i="1" dirty="0"/>
              <a:t>But really, this is just the latest form of the old complaint that the grey paint of theory fails to do justice to the green fields of life. </a:t>
            </a:r>
            <a:endParaRPr lang="en-GB" b="0" i="1" dirty="0" smtClean="0"/>
          </a:p>
          <a:p>
            <a:pPr marL="0" indent="0"/>
            <a:endParaRPr lang="en-GB" b="0" i="1" dirty="0"/>
          </a:p>
          <a:p>
            <a:pPr marL="0" indent="0"/>
            <a:r>
              <a:rPr lang="en-GB" b="0" i="1" dirty="0" smtClean="0"/>
              <a:t>Its </a:t>
            </a:r>
            <a:r>
              <a:rPr lang="en-GB" b="0" i="1" dirty="0"/>
              <a:t>superficiality lies in thinking that it is possible for any distinctive analytical discourse – and in spite of its ‘</a:t>
            </a:r>
            <a:r>
              <a:rPr lang="en-GB" b="0" i="1" dirty="0" err="1"/>
              <a:t>energistic</a:t>
            </a:r>
            <a:r>
              <a:rPr lang="en-GB" b="0" i="1" dirty="0"/>
              <a:t>’ terminology, </a:t>
            </a:r>
            <a:r>
              <a:rPr lang="en-GB" b="0" i="1" dirty="0" err="1"/>
              <a:t>postcolonialism</a:t>
            </a:r>
            <a:r>
              <a:rPr lang="en-GB" b="0" i="1" dirty="0"/>
              <a:t> is one of these – fully to ‘capture’ the raw edge of life as it is actually felt and lived.</a:t>
            </a:r>
            <a:endParaRPr lang="en-GB" i="1" dirty="0"/>
          </a:p>
          <a:p>
            <a:pPr marL="0" indent="0"/>
            <a:endParaRPr lang="en-GB" i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02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692696"/>
            <a:ext cx="8396133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260648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Tanner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976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67" b="45560"/>
          <a:stretch/>
        </p:blipFill>
        <p:spPr bwMode="auto">
          <a:xfrm>
            <a:off x="395536" y="404664"/>
            <a:ext cx="8072307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7050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760253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996952"/>
            <a:ext cx="7704856" cy="902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294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7683255" cy="1764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4797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 err="1" smtClean="0"/>
              <a:t>Phan</a:t>
            </a:r>
            <a:r>
              <a:rPr lang="en-GB" b="0" dirty="0" smtClean="0"/>
              <a:t>:</a:t>
            </a:r>
          </a:p>
          <a:p>
            <a:pPr marL="0" indent="0"/>
            <a:r>
              <a:rPr lang="en-GB" b="0" i="1" dirty="0" smtClean="0"/>
              <a:t>Indeed</a:t>
            </a:r>
            <a:r>
              <a:rPr lang="en-GB" b="0" i="1" dirty="0"/>
              <a:t>, interreligious dialogue…may militate against multiple </a:t>
            </a:r>
            <a:r>
              <a:rPr lang="en-GB" b="0" i="1" dirty="0" smtClean="0"/>
              <a:t>religious belonging </a:t>
            </a:r>
            <a:r>
              <a:rPr lang="en-GB" b="0" i="1" dirty="0"/>
              <a:t>since as a matter of methodology it requires </a:t>
            </a:r>
            <a:r>
              <a:rPr lang="en-GB" b="0" i="1" dirty="0" smtClean="0"/>
              <a:t>that participants </a:t>
            </a:r>
            <a:r>
              <a:rPr lang="en-GB" b="0" i="1" dirty="0"/>
              <a:t>in </a:t>
            </a:r>
            <a:r>
              <a:rPr lang="en-GB" b="0" i="1" dirty="0" smtClean="0"/>
              <a:t>interfaith </a:t>
            </a:r>
            <a:r>
              <a:rPr lang="en-GB" b="0" i="1" dirty="0"/>
              <a:t>dialogue preserve their distinctive </a:t>
            </a:r>
            <a:r>
              <a:rPr lang="en-GB" b="0" i="1" dirty="0" smtClean="0"/>
              <a:t>religious doctrines </a:t>
            </a:r>
            <a:r>
              <a:rPr lang="en-GB" b="0" i="1" dirty="0"/>
              <a:t>and practices, and that they show how these </a:t>
            </a:r>
            <a:r>
              <a:rPr lang="en-GB" b="0" i="1" dirty="0" smtClean="0"/>
              <a:t>are not </a:t>
            </a:r>
            <a:r>
              <a:rPr lang="en-GB" b="0" i="1" dirty="0"/>
              <a:t>only similar to but different from those of other faiths.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 err="1"/>
              <a:t>Cornille</a:t>
            </a:r>
            <a:r>
              <a:rPr lang="en-GB" b="0" dirty="0"/>
              <a:t> takes an even stronger position, stating that </a:t>
            </a: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b="0" i="1" dirty="0" smtClean="0"/>
              <a:t>“</a:t>
            </a:r>
            <a:r>
              <a:rPr lang="en-GB" b="0" i="1" dirty="0"/>
              <a:t>All </a:t>
            </a:r>
            <a:r>
              <a:rPr lang="en-GB" b="0" i="1" dirty="0" smtClean="0"/>
              <a:t>religions are </a:t>
            </a:r>
            <a:r>
              <a:rPr lang="en-GB" b="0" i="1" dirty="0"/>
              <a:t>based on particular beliefs and practices that at some level or </a:t>
            </a:r>
            <a:r>
              <a:rPr lang="en-GB" b="0" i="1" dirty="0" smtClean="0"/>
              <a:t>another are </a:t>
            </a:r>
            <a:r>
              <a:rPr lang="en-GB" b="0" i="1" dirty="0"/>
              <a:t>mutually </a:t>
            </a:r>
            <a:r>
              <a:rPr lang="en-GB" b="0" i="1" dirty="0" smtClean="0"/>
              <a:t>incompatible, and </a:t>
            </a:r>
            <a:r>
              <a:rPr lang="en-GB" b="0" i="1" dirty="0"/>
              <a:t>as a consequence, </a:t>
            </a:r>
            <a:r>
              <a:rPr lang="en-GB" b="0" i="1" dirty="0" smtClean="0"/>
              <a:t>for </a:t>
            </a:r>
            <a:r>
              <a:rPr lang="en-GB" b="0" i="1" dirty="0"/>
              <a:t>most </a:t>
            </a:r>
            <a:r>
              <a:rPr lang="en-GB" b="0" i="1" dirty="0" smtClean="0"/>
              <a:t>participants in </a:t>
            </a:r>
            <a:r>
              <a:rPr lang="en-GB" b="0" i="1" dirty="0"/>
              <a:t>dialogue, one religion in fact remains the primary object of </a:t>
            </a:r>
            <a:r>
              <a:rPr lang="en-GB" b="0" i="1" dirty="0" smtClean="0"/>
              <a:t>religious identification</a:t>
            </a:r>
            <a:r>
              <a:rPr lang="en-GB" b="0" i="1" dirty="0"/>
              <a:t>.”</a:t>
            </a:r>
            <a:endParaRPr lang="en-GB" i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Soumala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36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i="1" dirty="0"/>
              <a:t>Today, however, most sociologists would argue that religious </a:t>
            </a:r>
            <a:r>
              <a:rPr lang="en-GB" b="0" i="1" dirty="0" smtClean="0"/>
              <a:t>identity, like </a:t>
            </a:r>
            <a:r>
              <a:rPr lang="en-GB" b="0" i="1" dirty="0"/>
              <a:t>other forms of identity, is a dynamic process through which a </a:t>
            </a:r>
            <a:r>
              <a:rPr lang="en-GB" b="0" i="1" dirty="0" smtClean="0"/>
              <a:t>variety of </a:t>
            </a:r>
            <a:r>
              <a:rPr lang="en-GB" b="0" i="1" dirty="0"/>
              <a:t>“religious and cultural meanings are </a:t>
            </a:r>
            <a:r>
              <a:rPr lang="en-GB" b="0" i="1" dirty="0" smtClean="0"/>
              <a:t> interpreted</a:t>
            </a:r>
            <a:r>
              <a:rPr lang="en-GB" b="0" i="1" dirty="0"/>
              <a:t>, </a:t>
            </a:r>
            <a:r>
              <a:rPr lang="en-GB" b="0" i="1" dirty="0" smtClean="0"/>
              <a:t>reconstructed, and </a:t>
            </a:r>
            <a:r>
              <a:rPr lang="en-GB" b="0" i="1" dirty="0"/>
              <a:t>changed over time in light of new, ever-changing historical </a:t>
            </a:r>
            <a:r>
              <a:rPr lang="en-GB" b="0" i="1" dirty="0" smtClean="0"/>
              <a:t>and social </a:t>
            </a:r>
            <a:r>
              <a:rPr lang="en-GB" b="0" i="1" dirty="0"/>
              <a:t>circumstances</a:t>
            </a:r>
            <a:r>
              <a:rPr lang="en-GB" b="0" i="1" dirty="0" smtClean="0"/>
              <a:t>.”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i="1" dirty="0"/>
              <a:t>They employ terms such as hybrid </a:t>
            </a:r>
            <a:r>
              <a:rPr lang="en-GB" b="0" i="1" dirty="0" smtClean="0"/>
              <a:t>which describes </a:t>
            </a:r>
            <a:r>
              <a:rPr lang="en-GB" b="0" i="1" dirty="0"/>
              <a:t>individuals formed by several interlocking religious </a:t>
            </a:r>
            <a:r>
              <a:rPr lang="en-GB" b="0" i="1" dirty="0" smtClean="0"/>
              <a:t>histories and </a:t>
            </a:r>
            <a:r>
              <a:rPr lang="en-GB" b="0" i="1" dirty="0"/>
              <a:t>cultures, and who have learned to live with, and indeed </a:t>
            </a:r>
            <a:r>
              <a:rPr lang="en-GB" b="0" i="1" dirty="0" smtClean="0"/>
              <a:t>speak from </a:t>
            </a:r>
            <a:r>
              <a:rPr lang="en-GB" b="0" i="1" dirty="0"/>
              <a:t>the “in-between” spaces of different religious cultures.</a:t>
            </a:r>
            <a:endParaRPr lang="en-GB" i="1" dirty="0"/>
          </a:p>
          <a:p>
            <a:pPr marL="0" indent="0"/>
            <a:endParaRPr lang="en-GB" i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643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Particularism (quickly)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27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2200" b="0" dirty="0" smtClean="0"/>
              <a:t>Particularism is an odd beast in that it is sometimes presented as within the typology (being a form of exclusivism), as being another form of response which can be added to the typology, and sometimes as a rejection / critique of the entire typology</a:t>
            </a:r>
            <a:endParaRPr lang="en-GB" sz="2200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/>
            <a:r>
              <a:rPr lang="en-GB" b="0" dirty="0" smtClean="0"/>
              <a:t>Particularism is the general belief that the various religious traditions are </a:t>
            </a:r>
            <a:r>
              <a:rPr lang="en-GB" b="0" i="1" dirty="0" smtClean="0"/>
              <a:t>particular</a:t>
            </a:r>
            <a:r>
              <a:rPr lang="en-GB" b="0" dirty="0" smtClean="0"/>
              <a:t>.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In </a:t>
            </a:r>
            <a:r>
              <a:rPr lang="en-GB" b="0" dirty="0" smtClean="0"/>
              <a:t>academic </a:t>
            </a:r>
            <a:r>
              <a:rPr lang="en-GB" b="0" dirty="0" smtClean="0"/>
              <a:t>talk, this means that they represent specific, non-comparable, and non-relatable things e.g. their </a:t>
            </a:r>
            <a:r>
              <a:rPr lang="en-GB" b="0" dirty="0" smtClean="0"/>
              <a:t>stories (and universes) </a:t>
            </a:r>
            <a:r>
              <a:rPr lang="en-GB" b="0" dirty="0" smtClean="0"/>
              <a:t>are </a:t>
            </a:r>
            <a:r>
              <a:rPr lang="en-GB" b="0" i="1" dirty="0" smtClean="0"/>
              <a:t>particular</a:t>
            </a:r>
            <a:r>
              <a:rPr lang="en-GB" b="0" dirty="0" smtClean="0"/>
              <a:t> to them.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Particularism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581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/>
            <a:r>
              <a:rPr lang="en-GB" b="0" dirty="0" smtClean="0"/>
              <a:t>For example:</a:t>
            </a:r>
          </a:p>
          <a:p>
            <a:pPr marL="0" indent="0"/>
            <a:r>
              <a:rPr lang="en-GB" b="0" dirty="0" smtClean="0"/>
              <a:t>A </a:t>
            </a:r>
            <a:r>
              <a:rPr lang="en-GB" b="0" dirty="0" err="1" smtClean="0"/>
              <a:t>particularist</a:t>
            </a:r>
            <a:r>
              <a:rPr lang="en-GB" b="0" dirty="0" smtClean="0"/>
              <a:t> may point out that the differing religious traditions all inhabit differently constructed social realities, which give rise to differentiated meaning, which give rise to fundamentally different accounts of reality.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Religions, because of their roots in historical and cultural backgrounds are VERY particular 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/>
            <a:r>
              <a:rPr lang="en-GB" b="0" dirty="0" smtClean="0"/>
              <a:t>Because of this, religions when they talk about aspects of their faith are talking about different things. We have to respect that difference (hence why particularism is sometimes seen as a critique of pluralism) and believe religions when they say different things.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If religions are all talking about different things, then the only way to engage with other religions is from an internal perspective. 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Particularism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410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/>
              <a:t>In his work, </a:t>
            </a:r>
            <a:r>
              <a:rPr lang="en-GB" b="0" i="1" dirty="0"/>
              <a:t>Philosophical Investigations</a:t>
            </a:r>
            <a:r>
              <a:rPr lang="en-GB" b="0" dirty="0"/>
              <a:t>, Ludwig Wittgenstein regularly referred to the concept of language-games</a:t>
            </a:r>
            <a:r>
              <a:rPr lang="en-GB" b="0" dirty="0" smtClean="0"/>
              <a:t>.</a:t>
            </a:r>
            <a:r>
              <a:rPr lang="en-GB" b="0" dirty="0"/>
              <a:t> Wittgenstein rejected the idea that language is somehow separate and corresponding to reality, and he argued that concepts do not need to be clearly defined to be </a:t>
            </a:r>
            <a:r>
              <a:rPr lang="en-GB" b="0" dirty="0" smtClean="0"/>
              <a:t>meaningful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/>
              <a:t>The concept is based on the following analogy: The rules of language are analogous to the rules of games; thus saying something in a language is analogous to making a move in a game. The analogy between a language and a game demonstrates that words have meaning depending on the uses made of them in the various and multiform activities of human life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Ludwig Wittgenstein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758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 smtClean="0"/>
              <a:t>What does this have to do with dialogue, specifically, inter-religious dialogue?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Wittgenstein argued that one form of language games were </a:t>
            </a:r>
            <a:r>
              <a:rPr lang="en-GB" b="0" dirty="0"/>
              <a:t>s</a:t>
            </a:r>
            <a:r>
              <a:rPr lang="en-GB" b="0" dirty="0" smtClean="0"/>
              <a:t>pecific </a:t>
            </a:r>
            <a:r>
              <a:rPr lang="en-GB" b="0" dirty="0"/>
              <a:t>regions of our language with their own grammars and relations to other language-games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 smtClean="0"/>
              <a:t>Religions, as we have seen, have narrative forms that create their own grammar and relations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Language and religion were, for Wittgenstein, similar in that they provide social meaning to things that are incomprehensible to outsiders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Ludwig Wittgenstein</a:t>
            </a:r>
          </a:p>
        </p:txBody>
      </p:sp>
    </p:spTree>
    <p:extLst>
      <p:ext uri="{BB962C8B-B14F-4D97-AF65-F5344CB8AC3E}">
        <p14:creationId xmlns:p14="http://schemas.microsoft.com/office/powerpoint/2010/main" val="648398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6727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Post-Colonialism and Dialogue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/>
            <a:r>
              <a:rPr lang="en-GB" b="0" dirty="0" smtClean="0"/>
              <a:t>How </a:t>
            </a:r>
            <a:r>
              <a:rPr lang="en-GB" b="0" dirty="0"/>
              <a:t>theologically and practically can we disrupt our western-centricity</a:t>
            </a:r>
            <a:r>
              <a:rPr lang="en-GB" b="0" dirty="0" smtClean="0"/>
              <a:t>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/>
              <a:t>Does difference, and identification within that difference, always result in hierarchy</a:t>
            </a:r>
            <a:r>
              <a:rPr lang="en-GB" b="0" dirty="0" smtClean="0"/>
              <a:t>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/>
              <a:t>Is specificity always exclusionary</a:t>
            </a:r>
            <a:r>
              <a:rPr lang="en-GB" b="0" dirty="0" smtClean="0"/>
              <a:t>?</a:t>
            </a:r>
            <a:endParaRPr lang="en-GB" b="0" dirty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360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219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Readings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b="0" dirty="0"/>
              <a:t>Huang, Yong. "Religious Pluralism and Interfaith Dialogue: Beyond Universalism and Particularism." </a:t>
            </a:r>
            <a:r>
              <a:rPr lang="en-GB" sz="1800" b="0" i="1" dirty="0"/>
              <a:t>International Journal for Philosophy of Religion</a:t>
            </a:r>
            <a:r>
              <a:rPr lang="en-GB" sz="1800" b="0" dirty="0"/>
              <a:t> 37, no. 3 (1995): 127-44. </a:t>
            </a:r>
            <a:endParaRPr lang="en-GB" sz="2000" b="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0" dirty="0" smtClean="0"/>
              <a:t>Hedges, P, “Radical Difference and Religious Others: The Particularist Agenda” in </a:t>
            </a:r>
            <a:r>
              <a:rPr lang="en-GB" sz="2000" b="0" i="1" dirty="0" smtClean="0"/>
              <a:t>Controversies in Interreligious Dialogue and the Theology of Religions</a:t>
            </a:r>
            <a:r>
              <a:rPr lang="en-GB" sz="2000" b="0" dirty="0" smtClean="0"/>
              <a:t>, (London: SCM Press, 2010)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0" dirty="0" err="1" smtClean="0"/>
              <a:t>Moyaert</a:t>
            </a:r>
            <a:r>
              <a:rPr lang="en-GB" sz="2000" b="0" dirty="0" smtClean="0"/>
              <a:t>, Marianne, “Recent Developments in the Theology of Interreligious Dialogue”, </a:t>
            </a:r>
            <a:r>
              <a:rPr lang="en-GB" sz="2000" b="0" i="1" dirty="0" smtClean="0"/>
              <a:t>Modern Theology, </a:t>
            </a:r>
            <a:r>
              <a:rPr lang="en-GB" sz="2000" b="0" dirty="0" smtClean="0"/>
              <a:t> 28:1 (2012): 25-52.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0" dirty="0"/>
          </a:p>
          <a:p>
            <a:endParaRPr lang="en-GB" sz="2000" b="0" dirty="0"/>
          </a:p>
          <a:p>
            <a:endParaRPr lang="en-GB" sz="2000" b="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7124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0738" y="0"/>
            <a:ext cx="7092280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 rot="19140000">
            <a:off x="1015315" y="2241993"/>
            <a:ext cx="5486400" cy="867444"/>
          </a:xfrm>
        </p:spPr>
        <p:txBody>
          <a:bodyPr/>
          <a:lstStyle/>
          <a:p>
            <a:r>
              <a:rPr lang="en-GB" sz="6600" dirty="0" smtClean="0"/>
              <a:t>The End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0066639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Custom 27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FD147"/>
      </a:accent2>
      <a:accent3>
        <a:srgbClr val="595959"/>
      </a:accent3>
      <a:accent4>
        <a:srgbClr val="989AAC"/>
      </a:accent4>
      <a:accent5>
        <a:srgbClr val="92D050"/>
      </a:accent5>
      <a:accent6>
        <a:srgbClr val="B4B392"/>
      </a:accent6>
      <a:hlink>
        <a:srgbClr val="CC9900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369</TotalTime>
  <Words>689</Words>
  <Application>Microsoft Office PowerPoint</Application>
  <PresentationFormat>On-screen Show (4:3)</PresentationFormat>
  <Paragraphs>63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Theme1</vt:lpstr>
      <vt:lpstr>Methods and Approaches in Interfaith Studies</vt:lpstr>
      <vt:lpstr>Readings</vt:lpstr>
      <vt:lpstr>Readings</vt:lpstr>
      <vt:lpstr>PowerPoint Presentation</vt:lpstr>
      <vt:lpstr>PowerPoint Presentation</vt:lpstr>
      <vt:lpstr>PowerPoint Presentation</vt:lpstr>
      <vt:lpstr>PowerPoint Presentation</vt:lpstr>
      <vt:lpstr>Soumala</vt:lpstr>
      <vt:lpstr>PowerPoint Presentation</vt:lpstr>
      <vt:lpstr>Particularism (quickly)</vt:lpstr>
      <vt:lpstr>Particularism </vt:lpstr>
      <vt:lpstr>Particularism</vt:lpstr>
      <vt:lpstr>Ludwig Wittgenstein</vt:lpstr>
      <vt:lpstr>Ludwig Wittgenstein</vt:lpstr>
      <vt:lpstr>PowerPoint Presentation</vt:lpstr>
      <vt:lpstr>Post-Colonialism and Dialogue</vt:lpstr>
      <vt:lpstr>PowerPoint Presentation</vt:lpstr>
      <vt:lpstr>Readings </vt:lpstr>
      <vt:lpstr>The End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Methods and Approaches in Interfaith Studies</dc:title>
  <dc:creator>Administrator</dc:creator>
  <cp:lastModifiedBy>Administrator</cp:lastModifiedBy>
  <cp:revision>12</cp:revision>
  <dcterms:created xsi:type="dcterms:W3CDTF">2018-02-06T10:37:59Z</dcterms:created>
  <dcterms:modified xsi:type="dcterms:W3CDTF">2018-12-10T14:26:57Z</dcterms:modified>
</cp:coreProperties>
</file>