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300"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96" r:id="rId27"/>
    <p:sldId id="280" r:id="rId28"/>
    <p:sldId id="281" r:id="rId29"/>
    <p:sldId id="282" r:id="rId30"/>
    <p:sldId id="288" r:id="rId31"/>
    <p:sldId id="297" r:id="rId32"/>
    <p:sldId id="283" r:id="rId33"/>
    <p:sldId id="284" r:id="rId34"/>
    <p:sldId id="298" r:id="rId35"/>
    <p:sldId id="285" r:id="rId36"/>
    <p:sldId id="299" r:id="rId37"/>
    <p:sldId id="286" r:id="rId38"/>
    <p:sldId id="287" r:id="rId39"/>
    <p:sldId id="289" r:id="rId40"/>
    <p:sldId id="290" r:id="rId41"/>
    <p:sldId id="291" r:id="rId42"/>
    <p:sldId id="292" r:id="rId43"/>
    <p:sldId id="293" r:id="rId44"/>
    <p:sldId id="294" r:id="rId45"/>
    <p:sldId id="306" r:id="rId46"/>
    <p:sldId id="307" r:id="rId47"/>
    <p:sldId id="308" r:id="rId48"/>
    <p:sldId id="309" r:id="rId49"/>
    <p:sldId id="310" r:id="rId50"/>
    <p:sldId id="311" r:id="rId51"/>
    <p:sldId id="302" r:id="rId52"/>
    <p:sldId id="303" r:id="rId53"/>
    <p:sldId id="304"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30918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444012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4124849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2111882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2292010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421537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922177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2315212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885296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730957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02ECD7A-0C54-4B55-8E5F-AD6C160671F0}" type="datetimeFigureOut">
              <a:rPr lang="en-US" smtClean="0"/>
              <a:pPr/>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620091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1000"/>
            <a:duotone>
              <a:schemeClr val="accent2">
                <a:shade val="45000"/>
                <a:satMod val="135000"/>
              </a:schemeClr>
              <a:prstClr val="white"/>
            </a:duotone>
            <a:extLst>
              <a:ext uri="{BEBA8EAE-BF5A-486C-A8C5-ECC9F3942E4B}">
                <a14:imgProps xmlns:a14="http://schemas.microsoft.com/office/drawing/2010/main">
                  <a14:imgLayer r:embed="rId14">
                    <a14:imgEffect>
                      <a14:artisticTexturizer scaling="19"/>
                    </a14:imgEffect>
                    <a14:imgEffect>
                      <a14:colorTemperature colorTemp="7125"/>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2ECD7A-0C54-4B55-8E5F-AD6C160671F0}" type="datetimeFigureOut">
              <a:rPr lang="en-US" smtClean="0"/>
              <a:pPr/>
              <a:t>3/5/2023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541CAF-65C6-4140-95EE-4A9AEB534305}" type="slidenum">
              <a:rPr lang="en-US" smtClean="0"/>
              <a:pPr/>
              <a:t>‹#›</a:t>
            </a:fld>
            <a:endParaRPr lang="en-US" dirty="0"/>
          </a:p>
        </p:txBody>
      </p:sp>
    </p:spTree>
    <p:extLst>
      <p:ext uri="{BB962C8B-B14F-4D97-AF65-F5344CB8AC3E}">
        <p14:creationId xmlns:p14="http://schemas.microsoft.com/office/powerpoint/2010/main" val="3018706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a:t>Models and Approaches to Health Promotion </a:t>
            </a:r>
          </a:p>
        </p:txBody>
      </p:sp>
      <p:sp>
        <p:nvSpPr>
          <p:cNvPr id="7" name="Subtitle 6"/>
          <p:cNvSpPr>
            <a:spLocks noGrp="1"/>
          </p:cNvSpPr>
          <p:nvPr>
            <p:ph type="subTitle" idx="1"/>
          </p:nvPr>
        </p:nvSpPr>
        <p:spPr/>
        <p:txBody>
          <a:bodyPr/>
          <a:lstStyle/>
          <a:p>
            <a:r>
              <a:rPr lang="en-US"/>
              <a:t>02/03/23</a:t>
            </a:r>
          </a:p>
          <a:p>
            <a:endParaRPr lang="en-US" dirty="0"/>
          </a:p>
        </p:txBody>
      </p:sp>
    </p:spTree>
    <p:extLst>
      <p:ext uri="{BB962C8B-B14F-4D97-AF65-F5344CB8AC3E}">
        <p14:creationId xmlns:p14="http://schemas.microsoft.com/office/powerpoint/2010/main" val="2199287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Main approaches to health promotion</a:t>
            </a:r>
          </a:p>
        </p:txBody>
      </p:sp>
      <p:sp>
        <p:nvSpPr>
          <p:cNvPr id="3" name="Content Placeholder 2"/>
          <p:cNvSpPr>
            <a:spLocks noGrp="1"/>
          </p:cNvSpPr>
          <p:nvPr>
            <p:ph idx="1"/>
          </p:nvPr>
        </p:nvSpPr>
        <p:spPr/>
        <p:txBody>
          <a:bodyPr/>
          <a:lstStyle/>
          <a:p>
            <a:r>
              <a:rPr lang="en-US" dirty="0">
                <a:solidFill>
                  <a:schemeClr val="bg2">
                    <a:lumMod val="25000"/>
                  </a:schemeClr>
                </a:solidFill>
              </a:rPr>
              <a:t>Medical or preventative</a:t>
            </a:r>
          </a:p>
          <a:p>
            <a:r>
              <a:rPr lang="en-US" dirty="0">
                <a:solidFill>
                  <a:schemeClr val="bg2">
                    <a:lumMod val="25000"/>
                  </a:schemeClr>
                </a:solidFill>
              </a:rPr>
              <a:t>Behavioral change</a:t>
            </a:r>
          </a:p>
          <a:p>
            <a:r>
              <a:rPr lang="en-US" dirty="0">
                <a:solidFill>
                  <a:schemeClr val="bg2">
                    <a:lumMod val="25000"/>
                  </a:schemeClr>
                </a:solidFill>
              </a:rPr>
              <a:t>Educational </a:t>
            </a:r>
          </a:p>
          <a:p>
            <a:r>
              <a:rPr lang="en-US" dirty="0">
                <a:solidFill>
                  <a:schemeClr val="bg2">
                    <a:lumMod val="25000"/>
                  </a:schemeClr>
                </a:solidFill>
              </a:rPr>
              <a:t>Empowerment</a:t>
            </a:r>
          </a:p>
          <a:p>
            <a:r>
              <a:rPr lang="en-US" dirty="0">
                <a:solidFill>
                  <a:schemeClr val="bg2">
                    <a:lumMod val="25000"/>
                  </a:schemeClr>
                </a:solidFill>
              </a:rPr>
              <a:t> Social change</a:t>
            </a:r>
          </a:p>
          <a:p>
            <a:endParaRPr lang="en-US" dirty="0">
              <a:solidFill>
                <a:schemeClr val="bg2">
                  <a:lumMod val="25000"/>
                </a:schemeClr>
              </a:solidFill>
            </a:endParaRPr>
          </a:p>
        </p:txBody>
      </p:sp>
    </p:spTree>
    <p:extLst>
      <p:ext uri="{BB962C8B-B14F-4D97-AF65-F5344CB8AC3E}">
        <p14:creationId xmlns:p14="http://schemas.microsoft.com/office/powerpoint/2010/main" val="1402863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These approaches have different objectives </a:t>
            </a:r>
          </a:p>
        </p:txBody>
      </p:sp>
      <p:sp>
        <p:nvSpPr>
          <p:cNvPr id="3" name="Content Placeholder 2"/>
          <p:cNvSpPr>
            <a:spLocks noGrp="1"/>
          </p:cNvSpPr>
          <p:nvPr>
            <p:ph idx="1"/>
          </p:nvPr>
        </p:nvSpPr>
        <p:spPr/>
        <p:txBody>
          <a:bodyPr/>
          <a:lstStyle/>
          <a:p>
            <a:r>
              <a:rPr lang="en-US" dirty="0"/>
              <a:t>To prevent disease </a:t>
            </a:r>
          </a:p>
          <a:p>
            <a:r>
              <a:rPr lang="en-US" dirty="0"/>
              <a:t>To insure that people are well informed and are able to make health choices</a:t>
            </a:r>
          </a:p>
          <a:p>
            <a:r>
              <a:rPr lang="en-US" dirty="0"/>
              <a:t>To help people acquire the skills and confidence to take greater control over their health</a:t>
            </a:r>
          </a:p>
          <a:p>
            <a:r>
              <a:rPr lang="en-US" dirty="0"/>
              <a:t>To change polices and environments in order to facilitate healthy choices </a:t>
            </a:r>
          </a:p>
        </p:txBody>
      </p:sp>
    </p:spTree>
    <p:extLst>
      <p:ext uri="{BB962C8B-B14F-4D97-AF65-F5344CB8AC3E}">
        <p14:creationId xmlns:p14="http://schemas.microsoft.com/office/powerpoint/2010/main" val="265668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TOP-DOWN VS. BOTTOM-UP</a:t>
            </a:r>
          </a:p>
        </p:txBody>
      </p:sp>
      <p:sp>
        <p:nvSpPr>
          <p:cNvPr id="6" name="Content Placeholder 5"/>
          <p:cNvSpPr>
            <a:spLocks noGrp="1"/>
          </p:cNvSpPr>
          <p:nvPr>
            <p:ph sz="half" idx="1"/>
          </p:nvPr>
        </p:nvSpPr>
        <p:spPr/>
        <p:txBody>
          <a:bodyPr>
            <a:normAutofit lnSpcReduction="10000"/>
          </a:bodyPr>
          <a:lstStyle/>
          <a:p>
            <a:r>
              <a:rPr lang="en-US" dirty="0"/>
              <a:t>Priorities set by health promoters who have the power and resources to make decisions and impose ideas of what should be done</a:t>
            </a:r>
          </a:p>
          <a:p>
            <a:r>
              <a:rPr lang="en-US" dirty="0"/>
              <a:t>Priorities are set by people themselves identifying issues they perceive as relevant</a:t>
            </a:r>
          </a:p>
        </p:txBody>
      </p:sp>
      <p:pic>
        <p:nvPicPr>
          <p:cNvPr id="2" name="Picture 2"/>
          <p:cNvPicPr>
            <a:picLocks noChangeAspect="1" noChangeArrowheads="1"/>
          </p:cNvPicPr>
          <p:nvPr/>
        </p:nvPicPr>
        <p:blipFill>
          <a:blip r:embed="rId2"/>
          <a:srcRect/>
          <a:stretch>
            <a:fillRect/>
          </a:stretch>
        </p:blipFill>
        <p:spPr bwMode="auto">
          <a:xfrm>
            <a:off x="5638800" y="1447800"/>
            <a:ext cx="2619375" cy="2619375"/>
          </a:xfrm>
          <a:prstGeom prst="rect">
            <a:avLst/>
          </a:prstGeom>
          <a:noFill/>
          <a:ln w="9525">
            <a:noFill/>
            <a:miter lim="800000"/>
            <a:headEnd/>
            <a:tailEnd/>
          </a:ln>
          <a:effectLst/>
        </p:spPr>
      </p:pic>
      <p:pic>
        <p:nvPicPr>
          <p:cNvPr id="3" name="Picture 3"/>
          <p:cNvPicPr>
            <a:picLocks noChangeAspect="1" noChangeArrowheads="1"/>
          </p:cNvPicPr>
          <p:nvPr/>
        </p:nvPicPr>
        <p:blipFill>
          <a:blip r:embed="rId3"/>
          <a:srcRect/>
          <a:stretch>
            <a:fillRect/>
          </a:stretch>
        </p:blipFill>
        <p:spPr bwMode="auto">
          <a:xfrm>
            <a:off x="5715000" y="4038600"/>
            <a:ext cx="2533650" cy="2352675"/>
          </a:xfrm>
          <a:prstGeom prst="rect">
            <a:avLst/>
          </a:prstGeom>
          <a:noFill/>
          <a:ln w="9525">
            <a:noFill/>
            <a:miter lim="800000"/>
            <a:headEnd/>
            <a:tailEnd/>
          </a:ln>
          <a:effectLst/>
        </p:spPr>
      </p:pic>
    </p:spTree>
    <p:extLst>
      <p:ext uri="{BB962C8B-B14F-4D97-AF65-F5344CB8AC3E}">
        <p14:creationId xmlns:p14="http://schemas.microsoft.com/office/powerpoint/2010/main" val="1414451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32856"/>
            <a:ext cx="8229600" cy="1143000"/>
          </a:xfrm>
        </p:spPr>
        <p:txBody>
          <a:bodyPr>
            <a:normAutofit fontScale="90000"/>
          </a:bodyPr>
          <a:lstStyle/>
          <a:p>
            <a:r>
              <a:rPr lang="en-US" dirty="0"/>
              <a:t>The medical or preventative approach</a:t>
            </a:r>
          </a:p>
        </p:txBody>
      </p:sp>
    </p:spTree>
    <p:extLst>
      <p:ext uri="{BB962C8B-B14F-4D97-AF65-F5344CB8AC3E}">
        <p14:creationId xmlns:p14="http://schemas.microsoft.com/office/powerpoint/2010/main" val="2489123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p:txBody>
          <a:bodyPr/>
          <a:lstStyle/>
          <a:p>
            <a:pPr marL="514350" indent="-457200"/>
            <a:r>
              <a:rPr lang="en-US" dirty="0"/>
              <a:t>Reduce morbidity and premature mortality</a:t>
            </a:r>
          </a:p>
          <a:p>
            <a:pPr marL="514350" indent="-457200"/>
            <a:r>
              <a:rPr lang="en-US" dirty="0"/>
              <a:t>Target: whole populations or high risk groups</a:t>
            </a:r>
          </a:p>
          <a:p>
            <a:r>
              <a:rPr lang="en-US" dirty="0"/>
              <a:t>Promotion of medical intervention to prevent ill-health </a:t>
            </a:r>
          </a:p>
        </p:txBody>
      </p:sp>
    </p:spTree>
    <p:extLst>
      <p:ext uri="{BB962C8B-B14F-4D97-AF65-F5344CB8AC3E}">
        <p14:creationId xmlns:p14="http://schemas.microsoft.com/office/powerpoint/2010/main" val="3781589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Levels of interventions</a:t>
            </a:r>
          </a:p>
        </p:txBody>
      </p:sp>
      <p:sp>
        <p:nvSpPr>
          <p:cNvPr id="3" name="Content Placeholder 2"/>
          <p:cNvSpPr>
            <a:spLocks noGrp="1"/>
          </p:cNvSpPr>
          <p:nvPr>
            <p:ph idx="1"/>
          </p:nvPr>
        </p:nvSpPr>
        <p:spPr/>
        <p:txBody>
          <a:bodyPr>
            <a:normAutofit lnSpcReduction="10000"/>
          </a:bodyPr>
          <a:lstStyle/>
          <a:p>
            <a:r>
              <a:rPr lang="en-US" dirty="0"/>
              <a:t>Primary prevention – prevention of onset of disease, e.g. immunization; encouraging non smoking</a:t>
            </a:r>
          </a:p>
          <a:p>
            <a:r>
              <a:rPr lang="en-US" dirty="0"/>
              <a:t> Secondary prevention – preventing progression of disease, e.g. Screening</a:t>
            </a:r>
          </a:p>
          <a:p>
            <a:r>
              <a:rPr lang="en-US" dirty="0"/>
              <a:t>Tertiary prevention – reducing further disability and suffering in those already </a:t>
            </a:r>
            <a:r>
              <a:rPr lang="fr-FR" dirty="0" err="1"/>
              <a:t>ill</a:t>
            </a:r>
            <a:r>
              <a:rPr lang="fr-FR" dirty="0"/>
              <a:t>; </a:t>
            </a:r>
            <a:r>
              <a:rPr lang="fr-FR" dirty="0" err="1"/>
              <a:t>e.g</a:t>
            </a:r>
            <a:r>
              <a:rPr lang="fr-FR" dirty="0"/>
              <a:t>. </a:t>
            </a:r>
            <a:r>
              <a:rPr lang="fr-FR" dirty="0" err="1"/>
              <a:t>rehabilitation</a:t>
            </a:r>
            <a:r>
              <a:rPr lang="fr-FR" dirty="0"/>
              <a:t>, patient éducation, </a:t>
            </a:r>
            <a:r>
              <a:rPr lang="en-US" dirty="0"/>
              <a:t>palliative care</a:t>
            </a:r>
          </a:p>
        </p:txBody>
      </p:sp>
    </p:spTree>
    <p:extLst>
      <p:ext uri="{BB962C8B-B14F-4D97-AF65-F5344CB8AC3E}">
        <p14:creationId xmlns:p14="http://schemas.microsoft.com/office/powerpoint/2010/main" val="4051247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Popularity of medical approach</a:t>
            </a:r>
          </a:p>
        </p:txBody>
      </p:sp>
      <p:sp>
        <p:nvSpPr>
          <p:cNvPr id="3" name="Content Placeholder 2"/>
          <p:cNvSpPr>
            <a:spLocks noGrp="1"/>
          </p:cNvSpPr>
          <p:nvPr>
            <p:ph idx="1"/>
          </p:nvPr>
        </p:nvSpPr>
        <p:spPr/>
        <p:txBody>
          <a:bodyPr>
            <a:normAutofit fontScale="92500" lnSpcReduction="20000"/>
          </a:bodyPr>
          <a:lstStyle/>
          <a:p>
            <a:r>
              <a:rPr lang="en-US" dirty="0"/>
              <a:t>Uses scientific methods, e.g., epidemiology, which is the method used to find the causes of health outcomes and diseases in populations.</a:t>
            </a:r>
          </a:p>
          <a:p>
            <a:r>
              <a:rPr lang="en-US" dirty="0"/>
              <a:t>Prevention and early detection of disease is cheaper than treatment</a:t>
            </a:r>
          </a:p>
          <a:p>
            <a:r>
              <a:rPr lang="en-US" dirty="0"/>
              <a:t>Top-down approach, i.e., led by experts, this kind of activity reinforces authority of health professionals who are viewed as having necessary knowledge to achieve results</a:t>
            </a:r>
          </a:p>
          <a:p>
            <a:r>
              <a:rPr lang="en-US" dirty="0"/>
              <a:t>Highly successful examples in the past, e.g., eradication of smallpox</a:t>
            </a:r>
          </a:p>
        </p:txBody>
      </p:sp>
    </p:spTree>
    <p:extLst>
      <p:ext uri="{BB962C8B-B14F-4D97-AF65-F5344CB8AC3E}">
        <p14:creationId xmlns:p14="http://schemas.microsoft.com/office/powerpoint/2010/main" val="1776110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 </a:t>
            </a:r>
          </a:p>
        </p:txBody>
      </p:sp>
      <p:sp>
        <p:nvSpPr>
          <p:cNvPr id="3" name="Content Placeholder 2"/>
          <p:cNvSpPr>
            <a:spLocks noGrp="1"/>
          </p:cNvSpPr>
          <p:nvPr>
            <p:ph idx="1"/>
          </p:nvPr>
        </p:nvSpPr>
        <p:spPr/>
        <p:txBody>
          <a:bodyPr>
            <a:normAutofit lnSpcReduction="10000"/>
          </a:bodyPr>
          <a:lstStyle/>
          <a:p>
            <a:r>
              <a:rPr lang="en-US" dirty="0"/>
              <a:t>Focuses on the absence of disease rather than on promoting positive health</a:t>
            </a:r>
          </a:p>
          <a:p>
            <a:r>
              <a:rPr lang="en-US" dirty="0"/>
              <a:t>Based on a medical definition of health</a:t>
            </a:r>
          </a:p>
          <a:p>
            <a:r>
              <a:rPr lang="en-US" dirty="0"/>
              <a:t>Ignores the social and environmental dimensions of health </a:t>
            </a:r>
          </a:p>
          <a:p>
            <a:r>
              <a:rPr lang="en-US" dirty="0"/>
              <a:t>Encourages dependency on medical knowledge and compliance with treatments</a:t>
            </a:r>
          </a:p>
          <a:p>
            <a:r>
              <a:rPr lang="en-US" dirty="0"/>
              <a:t>Removes health decisions from nonprofessional people</a:t>
            </a:r>
          </a:p>
        </p:txBody>
      </p:sp>
    </p:spTree>
    <p:extLst>
      <p:ext uri="{BB962C8B-B14F-4D97-AF65-F5344CB8AC3E}">
        <p14:creationId xmlns:p14="http://schemas.microsoft.com/office/powerpoint/2010/main" val="756949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dirty="0"/>
              <a:t>Methods</a:t>
            </a:r>
            <a:br>
              <a:rPr lang="en-US" dirty="0"/>
            </a:br>
            <a:endParaRPr lang="en-US" dirty="0"/>
          </a:p>
        </p:txBody>
      </p:sp>
      <p:sp>
        <p:nvSpPr>
          <p:cNvPr id="3" name="Content Placeholder 2"/>
          <p:cNvSpPr>
            <a:spLocks noGrp="1"/>
          </p:cNvSpPr>
          <p:nvPr>
            <p:ph idx="1"/>
          </p:nvPr>
        </p:nvSpPr>
        <p:spPr/>
        <p:txBody>
          <a:bodyPr>
            <a:normAutofit/>
          </a:bodyPr>
          <a:lstStyle/>
          <a:p>
            <a:r>
              <a:rPr lang="en-US" dirty="0"/>
              <a:t>Preventive procedures need to be based on a sound rationale derived from epidemiological evidence</a:t>
            </a:r>
          </a:p>
          <a:p>
            <a:r>
              <a:rPr lang="en-US" dirty="0"/>
              <a:t>Having an infrastructure capable of delivering screening or immunization programs, e.g. Trained personnel, equipment and laboratory facilities, record keeping facilities, effective and safe vaccine</a:t>
            </a:r>
          </a:p>
        </p:txBody>
      </p:sp>
    </p:spTree>
    <p:extLst>
      <p:ext uri="{BB962C8B-B14F-4D97-AF65-F5344CB8AC3E}">
        <p14:creationId xmlns:p14="http://schemas.microsoft.com/office/powerpoint/2010/main" val="2491801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Evaluation of medical approach</a:t>
            </a:r>
          </a:p>
        </p:txBody>
      </p:sp>
      <p:sp>
        <p:nvSpPr>
          <p:cNvPr id="3" name="Content Placeholder 2"/>
          <p:cNvSpPr>
            <a:spLocks noGrp="1"/>
          </p:cNvSpPr>
          <p:nvPr>
            <p:ph idx="1"/>
          </p:nvPr>
        </p:nvSpPr>
        <p:spPr/>
        <p:txBody>
          <a:bodyPr/>
          <a:lstStyle/>
          <a:p>
            <a:r>
              <a:rPr lang="en-US" dirty="0"/>
              <a:t>Short term evaluation</a:t>
            </a:r>
          </a:p>
          <a:p>
            <a:pPr lvl="1"/>
            <a:r>
              <a:rPr lang="en-US" dirty="0"/>
              <a:t>Increasing in percentage of target population being screened or immunized</a:t>
            </a:r>
          </a:p>
          <a:p>
            <a:r>
              <a:rPr lang="en-US" dirty="0"/>
              <a:t>Long term evaluation</a:t>
            </a:r>
          </a:p>
          <a:p>
            <a:pPr lvl="1"/>
            <a:r>
              <a:rPr lang="en-US" dirty="0"/>
              <a:t>Reduction in disease rates and associated mortality</a:t>
            </a:r>
          </a:p>
        </p:txBody>
      </p:sp>
    </p:spTree>
    <p:extLst>
      <p:ext uri="{BB962C8B-B14F-4D97-AF65-F5344CB8AC3E}">
        <p14:creationId xmlns:p14="http://schemas.microsoft.com/office/powerpoint/2010/main" val="2482628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988840"/>
            <a:ext cx="8229600" cy="1143000"/>
          </a:xfrm>
        </p:spPr>
        <p:txBody>
          <a:bodyPr/>
          <a:lstStyle/>
          <a:p>
            <a:r>
              <a:rPr lang="en-US" dirty="0"/>
              <a:t>Behavior change approach</a:t>
            </a:r>
          </a:p>
        </p:txBody>
      </p:sp>
    </p:spTree>
    <p:extLst>
      <p:ext uri="{BB962C8B-B14F-4D97-AF65-F5344CB8AC3E}">
        <p14:creationId xmlns:p14="http://schemas.microsoft.com/office/powerpoint/2010/main" val="160577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p:txBody>
          <a:bodyPr>
            <a:normAutofit fontScale="92500" lnSpcReduction="10000"/>
          </a:bodyPr>
          <a:lstStyle/>
          <a:p>
            <a:r>
              <a:rPr lang="en-US" dirty="0"/>
              <a:t>Encourages individuals to adopt healthy behaviors which improve health</a:t>
            </a:r>
          </a:p>
          <a:p>
            <a:r>
              <a:rPr lang="en-US" dirty="0"/>
              <a:t>Views health as a property of individuals</a:t>
            </a:r>
          </a:p>
          <a:p>
            <a:r>
              <a:rPr lang="en-US" dirty="0"/>
              <a:t>People can make real improvements to their health by choosing to change lifestyle</a:t>
            </a:r>
          </a:p>
          <a:p>
            <a:r>
              <a:rPr lang="en-US" dirty="0"/>
              <a:t>It is people’s responsibility to take action to look after themselves</a:t>
            </a:r>
          </a:p>
          <a:p>
            <a:r>
              <a:rPr lang="en-US" dirty="0"/>
              <a:t>Involves a change in attitude followed by a change in behavior</a:t>
            </a:r>
          </a:p>
        </p:txBody>
      </p:sp>
    </p:spTree>
    <p:extLst>
      <p:ext uri="{BB962C8B-B14F-4D97-AF65-F5344CB8AC3E}">
        <p14:creationId xmlns:p14="http://schemas.microsoft.com/office/powerpoint/2010/main" val="1205463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  </a:t>
            </a:r>
          </a:p>
        </p:txBody>
      </p:sp>
      <p:sp>
        <p:nvSpPr>
          <p:cNvPr id="3" name="Content Placeholder 2"/>
          <p:cNvSpPr>
            <a:spLocks noGrp="1"/>
          </p:cNvSpPr>
          <p:nvPr>
            <p:ph idx="1"/>
          </p:nvPr>
        </p:nvSpPr>
        <p:spPr>
          <a:xfrm>
            <a:off x="457200" y="1600200"/>
            <a:ext cx="8363272" cy="4565104"/>
          </a:xfrm>
        </p:spPr>
        <p:txBody>
          <a:bodyPr>
            <a:normAutofit/>
          </a:bodyPr>
          <a:lstStyle/>
          <a:p>
            <a:r>
              <a:rPr lang="en-US" dirty="0"/>
              <a:t>Depends on person’s readiness to take action</a:t>
            </a:r>
          </a:p>
          <a:p>
            <a:r>
              <a:rPr lang="en-US" dirty="0"/>
              <a:t> Complex relationship between individual behavior and social and environmental factors</a:t>
            </a:r>
          </a:p>
          <a:p>
            <a:r>
              <a:rPr lang="en-US" dirty="0"/>
              <a:t>Behavior may be a response to a persons’ living conditions which may be beyond individual control (e.g. Poverty, unemployment)</a:t>
            </a:r>
          </a:p>
        </p:txBody>
      </p:sp>
    </p:spTree>
    <p:extLst>
      <p:ext uri="{BB962C8B-B14F-4D97-AF65-F5344CB8AC3E}">
        <p14:creationId xmlns:p14="http://schemas.microsoft.com/office/powerpoint/2010/main" val="758865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a:t>
            </a:r>
          </a:p>
        </p:txBody>
      </p:sp>
      <p:sp>
        <p:nvSpPr>
          <p:cNvPr id="3" name="Content Placeholder 2"/>
          <p:cNvSpPr>
            <a:spLocks noGrp="1"/>
          </p:cNvSpPr>
          <p:nvPr>
            <p:ph idx="1"/>
          </p:nvPr>
        </p:nvSpPr>
        <p:spPr/>
        <p:txBody>
          <a:bodyPr>
            <a:normAutofit/>
          </a:bodyPr>
          <a:lstStyle/>
          <a:p>
            <a:r>
              <a:rPr lang="en-US" dirty="0"/>
              <a:t>Campaigns to persuade people e.g.</a:t>
            </a:r>
          </a:p>
          <a:p>
            <a:pPr marL="857250" lvl="1" indent="-457200"/>
            <a:r>
              <a:rPr lang="en-US" dirty="0"/>
              <a:t>Not to smoke</a:t>
            </a:r>
          </a:p>
          <a:p>
            <a:pPr marL="857250" lvl="1" indent="-457200"/>
            <a:r>
              <a:rPr lang="en-US" dirty="0"/>
              <a:t>To adopt a healthy diet</a:t>
            </a:r>
          </a:p>
          <a:p>
            <a:pPr marL="857250" lvl="1" indent="-457200"/>
            <a:r>
              <a:rPr lang="en-US" dirty="0"/>
              <a:t>To undertake regular exercise, etc.</a:t>
            </a:r>
          </a:p>
          <a:p>
            <a:r>
              <a:rPr lang="en-US" dirty="0"/>
              <a:t>Targeted towards individuals</a:t>
            </a:r>
          </a:p>
          <a:p>
            <a:r>
              <a:rPr lang="en-US" dirty="0"/>
              <a:t> May use mass-media to reach them</a:t>
            </a:r>
          </a:p>
        </p:txBody>
      </p:sp>
    </p:spTree>
    <p:extLst>
      <p:ext uri="{BB962C8B-B14F-4D97-AF65-F5344CB8AC3E}">
        <p14:creationId xmlns:p14="http://schemas.microsoft.com/office/powerpoint/2010/main" val="3281616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Evaluation</a:t>
            </a:r>
          </a:p>
        </p:txBody>
      </p:sp>
      <p:sp>
        <p:nvSpPr>
          <p:cNvPr id="3" name="Content Placeholder 2"/>
          <p:cNvSpPr>
            <a:spLocks noGrp="1"/>
          </p:cNvSpPr>
          <p:nvPr>
            <p:ph idx="1"/>
          </p:nvPr>
        </p:nvSpPr>
        <p:spPr/>
        <p:txBody>
          <a:bodyPr>
            <a:normAutofit/>
          </a:bodyPr>
          <a:lstStyle/>
          <a:p>
            <a:pPr marL="0" indent="0">
              <a:buNone/>
            </a:pPr>
            <a:r>
              <a:rPr lang="en-US" dirty="0"/>
              <a:t>• Theoretically it would appear simple by asking: “Has the health behavior changed after the intervention?”</a:t>
            </a:r>
          </a:p>
          <a:p>
            <a:r>
              <a:rPr lang="en-US" dirty="0"/>
              <a:t>However, there are two main problems</a:t>
            </a:r>
          </a:p>
          <a:p>
            <a:pPr lvl="1"/>
            <a:r>
              <a:rPr lang="en-US" dirty="0"/>
              <a:t>Change may become apparent only after a long period</a:t>
            </a:r>
          </a:p>
          <a:p>
            <a:pPr lvl="1"/>
            <a:r>
              <a:rPr lang="en-US" dirty="0"/>
              <a:t>Difficult to determine whether behavior change was due to health promotion intervention</a:t>
            </a:r>
          </a:p>
        </p:txBody>
      </p:sp>
    </p:spTree>
    <p:extLst>
      <p:ext uri="{BB962C8B-B14F-4D97-AF65-F5344CB8AC3E}">
        <p14:creationId xmlns:p14="http://schemas.microsoft.com/office/powerpoint/2010/main" val="4173314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204864"/>
            <a:ext cx="8229600" cy="1143000"/>
          </a:xfrm>
        </p:spPr>
        <p:txBody>
          <a:bodyPr/>
          <a:lstStyle/>
          <a:p>
            <a:r>
              <a:rPr lang="en-US" dirty="0"/>
              <a:t>The educational approach</a:t>
            </a:r>
          </a:p>
        </p:txBody>
      </p:sp>
    </p:spTree>
    <p:extLst>
      <p:ext uri="{BB962C8B-B14F-4D97-AF65-F5344CB8AC3E}">
        <p14:creationId xmlns:p14="http://schemas.microsoft.com/office/powerpoint/2010/main" val="1638655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p:txBody>
          <a:bodyPr>
            <a:normAutofit fontScale="92500" lnSpcReduction="10000"/>
          </a:bodyPr>
          <a:lstStyle/>
          <a:p>
            <a:r>
              <a:rPr lang="en-US" dirty="0"/>
              <a:t>To enable people to make an informed choice about their health behavior by</a:t>
            </a:r>
          </a:p>
          <a:p>
            <a:pPr lvl="1"/>
            <a:r>
              <a:rPr lang="en-US" dirty="0"/>
              <a:t>providing knowledge and information </a:t>
            </a:r>
          </a:p>
          <a:p>
            <a:pPr lvl="1"/>
            <a:r>
              <a:rPr lang="en-US" dirty="0"/>
              <a:t>developing the necessary skills</a:t>
            </a:r>
          </a:p>
          <a:p>
            <a:r>
              <a:rPr lang="en-US" dirty="0">
                <a:solidFill>
                  <a:srgbClr val="FF0000"/>
                </a:solidFill>
              </a:rPr>
              <a:t>Not similar the behavioral approach, it does NOT try to persuade or motivate change in a particular direction </a:t>
            </a:r>
          </a:p>
          <a:p>
            <a:r>
              <a:rPr lang="en-US" dirty="0"/>
              <a:t>OUTCOME is client’s voluntary choice which may be different from the one preferred by health promoter</a:t>
            </a:r>
          </a:p>
        </p:txBody>
      </p:sp>
    </p:spTree>
    <p:extLst>
      <p:ext uri="{BB962C8B-B14F-4D97-AF65-F5344CB8AC3E}">
        <p14:creationId xmlns:p14="http://schemas.microsoft.com/office/powerpoint/2010/main" val="1525101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Disadvantages </a:t>
            </a:r>
          </a:p>
        </p:txBody>
      </p:sp>
      <p:sp>
        <p:nvSpPr>
          <p:cNvPr id="3" name="Content Placeholder 2"/>
          <p:cNvSpPr>
            <a:spLocks noGrp="1"/>
          </p:cNvSpPr>
          <p:nvPr>
            <p:ph idx="1"/>
          </p:nvPr>
        </p:nvSpPr>
        <p:spPr/>
        <p:txBody>
          <a:bodyPr>
            <a:normAutofit/>
          </a:bodyPr>
          <a:lstStyle/>
          <a:p>
            <a:r>
              <a:rPr lang="en-US" dirty="0"/>
              <a:t>ASSUMES THAT:</a:t>
            </a:r>
          </a:p>
          <a:p>
            <a:pPr marL="0" indent="0">
              <a:buNone/>
            </a:pPr>
            <a:r>
              <a:rPr lang="en-US" dirty="0"/>
              <a:t>Increase in knowledge        change in attitudes             behavior change</a:t>
            </a:r>
          </a:p>
          <a:p>
            <a:pPr marL="0" indent="0">
              <a:buNone/>
            </a:pPr>
            <a:r>
              <a:rPr lang="en-US" dirty="0"/>
              <a:t>BUT:</a:t>
            </a:r>
          </a:p>
          <a:p>
            <a:r>
              <a:rPr lang="en-US" dirty="0"/>
              <a:t>Voluntary behavior change may be restricted by social and economic factors</a:t>
            </a:r>
          </a:p>
          <a:p>
            <a:r>
              <a:rPr lang="en-US" dirty="0"/>
              <a:t>Health related decisions are very complex</a:t>
            </a:r>
          </a:p>
        </p:txBody>
      </p:sp>
      <p:sp>
        <p:nvSpPr>
          <p:cNvPr id="4" name="Right Arrow 3"/>
          <p:cNvSpPr/>
          <p:nvPr/>
        </p:nvSpPr>
        <p:spPr>
          <a:xfrm>
            <a:off x="4355976" y="2456892"/>
            <a:ext cx="504056"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ight Arrow 4"/>
          <p:cNvSpPr/>
          <p:nvPr/>
        </p:nvSpPr>
        <p:spPr>
          <a:xfrm>
            <a:off x="8244408" y="2456892"/>
            <a:ext cx="504056"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1415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a:t>
            </a:r>
          </a:p>
        </p:txBody>
      </p:sp>
      <p:sp>
        <p:nvSpPr>
          <p:cNvPr id="3" name="Content Placeholder 2"/>
          <p:cNvSpPr>
            <a:spLocks noGrp="1"/>
          </p:cNvSpPr>
          <p:nvPr>
            <p:ph idx="1"/>
          </p:nvPr>
        </p:nvSpPr>
        <p:spPr/>
        <p:txBody>
          <a:bodyPr>
            <a:normAutofit/>
          </a:bodyPr>
          <a:lstStyle/>
          <a:p>
            <a:r>
              <a:rPr lang="en-US" dirty="0"/>
              <a:t>Aspects of learning:</a:t>
            </a:r>
          </a:p>
          <a:p>
            <a:pPr lvl="1"/>
            <a:r>
              <a:rPr lang="en-US" sz="3200" dirty="0"/>
              <a:t>Cognitive Aspect (information and understanding)</a:t>
            </a:r>
          </a:p>
          <a:p>
            <a:pPr lvl="1"/>
            <a:r>
              <a:rPr lang="en-US" sz="3200" dirty="0"/>
              <a:t>Affective Aspect (attitudes and feelings)</a:t>
            </a:r>
          </a:p>
          <a:p>
            <a:pPr lvl="1"/>
            <a:r>
              <a:rPr lang="en-US" sz="3200" dirty="0"/>
              <a:t>Behavioral Aspect (skills)</a:t>
            </a:r>
          </a:p>
        </p:txBody>
      </p:sp>
    </p:spTree>
    <p:extLst>
      <p:ext uri="{BB962C8B-B14F-4D97-AF65-F5344CB8AC3E}">
        <p14:creationId xmlns:p14="http://schemas.microsoft.com/office/powerpoint/2010/main" val="1288295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Aspects of learning</a:t>
            </a:r>
          </a:p>
        </p:txBody>
      </p:sp>
      <p:sp>
        <p:nvSpPr>
          <p:cNvPr id="3" name="Content Placeholder 2"/>
          <p:cNvSpPr>
            <a:spLocks noGrp="1"/>
          </p:cNvSpPr>
          <p:nvPr>
            <p:ph idx="1"/>
          </p:nvPr>
        </p:nvSpPr>
        <p:spPr/>
        <p:txBody>
          <a:bodyPr/>
          <a:lstStyle/>
          <a:p>
            <a:r>
              <a:rPr lang="en-US" dirty="0"/>
              <a:t>Cognitive Aspect - Provision of information about causes and effects of health-related behaviors </a:t>
            </a:r>
          </a:p>
          <a:p>
            <a:pPr lvl="1"/>
            <a:r>
              <a:rPr lang="en-US" dirty="0"/>
              <a:t> Provision of leaflets/booklets</a:t>
            </a:r>
          </a:p>
          <a:p>
            <a:pPr lvl="1"/>
            <a:r>
              <a:rPr lang="en-US" dirty="0"/>
              <a:t>Visual displays</a:t>
            </a:r>
          </a:p>
          <a:p>
            <a:pPr lvl="1"/>
            <a:r>
              <a:rPr lang="en-US" dirty="0"/>
              <a:t>One-to-one advice</a:t>
            </a:r>
          </a:p>
          <a:p>
            <a:endParaRPr lang="en-US" dirty="0"/>
          </a:p>
        </p:txBody>
      </p:sp>
    </p:spTree>
    <p:extLst>
      <p:ext uri="{BB962C8B-B14F-4D97-AF65-F5344CB8AC3E}">
        <p14:creationId xmlns:p14="http://schemas.microsoft.com/office/powerpoint/2010/main" val="39382048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Aspects of learning </a:t>
            </a:r>
            <a:r>
              <a:rPr lang="en-US" sz="3200" dirty="0"/>
              <a:t>(Cont.) </a:t>
            </a:r>
            <a:endParaRPr lang="en-US" dirty="0"/>
          </a:p>
        </p:txBody>
      </p:sp>
      <p:sp>
        <p:nvSpPr>
          <p:cNvPr id="3" name="Content Placeholder 2"/>
          <p:cNvSpPr>
            <a:spLocks noGrp="1"/>
          </p:cNvSpPr>
          <p:nvPr>
            <p:ph idx="1"/>
          </p:nvPr>
        </p:nvSpPr>
        <p:spPr/>
        <p:txBody>
          <a:bodyPr/>
          <a:lstStyle/>
          <a:p>
            <a:r>
              <a:rPr lang="en-US" dirty="0"/>
              <a:t>Affective Aspect - Provision of opportunities for clients to share and explore their attitudes and feelings</a:t>
            </a:r>
          </a:p>
          <a:p>
            <a:pPr lvl="1"/>
            <a:r>
              <a:rPr lang="en-US" dirty="0"/>
              <a:t>One-to-one counseling</a:t>
            </a:r>
          </a:p>
          <a:p>
            <a:pPr lvl="1"/>
            <a:r>
              <a:rPr lang="en-US" dirty="0"/>
              <a:t>Group discussions</a:t>
            </a:r>
          </a:p>
          <a:p>
            <a:endParaRPr lang="en-US" dirty="0"/>
          </a:p>
        </p:txBody>
      </p:sp>
    </p:spTree>
    <p:extLst>
      <p:ext uri="{BB962C8B-B14F-4D97-AF65-F5344CB8AC3E}">
        <p14:creationId xmlns:p14="http://schemas.microsoft.com/office/powerpoint/2010/main" val="4136775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Aspects of learning </a:t>
            </a:r>
            <a:r>
              <a:rPr lang="en-US" sz="3200" dirty="0"/>
              <a:t>(Cont.) </a:t>
            </a:r>
            <a:endParaRPr lang="en-US" dirty="0"/>
          </a:p>
        </p:txBody>
      </p:sp>
      <p:sp>
        <p:nvSpPr>
          <p:cNvPr id="3" name="Content Placeholder 2"/>
          <p:cNvSpPr>
            <a:spLocks noGrp="1"/>
          </p:cNvSpPr>
          <p:nvPr>
            <p:ph idx="1"/>
          </p:nvPr>
        </p:nvSpPr>
        <p:spPr/>
        <p:txBody>
          <a:bodyPr>
            <a:normAutofit/>
          </a:bodyPr>
          <a:lstStyle/>
          <a:p>
            <a:r>
              <a:rPr lang="en-US" dirty="0"/>
              <a:t>Behavioral Aspect - Helping clients develop decision-making skills required for healthy living</a:t>
            </a:r>
          </a:p>
          <a:p>
            <a:pPr lvl="1"/>
            <a:r>
              <a:rPr lang="en-US" dirty="0"/>
              <a:t>Exploring Real life situations</a:t>
            </a:r>
          </a:p>
          <a:p>
            <a:pPr lvl="1"/>
            <a:r>
              <a:rPr lang="en-US" dirty="0"/>
              <a:t>Role Play</a:t>
            </a:r>
          </a:p>
          <a:p>
            <a:pPr lvl="1"/>
            <a:r>
              <a:rPr lang="en-US" dirty="0"/>
              <a:t>Examples: reaction when offered a drink / cigarette / drugs; negotiating contraception use</a:t>
            </a:r>
          </a:p>
        </p:txBody>
      </p:sp>
    </p:spTree>
    <p:extLst>
      <p:ext uri="{BB962C8B-B14F-4D97-AF65-F5344CB8AC3E}">
        <p14:creationId xmlns:p14="http://schemas.microsoft.com/office/powerpoint/2010/main" val="1762141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Evaluation</a:t>
            </a:r>
          </a:p>
        </p:txBody>
      </p:sp>
      <p:sp>
        <p:nvSpPr>
          <p:cNvPr id="3" name="Content Placeholder 2"/>
          <p:cNvSpPr>
            <a:spLocks noGrp="1"/>
          </p:cNvSpPr>
          <p:nvPr>
            <p:ph idx="1"/>
          </p:nvPr>
        </p:nvSpPr>
        <p:spPr/>
        <p:txBody>
          <a:bodyPr/>
          <a:lstStyle/>
          <a:p>
            <a:r>
              <a:rPr lang="en-US" dirty="0"/>
              <a:t>Increase in knowledge is easy to measure (exam, pre-post questionnaire..)</a:t>
            </a:r>
          </a:p>
          <a:p>
            <a:r>
              <a:rPr lang="en-US" dirty="0"/>
              <a:t>HOWEVER, Knowledge alone is insufficient to change behavior </a:t>
            </a:r>
          </a:p>
          <a:p>
            <a:r>
              <a:rPr lang="en-US" dirty="0"/>
              <a:t>Knowledge is rarely translated into behavior</a:t>
            </a:r>
          </a:p>
        </p:txBody>
      </p:sp>
    </p:spTree>
    <p:extLst>
      <p:ext uri="{BB962C8B-B14F-4D97-AF65-F5344CB8AC3E}">
        <p14:creationId xmlns:p14="http://schemas.microsoft.com/office/powerpoint/2010/main" val="568392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916832"/>
            <a:ext cx="8229600" cy="1143000"/>
          </a:xfrm>
        </p:spPr>
        <p:txBody>
          <a:bodyPr/>
          <a:lstStyle/>
          <a:p>
            <a:r>
              <a:rPr lang="en-US" dirty="0"/>
              <a:t>Empowerment approach</a:t>
            </a:r>
          </a:p>
        </p:txBody>
      </p:sp>
    </p:spTree>
    <p:extLst>
      <p:ext uri="{BB962C8B-B14F-4D97-AF65-F5344CB8AC3E}">
        <p14:creationId xmlns:p14="http://schemas.microsoft.com/office/powerpoint/2010/main" val="908906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WHO defined health promotion as “enabling people to gain control over their lives”  (empowerment)</a:t>
            </a:r>
          </a:p>
          <a:p>
            <a:endParaRPr lang="en-US" dirty="0"/>
          </a:p>
        </p:txBody>
      </p:sp>
    </p:spTree>
    <p:extLst>
      <p:ext uri="{BB962C8B-B14F-4D97-AF65-F5344CB8AC3E}">
        <p14:creationId xmlns:p14="http://schemas.microsoft.com/office/powerpoint/2010/main" val="647697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p:txBody>
          <a:bodyPr>
            <a:normAutofit/>
          </a:bodyPr>
          <a:lstStyle/>
          <a:p>
            <a:r>
              <a:rPr lang="en-US" dirty="0"/>
              <a:t>Helps people identify their own concerns and gain the skills and confidence necessary to act upon them</a:t>
            </a:r>
          </a:p>
          <a:p>
            <a:r>
              <a:rPr lang="en-US" dirty="0"/>
              <a:t>This is the only approach to use a ‘bottom-up’ (rather than ‘top-down’) approach</a:t>
            </a:r>
          </a:p>
        </p:txBody>
      </p:sp>
    </p:spTree>
    <p:extLst>
      <p:ext uri="{BB962C8B-B14F-4D97-AF65-F5344CB8AC3E}">
        <p14:creationId xmlns:p14="http://schemas.microsoft.com/office/powerpoint/2010/main" val="3283956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t>
            </a:r>
            <a:r>
              <a:rPr lang="en-US" sz="3600" dirty="0"/>
              <a:t>(Cont.)</a:t>
            </a:r>
            <a:endParaRPr lang="en-US" dirty="0"/>
          </a:p>
        </p:txBody>
      </p:sp>
      <p:sp>
        <p:nvSpPr>
          <p:cNvPr id="3" name="Content Placeholder 2"/>
          <p:cNvSpPr>
            <a:spLocks noGrp="1"/>
          </p:cNvSpPr>
          <p:nvPr>
            <p:ph idx="1"/>
          </p:nvPr>
        </p:nvSpPr>
        <p:spPr/>
        <p:txBody>
          <a:bodyPr>
            <a:normAutofit/>
          </a:bodyPr>
          <a:lstStyle/>
          <a:p>
            <a:r>
              <a:rPr lang="en-US" dirty="0"/>
              <a:t>Clients have the right to set their own agenda</a:t>
            </a:r>
          </a:p>
          <a:p>
            <a:r>
              <a:rPr lang="en-US" dirty="0"/>
              <a:t>Health promoter plays the role of a facilitator rather than that of an expert, he/she Initiates the process but then withdraws from the situation</a:t>
            </a:r>
          </a:p>
          <a:p>
            <a:endParaRPr lang="en-US" dirty="0"/>
          </a:p>
        </p:txBody>
      </p:sp>
    </p:spTree>
    <p:extLst>
      <p:ext uri="{BB962C8B-B14F-4D97-AF65-F5344CB8AC3E}">
        <p14:creationId xmlns:p14="http://schemas.microsoft.com/office/powerpoint/2010/main" val="1130794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t>
            </a:r>
            <a:r>
              <a:rPr lang="en-US" sz="3600" dirty="0"/>
              <a:t>(Cont.)</a:t>
            </a:r>
          </a:p>
        </p:txBody>
      </p:sp>
      <p:sp>
        <p:nvSpPr>
          <p:cNvPr id="3" name="Content Placeholder 2"/>
          <p:cNvSpPr>
            <a:spLocks noGrp="1"/>
          </p:cNvSpPr>
          <p:nvPr>
            <p:ph idx="1"/>
          </p:nvPr>
        </p:nvSpPr>
        <p:spPr/>
        <p:txBody>
          <a:bodyPr>
            <a:normAutofit/>
          </a:bodyPr>
          <a:lstStyle/>
          <a:p>
            <a:r>
              <a:rPr lang="en-US" dirty="0"/>
              <a:t>Empowerment may involve both self-empowerment and community empowerment</a:t>
            </a:r>
          </a:p>
          <a:p>
            <a:r>
              <a:rPr lang="en-US" dirty="0"/>
              <a:t>Self-empowerment:</a:t>
            </a:r>
          </a:p>
          <a:p>
            <a:pPr marL="857250" lvl="1" indent="-457200"/>
            <a:r>
              <a:rPr lang="en-US" dirty="0"/>
              <a:t>Based on counseling </a:t>
            </a:r>
          </a:p>
          <a:p>
            <a:pPr marL="857250" lvl="1" indent="-457200"/>
            <a:r>
              <a:rPr lang="en-US" dirty="0"/>
              <a:t>Uses non-directive ways</a:t>
            </a:r>
          </a:p>
          <a:p>
            <a:pPr marL="857250" lvl="1" indent="-457200"/>
            <a:r>
              <a:rPr lang="en-US" dirty="0"/>
              <a:t>Increase person’s control over his/her own live</a:t>
            </a:r>
          </a:p>
          <a:p>
            <a:endParaRPr lang="en-US" dirty="0"/>
          </a:p>
          <a:p>
            <a:endParaRPr lang="en-US" dirty="0"/>
          </a:p>
        </p:txBody>
      </p:sp>
    </p:spTree>
    <p:extLst>
      <p:ext uri="{BB962C8B-B14F-4D97-AF65-F5344CB8AC3E}">
        <p14:creationId xmlns:p14="http://schemas.microsoft.com/office/powerpoint/2010/main" val="2781387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t>
            </a:r>
            <a:r>
              <a:rPr lang="en-US" sz="3600" dirty="0"/>
              <a:t>(Cont.)</a:t>
            </a:r>
          </a:p>
        </p:txBody>
      </p:sp>
      <p:sp>
        <p:nvSpPr>
          <p:cNvPr id="3" name="Content Placeholder 2"/>
          <p:cNvSpPr>
            <a:spLocks noGrp="1"/>
          </p:cNvSpPr>
          <p:nvPr>
            <p:ph idx="1"/>
          </p:nvPr>
        </p:nvSpPr>
        <p:spPr/>
        <p:txBody>
          <a:bodyPr>
            <a:normAutofit/>
          </a:bodyPr>
          <a:lstStyle/>
          <a:p>
            <a:r>
              <a:rPr lang="en-US" dirty="0"/>
              <a:t>For people to be empowered they need to:</a:t>
            </a:r>
          </a:p>
          <a:p>
            <a:pPr marL="0" indent="0">
              <a:buNone/>
            </a:pPr>
            <a:r>
              <a:rPr lang="en-US" dirty="0"/>
              <a:t>1. Recognize and understand their powerlessness</a:t>
            </a:r>
          </a:p>
          <a:p>
            <a:pPr marL="0" indent="0">
              <a:buNone/>
            </a:pPr>
            <a:r>
              <a:rPr lang="en-US" dirty="0"/>
              <a:t>2. Feel strongly enough about their situation to want to change it</a:t>
            </a:r>
          </a:p>
          <a:p>
            <a:pPr marL="0" indent="0">
              <a:buNone/>
            </a:pPr>
            <a:r>
              <a:rPr lang="en-US" dirty="0"/>
              <a:t>3. Feel capable of changing the situation by having information, support and life skills</a:t>
            </a:r>
          </a:p>
          <a:p>
            <a:pPr marL="0" indent="0">
              <a:buNone/>
            </a:pPr>
            <a:endParaRPr lang="en-US" dirty="0"/>
          </a:p>
        </p:txBody>
      </p:sp>
    </p:spTree>
    <p:extLst>
      <p:ext uri="{BB962C8B-B14F-4D97-AF65-F5344CB8AC3E}">
        <p14:creationId xmlns:p14="http://schemas.microsoft.com/office/powerpoint/2010/main" val="346579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a:t>
            </a:r>
          </a:p>
        </p:txBody>
      </p:sp>
      <p:sp>
        <p:nvSpPr>
          <p:cNvPr id="3" name="Content Placeholder 2"/>
          <p:cNvSpPr>
            <a:spLocks noGrp="1"/>
          </p:cNvSpPr>
          <p:nvPr>
            <p:ph idx="1"/>
          </p:nvPr>
        </p:nvSpPr>
        <p:spPr/>
        <p:txBody>
          <a:bodyPr/>
          <a:lstStyle/>
          <a:p>
            <a:r>
              <a:rPr lang="en-US" dirty="0"/>
              <a:t>Results are vague and hard to quantify compared with those of other approaches</a:t>
            </a:r>
          </a:p>
          <a:p>
            <a:r>
              <a:rPr lang="en-US" dirty="0"/>
              <a:t>Health promoter may feel uncomfortable in handing over his expert role</a:t>
            </a:r>
          </a:p>
          <a:p>
            <a:endParaRPr lang="en-US" dirty="0"/>
          </a:p>
        </p:txBody>
      </p:sp>
    </p:spTree>
    <p:extLst>
      <p:ext uri="{BB962C8B-B14F-4D97-AF65-F5344CB8AC3E}">
        <p14:creationId xmlns:p14="http://schemas.microsoft.com/office/powerpoint/2010/main" val="26672481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a:t>
            </a:r>
          </a:p>
        </p:txBody>
      </p:sp>
      <p:sp>
        <p:nvSpPr>
          <p:cNvPr id="3" name="Content Placeholder 2"/>
          <p:cNvSpPr>
            <a:spLocks noGrp="1"/>
          </p:cNvSpPr>
          <p:nvPr>
            <p:ph idx="1"/>
          </p:nvPr>
        </p:nvSpPr>
        <p:spPr/>
        <p:txBody>
          <a:bodyPr>
            <a:normAutofit/>
          </a:bodyPr>
          <a:lstStyle/>
          <a:p>
            <a:r>
              <a:rPr lang="en-US" dirty="0"/>
              <a:t>Examples of methods used in empowerment approach:</a:t>
            </a:r>
          </a:p>
          <a:p>
            <a:pPr lvl="1"/>
            <a:r>
              <a:rPr lang="en-US" dirty="0"/>
              <a:t>Nurses working with patients to develop a care plan</a:t>
            </a:r>
          </a:p>
          <a:p>
            <a:pPr lvl="1"/>
            <a:r>
              <a:rPr lang="en-US" dirty="0"/>
              <a:t>Teachers working with students to raise their self-esteem</a:t>
            </a:r>
          </a:p>
        </p:txBody>
      </p:sp>
    </p:spTree>
    <p:extLst>
      <p:ext uri="{BB962C8B-B14F-4D97-AF65-F5344CB8AC3E}">
        <p14:creationId xmlns:p14="http://schemas.microsoft.com/office/powerpoint/2010/main" val="262196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Evaluation</a:t>
            </a:r>
          </a:p>
        </p:txBody>
      </p:sp>
      <p:sp>
        <p:nvSpPr>
          <p:cNvPr id="3" name="Content Placeholder 2"/>
          <p:cNvSpPr>
            <a:spLocks noGrp="1"/>
          </p:cNvSpPr>
          <p:nvPr>
            <p:ph idx="1"/>
          </p:nvPr>
        </p:nvSpPr>
        <p:spPr/>
        <p:txBody>
          <a:bodyPr>
            <a:normAutofit fontScale="77500" lnSpcReduction="20000"/>
          </a:bodyPr>
          <a:lstStyle/>
          <a:p>
            <a:r>
              <a:rPr lang="en-US" dirty="0"/>
              <a:t>Outcome evaluation: the extent to witch specific aims have been met </a:t>
            </a:r>
          </a:p>
          <a:p>
            <a:r>
              <a:rPr lang="en-US" dirty="0"/>
              <a:t>Process evaluation: The degree to which the group has been empowered as a result of the intervention </a:t>
            </a:r>
          </a:p>
          <a:p>
            <a:r>
              <a:rPr lang="en-US" dirty="0"/>
              <a:t>Evaluation includes qualitative methods that reveal people's perceptions and beliefs ,</a:t>
            </a:r>
          </a:p>
          <a:p>
            <a:r>
              <a:rPr lang="en-US" dirty="0"/>
              <a:t>Quantitative methods that demonstrate the outcome such as behavioral change</a:t>
            </a:r>
          </a:p>
          <a:p>
            <a:r>
              <a:rPr lang="en-US" dirty="0"/>
              <a:t>HOWEVER,</a:t>
            </a:r>
          </a:p>
          <a:p>
            <a:r>
              <a:rPr lang="en-US" dirty="0"/>
              <a:t>Usually empowerment is a long term process</a:t>
            </a:r>
          </a:p>
          <a:p>
            <a:r>
              <a:rPr lang="en-US" dirty="0"/>
              <a:t>Difficult to conclude that changes are due to the intervention rather than some other factor</a:t>
            </a:r>
          </a:p>
          <a:p>
            <a:endParaRPr lang="en-US" dirty="0"/>
          </a:p>
        </p:txBody>
      </p:sp>
    </p:spTree>
    <p:extLst>
      <p:ext uri="{BB962C8B-B14F-4D97-AF65-F5344CB8AC3E}">
        <p14:creationId xmlns:p14="http://schemas.microsoft.com/office/powerpoint/2010/main" val="881173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132856"/>
            <a:ext cx="8229600" cy="1143000"/>
          </a:xfrm>
        </p:spPr>
        <p:txBody>
          <a:bodyPr/>
          <a:lstStyle/>
          <a:p>
            <a:r>
              <a:rPr lang="en-US" dirty="0"/>
              <a:t>Social change approach</a:t>
            </a:r>
          </a:p>
        </p:txBody>
      </p:sp>
    </p:spTree>
    <p:extLst>
      <p:ext uri="{BB962C8B-B14F-4D97-AF65-F5344CB8AC3E}">
        <p14:creationId xmlns:p14="http://schemas.microsoft.com/office/powerpoint/2010/main" val="42656166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t>
            </a:r>
            <a:endParaRPr lang="en-US" sz="3600" dirty="0"/>
          </a:p>
        </p:txBody>
      </p:sp>
      <p:sp>
        <p:nvSpPr>
          <p:cNvPr id="3" name="Content Placeholder 2"/>
          <p:cNvSpPr>
            <a:spLocks noGrp="1"/>
          </p:cNvSpPr>
          <p:nvPr>
            <p:ph idx="1"/>
          </p:nvPr>
        </p:nvSpPr>
        <p:spPr/>
        <p:txBody>
          <a:bodyPr>
            <a:normAutofit/>
          </a:bodyPr>
          <a:lstStyle/>
          <a:p>
            <a:r>
              <a:rPr lang="en-US" dirty="0"/>
              <a:t>Radical approach which aims to change society not individual behavior</a:t>
            </a:r>
          </a:p>
          <a:p>
            <a:r>
              <a:rPr lang="en-US" dirty="0"/>
              <a:t>Aims to bring changes in the physical, economic and social environment</a:t>
            </a:r>
          </a:p>
          <a:p>
            <a:r>
              <a:rPr lang="en-US" dirty="0"/>
              <a:t>Healthy choice to become the easier choice in terms of cost, availability and accessibility</a:t>
            </a:r>
          </a:p>
          <a:p>
            <a:r>
              <a:rPr lang="en-US" dirty="0"/>
              <a:t>Targeted towards groups and populations</a:t>
            </a:r>
          </a:p>
          <a:p>
            <a:endParaRPr lang="en-US" dirty="0"/>
          </a:p>
        </p:txBody>
      </p:sp>
    </p:spTree>
    <p:extLst>
      <p:ext uri="{BB962C8B-B14F-4D97-AF65-F5344CB8AC3E}">
        <p14:creationId xmlns:p14="http://schemas.microsoft.com/office/powerpoint/2010/main" val="4017580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a:t>
            </a:r>
          </a:p>
        </p:txBody>
      </p:sp>
      <p:sp>
        <p:nvSpPr>
          <p:cNvPr id="3" name="Content Placeholder 2"/>
          <p:cNvSpPr>
            <a:spLocks noGrp="1"/>
          </p:cNvSpPr>
          <p:nvPr>
            <p:ph idx="1"/>
          </p:nvPr>
        </p:nvSpPr>
        <p:spPr/>
        <p:txBody>
          <a:bodyPr/>
          <a:lstStyle/>
          <a:p>
            <a:r>
              <a:rPr lang="en-US" dirty="0"/>
              <a:t>It may require major structural changes</a:t>
            </a:r>
          </a:p>
          <a:p>
            <a:r>
              <a:rPr lang="en-US" dirty="0"/>
              <a:t>Vulnerable to official disapprovals</a:t>
            </a:r>
          </a:p>
          <a:p>
            <a:r>
              <a:rPr lang="en-US" dirty="0"/>
              <a:t>Requires political support from the highest level, e.g. through legislation</a:t>
            </a:r>
          </a:p>
          <a:p>
            <a:r>
              <a:rPr lang="en-US" dirty="0"/>
              <a:t>Needs support of the public</a:t>
            </a:r>
          </a:p>
          <a:p>
            <a:endParaRPr lang="en-US" dirty="0"/>
          </a:p>
        </p:txBody>
      </p:sp>
    </p:spTree>
    <p:extLst>
      <p:ext uri="{BB962C8B-B14F-4D97-AF65-F5344CB8AC3E}">
        <p14:creationId xmlns:p14="http://schemas.microsoft.com/office/powerpoint/2010/main" val="2479286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Public needs to be informed of its importance</a:t>
            </a:r>
          </a:p>
          <a:p>
            <a:r>
              <a:rPr lang="en-US" dirty="0"/>
              <a:t>Health promoter involved in awareness raising, policy planning, negotiating and implementation</a:t>
            </a:r>
          </a:p>
          <a:p>
            <a:r>
              <a:rPr lang="en-US" dirty="0"/>
              <a:t>Example: changes in the pricing structures such as reducing the price of whole wheat bread compared to white bread</a:t>
            </a:r>
          </a:p>
          <a:p>
            <a:endParaRPr lang="en-US" dirty="0"/>
          </a:p>
        </p:txBody>
      </p:sp>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Methods</a:t>
            </a:r>
            <a:endParaRPr lang="en-US" sz="3600" dirty="0"/>
          </a:p>
        </p:txBody>
      </p:sp>
    </p:spTree>
    <p:extLst>
      <p:ext uri="{BB962C8B-B14F-4D97-AF65-F5344CB8AC3E}">
        <p14:creationId xmlns:p14="http://schemas.microsoft.com/office/powerpoint/2010/main" val="11748878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Evaluation</a:t>
            </a:r>
          </a:p>
        </p:txBody>
      </p:sp>
      <p:sp>
        <p:nvSpPr>
          <p:cNvPr id="3" name="Content Placeholder 2"/>
          <p:cNvSpPr>
            <a:spLocks noGrp="1"/>
          </p:cNvSpPr>
          <p:nvPr>
            <p:ph idx="1"/>
          </p:nvPr>
        </p:nvSpPr>
        <p:spPr/>
        <p:txBody>
          <a:bodyPr>
            <a:normAutofit/>
          </a:bodyPr>
          <a:lstStyle/>
          <a:p>
            <a:r>
              <a:rPr lang="en-US" dirty="0"/>
              <a:t>Outcome evaluation:</a:t>
            </a:r>
          </a:p>
          <a:p>
            <a:pPr marL="857250" lvl="1" indent="-457200"/>
            <a:r>
              <a:rPr lang="en-US" dirty="0"/>
              <a:t>changes in laws or regulations, e.g. Smoking bans, food labeling, applying taxes / subsidies on certain types of foods</a:t>
            </a:r>
          </a:p>
          <a:p>
            <a:pPr marL="857250" lvl="1" indent="-457200"/>
            <a:r>
              <a:rPr lang="en-US" dirty="0"/>
              <a:t>Improvement in the profile of health issues on common agendas</a:t>
            </a:r>
          </a:p>
          <a:p>
            <a:r>
              <a:rPr lang="en-US" dirty="0"/>
              <a:t>May be difficult to prove link with health promotion interventions as change is usually a lengthy process</a:t>
            </a:r>
          </a:p>
        </p:txBody>
      </p:sp>
    </p:spTree>
    <p:extLst>
      <p:ext uri="{BB962C8B-B14F-4D97-AF65-F5344CB8AC3E}">
        <p14:creationId xmlns:p14="http://schemas.microsoft.com/office/powerpoint/2010/main" val="14751344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3600" dirty="0"/>
              <a:t>THE FIVE APPROACHES</a:t>
            </a:r>
          </a:p>
          <a:p>
            <a:pPr marL="0" indent="0" algn="ctr">
              <a:buNone/>
            </a:pPr>
            <a:r>
              <a:rPr lang="en-US" sz="3600" dirty="0"/>
              <a:t>EXAMPLES RELATED TO SMOKING </a:t>
            </a:r>
          </a:p>
          <a:p>
            <a:pPr marL="0" indent="0" algn="ctr">
              <a:buNone/>
            </a:pPr>
            <a:r>
              <a:rPr lang="en-US" sz="3600" dirty="0"/>
              <a:t>Based on </a:t>
            </a:r>
            <a:r>
              <a:rPr lang="en-US" sz="3600" dirty="0" err="1"/>
              <a:t>Ewles</a:t>
            </a:r>
            <a:r>
              <a:rPr lang="en-US" sz="3600" dirty="0"/>
              <a:t> and </a:t>
            </a:r>
            <a:r>
              <a:rPr lang="en-US" sz="3600" dirty="0" err="1"/>
              <a:t>Simnet</a:t>
            </a:r>
            <a:r>
              <a:rPr lang="en-US" sz="3600" dirty="0"/>
              <a:t> (1992: 36)</a:t>
            </a:r>
          </a:p>
        </p:txBody>
      </p:sp>
    </p:spTree>
    <p:extLst>
      <p:ext uri="{BB962C8B-B14F-4D97-AF65-F5344CB8AC3E}">
        <p14:creationId xmlns:p14="http://schemas.microsoft.com/office/powerpoint/2010/main" val="19645781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medical approach</a:t>
            </a:r>
            <a:br>
              <a:rPr lang="en-US" dirty="0"/>
            </a:br>
            <a:endParaRPr lang="en-US" dirty="0"/>
          </a:p>
        </p:txBody>
      </p:sp>
      <p:sp>
        <p:nvSpPr>
          <p:cNvPr id="3" name="Content Placeholder 2"/>
          <p:cNvSpPr>
            <a:spLocks noGrp="1"/>
          </p:cNvSpPr>
          <p:nvPr>
            <p:ph idx="1"/>
          </p:nvPr>
        </p:nvSpPr>
        <p:spPr/>
        <p:txBody>
          <a:bodyPr/>
          <a:lstStyle/>
          <a:p>
            <a:r>
              <a:rPr lang="en-US" dirty="0"/>
              <a:t>AIM: Free from lung disease, heart disease and other smoking related disorders</a:t>
            </a:r>
          </a:p>
          <a:p>
            <a:pPr marL="0" indent="0">
              <a:buNone/>
            </a:pPr>
            <a:endParaRPr lang="en-US" dirty="0"/>
          </a:p>
          <a:p>
            <a:r>
              <a:rPr lang="en-US" dirty="0"/>
              <a:t>ACTIVITY: Encourage people to seek early detection and treatment of smoking related disorders</a:t>
            </a:r>
          </a:p>
        </p:txBody>
      </p:sp>
    </p:spTree>
    <p:extLst>
      <p:ext uri="{BB962C8B-B14F-4D97-AF65-F5344CB8AC3E}">
        <p14:creationId xmlns:p14="http://schemas.microsoft.com/office/powerpoint/2010/main" val="20553988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Behavioral change approach</a:t>
            </a:r>
            <a:br>
              <a:rPr lang="en-US" dirty="0"/>
            </a:br>
            <a:endParaRPr lang="en-US" dirty="0"/>
          </a:p>
        </p:txBody>
      </p:sp>
      <p:sp>
        <p:nvSpPr>
          <p:cNvPr id="3" name="Content Placeholder 2"/>
          <p:cNvSpPr>
            <a:spLocks noGrp="1"/>
          </p:cNvSpPr>
          <p:nvPr>
            <p:ph idx="1"/>
          </p:nvPr>
        </p:nvSpPr>
        <p:spPr/>
        <p:txBody>
          <a:bodyPr>
            <a:normAutofit/>
          </a:bodyPr>
          <a:lstStyle/>
          <a:p>
            <a:r>
              <a:rPr lang="en-US" dirty="0"/>
              <a:t>AIM: Behavior changes from smoking to not smoking</a:t>
            </a:r>
          </a:p>
          <a:p>
            <a:pPr marL="0" indent="0">
              <a:buNone/>
            </a:pPr>
            <a:endParaRPr lang="en-US" dirty="0"/>
          </a:p>
          <a:p>
            <a:r>
              <a:rPr lang="en-US" dirty="0"/>
              <a:t>ACTIVITY: Persuasive education to </a:t>
            </a:r>
          </a:p>
          <a:p>
            <a:pPr marL="400050" lvl="1" indent="0">
              <a:buNone/>
            </a:pPr>
            <a:r>
              <a:rPr lang="en-US" dirty="0"/>
              <a:t>– prevent non-smokers from starting to smoke</a:t>
            </a:r>
          </a:p>
          <a:p>
            <a:pPr marL="400050" lvl="1" indent="0">
              <a:buNone/>
            </a:pPr>
            <a:r>
              <a:rPr lang="en-US" dirty="0"/>
              <a:t>– persuade smokers to stop</a:t>
            </a:r>
          </a:p>
        </p:txBody>
      </p:sp>
    </p:spTree>
    <p:extLst>
      <p:ext uri="{BB962C8B-B14F-4D97-AF65-F5344CB8AC3E}">
        <p14:creationId xmlns:p14="http://schemas.microsoft.com/office/powerpoint/2010/main" val="16127211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Educational approach</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r>
              <a:rPr lang="en-US" dirty="0"/>
              <a:t>AIM: Clients understand effects of smoking on health and will make a decision whether to smoke or not and act on their decision</a:t>
            </a:r>
          </a:p>
          <a:p>
            <a:endParaRPr lang="en-US" dirty="0"/>
          </a:p>
          <a:p>
            <a:r>
              <a:rPr lang="en-US" dirty="0"/>
              <a:t>ACTIVITY: Giving information to clients about effects of smoking</a:t>
            </a:r>
          </a:p>
          <a:p>
            <a:pPr marL="914400" lvl="1" indent="-514350"/>
            <a:r>
              <a:rPr lang="en-US" dirty="0"/>
              <a:t>Helping them explore their values and attitudes and come to a decision</a:t>
            </a:r>
          </a:p>
          <a:p>
            <a:pPr marL="914400" lvl="1" indent="-514350"/>
            <a:r>
              <a:rPr lang="en-US" dirty="0"/>
              <a:t>Helping them learn how to stop smoking if they want to</a:t>
            </a:r>
          </a:p>
        </p:txBody>
      </p:sp>
    </p:spTree>
    <p:extLst>
      <p:ext uri="{BB962C8B-B14F-4D97-AF65-F5344CB8AC3E}">
        <p14:creationId xmlns:p14="http://schemas.microsoft.com/office/powerpoint/2010/main" val="10974794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empowerment approach</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AIM: Anti-smoking issue is considered only if clients identify it as a concern</a:t>
            </a:r>
          </a:p>
          <a:p>
            <a:pPr marL="0" indent="0">
              <a:buNone/>
            </a:pPr>
            <a:endParaRPr lang="en-US" dirty="0"/>
          </a:p>
          <a:p>
            <a:pPr marL="0" indent="0">
              <a:buNone/>
            </a:pPr>
            <a:r>
              <a:rPr lang="en-US" dirty="0"/>
              <a:t>ACTIVITY: Clients identify what, if anything, they want to know and do about it</a:t>
            </a:r>
          </a:p>
        </p:txBody>
      </p:sp>
    </p:spTree>
    <p:extLst>
      <p:ext uri="{BB962C8B-B14F-4D97-AF65-F5344CB8AC3E}">
        <p14:creationId xmlns:p14="http://schemas.microsoft.com/office/powerpoint/2010/main" val="36382453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Social change approach</a:t>
            </a:r>
            <a:br>
              <a:rPr lang="en-US" dirty="0"/>
            </a:br>
            <a:endParaRPr lang="en-US" dirty="0"/>
          </a:p>
        </p:txBody>
      </p:sp>
      <p:sp>
        <p:nvSpPr>
          <p:cNvPr id="3" name="Content Placeholder 2"/>
          <p:cNvSpPr>
            <a:spLocks noGrp="1"/>
          </p:cNvSpPr>
          <p:nvPr>
            <p:ph idx="1"/>
          </p:nvPr>
        </p:nvSpPr>
        <p:spPr>
          <a:xfrm>
            <a:off x="467544" y="1628800"/>
            <a:ext cx="8229600" cy="4525963"/>
          </a:xfrm>
        </p:spPr>
        <p:txBody>
          <a:bodyPr>
            <a:normAutofit lnSpcReduction="10000"/>
          </a:bodyPr>
          <a:lstStyle/>
          <a:p>
            <a:r>
              <a:rPr lang="en-US" dirty="0"/>
              <a:t>AIM: Make smoking socially unacceptable so it is easier not to smoke than to smoke</a:t>
            </a:r>
          </a:p>
          <a:p>
            <a:pPr marL="0" indent="0">
              <a:buNone/>
            </a:pPr>
            <a:endParaRPr lang="en-US" dirty="0"/>
          </a:p>
          <a:p>
            <a:r>
              <a:rPr lang="en-US" dirty="0"/>
              <a:t>ACTIVITY</a:t>
            </a:r>
          </a:p>
          <a:p>
            <a:pPr marL="400050" lvl="1" indent="0">
              <a:buNone/>
            </a:pPr>
            <a:r>
              <a:rPr lang="en-US" dirty="0"/>
              <a:t>– No smoking policy in all public places</a:t>
            </a:r>
          </a:p>
          <a:p>
            <a:pPr marL="400050" lvl="1" indent="0">
              <a:buNone/>
            </a:pPr>
            <a:r>
              <a:rPr lang="en-US" dirty="0"/>
              <a:t>– Cigarette sales less accessible</a:t>
            </a:r>
          </a:p>
          <a:p>
            <a:pPr marL="400050" lvl="1" indent="0">
              <a:buNone/>
            </a:pPr>
            <a:r>
              <a:rPr lang="en-US" dirty="0"/>
              <a:t>– Promotion of non-smoking as a social norm</a:t>
            </a:r>
          </a:p>
          <a:p>
            <a:pPr marL="400050" lvl="1" indent="0">
              <a:buNone/>
            </a:pPr>
            <a:r>
              <a:rPr lang="en-US" dirty="0"/>
              <a:t>– Limiting and challenging tobacco advertisements and sports sponsorships</a:t>
            </a:r>
          </a:p>
        </p:txBody>
      </p:sp>
    </p:spTree>
    <p:extLst>
      <p:ext uri="{BB962C8B-B14F-4D97-AF65-F5344CB8AC3E}">
        <p14:creationId xmlns:p14="http://schemas.microsoft.com/office/powerpoint/2010/main" val="36221613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solidFill>
                  <a:schemeClr val="tx2">
                    <a:lumMod val="75000"/>
                  </a:schemeClr>
                </a:solidFill>
              </a:rPr>
              <a:t>Models Of Health Promotion </a:t>
            </a:r>
          </a:p>
        </p:txBody>
      </p:sp>
      <p:sp>
        <p:nvSpPr>
          <p:cNvPr id="3" name="Content Placeholder 2"/>
          <p:cNvSpPr>
            <a:spLocks noGrp="1"/>
          </p:cNvSpPr>
          <p:nvPr>
            <p:ph idx="1"/>
          </p:nvPr>
        </p:nvSpPr>
        <p:spPr/>
        <p:txBody>
          <a:bodyPr/>
          <a:lstStyle/>
          <a:p>
            <a:r>
              <a:rPr lang="en-US" dirty="0"/>
              <a:t>The representation of different approaches of health promotion is primary descriptive. It is what health promoters do, and it is possible to move in and out of different approaches depending on the situation.</a:t>
            </a:r>
          </a:p>
        </p:txBody>
      </p:sp>
    </p:spTree>
    <p:extLst>
      <p:ext uri="{BB962C8B-B14F-4D97-AF65-F5344CB8AC3E}">
        <p14:creationId xmlns:p14="http://schemas.microsoft.com/office/powerpoint/2010/main" val="35243058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b="1" dirty="0">
                <a:solidFill>
                  <a:schemeClr val="tx2">
                    <a:lumMod val="75000"/>
                  </a:schemeClr>
                </a:solidFill>
              </a:rPr>
              <a:t>Models Of Health Promotion </a:t>
            </a:r>
            <a:r>
              <a:rPr lang="en-US" sz="3200" b="1" dirty="0">
                <a:solidFill>
                  <a:schemeClr val="tx2">
                    <a:lumMod val="75000"/>
                  </a:schemeClr>
                </a:solidFill>
              </a:rPr>
              <a:t>(cont.)</a:t>
            </a:r>
          </a:p>
        </p:txBody>
      </p:sp>
      <p:sp>
        <p:nvSpPr>
          <p:cNvPr id="3" name="Content Placeholder 2"/>
          <p:cNvSpPr>
            <a:spLocks noGrp="1"/>
          </p:cNvSpPr>
          <p:nvPr>
            <p:ph idx="1"/>
          </p:nvPr>
        </p:nvSpPr>
        <p:spPr/>
        <p:txBody>
          <a:bodyPr>
            <a:normAutofit/>
          </a:bodyPr>
          <a:lstStyle/>
          <a:p>
            <a:r>
              <a:rPr lang="en-US" dirty="0"/>
              <a:t>A more analytical means of identifying heath promotion is to develop models of practice.</a:t>
            </a:r>
          </a:p>
          <a:p>
            <a:r>
              <a:rPr lang="en-US" dirty="0"/>
              <a:t>All models seek to represent reality in some way and try to show in a simplified form how different things connect.</a:t>
            </a:r>
          </a:p>
          <a:p>
            <a:r>
              <a:rPr lang="en-US" dirty="0"/>
              <a:t>Implicit in the use of models is a theoretical framework that explain how and why the elements in the model are connected.</a:t>
            </a:r>
          </a:p>
        </p:txBody>
      </p:sp>
    </p:spTree>
    <p:extLst>
      <p:ext uri="{BB962C8B-B14F-4D97-AF65-F5344CB8AC3E}">
        <p14:creationId xmlns:p14="http://schemas.microsoft.com/office/powerpoint/2010/main" val="729676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solidFill>
                  <a:schemeClr val="tx2">
                    <a:lumMod val="75000"/>
                  </a:schemeClr>
                </a:solidFill>
              </a:rPr>
              <a:t>Models Of Health Promotion </a:t>
            </a:r>
            <a:r>
              <a:rPr lang="en-US" sz="3200" b="1" dirty="0">
                <a:solidFill>
                  <a:schemeClr val="tx2">
                    <a:lumMod val="75000"/>
                  </a:schemeClr>
                </a:solidFill>
              </a:rPr>
              <a:t>(cont.)</a:t>
            </a:r>
            <a:endParaRPr lang="en-US" b="1" dirty="0"/>
          </a:p>
        </p:txBody>
      </p:sp>
      <p:sp>
        <p:nvSpPr>
          <p:cNvPr id="3" name="Content Placeholder 2"/>
          <p:cNvSpPr>
            <a:spLocks noGrp="1"/>
          </p:cNvSpPr>
          <p:nvPr>
            <p:ph idx="1"/>
          </p:nvPr>
        </p:nvSpPr>
        <p:spPr/>
        <p:txBody>
          <a:bodyPr/>
          <a:lstStyle/>
          <a:p>
            <a:r>
              <a:rPr lang="en-US" dirty="0"/>
              <a:t>Using a model can be helpful because it encourages you to think theoretically, and come up with new strategies and ways of working.</a:t>
            </a:r>
          </a:p>
          <a:p>
            <a:r>
              <a:rPr lang="en-US" dirty="0"/>
              <a:t>It can also help you to prioritize and locate more or less desirable types of interventions. </a:t>
            </a:r>
          </a:p>
        </p:txBody>
      </p:sp>
    </p:spTree>
    <p:extLst>
      <p:ext uri="{BB962C8B-B14F-4D97-AF65-F5344CB8AC3E}">
        <p14:creationId xmlns:p14="http://schemas.microsoft.com/office/powerpoint/2010/main" val="24165433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US" dirty="0">
                <a:solidFill>
                  <a:schemeClr val="tx2">
                    <a:lumMod val="75000"/>
                  </a:schemeClr>
                </a:solidFill>
              </a:rPr>
              <a:t>Models of health promotion may help to:</a:t>
            </a:r>
          </a:p>
        </p:txBody>
      </p:sp>
      <p:sp>
        <p:nvSpPr>
          <p:cNvPr id="3" name="Content Placeholder 2"/>
          <p:cNvSpPr>
            <a:spLocks noGrp="1"/>
          </p:cNvSpPr>
          <p:nvPr>
            <p:ph idx="1"/>
          </p:nvPr>
        </p:nvSpPr>
        <p:spPr/>
        <p:txBody>
          <a:bodyPr/>
          <a:lstStyle/>
          <a:p>
            <a:r>
              <a:rPr lang="en-US" dirty="0"/>
              <a:t>Conceptualize or map the field of health promotion </a:t>
            </a:r>
          </a:p>
          <a:p>
            <a:r>
              <a:rPr lang="en-US" dirty="0"/>
              <a:t>Interrogate and analyze existing practice</a:t>
            </a:r>
          </a:p>
          <a:p>
            <a:r>
              <a:rPr lang="en-US" dirty="0"/>
              <a:t>Plan and chart the possibilities for interventions </a:t>
            </a:r>
          </a:p>
          <a:p>
            <a:pPr marL="0" indent="0">
              <a:buNone/>
            </a:pPr>
            <a:r>
              <a:rPr lang="en-US" dirty="0"/>
              <a:t>(Niandoo &amp; Wills 2005)</a:t>
            </a:r>
          </a:p>
        </p:txBody>
      </p:sp>
    </p:spTree>
    <p:extLst>
      <p:ext uri="{BB962C8B-B14F-4D97-AF65-F5344CB8AC3E}">
        <p14:creationId xmlns:p14="http://schemas.microsoft.com/office/powerpoint/2010/main" val="16505974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solidFill>
                  <a:schemeClr val="tx2">
                    <a:lumMod val="75000"/>
                  </a:schemeClr>
                </a:solidFill>
              </a:rPr>
              <a:t>Theory</a:t>
            </a:r>
            <a:endParaRPr lang="en-US" b="1" dirty="0"/>
          </a:p>
        </p:txBody>
      </p:sp>
      <p:sp>
        <p:nvSpPr>
          <p:cNvPr id="3" name="Content Placeholder 2"/>
          <p:cNvSpPr>
            <a:spLocks noGrp="1"/>
          </p:cNvSpPr>
          <p:nvPr>
            <p:ph idx="1"/>
          </p:nvPr>
        </p:nvSpPr>
        <p:spPr/>
        <p:txBody>
          <a:bodyPr/>
          <a:lstStyle/>
          <a:p>
            <a:r>
              <a:rPr lang="en-US" dirty="0"/>
              <a:t>Theory is defined as ‘ systematically organized knowledge applicable in a relatively widen verity of circumstances devised to analyze, predict or otherwise explain the nature or behavior of a specified set of phenomena that could be used as the basis for action’ (Van Ryn &amp; Heany 1922) </a:t>
            </a:r>
          </a:p>
          <a:p>
            <a:endParaRPr lang="en-US" dirty="0"/>
          </a:p>
        </p:txBody>
      </p:sp>
    </p:spTree>
    <p:extLst>
      <p:ext uri="{BB962C8B-B14F-4D97-AF65-F5344CB8AC3E}">
        <p14:creationId xmlns:p14="http://schemas.microsoft.com/office/powerpoint/2010/main" val="27227384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GB" b="1" dirty="0">
                <a:solidFill>
                  <a:schemeClr val="tx2">
                    <a:lumMod val="75000"/>
                  </a:schemeClr>
                </a:solidFill>
              </a:rPr>
              <a:t>Health promotion theories</a:t>
            </a:r>
          </a:p>
        </p:txBody>
      </p:sp>
      <p:sp>
        <p:nvSpPr>
          <p:cNvPr id="7171" name="Rectangle 3"/>
          <p:cNvSpPr>
            <a:spLocks noGrp="1" noChangeArrowheads="1"/>
          </p:cNvSpPr>
          <p:nvPr>
            <p:ph type="body" idx="1"/>
          </p:nvPr>
        </p:nvSpPr>
        <p:spPr/>
        <p:txBody>
          <a:bodyPr>
            <a:normAutofit lnSpcReduction="10000"/>
          </a:bodyPr>
          <a:lstStyle/>
          <a:p>
            <a:pPr eaLnBrk="1" hangingPunct="1"/>
            <a:r>
              <a:rPr lang="en-GB" dirty="0"/>
              <a:t>There are many different theories that guide health promotion interventions</a:t>
            </a:r>
          </a:p>
          <a:p>
            <a:pPr eaLnBrk="1" hangingPunct="1"/>
            <a:r>
              <a:rPr lang="en-GB" dirty="0"/>
              <a:t>Most theories are based in the social sciences including sociology, education, psychology and policy studies</a:t>
            </a:r>
          </a:p>
          <a:p>
            <a:pPr eaLnBrk="1" hangingPunct="1"/>
            <a:r>
              <a:rPr lang="en-GB" dirty="0"/>
              <a:t>Different approaches to health promotion tap into different theoretical perspectives and academic disciplines</a:t>
            </a:r>
          </a:p>
          <a:p>
            <a:r>
              <a:rPr lang="en-GB" dirty="0"/>
              <a:t>We will examine 4 contrasting models</a:t>
            </a:r>
          </a:p>
          <a:p>
            <a:pPr eaLnBrk="1" hangingPunct="1"/>
            <a:endParaRPr lang="en-GB" dirty="0"/>
          </a:p>
        </p:txBody>
      </p:sp>
    </p:spTree>
    <p:extLst>
      <p:ext uri="{BB962C8B-B14F-4D97-AF65-F5344CB8AC3E}">
        <p14:creationId xmlns:p14="http://schemas.microsoft.com/office/powerpoint/2010/main" val="19375392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2" name="Rectangle 18"/>
          <p:cNvSpPr>
            <a:spLocks noChangeArrowheads="1"/>
          </p:cNvSpPr>
          <p:nvPr/>
        </p:nvSpPr>
        <p:spPr bwMode="auto">
          <a:xfrm>
            <a:off x="2895600" y="1143000"/>
            <a:ext cx="3352800" cy="2971800"/>
          </a:xfrm>
          <a:prstGeom prst="rect">
            <a:avLst/>
          </a:prstGeom>
          <a:solidFill>
            <a:schemeClr val="accent2"/>
          </a:solidFill>
          <a:ln w="9525">
            <a:miter lim="800000"/>
            <a:headEnd/>
            <a:tailEnd/>
          </a:ln>
          <a:effectLst/>
          <a:scene3d>
            <a:camera prst="legacyObliqueTopRight"/>
            <a:lightRig rig="legacyFlat3" dir="b"/>
          </a:scene3d>
          <a:sp3d extrusionH="430200" prstMaterial="legacyMatte">
            <a:bevelT w="13500" h="13500" prst="angle"/>
            <a:bevelB w="13500" h="13500" prst="angle"/>
            <a:extrusionClr>
              <a:schemeClr val="accent2"/>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US" dirty="0"/>
          </a:p>
        </p:txBody>
      </p:sp>
      <p:sp>
        <p:nvSpPr>
          <p:cNvPr id="6146" name="Rectangle 2"/>
          <p:cNvSpPr>
            <a:spLocks noGrp="1" noChangeArrowheads="1"/>
          </p:cNvSpPr>
          <p:nvPr>
            <p:ph type="title"/>
          </p:nvPr>
        </p:nvSpPr>
        <p:spPr>
          <a:xfrm>
            <a:off x="381000" y="76200"/>
            <a:ext cx="8534400" cy="990600"/>
          </a:xfrm>
        </p:spPr>
        <p:txBody>
          <a:bodyPr>
            <a:noAutofit/>
          </a:bodyPr>
          <a:lstStyle/>
          <a:p>
            <a:pPr algn="l"/>
            <a:r>
              <a:rPr lang="en-US" sz="3200" b="1" dirty="0">
                <a:solidFill>
                  <a:schemeClr val="tx2">
                    <a:lumMod val="75000"/>
                  </a:schemeClr>
                </a:solidFill>
                <a:effectLst>
                  <a:outerShdw blurRad="38100" dist="38100" dir="2700000" algn="tl">
                    <a:srgbClr val="FFFFFF"/>
                  </a:outerShdw>
                </a:effectLst>
              </a:rPr>
              <a:t>3- TANNAHILL’S MODEL OF HEALTH PROMOTION (DOWNIE </a:t>
            </a:r>
            <a:r>
              <a:rPr lang="en-US" sz="3200" i="1" dirty="0">
                <a:solidFill>
                  <a:schemeClr val="tx2">
                    <a:lumMod val="75000"/>
                  </a:schemeClr>
                </a:solidFill>
                <a:effectLst>
                  <a:outerShdw blurRad="38100" dist="38100" dir="2700000" algn="tl">
                    <a:srgbClr val="FFFFFF"/>
                  </a:outerShdw>
                </a:effectLst>
              </a:rPr>
              <a:t>et al</a:t>
            </a:r>
            <a:r>
              <a:rPr lang="en-US" sz="3200" b="1" i="1" dirty="0">
                <a:solidFill>
                  <a:schemeClr val="tx2">
                    <a:lumMod val="75000"/>
                  </a:schemeClr>
                </a:solidFill>
                <a:effectLst>
                  <a:outerShdw blurRad="38100" dist="38100" dir="2700000" algn="tl">
                    <a:srgbClr val="FFFFFF"/>
                  </a:outerShdw>
                </a:effectLst>
              </a:rPr>
              <a:t> –</a:t>
            </a:r>
            <a:r>
              <a:rPr lang="en-US" sz="3200" dirty="0">
                <a:solidFill>
                  <a:schemeClr val="tx2">
                    <a:lumMod val="75000"/>
                  </a:schemeClr>
                </a:solidFill>
                <a:effectLst>
                  <a:outerShdw blurRad="38100" dist="38100" dir="2700000" algn="tl">
                    <a:srgbClr val="FFFFFF"/>
                  </a:outerShdw>
                </a:effectLst>
              </a:rPr>
              <a:t> 1990) </a:t>
            </a:r>
            <a:endParaRPr lang="en-GB" sz="3200" b="1" dirty="0">
              <a:solidFill>
                <a:schemeClr val="tx2">
                  <a:lumMod val="75000"/>
                </a:schemeClr>
              </a:solidFill>
              <a:effectLst>
                <a:outerShdw blurRad="38100" dist="38100" dir="2700000" algn="tl">
                  <a:srgbClr val="FFFFFF"/>
                </a:outerShdw>
              </a:effectLst>
            </a:endParaRPr>
          </a:p>
        </p:txBody>
      </p:sp>
      <p:sp>
        <p:nvSpPr>
          <p:cNvPr id="6147" name="Oval 3"/>
          <p:cNvSpPr>
            <a:spLocks noChangeArrowheads="1"/>
          </p:cNvSpPr>
          <p:nvPr/>
        </p:nvSpPr>
        <p:spPr bwMode="auto">
          <a:xfrm>
            <a:off x="3657600" y="1295400"/>
            <a:ext cx="1828800" cy="17526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6148" name="Oval 4"/>
          <p:cNvSpPr>
            <a:spLocks noChangeArrowheads="1"/>
          </p:cNvSpPr>
          <p:nvPr/>
        </p:nvSpPr>
        <p:spPr bwMode="auto">
          <a:xfrm>
            <a:off x="4267200" y="2133600"/>
            <a:ext cx="1828800" cy="17526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6149" name="Oval 5"/>
          <p:cNvSpPr>
            <a:spLocks noChangeArrowheads="1"/>
          </p:cNvSpPr>
          <p:nvPr/>
        </p:nvSpPr>
        <p:spPr bwMode="auto">
          <a:xfrm>
            <a:off x="3048000" y="2209800"/>
            <a:ext cx="1828800" cy="1752600"/>
          </a:xfrm>
          <a:prstGeom prst="ellipse">
            <a:avLst/>
          </a:prstGeom>
          <a:noFill/>
          <a:ln w="3810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dirty="0"/>
          </a:p>
        </p:txBody>
      </p:sp>
      <p:sp>
        <p:nvSpPr>
          <p:cNvPr id="6150" name="Text Box 6"/>
          <p:cNvSpPr txBox="1">
            <a:spLocks noChangeArrowheads="1"/>
          </p:cNvSpPr>
          <p:nvPr/>
        </p:nvSpPr>
        <p:spPr bwMode="auto">
          <a:xfrm>
            <a:off x="3962400" y="15240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dirty="0"/>
          </a:p>
        </p:txBody>
      </p:sp>
      <p:sp>
        <p:nvSpPr>
          <p:cNvPr id="6151" name="Text Box 7"/>
          <p:cNvSpPr txBox="1">
            <a:spLocks noChangeArrowheads="1"/>
          </p:cNvSpPr>
          <p:nvPr/>
        </p:nvSpPr>
        <p:spPr bwMode="auto">
          <a:xfrm>
            <a:off x="3733800" y="1752600"/>
            <a:ext cx="16716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sz="1600" b="1" dirty="0">
                <a:solidFill>
                  <a:schemeClr val="bg1"/>
                </a:solidFill>
              </a:rPr>
              <a:t>Health education</a:t>
            </a:r>
            <a:endParaRPr lang="en-GB" sz="1600" b="1" dirty="0">
              <a:solidFill>
                <a:schemeClr val="bg1"/>
              </a:solidFill>
            </a:endParaRPr>
          </a:p>
        </p:txBody>
      </p:sp>
      <p:sp>
        <p:nvSpPr>
          <p:cNvPr id="6152" name="Text Box 8"/>
          <p:cNvSpPr txBox="1">
            <a:spLocks noChangeArrowheads="1"/>
          </p:cNvSpPr>
          <p:nvPr/>
        </p:nvSpPr>
        <p:spPr bwMode="auto">
          <a:xfrm>
            <a:off x="3200400" y="3092450"/>
            <a:ext cx="11334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sz="1600" b="1" dirty="0">
                <a:solidFill>
                  <a:schemeClr val="bg1"/>
                </a:solidFill>
              </a:rPr>
              <a:t>Prevention</a:t>
            </a:r>
            <a:endParaRPr lang="en-GB" sz="1600" b="1" dirty="0">
              <a:solidFill>
                <a:schemeClr val="bg1"/>
              </a:solidFill>
            </a:endParaRPr>
          </a:p>
        </p:txBody>
      </p:sp>
      <p:sp>
        <p:nvSpPr>
          <p:cNvPr id="6153" name="Text Box 9"/>
          <p:cNvSpPr txBox="1">
            <a:spLocks noChangeArrowheads="1"/>
          </p:cNvSpPr>
          <p:nvPr/>
        </p:nvSpPr>
        <p:spPr bwMode="auto">
          <a:xfrm>
            <a:off x="4953000" y="2971800"/>
            <a:ext cx="11430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sz="1600" b="1" dirty="0">
                <a:solidFill>
                  <a:schemeClr val="bg1"/>
                </a:solidFill>
              </a:rPr>
              <a:t>Health </a:t>
            </a:r>
          </a:p>
          <a:p>
            <a:r>
              <a:rPr lang="en-US" sz="1600" b="1" dirty="0">
                <a:solidFill>
                  <a:schemeClr val="bg1"/>
                </a:solidFill>
              </a:rPr>
              <a:t>protection</a:t>
            </a:r>
            <a:endParaRPr lang="en-GB" sz="1600" b="1" dirty="0">
              <a:solidFill>
                <a:schemeClr val="bg1"/>
              </a:solidFill>
            </a:endParaRPr>
          </a:p>
        </p:txBody>
      </p:sp>
      <p:sp>
        <p:nvSpPr>
          <p:cNvPr id="6154" name="Text Box 10"/>
          <p:cNvSpPr txBox="1">
            <a:spLocks noChangeArrowheads="1"/>
          </p:cNvSpPr>
          <p:nvPr/>
        </p:nvSpPr>
        <p:spPr bwMode="auto">
          <a:xfrm>
            <a:off x="3473450" y="27432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1</a:t>
            </a:r>
            <a:endParaRPr lang="en-GB" dirty="0">
              <a:solidFill>
                <a:srgbClr val="FFFF00"/>
              </a:solidFill>
            </a:endParaRPr>
          </a:p>
        </p:txBody>
      </p:sp>
      <p:sp>
        <p:nvSpPr>
          <p:cNvPr id="6155" name="Text Box 11"/>
          <p:cNvSpPr txBox="1">
            <a:spLocks noChangeArrowheads="1"/>
          </p:cNvSpPr>
          <p:nvPr/>
        </p:nvSpPr>
        <p:spPr bwMode="auto">
          <a:xfrm>
            <a:off x="3886200" y="22860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2</a:t>
            </a:r>
            <a:endParaRPr lang="en-GB" dirty="0">
              <a:solidFill>
                <a:srgbClr val="FFFF00"/>
              </a:solidFill>
            </a:endParaRPr>
          </a:p>
        </p:txBody>
      </p:sp>
      <p:sp>
        <p:nvSpPr>
          <p:cNvPr id="6156" name="Text Box 12"/>
          <p:cNvSpPr txBox="1">
            <a:spLocks noChangeArrowheads="1"/>
          </p:cNvSpPr>
          <p:nvPr/>
        </p:nvSpPr>
        <p:spPr bwMode="auto">
          <a:xfrm>
            <a:off x="4403725" y="30480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3</a:t>
            </a:r>
            <a:endParaRPr lang="en-GB" dirty="0">
              <a:solidFill>
                <a:srgbClr val="FFFF00"/>
              </a:solidFill>
            </a:endParaRPr>
          </a:p>
        </p:txBody>
      </p:sp>
      <p:sp>
        <p:nvSpPr>
          <p:cNvPr id="6157" name="Text Box 13"/>
          <p:cNvSpPr txBox="1">
            <a:spLocks noChangeArrowheads="1"/>
          </p:cNvSpPr>
          <p:nvPr/>
        </p:nvSpPr>
        <p:spPr bwMode="auto">
          <a:xfrm>
            <a:off x="4403725" y="2590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4</a:t>
            </a:r>
            <a:endParaRPr lang="en-GB" dirty="0">
              <a:solidFill>
                <a:srgbClr val="FFFF00"/>
              </a:solidFill>
            </a:endParaRPr>
          </a:p>
        </p:txBody>
      </p:sp>
      <p:sp>
        <p:nvSpPr>
          <p:cNvPr id="6158" name="Text Box 14"/>
          <p:cNvSpPr txBox="1">
            <a:spLocks noChangeArrowheads="1"/>
          </p:cNvSpPr>
          <p:nvPr/>
        </p:nvSpPr>
        <p:spPr bwMode="auto">
          <a:xfrm>
            <a:off x="4403725" y="13716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5</a:t>
            </a:r>
            <a:endParaRPr lang="en-GB" dirty="0">
              <a:solidFill>
                <a:srgbClr val="FFFF00"/>
              </a:solidFill>
            </a:endParaRPr>
          </a:p>
        </p:txBody>
      </p:sp>
      <p:sp>
        <p:nvSpPr>
          <p:cNvPr id="6159" name="Text Box 15"/>
          <p:cNvSpPr txBox="1">
            <a:spLocks noChangeArrowheads="1"/>
          </p:cNvSpPr>
          <p:nvPr/>
        </p:nvSpPr>
        <p:spPr bwMode="auto">
          <a:xfrm>
            <a:off x="4876800" y="2209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7</a:t>
            </a:r>
            <a:endParaRPr lang="en-GB" dirty="0">
              <a:solidFill>
                <a:srgbClr val="FFFF00"/>
              </a:solidFill>
            </a:endParaRPr>
          </a:p>
        </p:txBody>
      </p:sp>
      <p:sp>
        <p:nvSpPr>
          <p:cNvPr id="6160" name="Text Box 16"/>
          <p:cNvSpPr txBox="1">
            <a:spLocks noChangeArrowheads="1"/>
          </p:cNvSpPr>
          <p:nvPr/>
        </p:nvSpPr>
        <p:spPr bwMode="auto">
          <a:xfrm>
            <a:off x="5562600" y="2590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dirty="0">
                <a:solidFill>
                  <a:srgbClr val="FFFF00"/>
                </a:solidFill>
              </a:rPr>
              <a:t>6</a:t>
            </a:r>
            <a:endParaRPr lang="en-GB" dirty="0">
              <a:solidFill>
                <a:srgbClr val="FFFF00"/>
              </a:solidFill>
            </a:endParaRPr>
          </a:p>
        </p:txBody>
      </p:sp>
      <p:sp>
        <p:nvSpPr>
          <p:cNvPr id="6161" name="Text Box 17"/>
          <p:cNvSpPr txBox="1">
            <a:spLocks noChangeArrowheads="1"/>
          </p:cNvSpPr>
          <p:nvPr/>
        </p:nvSpPr>
        <p:spPr bwMode="auto">
          <a:xfrm>
            <a:off x="228600" y="1600200"/>
            <a:ext cx="2743200" cy="504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227013" indent="-227013">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US" sz="2000" dirty="0"/>
              <a:t>1. Preventive services, e.g.. immunization, cervical screening, hypertension case finding, developmental surveillance, use of nicotine chewing gum to aid smoking cessation.</a:t>
            </a:r>
          </a:p>
          <a:p>
            <a:pPr>
              <a:spcBef>
                <a:spcPct val="50000"/>
              </a:spcBef>
            </a:pPr>
            <a:endParaRPr lang="en-US" sz="1000" dirty="0"/>
          </a:p>
          <a:p>
            <a:pPr>
              <a:spcBef>
                <a:spcPct val="50000"/>
              </a:spcBef>
            </a:pPr>
            <a:r>
              <a:rPr lang="en-US" sz="2000" dirty="0"/>
              <a:t>2. Preventive health education, e.g.. smoking cessation advice and information.</a:t>
            </a:r>
            <a:endParaRPr lang="en-GB" sz="2000" dirty="0"/>
          </a:p>
        </p:txBody>
      </p:sp>
      <p:sp>
        <p:nvSpPr>
          <p:cNvPr id="6163" name="Text Box 19"/>
          <p:cNvSpPr txBox="1">
            <a:spLocks noChangeArrowheads="1"/>
          </p:cNvSpPr>
          <p:nvPr/>
        </p:nvSpPr>
        <p:spPr bwMode="auto">
          <a:xfrm>
            <a:off x="3276600" y="4495800"/>
            <a:ext cx="3733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sz="2000" dirty="0"/>
          </a:p>
        </p:txBody>
      </p:sp>
      <p:sp>
        <p:nvSpPr>
          <p:cNvPr id="6164" name="Text Box 20"/>
          <p:cNvSpPr txBox="1">
            <a:spLocks noChangeArrowheads="1"/>
          </p:cNvSpPr>
          <p:nvPr/>
        </p:nvSpPr>
        <p:spPr bwMode="auto">
          <a:xfrm>
            <a:off x="2971800" y="4191000"/>
            <a:ext cx="3810000"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227013" indent="-227013">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US" sz="2000" dirty="0"/>
              <a:t>3. Preventive health protection, e.g.. fluoridation of water.</a:t>
            </a:r>
            <a:endParaRPr lang="en-US" sz="1400" dirty="0"/>
          </a:p>
          <a:p>
            <a:pPr>
              <a:spcBef>
                <a:spcPct val="50000"/>
              </a:spcBef>
            </a:pPr>
            <a:r>
              <a:rPr lang="en-US" sz="2000" dirty="0"/>
              <a:t>4. Health education for preventive health protection, e.g.. lobbying for seat belt legislation.</a:t>
            </a:r>
          </a:p>
          <a:p>
            <a:pPr>
              <a:spcBef>
                <a:spcPct val="50000"/>
              </a:spcBef>
            </a:pPr>
            <a:r>
              <a:rPr lang="en-US" sz="2000" dirty="0"/>
              <a:t>5. Positive health education, e.g. life skills with young people.</a:t>
            </a:r>
            <a:endParaRPr lang="en-GB" sz="2000" dirty="0"/>
          </a:p>
        </p:txBody>
      </p:sp>
      <p:sp>
        <p:nvSpPr>
          <p:cNvPr id="6165" name="Text Box 21"/>
          <p:cNvSpPr txBox="1">
            <a:spLocks noChangeArrowheads="1"/>
          </p:cNvSpPr>
          <p:nvPr/>
        </p:nvSpPr>
        <p:spPr bwMode="auto">
          <a:xfrm>
            <a:off x="6705600" y="1508125"/>
            <a:ext cx="2209800" cy="364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227013" indent="-227013">
              <a:defRPr sz="2400">
                <a:solidFill>
                  <a:schemeClr val="tx1"/>
                </a:solidFill>
                <a:latin typeface="Times New Roman" pitchFamily="18" charset="0"/>
              </a:defRPr>
            </a:lvl1pPr>
            <a:lvl2pPr>
              <a:defRPr sz="2400">
                <a:solidFill>
                  <a:schemeClr val="tx1"/>
                </a:solidFill>
                <a:latin typeface="Times New Roman" pitchFamily="18" charset="0"/>
              </a:defRPr>
            </a:lvl2pPr>
            <a:lvl3pPr>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US" sz="2000" dirty="0"/>
              <a:t>6. Positive health protection, e.g.. workplace smoking policy.</a:t>
            </a:r>
          </a:p>
          <a:p>
            <a:pPr>
              <a:spcBef>
                <a:spcPct val="50000"/>
              </a:spcBef>
            </a:pPr>
            <a:endParaRPr lang="en-US" sz="1400" dirty="0"/>
          </a:p>
          <a:p>
            <a:pPr>
              <a:spcBef>
                <a:spcPct val="50000"/>
              </a:spcBef>
            </a:pPr>
            <a:r>
              <a:rPr lang="en-US" sz="2000" dirty="0"/>
              <a:t>7. Health education aimed at positive health protection, e.g.. pushing for a ban on tobacco advertising.</a:t>
            </a:r>
            <a:endParaRPr lang="en-GB" sz="2000" dirty="0"/>
          </a:p>
        </p:txBody>
      </p:sp>
    </p:spTree>
    <p:extLst>
      <p:ext uri="{BB962C8B-B14F-4D97-AF65-F5344CB8AC3E}">
        <p14:creationId xmlns:p14="http://schemas.microsoft.com/office/powerpoint/2010/main" val="36419809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l"/>
            <a:r>
              <a:rPr lang="en-US" b="1" dirty="0">
                <a:solidFill>
                  <a:schemeClr val="tx2">
                    <a:lumMod val="75000"/>
                  </a:schemeClr>
                </a:solidFill>
                <a:effectLst>
                  <a:outerShdw blurRad="38100" dist="38100" dir="2700000" algn="tl">
                    <a:srgbClr val="FFFFFF"/>
                  </a:outerShdw>
                </a:effectLst>
              </a:rPr>
              <a:t>TANNAHILL’S MODEL OF HEALTH PROMOTION (DOWNIE </a:t>
            </a:r>
            <a:r>
              <a:rPr lang="en-US" i="1" dirty="0">
                <a:solidFill>
                  <a:schemeClr val="tx2">
                    <a:lumMod val="75000"/>
                  </a:schemeClr>
                </a:solidFill>
                <a:effectLst>
                  <a:outerShdw blurRad="38100" dist="38100" dir="2700000" algn="tl">
                    <a:srgbClr val="FFFFFF"/>
                  </a:outerShdw>
                </a:effectLst>
              </a:rPr>
              <a:t>et al</a:t>
            </a:r>
            <a:r>
              <a:rPr lang="en-US" b="1" i="1" dirty="0">
                <a:solidFill>
                  <a:schemeClr val="tx2">
                    <a:lumMod val="75000"/>
                  </a:schemeClr>
                </a:solidFill>
                <a:effectLst>
                  <a:outerShdw blurRad="38100" dist="38100" dir="2700000" algn="tl">
                    <a:srgbClr val="FFFFFF"/>
                  </a:outerShdw>
                </a:effectLst>
              </a:rPr>
              <a:t> –</a:t>
            </a:r>
            <a:r>
              <a:rPr lang="en-US" dirty="0">
                <a:solidFill>
                  <a:schemeClr val="tx2">
                    <a:lumMod val="75000"/>
                  </a:schemeClr>
                </a:solidFill>
                <a:effectLst>
                  <a:outerShdw blurRad="38100" dist="38100" dir="2700000" algn="tl">
                    <a:srgbClr val="FFFFFF"/>
                  </a:outerShdw>
                </a:effectLst>
              </a:rPr>
              <a:t> 1990) </a:t>
            </a:r>
            <a:endParaRPr lang="en-US" dirty="0"/>
          </a:p>
        </p:txBody>
      </p:sp>
      <p:sp>
        <p:nvSpPr>
          <p:cNvPr id="4" name="Content Placeholder 3"/>
          <p:cNvSpPr>
            <a:spLocks noGrp="1"/>
          </p:cNvSpPr>
          <p:nvPr>
            <p:ph idx="1"/>
          </p:nvPr>
        </p:nvSpPr>
        <p:spPr>
          <a:xfrm>
            <a:off x="467544" y="1988840"/>
            <a:ext cx="8229600" cy="4525963"/>
          </a:xfrm>
        </p:spPr>
        <p:txBody>
          <a:bodyPr/>
          <a:lstStyle/>
          <a:p>
            <a:r>
              <a:rPr lang="en-US" dirty="0"/>
              <a:t>Shows how these different approaches relate to each other in an all-inclusive process termed health promotion.</a:t>
            </a:r>
          </a:p>
        </p:txBody>
      </p:sp>
    </p:spTree>
    <p:extLst>
      <p:ext uri="{BB962C8B-B14F-4D97-AF65-F5344CB8AC3E}">
        <p14:creationId xmlns:p14="http://schemas.microsoft.com/office/powerpoint/2010/main" val="25435064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l"/>
            <a:r>
              <a:rPr lang="en-US" sz="4000" b="1" dirty="0">
                <a:solidFill>
                  <a:schemeClr val="tx2">
                    <a:lumMod val="75000"/>
                  </a:schemeClr>
                </a:solidFill>
                <a:effectLst>
                  <a:outerShdw blurRad="38100" dist="38100" dir="2700000" algn="tl">
                    <a:srgbClr val="FFFFFF"/>
                  </a:outerShdw>
                </a:effectLst>
              </a:rPr>
              <a:t>TANNAHILL’S MODEL OF HEALTH PROMOTION (DOWNIE </a:t>
            </a:r>
            <a:r>
              <a:rPr lang="en-US" sz="4000" i="1" dirty="0">
                <a:solidFill>
                  <a:schemeClr val="tx2">
                    <a:lumMod val="75000"/>
                  </a:schemeClr>
                </a:solidFill>
                <a:effectLst>
                  <a:outerShdw blurRad="38100" dist="38100" dir="2700000" algn="tl">
                    <a:srgbClr val="FFFFFF"/>
                  </a:outerShdw>
                </a:effectLst>
              </a:rPr>
              <a:t>et al</a:t>
            </a:r>
            <a:r>
              <a:rPr lang="en-US" sz="4000" b="1" i="1" dirty="0">
                <a:solidFill>
                  <a:schemeClr val="tx2">
                    <a:lumMod val="75000"/>
                  </a:schemeClr>
                </a:solidFill>
                <a:effectLst>
                  <a:outerShdw blurRad="38100" dist="38100" dir="2700000" algn="tl">
                    <a:srgbClr val="FFFFFF"/>
                  </a:outerShdw>
                </a:effectLst>
              </a:rPr>
              <a:t> –</a:t>
            </a:r>
            <a:r>
              <a:rPr lang="en-US" sz="4000" dirty="0">
                <a:solidFill>
                  <a:schemeClr val="tx2">
                    <a:lumMod val="75000"/>
                  </a:schemeClr>
                </a:solidFill>
                <a:effectLst>
                  <a:outerShdw blurRad="38100" dist="38100" dir="2700000" algn="tl">
                    <a:srgbClr val="FFFFFF"/>
                  </a:outerShdw>
                </a:effectLst>
              </a:rPr>
              <a:t> 1990) </a:t>
            </a:r>
            <a:r>
              <a:rPr lang="en-US" sz="3600" dirty="0">
                <a:solidFill>
                  <a:schemeClr val="tx2">
                    <a:lumMod val="75000"/>
                  </a:schemeClr>
                </a:solidFill>
                <a:effectLst>
                  <a:outerShdw blurRad="38100" dist="38100" dir="2700000" algn="tl">
                    <a:srgbClr val="FFFFFF"/>
                  </a:outerShdw>
                </a:effectLst>
              </a:rPr>
              <a:t>(cont.)</a:t>
            </a:r>
            <a:endParaRPr lang="en-US" sz="3600" dirty="0"/>
          </a:p>
        </p:txBody>
      </p:sp>
      <p:sp>
        <p:nvSpPr>
          <p:cNvPr id="4" name="Content Placeholder 3"/>
          <p:cNvSpPr>
            <a:spLocks noGrp="1"/>
          </p:cNvSpPr>
          <p:nvPr>
            <p:ph idx="1"/>
          </p:nvPr>
        </p:nvSpPr>
        <p:spPr/>
        <p:txBody>
          <a:bodyPr/>
          <a:lstStyle/>
          <a:p>
            <a:r>
              <a:rPr lang="en-US" dirty="0"/>
              <a:t>Health education- communication to enhance well being and prevent ill health through influencing knowledge and attitudes.</a:t>
            </a:r>
          </a:p>
          <a:p>
            <a:r>
              <a:rPr lang="en-US" dirty="0"/>
              <a:t>Prevention- reducing or avoiding the risk of diseases and ill health primary through medical interventions.</a:t>
            </a:r>
          </a:p>
          <a:p>
            <a:r>
              <a:rPr lang="en-US" dirty="0"/>
              <a:t>Health protection safeguarding population health legislative, fiscal or social measures.</a:t>
            </a:r>
          </a:p>
        </p:txBody>
      </p:sp>
    </p:spTree>
    <p:extLst>
      <p:ext uri="{BB962C8B-B14F-4D97-AF65-F5344CB8AC3E}">
        <p14:creationId xmlns:p14="http://schemas.microsoft.com/office/powerpoint/2010/main" val="1059150092"/>
      </p:ext>
    </p:extLst>
  </p:cSld>
  <p:clrMapOvr>
    <a:masterClrMapping/>
  </p:clrMapOvr>
</p:sld>
</file>

<file path=ppt/theme/theme1.xml><?xml version="1.0" encoding="utf-8"?>
<a:theme xmlns:a="http://schemas.openxmlformats.org/drawingml/2006/main" name="Office Theme">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2050</Words>
  <Application>Microsoft Office PowerPoint</Application>
  <PresentationFormat>On-screen Show (4:3)</PresentationFormat>
  <Paragraphs>236</Paragraphs>
  <Slides>53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Times New Roman</vt:lpstr>
      <vt:lpstr>Office Theme</vt:lpstr>
      <vt:lpstr>Models and Approaches to Health Promotion </vt:lpstr>
      <vt:lpstr>Main approaches to health promotion</vt:lpstr>
      <vt:lpstr>These approaches have different objectives </vt:lpstr>
      <vt:lpstr>TOP-DOWN VS. BOTTOM-UP</vt:lpstr>
      <vt:lpstr>The medical or preventative approach</vt:lpstr>
      <vt:lpstr>Aims</vt:lpstr>
      <vt:lpstr>Levels of interventions</vt:lpstr>
      <vt:lpstr>Popularity of medical approach</vt:lpstr>
      <vt:lpstr>Disadvantages </vt:lpstr>
      <vt:lpstr> Methods </vt:lpstr>
      <vt:lpstr>Evaluation of medical approach</vt:lpstr>
      <vt:lpstr>Behavior change approach</vt:lpstr>
      <vt:lpstr>Aims</vt:lpstr>
      <vt:lpstr>Disadvantages  </vt:lpstr>
      <vt:lpstr>Methods</vt:lpstr>
      <vt:lpstr>Evaluation</vt:lpstr>
      <vt:lpstr>The educational approach</vt:lpstr>
      <vt:lpstr>Aims</vt:lpstr>
      <vt:lpstr>Disadvantages </vt:lpstr>
      <vt:lpstr>Methods</vt:lpstr>
      <vt:lpstr>Aspects of learning</vt:lpstr>
      <vt:lpstr>Aspects of learning (Cont.) </vt:lpstr>
      <vt:lpstr>Aspects of learning (Cont.) </vt:lpstr>
      <vt:lpstr>Evaluation</vt:lpstr>
      <vt:lpstr>Empowerment approach</vt:lpstr>
      <vt:lpstr>PowerPoint Presentation</vt:lpstr>
      <vt:lpstr>Aims</vt:lpstr>
      <vt:lpstr>Aims (Cont.)</vt:lpstr>
      <vt:lpstr>Aims (Cont.)</vt:lpstr>
      <vt:lpstr>Aims (Cont.)</vt:lpstr>
      <vt:lpstr>Disadvantages</vt:lpstr>
      <vt:lpstr>Methods</vt:lpstr>
      <vt:lpstr>Evaluation</vt:lpstr>
      <vt:lpstr>Social change approach</vt:lpstr>
      <vt:lpstr>Aims </vt:lpstr>
      <vt:lpstr>Disadvantages</vt:lpstr>
      <vt:lpstr>PowerPoint Presentation</vt:lpstr>
      <vt:lpstr>Evaluation</vt:lpstr>
      <vt:lpstr>PowerPoint Presentation</vt:lpstr>
      <vt:lpstr>The medical approach </vt:lpstr>
      <vt:lpstr>Behavioral change approach </vt:lpstr>
      <vt:lpstr>Educational approach </vt:lpstr>
      <vt:lpstr>The empowerment approach </vt:lpstr>
      <vt:lpstr>Social change approach </vt:lpstr>
      <vt:lpstr>Models Of Health Promotion </vt:lpstr>
      <vt:lpstr>Models Of Health Promotion (cont.)</vt:lpstr>
      <vt:lpstr>Models Of Health Promotion (cont.)</vt:lpstr>
      <vt:lpstr>Models of health promotion may help to:</vt:lpstr>
      <vt:lpstr>Theory</vt:lpstr>
      <vt:lpstr>Health promotion theories</vt:lpstr>
      <vt:lpstr>3- TANNAHILL’S MODEL OF HEALTH PROMOTION (DOWNIE et al – 1990) </vt:lpstr>
      <vt:lpstr>TANNAHILL’S MODEL OF HEALTH PROMOTION (DOWNIE et al – 1990) </vt:lpstr>
      <vt:lpstr>TANNAHILL’S MODEL OF HEALTH PROMOTION (DOWNIE et al – 1990)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basma</dc:creator>
  <cp:lastModifiedBy>Joanna Fender</cp:lastModifiedBy>
  <cp:revision>52</cp:revision>
  <dcterms:created xsi:type="dcterms:W3CDTF">2012-09-28T13:45:53Z</dcterms:created>
  <dcterms:modified xsi:type="dcterms:W3CDTF">2023-03-05T22:33:44Z</dcterms:modified>
</cp:coreProperties>
</file>