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1" r:id="rId1"/>
  </p:sldMasterIdLst>
  <p:sldIdLst>
    <p:sldId id="256" r:id="rId2"/>
    <p:sldId id="257" r:id="rId3"/>
    <p:sldId id="258" r:id="rId4"/>
    <p:sldId id="271" r:id="rId5"/>
    <p:sldId id="259" r:id="rId6"/>
    <p:sldId id="263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2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2" d="100"/>
          <a:sy n="82" d="100"/>
        </p:scale>
        <p:origin x="1474" y="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Oval 9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0" y="2226503"/>
            <a:ext cx="5917679" cy="2550877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0" y="4777380"/>
            <a:ext cx="5917679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7498080" y="1828800"/>
            <a:ext cx="990599" cy="22865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6236208" y="3264408"/>
            <a:ext cx="3859795" cy="228660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61646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970" y="927098"/>
            <a:ext cx="6343672" cy="70986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6546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6200000">
              <a:off x="3105027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/>
            <p:nvPr/>
          </p:nvSpPr>
          <p:spPr bwMode="gray">
            <a:xfrm rot="15687606">
              <a:off x="3320102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7534" y="2257588"/>
            <a:ext cx="3090672" cy="3020344"/>
          </a:xfrm>
        </p:spPr>
        <p:txBody>
          <a:bodyPr anchor="ctr"/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19261" y="2257588"/>
            <a:ext cx="3082516" cy="302034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9988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66440" y="2489200"/>
            <a:ext cx="3636980" cy="353060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0581" y="2489203"/>
            <a:ext cx="3636980" cy="35306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12153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9918" y="2489200"/>
            <a:ext cx="3633502" cy="75929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66440" y="3248490"/>
            <a:ext cx="3636980" cy="277131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0581" y="2489200"/>
            <a:ext cx="3636979" cy="75663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0581" y="3245835"/>
            <a:ext cx="3636980" cy="277396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10176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90444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37984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548536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/>
            <p:cNvSpPr/>
            <p:nvPr/>
          </p:nvSpPr>
          <p:spPr bwMode="gray">
            <a:xfrm rot="15687606">
              <a:off x="2769747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447800"/>
            <a:ext cx="2712590" cy="14955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8927" y="1447800"/>
            <a:ext cx="3632850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1" y="3086845"/>
            <a:ext cx="2712589" cy="2933701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39171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852610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 rot="15687606">
              <a:off x="3074559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381390"/>
            <a:ext cx="2987089" cy="157480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722909" y="1320800"/>
            <a:ext cx="2791102" cy="42164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086100"/>
            <a:ext cx="2987089" cy="24511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3263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10204164">
              <a:off x="426788" y="456424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Rectangle 15"/>
            <p:cNvSpPr/>
            <p:nvPr/>
          </p:nvSpPr>
          <p:spPr>
            <a:xfrm>
              <a:off x="421503" y="402165"/>
              <a:ext cx="8327939" cy="314113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0800000">
              <a:off x="485023" y="2670079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4961454"/>
            <a:ext cx="642200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1" y="685800"/>
            <a:ext cx="6422004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0" y="5528192"/>
            <a:ext cx="6422004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64273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2780895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Rectangle 8"/>
            <p:cNvSpPr/>
            <p:nvPr/>
          </p:nvSpPr>
          <p:spPr>
            <a:xfrm>
              <a:off x="485023" y="4343399"/>
              <a:ext cx="8182128" cy="211243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>
              <a:off x="485023" y="2854646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2005" cy="1692720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488023"/>
            <a:ext cx="6422005" cy="2536857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09435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430920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0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3" name="TextBox 22"/>
          <p:cNvSpPr txBox="1"/>
          <p:nvPr/>
        </p:nvSpPr>
        <p:spPr bwMode="gray">
          <a:xfrm>
            <a:off x="647430" y="651690"/>
            <a:ext cx="60159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 bwMode="gray">
          <a:xfrm>
            <a:off x="7069418" y="2900292"/>
            <a:ext cx="61906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8060" y="927099"/>
            <a:ext cx="6160385" cy="2882179"/>
          </a:xfrm>
        </p:spPr>
        <p:txBody>
          <a:bodyPr anchor="ctr"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387278" y="3809278"/>
            <a:ext cx="5646143" cy="333113"/>
          </a:xfrm>
        </p:spPr>
        <p:txBody>
          <a:bodyPr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5000816"/>
            <a:ext cx="6343673" cy="101061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52202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/>
            <p:nvPr/>
          </p:nvSpPr>
          <p:spPr bwMode="gray">
            <a:xfrm rot="21010068">
              <a:off x="6359946" y="431124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7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2057400"/>
            <a:ext cx="6422005" cy="20955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1" y="5024908"/>
            <a:ext cx="6422004" cy="994891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61725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3593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2489200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5"/>
          </p:nvPr>
        </p:nvSpPr>
        <p:spPr>
          <a:xfrm>
            <a:off x="866440" y="3147164"/>
            <a:ext cx="2313432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05614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08471" y="3147164"/>
            <a:ext cx="2318918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60935" y="3147164"/>
            <a:ext cx="2316625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294530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75003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345260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4179596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9055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8"/>
          </p:nvPr>
        </p:nvSpPr>
        <p:spPr>
          <a:xfrm>
            <a:off x="866439" y="4837558"/>
            <a:ext cx="2313432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11125" y="4179595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8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553189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11125" y="484820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4179596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9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08641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58642" y="483755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0" name="Straight Connector 39"/>
          <p:cNvCxnSpPr/>
          <p:nvPr/>
        </p:nvCxnSpPr>
        <p:spPr>
          <a:xfrm>
            <a:off x="3290019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1781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02825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20420" cy="6860798"/>
            <a:chOff x="-1588" y="0"/>
            <a:chExt cx="9120420" cy="6860798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4966650">
              <a:off x="4673046" y="5107506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</p:grpSp>
      <p:sp>
        <p:nvSpPr>
          <p:cNvPr id="17" name="Rectangle 16"/>
          <p:cNvSpPr/>
          <p:nvPr/>
        </p:nvSpPr>
        <p:spPr>
          <a:xfrm>
            <a:off x="414867" y="402165"/>
            <a:ext cx="4610565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 bwMode="gray">
          <a:xfrm rot="5400000">
            <a:off x="1299309" y="1765596"/>
            <a:ext cx="5995993" cy="3326809"/>
          </a:xfrm>
          <a:custGeom>
            <a:avLst/>
            <a:gdLst/>
            <a:ahLst/>
            <a:cxnLst/>
            <a:rect l="0" t="0" r="r" b="b"/>
            <a:pathLst>
              <a:path w="4960" h="2752">
                <a:moveTo>
                  <a:pt x="0" y="0"/>
                </a:moveTo>
                <a:lnTo>
                  <a:pt x="0" y="324"/>
                </a:lnTo>
                <a:lnTo>
                  <a:pt x="0" y="1992"/>
                </a:lnTo>
                <a:lnTo>
                  <a:pt x="0" y="2752"/>
                </a:lnTo>
                <a:lnTo>
                  <a:pt x="4960" y="2752"/>
                </a:lnTo>
                <a:lnTo>
                  <a:pt x="4960" y="1992"/>
                </a:lnTo>
                <a:lnTo>
                  <a:pt x="4960" y="324"/>
                </a:lnTo>
                <a:lnTo>
                  <a:pt x="4960" y="0"/>
                </a:lnTo>
                <a:lnTo>
                  <a:pt x="4960" y="0"/>
                </a:lnTo>
                <a:lnTo>
                  <a:pt x="4734" y="34"/>
                </a:lnTo>
                <a:lnTo>
                  <a:pt x="4510" y="64"/>
                </a:lnTo>
                <a:lnTo>
                  <a:pt x="4284" y="90"/>
                </a:lnTo>
                <a:lnTo>
                  <a:pt x="4060" y="114"/>
                </a:lnTo>
                <a:lnTo>
                  <a:pt x="3836" y="132"/>
                </a:lnTo>
                <a:lnTo>
                  <a:pt x="3614" y="146"/>
                </a:lnTo>
                <a:lnTo>
                  <a:pt x="3392" y="158"/>
                </a:lnTo>
                <a:lnTo>
                  <a:pt x="3174" y="166"/>
                </a:lnTo>
                <a:lnTo>
                  <a:pt x="2960" y="172"/>
                </a:lnTo>
                <a:lnTo>
                  <a:pt x="2748" y="174"/>
                </a:lnTo>
                <a:lnTo>
                  <a:pt x="2542" y="174"/>
                </a:lnTo>
                <a:lnTo>
                  <a:pt x="2338" y="174"/>
                </a:lnTo>
                <a:lnTo>
                  <a:pt x="2140" y="170"/>
                </a:lnTo>
                <a:lnTo>
                  <a:pt x="1948" y="164"/>
                </a:lnTo>
                <a:lnTo>
                  <a:pt x="1762" y="156"/>
                </a:lnTo>
                <a:lnTo>
                  <a:pt x="1582" y="148"/>
                </a:lnTo>
                <a:lnTo>
                  <a:pt x="1410" y="138"/>
                </a:lnTo>
                <a:lnTo>
                  <a:pt x="1244" y="128"/>
                </a:lnTo>
                <a:lnTo>
                  <a:pt x="1088" y="116"/>
                </a:lnTo>
                <a:lnTo>
                  <a:pt x="938" y="104"/>
                </a:lnTo>
                <a:lnTo>
                  <a:pt x="668" y="78"/>
                </a:lnTo>
                <a:lnTo>
                  <a:pt x="438" y="54"/>
                </a:lnTo>
                <a:lnTo>
                  <a:pt x="254" y="34"/>
                </a:lnTo>
                <a:lnTo>
                  <a:pt x="116" y="1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8" name="Freeform 5"/>
          <p:cNvSpPr>
            <a:spLocks noEditPoints="1"/>
          </p:cNvSpPr>
          <p:nvPr/>
        </p:nvSpPr>
        <p:spPr bwMode="gray">
          <a:xfrm>
            <a:off x="0" y="0"/>
            <a:ext cx="9144000" cy="6858000"/>
          </a:xfrm>
          <a:custGeom>
            <a:avLst/>
            <a:gdLst/>
            <a:ahLst/>
            <a:cxnLst/>
            <a:rect l="0" t="0" r="r" b="b"/>
            <a:pathLst>
              <a:path w="5760" h="4320">
                <a:moveTo>
                  <a:pt x="0" y="0"/>
                </a:moveTo>
                <a:lnTo>
                  <a:pt x="0" y="4320"/>
                </a:lnTo>
                <a:lnTo>
                  <a:pt x="5760" y="4320"/>
                </a:lnTo>
                <a:lnTo>
                  <a:pt x="5760" y="0"/>
                </a:lnTo>
                <a:lnTo>
                  <a:pt x="0" y="0"/>
                </a:lnTo>
                <a:close/>
                <a:moveTo>
                  <a:pt x="5444" y="4004"/>
                </a:moveTo>
                <a:lnTo>
                  <a:pt x="324" y="4004"/>
                </a:lnTo>
                <a:lnTo>
                  <a:pt x="324" y="324"/>
                </a:lnTo>
                <a:lnTo>
                  <a:pt x="5444" y="324"/>
                </a:lnTo>
                <a:lnTo>
                  <a:pt x="5444" y="400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174928" y="1447799"/>
            <a:ext cx="1113516" cy="4572001"/>
          </a:xfrm>
        </p:spPr>
        <p:txBody>
          <a:bodyPr vert="eaVert" anchor="ctr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66738" y="1447799"/>
            <a:ext cx="4416936" cy="45720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2260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Oval 2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Oval 2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Oval 2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Oval 2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Freeform 5"/>
            <p:cNvSpPr/>
            <p:nvPr/>
          </p:nvSpPr>
          <p:spPr bwMode="gray">
            <a:xfrm rot="21010068">
              <a:off x="6359946" y="179029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4"/>
            <p:cNvSpPr/>
            <p:nvPr/>
          </p:nvSpPr>
          <p:spPr bwMode="gray">
            <a:xfrm>
              <a:off x="485023" y="1856450"/>
              <a:ext cx="8173954" cy="4535226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866440" y="927099"/>
            <a:ext cx="6345260" cy="7098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4382" y="2489200"/>
            <a:ext cx="6345260" cy="353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74443" y="6365498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 b="1" i="0">
                <a:solidFill>
                  <a:schemeClr val="accent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90843" y="6365497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6" name="Rectangle 25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16279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  <p:sldLayoutId id="2147483714" r:id="rId13"/>
    <p:sldLayoutId id="2147483715" r:id="rId14"/>
    <p:sldLayoutId id="2147483716" r:id="rId15"/>
    <p:sldLayoutId id="2147483717" r:id="rId16"/>
    <p:sldLayoutId id="2147483718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b="0" i="0" kern="120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283464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3444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0876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0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5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spanishfootballsports.blogspot.com/2012/08/spanish-football-league-round-2.html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spanishfootballsports.blogspot.com/2013/01/iffhs-fc-barcelona-leads-best-21st.html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528931/premium-photo-image-active-activity-advising" TargetMode="External"/><Relationship Id="rId2" Type="http://schemas.openxmlformats.org/officeDocument/2006/relationships/image" Target="../media/image4.1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ontiersin.org/articles/10.3389/fphys.2019.00947/full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640612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ograph.org.uk/photo/5028563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528931/premium-photo-image-active-activity-advising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91A5E26-1F21-459D-8C03-ADB057B090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wo men playing football on a field">
            <a:extLst>
              <a:ext uri="{FF2B5EF4-FFF2-40B4-BE49-F238E27FC236}">
                <a16:creationId xmlns:a16="http://schemas.microsoft.com/office/drawing/2014/main" id="{17A607F5-0E92-672C-8CE1-6DB6EA71ECE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449" r="217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215" y="1493243"/>
            <a:ext cx="6619243" cy="267764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Practical Coaching Portfolio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216" y="4777380"/>
            <a:ext cx="6619243" cy="86142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100" dirty="0">
                <a:solidFill>
                  <a:schemeClr val="tx1"/>
                </a:solidFill>
              </a:rPr>
              <a:t> Coaching Pedagogy (BMSS6001)</a:t>
            </a:r>
          </a:p>
          <a:p>
            <a:pPr>
              <a:lnSpc>
                <a:spcPct val="90000"/>
              </a:lnSpc>
            </a:pPr>
            <a:r>
              <a:rPr lang="en-GB" sz="1100" dirty="0">
                <a:solidFill>
                  <a:schemeClr val="tx1"/>
                </a:solidFill>
              </a:rPr>
              <a:t>Sport: Football</a:t>
            </a:r>
          </a:p>
          <a:p>
            <a:pPr>
              <a:lnSpc>
                <a:spcPct val="90000"/>
              </a:lnSpc>
            </a:pPr>
            <a:r>
              <a:rPr lang="en-GB" sz="1100" dirty="0">
                <a:solidFill>
                  <a:schemeClr val="tx1"/>
                </a:solidFill>
              </a:rPr>
              <a:t>Kristopher Jones | Student ID:2317159 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999" y="266704"/>
            <a:ext cx="6571060" cy="70696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700"/>
              <a:t>Coaching Context &amp; Athlete’s Profile</a:t>
            </a:r>
          </a:p>
        </p:txBody>
      </p:sp>
      <p:pic>
        <p:nvPicPr>
          <p:cNvPr id="5" name="Picture 4" descr="A group of football players posing for a photo">
            <a:extLst>
              <a:ext uri="{FF2B5EF4-FFF2-40B4-BE49-F238E27FC236}">
                <a16:creationId xmlns:a16="http://schemas.microsoft.com/office/drawing/2014/main" id="{C2D5E054-11F7-7AC7-8543-31DC280D97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5809" r="8320" b="3"/>
          <a:stretch>
            <a:fillRect/>
          </a:stretch>
        </p:blipFill>
        <p:spPr>
          <a:xfrm>
            <a:off x="863600" y="2775951"/>
            <a:ext cx="3258768" cy="306716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2327" y="2785541"/>
            <a:ext cx="3908984" cy="3416300"/>
          </a:xfrm>
        </p:spPr>
        <p:txBody>
          <a:bodyPr anchor="ctr">
            <a:normAutofit fontScale="25000" lnSpcReduction="20000"/>
          </a:bodyPr>
          <a:lstStyle/>
          <a:p>
            <a:pPr>
              <a:lnSpc>
                <a:spcPct val="90000"/>
              </a:lnSpc>
            </a:pPr>
            <a:r>
              <a:rPr lang="en-GB" sz="500" b="1" dirty="0"/>
              <a:t>Coaching Context &amp; Athlete Profile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3600" u="sng" dirty="0"/>
              <a:t>Competitive Environment</a:t>
            </a:r>
          </a:p>
          <a:p>
            <a:pPr>
              <a:lnSpc>
                <a:spcPct val="90000"/>
              </a:lnSpc>
            </a:pPr>
            <a:r>
              <a:rPr lang="en-GB" sz="3600" dirty="0"/>
              <a:t>Adult Saturday League football team</a:t>
            </a:r>
          </a:p>
          <a:p>
            <a:pPr>
              <a:lnSpc>
                <a:spcPct val="90000"/>
              </a:lnSpc>
            </a:pPr>
            <a:r>
              <a:rPr lang="en-GB" sz="3600" dirty="0"/>
              <a:t>Competing in regional amateur division</a:t>
            </a:r>
          </a:p>
          <a:p>
            <a:pPr>
              <a:lnSpc>
                <a:spcPct val="90000"/>
              </a:lnSpc>
            </a:pPr>
            <a:r>
              <a:rPr lang="en-GB" sz="3600" dirty="0"/>
              <a:t>Weekly fixture schedule (Saturday competition)</a:t>
            </a:r>
            <a:br>
              <a:rPr lang="en-GB" sz="3600" dirty="0"/>
            </a:br>
            <a:endParaRPr lang="en-GB" sz="36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3600" u="sng" dirty="0"/>
              <a:t>Athlete Profile</a:t>
            </a:r>
          </a:p>
          <a:p>
            <a:pPr>
              <a:lnSpc>
                <a:spcPct val="90000"/>
              </a:lnSpc>
            </a:pPr>
            <a:r>
              <a:rPr lang="en-GB" sz="3600" dirty="0"/>
              <a:t>Age range: 18–35 years</a:t>
            </a:r>
          </a:p>
          <a:p>
            <a:pPr>
              <a:lnSpc>
                <a:spcPct val="90000"/>
              </a:lnSpc>
            </a:pPr>
            <a:r>
              <a:rPr lang="en-GB" sz="3600" dirty="0"/>
              <a:t>Mixed playing backgrounds (ex-academy to recreational)</a:t>
            </a:r>
          </a:p>
          <a:p>
            <a:pPr>
              <a:lnSpc>
                <a:spcPct val="90000"/>
              </a:lnSpc>
            </a:pPr>
            <a:r>
              <a:rPr lang="en-GB" sz="3600" dirty="0"/>
              <a:t>Varied tactical understanding and technical consistency</a:t>
            </a:r>
            <a:br>
              <a:rPr lang="en-GB" sz="3600" dirty="0"/>
            </a:br>
            <a:endParaRPr lang="en-GB" sz="36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3600" u="sng" dirty="0"/>
              <a:t>Training Structure</a:t>
            </a:r>
          </a:p>
          <a:p>
            <a:pPr>
              <a:lnSpc>
                <a:spcPct val="90000"/>
              </a:lnSpc>
            </a:pPr>
            <a:r>
              <a:rPr lang="en-GB" sz="3600" dirty="0"/>
              <a:t>1–2 training sessions per week (60–90 minutes)</a:t>
            </a:r>
          </a:p>
          <a:p>
            <a:pPr>
              <a:lnSpc>
                <a:spcPct val="90000"/>
              </a:lnSpc>
            </a:pPr>
            <a:r>
              <a:rPr lang="en-GB" sz="3600" dirty="0"/>
              <a:t>Limited contact time compared to semi-professional environments</a:t>
            </a:r>
          </a:p>
          <a:p>
            <a:pPr>
              <a:lnSpc>
                <a:spcPct val="90000"/>
              </a:lnSpc>
            </a:pPr>
            <a:r>
              <a:rPr lang="en-GB" sz="3600" dirty="0"/>
              <a:t>Emphasis on practical, game-realistic preparation</a:t>
            </a:r>
            <a:br>
              <a:rPr lang="en-GB" sz="3600" dirty="0"/>
            </a:br>
            <a:endParaRPr lang="en-GB" sz="36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3600" u="sng" dirty="0"/>
              <a:t>Squad Characteristics</a:t>
            </a:r>
          </a:p>
          <a:p>
            <a:pPr>
              <a:lnSpc>
                <a:spcPct val="90000"/>
              </a:lnSpc>
            </a:pPr>
            <a:r>
              <a:rPr lang="en-GB" sz="3600" dirty="0"/>
              <a:t>Strong physical capacity but inconsistent tactical prowess</a:t>
            </a:r>
          </a:p>
          <a:p>
            <a:pPr>
              <a:lnSpc>
                <a:spcPct val="90000"/>
              </a:lnSpc>
            </a:pPr>
            <a:r>
              <a:rPr lang="en-GB" sz="3600" dirty="0"/>
              <a:t>Reliance on individual ability in pressured situations</a:t>
            </a:r>
          </a:p>
          <a:p>
            <a:pPr>
              <a:lnSpc>
                <a:spcPct val="90000"/>
              </a:lnSpc>
            </a:pPr>
            <a:r>
              <a:rPr lang="en-GB" sz="3600" dirty="0"/>
              <a:t>Variable decision-making under high press</a:t>
            </a:r>
          </a:p>
          <a:p>
            <a:pPr marL="0" indent="0">
              <a:lnSpc>
                <a:spcPct val="90000"/>
              </a:lnSpc>
              <a:buNone/>
            </a:pPr>
            <a:endParaRPr lang="en-GB" sz="3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4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1942938" y="1881194"/>
            <a:ext cx="3299407" cy="330693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6" name="Freeform: Shape 65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3122264" y="751601"/>
            <a:ext cx="6053670" cy="5354799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8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9144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5565" y="1130603"/>
            <a:ext cx="2506831" cy="459679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>
                <a:solidFill>
                  <a:srgbClr val="EBEBEB"/>
                </a:solidFill>
              </a:rPr>
              <a:t>Performance Needs Analysis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4AE20F0-E39F-3CE8-EF00-FC6EF387FC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7557" y="402165"/>
            <a:ext cx="4126961" cy="5954325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900" b="1" dirty="0"/>
          </a:p>
          <a:p>
            <a:pPr marL="0" indent="0">
              <a:lnSpc>
                <a:spcPct val="90000"/>
              </a:lnSpc>
              <a:buNone/>
            </a:pPr>
            <a:r>
              <a:rPr lang="en-GB" sz="900" u="sng" dirty="0"/>
              <a:t>Contextual Performance Considerations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900" dirty="0"/>
              <a:t>Athletes all  varied football experience( academy level, recreational)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900" dirty="0"/>
              <a:t>Indoor sports hall environment (reduced pitch dimensions)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900" dirty="0"/>
              <a:t>Limited space increases temporal and spatial pressure</a:t>
            </a:r>
          </a:p>
          <a:p>
            <a:pPr marL="0" indent="0">
              <a:lnSpc>
                <a:spcPct val="90000"/>
              </a:lnSpc>
              <a:buNone/>
            </a:pPr>
            <a:br>
              <a:rPr lang="en-GB" sz="900" dirty="0"/>
            </a:br>
            <a:r>
              <a:rPr lang="en-GB" sz="900" u="sng" dirty="0"/>
              <a:t>Identified Development Needs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900" dirty="0"/>
              <a:t>Inconsistent positional support during build-up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900" dirty="0"/>
              <a:t>Delayed decision-making under pressure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900" dirty="0"/>
              <a:t>Over-reliance on individual ability rather than structured progression</a:t>
            </a:r>
          </a:p>
          <a:p>
            <a:pPr marL="0" indent="0">
              <a:lnSpc>
                <a:spcPct val="90000"/>
              </a:lnSpc>
              <a:buNone/>
            </a:pPr>
            <a:br>
              <a:rPr lang="en-GB" sz="900" dirty="0"/>
            </a:br>
            <a:r>
              <a:rPr lang="en-GB" sz="900" u="sng" dirty="0"/>
              <a:t>Rationale for Intervention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900" dirty="0"/>
              <a:t>Desire to develop tactical awareness in constrained spaces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900" dirty="0"/>
              <a:t>Improve perception–action coupling under high pressure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900" dirty="0"/>
              <a:t>Promote collective build-up structure within small-sided context</a:t>
            </a:r>
          </a:p>
          <a:p>
            <a:pPr marL="0" indent="0">
              <a:lnSpc>
                <a:spcPct val="90000"/>
              </a:lnSpc>
              <a:buNone/>
            </a:pPr>
            <a:br>
              <a:rPr lang="en-GB" sz="900" dirty="0"/>
            </a:br>
            <a:endParaRPr lang="en-GB" sz="9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900" u="sng" dirty="0"/>
              <a:t>Performance Model Link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900" dirty="0"/>
              <a:t>Effective build-up demands support angles, scanning, and progression through thirds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900" dirty="0"/>
              <a:t>Small-sided indoor format amplifies decision frequency and cognitive demand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1942938" y="1881194"/>
            <a:ext cx="3299407" cy="330693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3122264" y="751601"/>
            <a:ext cx="6053670" cy="5354799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9144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D3473A-78DB-43D7-576F-778FEA813B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5565" y="1130603"/>
            <a:ext cx="2506831" cy="4596794"/>
          </a:xfrm>
        </p:spPr>
        <p:txBody>
          <a:bodyPr anchor="ctr">
            <a:normAutofit/>
          </a:bodyPr>
          <a:lstStyle/>
          <a:p>
            <a:r>
              <a:rPr lang="en-GB" sz="2800" b="1">
                <a:solidFill>
                  <a:srgbClr val="EBEBEB"/>
                </a:solidFill>
              </a:rPr>
              <a:t>Coaching &amp; Learning Theories Applied</a:t>
            </a:r>
            <a:endParaRPr lang="en-GB" sz="2800">
              <a:solidFill>
                <a:srgbClr val="EBEBEB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F93B1B-7C04-01B6-55DF-19B0953D03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7557" y="437513"/>
            <a:ext cx="4126961" cy="5954325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900" u="sng" dirty="0"/>
              <a:t>Self-Determination Theory (Deci &amp; Ryan)</a:t>
            </a:r>
          </a:p>
          <a:p>
            <a:pPr>
              <a:lnSpc>
                <a:spcPct val="90000"/>
              </a:lnSpc>
            </a:pPr>
            <a:r>
              <a:rPr lang="en-GB" sz="900" dirty="0"/>
              <a:t>Promote autonomy through guided questioning</a:t>
            </a:r>
          </a:p>
          <a:p>
            <a:pPr>
              <a:lnSpc>
                <a:spcPct val="90000"/>
              </a:lnSpc>
            </a:pPr>
            <a:r>
              <a:rPr lang="en-GB" sz="900" dirty="0"/>
              <a:t>Encourage competence via progressive challenge</a:t>
            </a:r>
          </a:p>
          <a:p>
            <a:pPr>
              <a:lnSpc>
                <a:spcPct val="90000"/>
              </a:lnSpc>
            </a:pPr>
            <a:r>
              <a:rPr lang="en-GB" sz="900" dirty="0"/>
              <a:t>Foster relatedness through peer feedback</a:t>
            </a:r>
            <a:br>
              <a:rPr lang="en-GB" sz="900" dirty="0"/>
            </a:br>
            <a:endParaRPr lang="en-GB" sz="9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900" u="sng" dirty="0"/>
              <a:t>Social Learning Theory (Bandura)</a:t>
            </a:r>
          </a:p>
          <a:p>
            <a:pPr>
              <a:lnSpc>
                <a:spcPct val="90000"/>
              </a:lnSpc>
            </a:pPr>
            <a:r>
              <a:rPr lang="en-GB" sz="900" dirty="0"/>
              <a:t>Observational learning utilising reciprocal style</a:t>
            </a:r>
          </a:p>
          <a:p>
            <a:pPr>
              <a:lnSpc>
                <a:spcPct val="90000"/>
              </a:lnSpc>
            </a:pPr>
            <a:r>
              <a:rPr lang="en-GB" sz="900" dirty="0"/>
              <a:t>Peer modelling in phase-of-play situations/tasks</a:t>
            </a:r>
          </a:p>
          <a:p>
            <a:pPr>
              <a:lnSpc>
                <a:spcPct val="90000"/>
              </a:lnSpc>
            </a:pPr>
            <a:r>
              <a:rPr lang="en-GB" sz="900" dirty="0"/>
              <a:t>Reinforcement of successful tactical behaviours</a:t>
            </a:r>
            <a:br>
              <a:rPr lang="en-GB" sz="900" dirty="0"/>
            </a:br>
            <a:endParaRPr lang="en-GB" sz="9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900" u="sng" dirty="0"/>
              <a:t>Constraints-Led Approach</a:t>
            </a:r>
          </a:p>
          <a:p>
            <a:pPr>
              <a:lnSpc>
                <a:spcPct val="90000"/>
              </a:lnSpc>
            </a:pPr>
            <a:r>
              <a:rPr lang="en-GB" sz="900" dirty="0"/>
              <a:t>Behaviour shaped through task &amp; environmental design</a:t>
            </a:r>
          </a:p>
          <a:p>
            <a:pPr>
              <a:lnSpc>
                <a:spcPct val="90000"/>
              </a:lnSpc>
            </a:pPr>
            <a:r>
              <a:rPr lang="en-GB" sz="900" dirty="0"/>
              <a:t>Progressive constraint manipulation across sessions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900" u="sng" dirty="0"/>
              <a:t>Ecological Dynamics</a:t>
            </a:r>
          </a:p>
          <a:p>
            <a:pPr>
              <a:lnSpc>
                <a:spcPct val="90000"/>
              </a:lnSpc>
            </a:pPr>
            <a:r>
              <a:rPr lang="en-GB" sz="900" dirty="0"/>
              <a:t>Strengthening perception–action coupling</a:t>
            </a:r>
          </a:p>
          <a:p>
            <a:pPr>
              <a:lnSpc>
                <a:spcPct val="90000"/>
              </a:lnSpc>
            </a:pPr>
            <a:r>
              <a:rPr lang="en-GB" sz="900" dirty="0"/>
              <a:t>Representative learning for transfer to competition</a:t>
            </a:r>
          </a:p>
          <a:p>
            <a:pPr marL="0" indent="0">
              <a:lnSpc>
                <a:spcPct val="90000"/>
              </a:lnSpc>
              <a:buNone/>
            </a:pPr>
            <a:endParaRPr lang="en-GB" sz="9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900" b="1" u="sng" dirty="0"/>
              <a:t>Application Across Sessions</a:t>
            </a:r>
          </a:p>
          <a:p>
            <a:pPr>
              <a:lnSpc>
                <a:spcPct val="90000"/>
              </a:lnSpc>
            </a:pPr>
            <a:r>
              <a:rPr lang="en-GB" sz="900" dirty="0"/>
              <a:t>Session 1: Scaffolded learning and  autonomy support</a:t>
            </a:r>
          </a:p>
          <a:p>
            <a:pPr>
              <a:lnSpc>
                <a:spcPct val="90000"/>
              </a:lnSpc>
            </a:pPr>
            <a:r>
              <a:rPr lang="en-GB" sz="900" dirty="0"/>
              <a:t>Session 2: Increased session challenge and peer feedback</a:t>
            </a:r>
          </a:p>
          <a:p>
            <a:pPr>
              <a:lnSpc>
                <a:spcPct val="90000"/>
              </a:lnSpc>
            </a:pPr>
            <a:r>
              <a:rPr lang="en-GB" sz="900" dirty="0"/>
              <a:t>Session 3: Player-led decision-making while implementing match realism</a:t>
            </a:r>
          </a:p>
          <a:p>
            <a:pPr marL="0" indent="0">
              <a:lnSpc>
                <a:spcPct val="90000"/>
              </a:lnSpc>
              <a:buNone/>
            </a:pP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8714414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1942938" y="1881194"/>
            <a:ext cx="3299407" cy="330693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3122264" y="751601"/>
            <a:ext cx="6053670" cy="5354799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7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9144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5565" y="1130603"/>
            <a:ext cx="2506831" cy="4596794"/>
          </a:xfrm>
        </p:spPr>
        <p:txBody>
          <a:bodyPr anchor="ctr">
            <a:normAutofit/>
          </a:bodyPr>
          <a:lstStyle/>
          <a:p>
            <a:r>
              <a:rPr lang="en-GB" sz="2800">
                <a:solidFill>
                  <a:srgbClr val="EBEBEB"/>
                </a:solidFill>
              </a:rPr>
              <a:t>Overall Block Aim &amp;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7557" y="437513"/>
            <a:ext cx="4126961" cy="5954325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br>
              <a:rPr lang="en-GB" sz="700" dirty="0"/>
            </a:br>
            <a:endParaRPr lang="en-GB" sz="7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000" u="sng" dirty="0"/>
              <a:t>Overall Block Aim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dirty="0"/>
              <a:t>Improve first-phase build-up effectiveness under high press through , game-based training.</a:t>
            </a:r>
          </a:p>
          <a:p>
            <a:pPr marL="0" indent="0">
              <a:lnSpc>
                <a:spcPct val="90000"/>
              </a:lnSpc>
              <a:buNone/>
            </a:pPr>
            <a:br>
              <a:rPr lang="en-GB" sz="1000" dirty="0"/>
            </a:br>
            <a:endParaRPr lang="en-GB" sz="10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000" u="sng" dirty="0"/>
              <a:t>Tactical Objectives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dirty="0"/>
              <a:t>Improve positional support angles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dirty="0"/>
              <a:t>Enhance scanning before reception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dirty="0"/>
              <a:t>Increase successful progression into midfield</a:t>
            </a:r>
          </a:p>
          <a:p>
            <a:pPr marL="0" indent="0">
              <a:lnSpc>
                <a:spcPct val="90000"/>
              </a:lnSpc>
              <a:buNone/>
            </a:pPr>
            <a:br>
              <a:rPr lang="en-GB" sz="1000" dirty="0"/>
            </a:br>
            <a:r>
              <a:rPr lang="en-GB" sz="1000" u="sng" dirty="0"/>
              <a:t>Technical Objectives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dirty="0"/>
              <a:t>Improve short passing under pressure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dirty="0"/>
              <a:t>Develop receiving on the half-turn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dirty="0"/>
              <a:t>Enhance first-touch direction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dirty="0"/>
              <a:t>Increase execution speed in tight spaces</a:t>
            </a:r>
          </a:p>
          <a:p>
            <a:pPr marL="0" indent="0">
              <a:lnSpc>
                <a:spcPct val="90000"/>
              </a:lnSpc>
              <a:buNone/>
            </a:pPr>
            <a:br>
              <a:rPr lang="en-GB" sz="1000" dirty="0"/>
            </a:br>
            <a:r>
              <a:rPr lang="en-GB" sz="1000" u="sng" dirty="0"/>
              <a:t>Cognitive Focus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dirty="0"/>
              <a:t>Improve perception–action coupling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dirty="0"/>
              <a:t>Increase decision-making autonomy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dirty="0"/>
              <a:t>Enhance communication under pressure</a:t>
            </a:r>
          </a:p>
          <a:p>
            <a:pPr marL="0" indent="0">
              <a:lnSpc>
                <a:spcPct val="90000"/>
              </a:lnSpc>
              <a:buNone/>
            </a:pPr>
            <a:br>
              <a:rPr lang="en-GB" sz="1000" dirty="0"/>
            </a:br>
            <a:r>
              <a:rPr lang="en-GB" sz="1000" u="sng" dirty="0"/>
              <a:t>Pedagogical Approach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dirty="0"/>
              <a:t>Constraints-led &amp; representative learning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5" y="973668"/>
            <a:ext cx="6571060" cy="70696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700">
                <a:solidFill>
                  <a:srgbClr val="EBEBEB"/>
                </a:solidFill>
              </a:rPr>
              <a:t>Block Overview (Session Progression)</a:t>
            </a:r>
          </a:p>
        </p:txBody>
      </p:sp>
      <p:graphicFrame>
        <p:nvGraphicFramePr>
          <p:cNvPr id="27" name="Content Placeholder 8">
            <a:extLst>
              <a:ext uri="{FF2B5EF4-FFF2-40B4-BE49-F238E27FC236}">
                <a16:creationId xmlns:a16="http://schemas.microsoft.com/office/drawing/2014/main" id="{9ABE6498-4A0A-0D94-3F1A-7C0E2C7DE2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2838429"/>
              </p:ext>
            </p:extLst>
          </p:nvPr>
        </p:nvGraphicFramePr>
        <p:xfrm>
          <a:off x="1595352" y="2925232"/>
          <a:ext cx="5958734" cy="32559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73630">
                  <a:extLst>
                    <a:ext uri="{9D8B030D-6E8A-4147-A177-3AD203B41FA5}">
                      <a16:colId xmlns:a16="http://schemas.microsoft.com/office/drawing/2014/main" val="4247235692"/>
                    </a:ext>
                  </a:extLst>
                </a:gridCol>
                <a:gridCol w="1791054">
                  <a:extLst>
                    <a:ext uri="{9D8B030D-6E8A-4147-A177-3AD203B41FA5}">
                      <a16:colId xmlns:a16="http://schemas.microsoft.com/office/drawing/2014/main" val="3693581807"/>
                    </a:ext>
                  </a:extLst>
                </a:gridCol>
                <a:gridCol w="1679777">
                  <a:extLst>
                    <a:ext uri="{9D8B030D-6E8A-4147-A177-3AD203B41FA5}">
                      <a16:colId xmlns:a16="http://schemas.microsoft.com/office/drawing/2014/main" val="1811455623"/>
                    </a:ext>
                  </a:extLst>
                </a:gridCol>
                <a:gridCol w="1314273">
                  <a:extLst>
                    <a:ext uri="{9D8B030D-6E8A-4147-A177-3AD203B41FA5}">
                      <a16:colId xmlns:a16="http://schemas.microsoft.com/office/drawing/2014/main" val="3375163357"/>
                    </a:ext>
                  </a:extLst>
                </a:gridCol>
              </a:tblGrid>
              <a:tr h="364854">
                <a:tc>
                  <a:txBody>
                    <a:bodyPr/>
                    <a:lstStyle/>
                    <a:p>
                      <a:r>
                        <a:rPr lang="en-GB" sz="1000"/>
                        <a:t>Sessions </a:t>
                      </a:r>
                    </a:p>
                  </a:txBody>
                  <a:tcPr marL="49304" marR="49304" marT="24652" marB="24652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Intended performance outcome </a:t>
                      </a:r>
                    </a:p>
                  </a:txBody>
                  <a:tcPr marL="49304" marR="49304" marT="24652" marB="24652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Key constraints</a:t>
                      </a:r>
                    </a:p>
                    <a:p>
                      <a:r>
                        <a:rPr lang="en-GB" sz="1000"/>
                        <a:t>Applied </a:t>
                      </a:r>
                    </a:p>
                  </a:txBody>
                  <a:tcPr marL="49304" marR="49304" marT="24652" marB="24652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Tactical focus </a:t>
                      </a:r>
                    </a:p>
                  </a:txBody>
                  <a:tcPr marL="49304" marR="49304" marT="24652" marB="24652"/>
                </a:tc>
                <a:extLst>
                  <a:ext uri="{0D108BD9-81ED-4DB2-BD59-A6C34878D82A}">
                    <a16:rowId xmlns:a16="http://schemas.microsoft.com/office/drawing/2014/main" val="3026179748"/>
                  </a:ext>
                </a:extLst>
              </a:tr>
              <a:tr h="808594">
                <a:tc>
                  <a:txBody>
                    <a:bodyPr/>
                    <a:lstStyle/>
                    <a:p>
                      <a:r>
                        <a:rPr lang="en-GB" sz="1000"/>
                        <a:t>Session 1 </a:t>
                      </a:r>
                    </a:p>
                  </a:txBody>
                  <a:tcPr marL="49304" marR="49304" marT="24652" marB="24652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enhance support angles</a:t>
                      </a:r>
                      <a:br>
                        <a:rPr lang="en-GB" sz="1000"/>
                      </a:br>
                      <a:endParaRPr lang="en-GB" sz="1000"/>
                    </a:p>
                    <a:p>
                      <a:r>
                        <a:rPr lang="en-GB" sz="1000"/>
                        <a:t>Improve pre-reception awareness</a:t>
                      </a:r>
                      <a:br>
                        <a:rPr lang="en-GB" sz="1000"/>
                      </a:br>
                      <a:r>
                        <a:rPr lang="en-GB" sz="1000"/>
                        <a:t> </a:t>
                      </a:r>
                    </a:p>
                  </a:txBody>
                  <a:tcPr marL="49304" marR="49304" marT="24652" marB="24652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3 touch limit </a:t>
                      </a:r>
                    </a:p>
                    <a:p>
                      <a:endParaRPr lang="en-GB" sz="1000"/>
                    </a:p>
                    <a:p>
                      <a:r>
                        <a:rPr lang="en-GB" sz="1000"/>
                        <a:t>Central progression ruling</a:t>
                      </a:r>
                    </a:p>
                    <a:p>
                      <a:endParaRPr lang="en-GB" sz="1000"/>
                    </a:p>
                    <a:p>
                      <a:r>
                        <a:rPr lang="en-GB" sz="1000"/>
                        <a:t>Narrow pitch width </a:t>
                      </a:r>
                    </a:p>
                  </a:txBody>
                  <a:tcPr marL="49304" marR="49304" marT="24652" marB="24652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Applying positional support </a:t>
                      </a:r>
                    </a:p>
                    <a:p>
                      <a:endParaRPr lang="en-GB" sz="1000"/>
                    </a:p>
                    <a:p>
                      <a:r>
                        <a:rPr lang="en-GB" sz="1000"/>
                        <a:t>Build up (scanning)</a:t>
                      </a:r>
                    </a:p>
                  </a:txBody>
                  <a:tcPr marL="49304" marR="49304" marT="24652" marB="24652"/>
                </a:tc>
                <a:extLst>
                  <a:ext uri="{0D108BD9-81ED-4DB2-BD59-A6C34878D82A}">
                    <a16:rowId xmlns:a16="http://schemas.microsoft.com/office/drawing/2014/main" val="3426952022"/>
                  </a:ext>
                </a:extLst>
              </a:tr>
              <a:tr h="808594">
                <a:tc>
                  <a:txBody>
                    <a:bodyPr/>
                    <a:lstStyle/>
                    <a:p>
                      <a:r>
                        <a:rPr lang="en-GB" sz="1000"/>
                        <a:t>Session 2</a:t>
                      </a:r>
                    </a:p>
                  </a:txBody>
                  <a:tcPr marL="49304" marR="49304" marT="24652" marB="24652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Produce quicker decision making </a:t>
                      </a:r>
                    </a:p>
                    <a:p>
                      <a:endParaRPr lang="en-GB" sz="1000"/>
                    </a:p>
                    <a:p>
                      <a:r>
                        <a:rPr lang="en-GB" sz="1000"/>
                        <a:t>Improve combination play </a:t>
                      </a:r>
                    </a:p>
                  </a:txBody>
                  <a:tcPr marL="49304" marR="49304" marT="24652" marB="24652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Reduced decision time</a:t>
                      </a:r>
                    </a:p>
                    <a:p>
                      <a:endParaRPr lang="en-GB" sz="1000"/>
                    </a:p>
                    <a:p>
                      <a:r>
                        <a:rPr lang="en-GB" sz="1000"/>
                        <a:t>Increased pressing numbers</a:t>
                      </a:r>
                    </a:p>
                    <a:p>
                      <a:endParaRPr lang="en-GB" sz="1000"/>
                    </a:p>
                    <a:p>
                      <a:endParaRPr lang="en-GB" sz="1000"/>
                    </a:p>
                  </a:txBody>
                  <a:tcPr marL="49304" marR="49304" marT="24652" marB="24652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Breaking the press</a:t>
                      </a:r>
                    </a:p>
                    <a:p>
                      <a:endParaRPr lang="en-GB" sz="1000"/>
                    </a:p>
                    <a:p>
                      <a:r>
                        <a:rPr lang="en-GB" sz="1000"/>
                        <a:t>3</a:t>
                      </a:r>
                      <a:r>
                        <a:rPr lang="en-GB" sz="1000" baseline="30000"/>
                        <a:t>rd</a:t>
                      </a:r>
                      <a:r>
                        <a:rPr lang="en-GB" sz="1000"/>
                        <a:t> man combinations </a:t>
                      </a:r>
                    </a:p>
                  </a:txBody>
                  <a:tcPr marL="49304" marR="49304" marT="24652" marB="24652"/>
                </a:tc>
                <a:extLst>
                  <a:ext uri="{0D108BD9-81ED-4DB2-BD59-A6C34878D82A}">
                    <a16:rowId xmlns:a16="http://schemas.microsoft.com/office/drawing/2014/main" val="3061094490"/>
                  </a:ext>
                </a:extLst>
              </a:tr>
              <a:tr h="1104421">
                <a:tc>
                  <a:txBody>
                    <a:bodyPr/>
                    <a:lstStyle/>
                    <a:p>
                      <a:r>
                        <a:rPr lang="en-GB" sz="1000"/>
                        <a:t>Session 3 </a:t>
                      </a:r>
                    </a:p>
                  </a:txBody>
                  <a:tcPr marL="49304" marR="49304" marT="24652" marB="24652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Create effective build up play under pressure</a:t>
                      </a:r>
                    </a:p>
                    <a:p>
                      <a:endParaRPr lang="en-GB" sz="1000"/>
                    </a:p>
                    <a:p>
                      <a:r>
                        <a:rPr lang="en-GB" sz="1000"/>
                        <a:t>apply practise to competition </a:t>
                      </a:r>
                    </a:p>
                  </a:txBody>
                  <a:tcPr marL="49304" marR="49304" marT="24652" marB="24652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Full pitch, providing competitive realism</a:t>
                      </a:r>
                    </a:p>
                    <a:p>
                      <a:endParaRPr lang="en-GB" sz="1000"/>
                    </a:p>
                    <a:p>
                      <a:r>
                        <a:rPr lang="en-GB" sz="1000"/>
                        <a:t>Removal of touch limits </a:t>
                      </a:r>
                    </a:p>
                    <a:p>
                      <a:endParaRPr lang="en-GB" sz="1000"/>
                    </a:p>
                    <a:p>
                      <a:r>
                        <a:rPr lang="en-GB" sz="1000"/>
                        <a:t>Build up from GK (mandatory)</a:t>
                      </a:r>
                    </a:p>
                  </a:txBody>
                  <a:tcPr marL="49304" marR="49304" marT="24652" marB="24652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Create realistic performance environments </a:t>
                      </a:r>
                    </a:p>
                    <a:p>
                      <a:endParaRPr lang="en-GB" sz="1000" dirty="0"/>
                    </a:p>
                    <a:p>
                      <a:r>
                        <a:rPr lang="en-GB" sz="1000" dirty="0"/>
                        <a:t>Build up under full press </a:t>
                      </a:r>
                    </a:p>
                  </a:txBody>
                  <a:tcPr marL="49304" marR="49304" marT="24652" marB="24652"/>
                </a:tc>
                <a:extLst>
                  <a:ext uri="{0D108BD9-81ED-4DB2-BD59-A6C34878D82A}">
                    <a16:rowId xmlns:a16="http://schemas.microsoft.com/office/drawing/2014/main" val="391909552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Evidence-Based Justification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7388" y="2288262"/>
            <a:ext cx="3250418" cy="361195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1900" u="sng" dirty="0">
                <a:solidFill>
                  <a:schemeClr val="tx1"/>
                </a:solidFill>
                <a:cs typeface="Times New Roman" panose="02020603050405020304" pitchFamily="18" charset="0"/>
              </a:rPr>
              <a:t>Small-Sided Games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 dirty="0">
                <a:solidFill>
                  <a:schemeClr val="tx1"/>
                </a:solidFill>
                <a:cs typeface="Times New Roman" panose="02020603050405020304" pitchFamily="18" charset="0"/>
              </a:rPr>
              <a:t>amplify decision frequency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 dirty="0">
                <a:solidFill>
                  <a:schemeClr val="tx1"/>
                </a:solidFill>
                <a:cs typeface="Times New Roman" panose="02020603050405020304" pitchFamily="18" charset="0"/>
              </a:rPr>
              <a:t>Replicate match requirements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 dirty="0">
                <a:solidFill>
                  <a:schemeClr val="tx1"/>
                </a:solidFill>
                <a:cs typeface="Times New Roman" panose="02020603050405020304" pitchFamily="18" charset="0"/>
              </a:rPr>
              <a:t>Enhance transfer practise to competition</a:t>
            </a:r>
          </a:p>
          <a:p>
            <a:pPr marL="0" indent="0">
              <a:buNone/>
            </a:pPr>
            <a:endParaRPr lang="en-GB" sz="1900" b="1" dirty="0">
              <a:solidFill>
                <a:schemeClr val="tx1"/>
              </a:solidFill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900" u="sng" dirty="0">
                <a:solidFill>
                  <a:schemeClr val="tx1"/>
                </a:solidFill>
                <a:cs typeface="Times New Roman" panose="02020603050405020304" pitchFamily="18" charset="0"/>
              </a:rPr>
              <a:t>Constraint Manipulation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 dirty="0">
                <a:solidFill>
                  <a:schemeClr val="tx1"/>
                </a:solidFill>
                <a:cs typeface="Times New Roman" panose="02020603050405020304" pitchFamily="18" charset="0"/>
              </a:rPr>
              <a:t>Shape behaviour through task design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 dirty="0">
                <a:solidFill>
                  <a:schemeClr val="tx1"/>
                </a:solidFill>
                <a:cs typeface="Times New Roman" panose="02020603050405020304" pitchFamily="18" charset="0"/>
              </a:rPr>
              <a:t>Promote self autonomy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 dirty="0">
                <a:solidFill>
                  <a:schemeClr val="tx1"/>
                </a:solidFill>
                <a:cs typeface="Times New Roman" panose="02020603050405020304" pitchFamily="18" charset="0"/>
              </a:rPr>
              <a:t>Align with Constraints-Led Approach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900" dirty="0">
              <a:solidFill>
                <a:schemeClr val="tx1"/>
              </a:solidFill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b="1" dirty="0">
              <a:latin typeface="+mj-lt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B23BE9-3F1C-2A13-2B56-6C326A98DC73}"/>
              </a:ext>
            </a:extLst>
          </p:cNvPr>
          <p:cNvSpPr txBox="1"/>
          <p:nvPr/>
        </p:nvSpPr>
        <p:spPr>
          <a:xfrm>
            <a:off x="4572000" y="2288262"/>
            <a:ext cx="392818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cs typeface="Times New Roman" panose="02020603050405020304" pitchFamily="18" charset="0"/>
              </a:rPr>
              <a:t>Guided Questioning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cs typeface="Times New Roman" panose="02020603050405020304" pitchFamily="18" charset="0"/>
              </a:rPr>
              <a:t>Developing tactical understanding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cs typeface="Times New Roman" panose="02020603050405020304" pitchFamily="18" charset="0"/>
              </a:rPr>
              <a:t>Providing player autonomy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cs typeface="Times New Roman" panose="02020603050405020304" pitchFamily="18" charset="0"/>
              </a:rPr>
              <a:t>Encouraging reflective learning</a:t>
            </a:r>
          </a:p>
          <a:p>
            <a:endParaRPr lang="en-GB" dirty="0">
              <a:cs typeface="Times New Roman" panose="02020603050405020304" pitchFamily="18" charset="0"/>
            </a:endParaRPr>
          </a:p>
          <a:p>
            <a:r>
              <a:rPr lang="en-GB" u="sng" dirty="0">
                <a:cs typeface="Times New Roman" panose="02020603050405020304" pitchFamily="18" charset="0"/>
              </a:rPr>
              <a:t>Pedagogical Integration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cs typeface="Times New Roman" panose="02020603050405020304" pitchFamily="18" charset="0"/>
              </a:rPr>
              <a:t>Representative Learning Design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cs typeface="Times New Roman" panose="02020603050405020304" pitchFamily="18" charset="0"/>
              </a:rPr>
              <a:t>Reciprocal &amp; Self-Check strategies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cs typeface="Times New Roman" panose="02020603050405020304" pitchFamily="18" charset="0"/>
              </a:rPr>
              <a:t>Strengthened perception–action coupling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5" y="973668"/>
            <a:ext cx="6571060" cy="706964"/>
          </a:xfrm>
        </p:spPr>
        <p:txBody>
          <a:bodyPr>
            <a:normAutofit/>
          </a:bodyPr>
          <a:lstStyle/>
          <a:p>
            <a:r>
              <a:rPr lang="en-GB"/>
              <a:t>Session 1 – Detailed Plan</a:t>
            </a:r>
          </a:p>
        </p:txBody>
      </p:sp>
      <p:pic>
        <p:nvPicPr>
          <p:cNvPr id="5" name="Picture 4" descr="A group of people on a field&#10;&#10;AI-generated content may be incorrect.">
            <a:extLst>
              <a:ext uri="{FF2B5EF4-FFF2-40B4-BE49-F238E27FC236}">
                <a16:creationId xmlns:a16="http://schemas.microsoft.com/office/drawing/2014/main" id="{D0F48E06-D04B-B388-C50C-B79BD3C9C8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697" r="26386" b="4"/>
          <a:stretch>
            <a:fillRect/>
          </a:stretch>
        </p:blipFill>
        <p:spPr>
          <a:xfrm>
            <a:off x="863600" y="2775951"/>
            <a:ext cx="3258768" cy="306716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5715" y="2603500"/>
            <a:ext cx="3908984" cy="3416300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900" dirty="0"/>
              <a:t>Session 1: Foundation – Support &amp; Scanning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900" u="sng" dirty="0"/>
              <a:t>Aim</a:t>
            </a:r>
            <a:br>
              <a:rPr lang="en-GB" sz="900" dirty="0"/>
            </a:br>
            <a:r>
              <a:rPr lang="en-GB" sz="900" dirty="0"/>
              <a:t>Develop positional support angles and scanning behaviour in first-phase build-up.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900" u="sng" dirty="0"/>
              <a:t>Practice Structure</a:t>
            </a:r>
          </a:p>
          <a:p>
            <a:pPr>
              <a:lnSpc>
                <a:spcPct val="90000"/>
              </a:lnSpc>
            </a:pPr>
            <a:r>
              <a:rPr lang="en-GB" sz="900" dirty="0"/>
              <a:t>4v2 scanning rondo (2-touch limit)</a:t>
            </a:r>
          </a:p>
          <a:p>
            <a:pPr>
              <a:lnSpc>
                <a:spcPct val="90000"/>
              </a:lnSpc>
            </a:pPr>
            <a:r>
              <a:rPr lang="en-GB" sz="900" dirty="0"/>
              <a:t>6v3 structured build-up from GK</a:t>
            </a:r>
          </a:p>
          <a:p>
            <a:pPr>
              <a:lnSpc>
                <a:spcPct val="90000"/>
              </a:lnSpc>
            </a:pPr>
            <a:r>
              <a:rPr lang="en-GB" sz="900" dirty="0"/>
              <a:t>7v7 conditioned game (central progression focus)</a:t>
            </a:r>
          </a:p>
          <a:p>
            <a:pPr marL="0" indent="0">
              <a:lnSpc>
                <a:spcPct val="90000"/>
              </a:lnSpc>
              <a:buNone/>
            </a:pPr>
            <a:endParaRPr lang="en-GB" sz="9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900" u="sng" dirty="0"/>
              <a:t>Key Constraints</a:t>
            </a:r>
          </a:p>
          <a:p>
            <a:pPr>
              <a:lnSpc>
                <a:spcPct val="90000"/>
              </a:lnSpc>
            </a:pPr>
            <a:r>
              <a:rPr lang="en-GB" sz="900" dirty="0"/>
              <a:t>Narrow pitch width</a:t>
            </a:r>
          </a:p>
          <a:p>
            <a:pPr>
              <a:lnSpc>
                <a:spcPct val="90000"/>
              </a:lnSpc>
            </a:pPr>
            <a:r>
              <a:rPr lang="en-GB" sz="900" dirty="0"/>
              <a:t>2-touch in defensive third</a:t>
            </a:r>
          </a:p>
          <a:p>
            <a:pPr>
              <a:lnSpc>
                <a:spcPct val="90000"/>
              </a:lnSpc>
            </a:pPr>
            <a:r>
              <a:rPr lang="en-GB" sz="900" dirty="0"/>
              <a:t>Bonus point for central progression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>
            <a:extLst>
              <a:ext uri="{FF2B5EF4-FFF2-40B4-BE49-F238E27FC236}">
                <a16:creationId xmlns:a16="http://schemas.microsoft.com/office/drawing/2014/main" id="{052F6DBF-1805-4FD9-AFA3-C8642175FC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794"/>
            <a:ext cx="9144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5" name="Picture 4" descr="A group of men playing football&#10;&#10;AI-generated content may be incorrect.">
            <a:extLst>
              <a:ext uri="{FF2B5EF4-FFF2-40B4-BE49-F238E27FC236}">
                <a16:creationId xmlns:a16="http://schemas.microsoft.com/office/drawing/2014/main" id="{D4C64679-050C-DCEC-53ED-2DEBBA6C783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545" r="13300"/>
          <a:stretch>
            <a:fillRect/>
          </a:stretch>
        </p:blipFill>
        <p:spPr>
          <a:xfrm>
            <a:off x="355599" y="462116"/>
            <a:ext cx="8432801" cy="592175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CC79B2C4-EF9C-492F-BC64-5300A7A2F2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599BEDA-CEC9-4E6C-B05D-1353D0F165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857250" y="1295400"/>
            <a:ext cx="7486650" cy="4267200"/>
          </a:xfrm>
          <a:prstGeom prst="rect">
            <a:avLst/>
          </a:prstGeom>
          <a:solidFill>
            <a:srgbClr val="000001">
              <a:alpha val="60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550" y="1447801"/>
            <a:ext cx="6465725" cy="85513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Session 2 – Detailed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0" y="2438399"/>
            <a:ext cx="6191249" cy="2971800"/>
          </a:xfrm>
        </p:spPr>
        <p:txBody>
          <a:bodyPr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900" b="1" dirty="0">
                <a:solidFill>
                  <a:srgbClr val="FFFFFF"/>
                </a:solidFill>
              </a:rPr>
              <a:t>Session 2: Development – Breaking the Press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900" b="1" dirty="0">
                <a:solidFill>
                  <a:srgbClr val="FFFFFF"/>
                </a:solidFill>
              </a:rPr>
              <a:t>Aim</a:t>
            </a:r>
            <a:br>
              <a:rPr lang="en-GB" sz="900" dirty="0">
                <a:solidFill>
                  <a:srgbClr val="FFFFFF"/>
                </a:solidFill>
              </a:rPr>
            </a:br>
            <a:r>
              <a:rPr lang="en-GB" sz="900" dirty="0">
                <a:solidFill>
                  <a:srgbClr val="FFFFFF"/>
                </a:solidFill>
              </a:rPr>
              <a:t>Enhance third-man combinations and decision-making speed under increased pressing intensity.</a:t>
            </a:r>
          </a:p>
          <a:p>
            <a:pPr>
              <a:lnSpc>
                <a:spcPct val="90000"/>
              </a:lnSpc>
            </a:pPr>
            <a:r>
              <a:rPr lang="en-GB" sz="900" b="1" dirty="0">
                <a:solidFill>
                  <a:srgbClr val="FFFFFF"/>
                </a:solidFill>
              </a:rPr>
              <a:t>Practice Structure</a:t>
            </a:r>
            <a:endParaRPr lang="en-GB" sz="9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900" dirty="0">
                <a:solidFill>
                  <a:srgbClr val="FFFFFF"/>
                </a:solidFill>
              </a:rPr>
              <a:t>5v3 third-man rondo</a:t>
            </a:r>
          </a:p>
          <a:p>
            <a:pPr>
              <a:lnSpc>
                <a:spcPct val="90000"/>
              </a:lnSpc>
            </a:pPr>
            <a:r>
              <a:rPr lang="en-GB" sz="900" dirty="0">
                <a:solidFill>
                  <a:srgbClr val="FFFFFF"/>
                </a:solidFill>
              </a:rPr>
              <a:t>6v4 build-up vs active press</a:t>
            </a:r>
          </a:p>
          <a:p>
            <a:pPr>
              <a:lnSpc>
                <a:spcPct val="90000"/>
              </a:lnSpc>
            </a:pPr>
            <a:r>
              <a:rPr lang="en-GB" sz="900" dirty="0">
                <a:solidFill>
                  <a:srgbClr val="FFFFFF"/>
                </a:solidFill>
              </a:rPr>
              <a:t>8v8 directional game (central progression rule)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900" b="1" dirty="0">
                <a:solidFill>
                  <a:srgbClr val="FFFFFF"/>
                </a:solidFill>
              </a:rPr>
              <a:t>Key Constraints</a:t>
            </a:r>
            <a:endParaRPr lang="en-GB" sz="9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900" dirty="0">
                <a:solidFill>
                  <a:srgbClr val="FFFFFF"/>
                </a:solidFill>
              </a:rPr>
              <a:t>Central channel requirement</a:t>
            </a:r>
          </a:p>
          <a:p>
            <a:pPr>
              <a:lnSpc>
                <a:spcPct val="90000"/>
              </a:lnSpc>
            </a:pPr>
            <a:r>
              <a:rPr lang="en-GB" sz="900" dirty="0">
                <a:solidFill>
                  <a:srgbClr val="FFFFFF"/>
                </a:solidFill>
              </a:rPr>
              <a:t>Increased pressing numbers</a:t>
            </a:r>
          </a:p>
          <a:p>
            <a:pPr>
              <a:lnSpc>
                <a:spcPct val="90000"/>
              </a:lnSpc>
            </a:pPr>
            <a:r>
              <a:rPr lang="en-GB" sz="900" dirty="0">
                <a:solidFill>
                  <a:srgbClr val="FFFFFF"/>
                </a:solidFill>
              </a:rPr>
              <a:t>Reduced decision time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9EA2611-DCBA-4E97-A2B2-9A466E76B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BBC615D1-6E12-40EF-915B-316CFDB550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794"/>
            <a:ext cx="9144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B9797D36-DE1E-47CD-881A-6C1F58282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620146" y="1881194"/>
            <a:ext cx="3299407" cy="330693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9323" y="629265"/>
            <a:ext cx="4554582" cy="162232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Session 3 / 4 – Detailed Plan</a:t>
            </a:r>
          </a:p>
        </p:txBody>
      </p:sp>
      <p:pic>
        <p:nvPicPr>
          <p:cNvPr id="5" name="Picture 4" descr="A group of men playing football">
            <a:extLst>
              <a:ext uri="{FF2B5EF4-FFF2-40B4-BE49-F238E27FC236}">
                <a16:creationId xmlns:a16="http://schemas.microsoft.com/office/drawing/2014/main" id="{9901B17A-F653-F8AE-D1A3-9495766CD4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5091" r="33063" b="-2"/>
          <a:stretch>
            <a:fillRect/>
          </a:stretch>
        </p:blipFill>
        <p:spPr>
          <a:xfrm>
            <a:off x="5080883" y="480060"/>
            <a:ext cx="3697356" cy="5897880"/>
          </a:xfrm>
          <a:custGeom>
            <a:avLst/>
            <a:gdLst/>
            <a:ahLst/>
            <a:cxnLst/>
            <a:rect l="l" t="t" r="r" b="b"/>
            <a:pathLst>
              <a:path w="4929808" h="5897880">
                <a:moveTo>
                  <a:pt x="104535" y="0"/>
                </a:moveTo>
                <a:lnTo>
                  <a:pt x="2751151" y="0"/>
                </a:lnTo>
                <a:lnTo>
                  <a:pt x="4769032" y="0"/>
                </a:lnTo>
                <a:lnTo>
                  <a:pt x="4929808" y="0"/>
                </a:lnTo>
                <a:lnTo>
                  <a:pt x="4929808" y="5897880"/>
                </a:lnTo>
                <a:lnTo>
                  <a:pt x="4769032" y="5897880"/>
                </a:lnTo>
                <a:lnTo>
                  <a:pt x="2751151" y="5897880"/>
                </a:lnTo>
                <a:lnTo>
                  <a:pt x="0" y="5897880"/>
                </a:lnTo>
                <a:lnTo>
                  <a:pt x="0" y="5896985"/>
                </a:lnTo>
                <a:lnTo>
                  <a:pt x="103291" y="5896985"/>
                </a:lnTo>
                <a:lnTo>
                  <a:pt x="112340" y="5838313"/>
                </a:lnTo>
                <a:lnTo>
                  <a:pt x="123631" y="5762037"/>
                </a:lnTo>
                <a:lnTo>
                  <a:pt x="135550" y="5671232"/>
                </a:lnTo>
                <a:lnTo>
                  <a:pt x="149820" y="5563476"/>
                </a:lnTo>
                <a:lnTo>
                  <a:pt x="164875" y="5444219"/>
                </a:lnTo>
                <a:lnTo>
                  <a:pt x="180714" y="5309828"/>
                </a:lnTo>
                <a:lnTo>
                  <a:pt x="197494" y="5163329"/>
                </a:lnTo>
                <a:lnTo>
                  <a:pt x="214273" y="5004117"/>
                </a:lnTo>
                <a:lnTo>
                  <a:pt x="231367" y="4834615"/>
                </a:lnTo>
                <a:lnTo>
                  <a:pt x="247205" y="4651794"/>
                </a:lnTo>
                <a:lnTo>
                  <a:pt x="262417" y="4460498"/>
                </a:lnTo>
                <a:lnTo>
                  <a:pt x="276217" y="4258305"/>
                </a:lnTo>
                <a:lnTo>
                  <a:pt x="289390" y="4047637"/>
                </a:lnTo>
                <a:lnTo>
                  <a:pt x="301779" y="3827889"/>
                </a:lnTo>
                <a:lnTo>
                  <a:pt x="306170" y="3715291"/>
                </a:lnTo>
                <a:lnTo>
                  <a:pt x="311031" y="3600271"/>
                </a:lnTo>
                <a:lnTo>
                  <a:pt x="315579" y="3483435"/>
                </a:lnTo>
                <a:lnTo>
                  <a:pt x="318558" y="3365994"/>
                </a:lnTo>
                <a:lnTo>
                  <a:pt x="321224" y="3246131"/>
                </a:lnTo>
                <a:lnTo>
                  <a:pt x="324047" y="3125058"/>
                </a:lnTo>
                <a:lnTo>
                  <a:pt x="325929" y="3001563"/>
                </a:lnTo>
                <a:lnTo>
                  <a:pt x="325929" y="2876858"/>
                </a:lnTo>
                <a:lnTo>
                  <a:pt x="326870" y="2750941"/>
                </a:lnTo>
                <a:lnTo>
                  <a:pt x="325929" y="2623814"/>
                </a:lnTo>
                <a:lnTo>
                  <a:pt x="324047" y="2494871"/>
                </a:lnTo>
                <a:lnTo>
                  <a:pt x="322322" y="2365928"/>
                </a:lnTo>
                <a:lnTo>
                  <a:pt x="318558" y="2235169"/>
                </a:lnTo>
                <a:lnTo>
                  <a:pt x="314638" y="2103199"/>
                </a:lnTo>
                <a:lnTo>
                  <a:pt x="310090" y="1971229"/>
                </a:lnTo>
                <a:lnTo>
                  <a:pt x="303660" y="1838048"/>
                </a:lnTo>
                <a:lnTo>
                  <a:pt x="295976" y="1703656"/>
                </a:lnTo>
                <a:lnTo>
                  <a:pt x="288606" y="1568660"/>
                </a:lnTo>
                <a:lnTo>
                  <a:pt x="279197" y="1433663"/>
                </a:lnTo>
                <a:lnTo>
                  <a:pt x="267906" y="1296850"/>
                </a:lnTo>
                <a:lnTo>
                  <a:pt x="256615" y="1161853"/>
                </a:lnTo>
                <a:lnTo>
                  <a:pt x="243598" y="1024435"/>
                </a:lnTo>
                <a:lnTo>
                  <a:pt x="229328" y="886411"/>
                </a:lnTo>
                <a:lnTo>
                  <a:pt x="214273" y="750203"/>
                </a:lnTo>
                <a:lnTo>
                  <a:pt x="196709" y="612180"/>
                </a:lnTo>
                <a:lnTo>
                  <a:pt x="177891" y="474761"/>
                </a:lnTo>
                <a:lnTo>
                  <a:pt x="159229" y="336738"/>
                </a:lnTo>
                <a:lnTo>
                  <a:pt x="137432" y="199320"/>
                </a:lnTo>
                <a:lnTo>
                  <a:pt x="115163" y="62507"/>
                </a:lnTo>
                <a:close/>
              </a:path>
            </a:pathLst>
          </a:cu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4A2FAF1F-F462-46AF-A9E6-CC93C4E2C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7146BED8-BAE9-42C5-A3DD-7B946445D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314325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15765FE8-B62F-41E4-A73C-74C91A8FD9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177165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9323" y="2418735"/>
            <a:ext cx="4554582" cy="3811740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100" b="1" dirty="0">
                <a:solidFill>
                  <a:srgbClr val="FFFFFF"/>
                </a:solidFill>
              </a:rPr>
              <a:t>Session 3: Integration – Match Realism</a:t>
            </a:r>
          </a:p>
          <a:p>
            <a:pPr>
              <a:lnSpc>
                <a:spcPct val="90000"/>
              </a:lnSpc>
            </a:pPr>
            <a:r>
              <a:rPr lang="en-GB" sz="1100" b="1" dirty="0">
                <a:solidFill>
                  <a:srgbClr val="FFFFFF"/>
                </a:solidFill>
              </a:rPr>
              <a:t>Aim</a:t>
            </a:r>
            <a:br>
              <a:rPr lang="en-GB" sz="1100" dirty="0">
                <a:solidFill>
                  <a:srgbClr val="FFFFFF"/>
                </a:solidFill>
              </a:rPr>
            </a:br>
            <a:r>
              <a:rPr lang="en-GB" sz="1100" dirty="0">
                <a:solidFill>
                  <a:srgbClr val="FFFFFF"/>
                </a:solidFill>
              </a:rPr>
              <a:t>Transfer build-up behaviours into realistic match conditions.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 b="1" dirty="0">
                <a:solidFill>
                  <a:srgbClr val="FFFFFF"/>
                </a:solidFill>
              </a:rPr>
              <a:t>Practice Structure</a:t>
            </a:r>
            <a:endParaRPr lang="en-GB" sz="11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100" dirty="0">
                <a:solidFill>
                  <a:srgbClr val="FFFFFF"/>
                </a:solidFill>
              </a:rPr>
              <a:t>5v3 rondo</a:t>
            </a:r>
          </a:p>
          <a:p>
            <a:pPr>
              <a:lnSpc>
                <a:spcPct val="90000"/>
              </a:lnSpc>
            </a:pPr>
            <a:r>
              <a:rPr lang="en-GB" sz="1100" dirty="0">
                <a:solidFill>
                  <a:srgbClr val="FFFFFF"/>
                </a:solidFill>
              </a:rPr>
              <a:t>9v7 phase-of-play from GK</a:t>
            </a:r>
          </a:p>
          <a:p>
            <a:pPr>
              <a:lnSpc>
                <a:spcPct val="90000"/>
              </a:lnSpc>
            </a:pPr>
            <a:r>
              <a:rPr lang="en-GB" sz="1100" dirty="0">
                <a:solidFill>
                  <a:srgbClr val="FFFFFF"/>
                </a:solidFill>
              </a:rPr>
              <a:t>10v10 conditioned game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 b="1" dirty="0">
                <a:solidFill>
                  <a:srgbClr val="FFFFFF"/>
                </a:solidFill>
              </a:rPr>
              <a:t>Key Constraints</a:t>
            </a:r>
            <a:endParaRPr lang="en-GB" sz="11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100" dirty="0">
                <a:solidFill>
                  <a:srgbClr val="FFFFFF"/>
                </a:solidFill>
              </a:rPr>
              <a:t>Mandatory build from GK</a:t>
            </a:r>
          </a:p>
          <a:p>
            <a:pPr>
              <a:lnSpc>
                <a:spcPct val="90000"/>
              </a:lnSpc>
            </a:pPr>
            <a:r>
              <a:rPr lang="en-GB" sz="1100" dirty="0">
                <a:solidFill>
                  <a:srgbClr val="FFFFFF"/>
                </a:solidFill>
              </a:rPr>
              <a:t>Realistic pitch dimensions</a:t>
            </a:r>
          </a:p>
          <a:p>
            <a:pPr>
              <a:lnSpc>
                <a:spcPct val="90000"/>
              </a:lnSpc>
            </a:pPr>
            <a:r>
              <a:rPr lang="en-GB" sz="1100" dirty="0">
                <a:solidFill>
                  <a:srgbClr val="FFFFFF"/>
                </a:solidFill>
              </a:rPr>
              <a:t>Removal of  touch limits</a:t>
            </a:r>
          </a:p>
          <a:p>
            <a:pPr>
              <a:lnSpc>
                <a:spcPct val="90000"/>
              </a:lnSpc>
            </a:pPr>
            <a:r>
              <a:rPr lang="en-GB" sz="1100" b="1" dirty="0">
                <a:solidFill>
                  <a:srgbClr val="FFFFFF"/>
                </a:solidFill>
              </a:rPr>
              <a:t>Intended Outcome</a:t>
            </a:r>
            <a:br>
              <a:rPr lang="en-GB" sz="1100" dirty="0">
                <a:solidFill>
                  <a:srgbClr val="FFFFFF"/>
                </a:solidFill>
              </a:rPr>
            </a:br>
            <a:r>
              <a:rPr lang="en-GB" sz="1100" dirty="0">
                <a:solidFill>
                  <a:srgbClr val="FFFFFF"/>
                </a:solidFill>
              </a:rPr>
              <a:t>Effective build-up under authentic competitive pressure.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1942938" y="1881194"/>
            <a:ext cx="3299407" cy="330693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3122264" y="751601"/>
            <a:ext cx="6053670" cy="5354799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3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9144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5565" y="1130603"/>
            <a:ext cx="2506831" cy="4596794"/>
          </a:xfrm>
        </p:spPr>
        <p:txBody>
          <a:bodyPr anchor="ctr">
            <a:normAutofit/>
          </a:bodyPr>
          <a:lstStyle/>
          <a:p>
            <a:r>
              <a:rPr lang="en-GB" sz="2800">
                <a:solidFill>
                  <a:srgbClr val="EBEBEB"/>
                </a:solidFill>
              </a:rPr>
              <a:t>Observation, Assessment &amp; Evaluation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7557" y="437513"/>
            <a:ext cx="4126961" cy="5954325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100" u="sng" dirty="0"/>
              <a:t>Observation &amp; Assessment Strategy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 dirty="0"/>
              <a:t>Systematic match observation pre- and post-block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 dirty="0"/>
              <a:t>Notational tracking of build-up success rate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 dirty="0"/>
              <a:t>Turnovers in defensive third recorded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 dirty="0"/>
              <a:t>Progression into midfield zone measured</a:t>
            </a:r>
          </a:p>
          <a:p>
            <a:pPr marL="0" indent="0">
              <a:lnSpc>
                <a:spcPct val="90000"/>
              </a:lnSpc>
              <a:buNone/>
            </a:pPr>
            <a:br>
              <a:rPr lang="en-GB" sz="1100" dirty="0"/>
            </a:br>
            <a:endParaRPr lang="en-GB" sz="11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100" u="sng" dirty="0"/>
              <a:t>Player Feedback Methods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 dirty="0"/>
              <a:t>Self-check reflection finishing sessions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 dirty="0"/>
              <a:t>Reciprocal peer feedback throughout drills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 dirty="0"/>
              <a:t>Applying Guided questioning during breaks</a:t>
            </a:r>
          </a:p>
          <a:p>
            <a:pPr marL="0" indent="0">
              <a:lnSpc>
                <a:spcPct val="90000"/>
              </a:lnSpc>
              <a:buNone/>
            </a:pPr>
            <a:br>
              <a:rPr lang="en-GB" sz="1100" dirty="0"/>
            </a:br>
            <a:endParaRPr lang="en-GB" sz="11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100" u="sng" dirty="0"/>
              <a:t>Performance Indicators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 dirty="0"/>
              <a:t>Improved support angles during build-up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 dirty="0"/>
              <a:t>Reduced forced clearances under pressure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 dirty="0"/>
              <a:t>Forcing Quicker decision-making under press</a:t>
            </a:r>
          </a:p>
          <a:p>
            <a:pPr marL="0" indent="0">
              <a:lnSpc>
                <a:spcPct val="90000"/>
              </a:lnSpc>
              <a:buNone/>
            </a:pPr>
            <a:endParaRPr lang="en-GB" sz="1100" u="sng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100" u="sng" dirty="0"/>
              <a:t>Progressive constraint manipulation across sessions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 dirty="0"/>
              <a:t>Increased representativeness by Session 3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 dirty="0"/>
              <a:t>Clear evidence of enhanced perception–action coupling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9EA2611-DCBA-4E97-A2B2-9A466E76B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BBC615D1-6E12-40EF-915B-316CFDB550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794"/>
            <a:ext cx="9144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B9797D36-DE1E-47CD-881A-6C1F58282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620146" y="1881194"/>
            <a:ext cx="3299407" cy="330693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9323" y="629265"/>
            <a:ext cx="4554582" cy="162232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Critical Appraisal</a:t>
            </a:r>
          </a:p>
        </p:txBody>
      </p:sp>
      <p:pic>
        <p:nvPicPr>
          <p:cNvPr id="5" name="Picture 4" descr="A group of people on a football field">
            <a:extLst>
              <a:ext uri="{FF2B5EF4-FFF2-40B4-BE49-F238E27FC236}">
                <a16:creationId xmlns:a16="http://schemas.microsoft.com/office/drawing/2014/main" id="{6D3B81BD-D8E0-8EA7-CB16-6B3FB81568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6730" r="26254" b="2"/>
          <a:stretch>
            <a:fillRect/>
          </a:stretch>
        </p:blipFill>
        <p:spPr>
          <a:xfrm>
            <a:off x="5080883" y="480060"/>
            <a:ext cx="3697356" cy="5897880"/>
          </a:xfrm>
          <a:custGeom>
            <a:avLst/>
            <a:gdLst/>
            <a:ahLst/>
            <a:cxnLst/>
            <a:rect l="l" t="t" r="r" b="b"/>
            <a:pathLst>
              <a:path w="4929808" h="5897880">
                <a:moveTo>
                  <a:pt x="104535" y="0"/>
                </a:moveTo>
                <a:lnTo>
                  <a:pt x="2751151" y="0"/>
                </a:lnTo>
                <a:lnTo>
                  <a:pt x="4769032" y="0"/>
                </a:lnTo>
                <a:lnTo>
                  <a:pt x="4929808" y="0"/>
                </a:lnTo>
                <a:lnTo>
                  <a:pt x="4929808" y="5897880"/>
                </a:lnTo>
                <a:lnTo>
                  <a:pt x="4769032" y="5897880"/>
                </a:lnTo>
                <a:lnTo>
                  <a:pt x="2751151" y="5897880"/>
                </a:lnTo>
                <a:lnTo>
                  <a:pt x="0" y="5897880"/>
                </a:lnTo>
                <a:lnTo>
                  <a:pt x="0" y="5896985"/>
                </a:lnTo>
                <a:lnTo>
                  <a:pt x="103291" y="5896985"/>
                </a:lnTo>
                <a:lnTo>
                  <a:pt x="112340" y="5838313"/>
                </a:lnTo>
                <a:lnTo>
                  <a:pt x="123631" y="5762037"/>
                </a:lnTo>
                <a:lnTo>
                  <a:pt x="135550" y="5671232"/>
                </a:lnTo>
                <a:lnTo>
                  <a:pt x="149820" y="5563476"/>
                </a:lnTo>
                <a:lnTo>
                  <a:pt x="164875" y="5444219"/>
                </a:lnTo>
                <a:lnTo>
                  <a:pt x="180714" y="5309828"/>
                </a:lnTo>
                <a:lnTo>
                  <a:pt x="197494" y="5163329"/>
                </a:lnTo>
                <a:lnTo>
                  <a:pt x="214273" y="5004117"/>
                </a:lnTo>
                <a:lnTo>
                  <a:pt x="231367" y="4834615"/>
                </a:lnTo>
                <a:lnTo>
                  <a:pt x="247205" y="4651794"/>
                </a:lnTo>
                <a:lnTo>
                  <a:pt x="262417" y="4460498"/>
                </a:lnTo>
                <a:lnTo>
                  <a:pt x="276217" y="4258305"/>
                </a:lnTo>
                <a:lnTo>
                  <a:pt x="289390" y="4047637"/>
                </a:lnTo>
                <a:lnTo>
                  <a:pt x="301779" y="3827889"/>
                </a:lnTo>
                <a:lnTo>
                  <a:pt x="306170" y="3715291"/>
                </a:lnTo>
                <a:lnTo>
                  <a:pt x="311031" y="3600271"/>
                </a:lnTo>
                <a:lnTo>
                  <a:pt x="315579" y="3483435"/>
                </a:lnTo>
                <a:lnTo>
                  <a:pt x="318558" y="3365994"/>
                </a:lnTo>
                <a:lnTo>
                  <a:pt x="321224" y="3246131"/>
                </a:lnTo>
                <a:lnTo>
                  <a:pt x="324047" y="3125058"/>
                </a:lnTo>
                <a:lnTo>
                  <a:pt x="325929" y="3001563"/>
                </a:lnTo>
                <a:lnTo>
                  <a:pt x="325929" y="2876858"/>
                </a:lnTo>
                <a:lnTo>
                  <a:pt x="326870" y="2750941"/>
                </a:lnTo>
                <a:lnTo>
                  <a:pt x="325929" y="2623814"/>
                </a:lnTo>
                <a:lnTo>
                  <a:pt x="324047" y="2494871"/>
                </a:lnTo>
                <a:lnTo>
                  <a:pt x="322322" y="2365928"/>
                </a:lnTo>
                <a:lnTo>
                  <a:pt x="318558" y="2235169"/>
                </a:lnTo>
                <a:lnTo>
                  <a:pt x="314638" y="2103199"/>
                </a:lnTo>
                <a:lnTo>
                  <a:pt x="310090" y="1971229"/>
                </a:lnTo>
                <a:lnTo>
                  <a:pt x="303660" y="1838048"/>
                </a:lnTo>
                <a:lnTo>
                  <a:pt x="295976" y="1703656"/>
                </a:lnTo>
                <a:lnTo>
                  <a:pt x="288606" y="1568660"/>
                </a:lnTo>
                <a:lnTo>
                  <a:pt x="279197" y="1433663"/>
                </a:lnTo>
                <a:lnTo>
                  <a:pt x="267906" y="1296850"/>
                </a:lnTo>
                <a:lnTo>
                  <a:pt x="256615" y="1161853"/>
                </a:lnTo>
                <a:lnTo>
                  <a:pt x="243598" y="1024435"/>
                </a:lnTo>
                <a:lnTo>
                  <a:pt x="229328" y="886411"/>
                </a:lnTo>
                <a:lnTo>
                  <a:pt x="214273" y="750203"/>
                </a:lnTo>
                <a:lnTo>
                  <a:pt x="196709" y="612180"/>
                </a:lnTo>
                <a:lnTo>
                  <a:pt x="177891" y="474761"/>
                </a:lnTo>
                <a:lnTo>
                  <a:pt x="159229" y="336738"/>
                </a:lnTo>
                <a:lnTo>
                  <a:pt x="137432" y="199320"/>
                </a:lnTo>
                <a:lnTo>
                  <a:pt x="115163" y="62507"/>
                </a:lnTo>
                <a:close/>
              </a:path>
            </a:pathLst>
          </a:cu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4A2FAF1F-F462-46AF-A9E6-CC93C4E2C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7146BED8-BAE9-42C5-A3DD-7B946445D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314325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15765FE8-B62F-41E4-A73C-74C91A8FD9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177165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8192" y="2170830"/>
            <a:ext cx="4554582" cy="3811740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000" u="sng" dirty="0">
                <a:solidFill>
                  <a:srgbClr val="FFFFFF"/>
                </a:solidFill>
              </a:rPr>
              <a:t>Strengths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dirty="0">
                <a:solidFill>
                  <a:srgbClr val="FFFFFF"/>
                </a:solidFill>
              </a:rPr>
              <a:t>Clear progression in task complexity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dirty="0">
                <a:solidFill>
                  <a:srgbClr val="FFFFFF"/>
                </a:solidFill>
              </a:rPr>
              <a:t>Strong alignment with constraints-led principles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dirty="0">
                <a:solidFill>
                  <a:srgbClr val="FFFFFF"/>
                </a:solidFill>
              </a:rPr>
              <a:t>High representativeness in Session 3</a:t>
            </a:r>
          </a:p>
          <a:p>
            <a:pPr marL="0" indent="0">
              <a:lnSpc>
                <a:spcPct val="90000"/>
              </a:lnSpc>
              <a:buNone/>
            </a:pPr>
            <a:endParaRPr lang="en-GB" sz="1000" dirty="0">
              <a:solidFill>
                <a:srgbClr val="FFFFFF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000" u="sng" dirty="0">
                <a:solidFill>
                  <a:srgbClr val="FFFFFF"/>
                </a:solidFill>
              </a:rPr>
              <a:t>Limitations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dirty="0">
                <a:solidFill>
                  <a:srgbClr val="FFFFFF"/>
                </a:solidFill>
              </a:rPr>
              <a:t>Limited timeframe (3 sessions)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dirty="0">
                <a:solidFill>
                  <a:srgbClr val="FFFFFF"/>
                </a:solidFill>
              </a:rPr>
              <a:t>variability in player engagement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dirty="0">
                <a:solidFill>
                  <a:srgbClr val="FFFFFF"/>
                </a:solidFill>
              </a:rPr>
              <a:t>Time constraints affecting depth of reflection</a:t>
            </a:r>
          </a:p>
          <a:p>
            <a:pPr marL="0" indent="0">
              <a:lnSpc>
                <a:spcPct val="90000"/>
              </a:lnSpc>
              <a:buNone/>
            </a:pPr>
            <a:endParaRPr lang="en-GB" sz="1000" dirty="0">
              <a:solidFill>
                <a:srgbClr val="FFFFFF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000" u="sng" dirty="0">
                <a:solidFill>
                  <a:srgbClr val="FFFFFF"/>
                </a:solidFill>
              </a:rPr>
              <a:t>Future Adaptations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dirty="0">
                <a:solidFill>
                  <a:srgbClr val="FFFFFF"/>
                </a:solidFill>
              </a:rPr>
              <a:t>Extended intervention period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dirty="0">
                <a:solidFill>
                  <a:srgbClr val="FFFFFF"/>
                </a:solidFill>
              </a:rPr>
              <a:t>Increased feedback (individualised)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dirty="0">
                <a:solidFill>
                  <a:srgbClr val="FFFFFF"/>
                </a:solidFill>
              </a:rPr>
              <a:t>Integration into competitive match cycles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girls in red shirts&#10;&#10;AI-generated content may be incorrect.">
            <a:extLst>
              <a:ext uri="{FF2B5EF4-FFF2-40B4-BE49-F238E27FC236}">
                <a16:creationId xmlns:a16="http://schemas.microsoft.com/office/drawing/2014/main" id="{43A6569D-87F1-9A1A-3A71-B4659AF822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5006" b="15006"/>
          <a:stretch>
            <a:fillRect/>
          </a:stretch>
        </p:blipFill>
        <p:spPr>
          <a:xfrm>
            <a:off x="357813" y="466162"/>
            <a:ext cx="8428374" cy="3937502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51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2142" y="3128074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3" name="Freeform: Shape 52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358392"/>
            <a:ext cx="9144000" cy="3033446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Freeform 5">
            <a:extLst>
              <a:ext uri="{FF2B5EF4-FFF2-40B4-BE49-F238E27FC236}">
                <a16:creationId xmlns:a16="http://schemas.microsoft.com/office/drawing/2014/main" id="{C91E93A7-6C7F-4F77-9CB0-280D958EF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9144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6" y="4110824"/>
            <a:ext cx="3761443" cy="1908975"/>
          </a:xfrm>
        </p:spPr>
        <p:txBody>
          <a:bodyPr>
            <a:normAutofit/>
          </a:bodyPr>
          <a:lstStyle/>
          <a:p>
            <a:r>
              <a:rPr lang="en-GB">
                <a:ln w="22225">
                  <a:solidFill>
                    <a:srgbClr val="FFFFFF"/>
                  </a:solidFill>
                </a:ln>
                <a:solidFill>
                  <a:schemeClr val="tx1"/>
                </a:solidFill>
              </a:rPr>
              <a:t>Conclusion</a:t>
            </a:r>
          </a:p>
        </p:txBody>
      </p:sp>
      <p:sp>
        <p:nvSpPr>
          <p:cNvPr id="29" name="Content Placeholder 2"/>
          <p:cNvSpPr>
            <a:spLocks noGrp="1"/>
          </p:cNvSpPr>
          <p:nvPr>
            <p:ph idx="1"/>
          </p:nvPr>
        </p:nvSpPr>
        <p:spPr>
          <a:xfrm>
            <a:off x="4781920" y="4110824"/>
            <a:ext cx="3579382" cy="1908976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700" dirty="0">
                <a:solidFill>
                  <a:schemeClr val="tx1"/>
                </a:solidFill>
              </a:rPr>
              <a:t>The session block demonstrated clear understanding between coaching pedagogy theory and applied practice </a:t>
            </a:r>
            <a:r>
              <a:rPr lang="en-GB" sz="700">
                <a:solidFill>
                  <a:schemeClr val="tx1"/>
                </a:solidFill>
              </a:rPr>
              <a:t>by implementing  </a:t>
            </a:r>
            <a:r>
              <a:rPr lang="en-GB" sz="700" dirty="0">
                <a:solidFill>
                  <a:schemeClr val="tx1"/>
                </a:solidFill>
              </a:rPr>
              <a:t>progressive constraint manipulation and representative task design.</a:t>
            </a:r>
          </a:p>
          <a:p>
            <a:pPr>
              <a:lnSpc>
                <a:spcPct val="90000"/>
              </a:lnSpc>
            </a:pPr>
            <a:r>
              <a:rPr lang="en-GB" sz="700" dirty="0">
                <a:solidFill>
                  <a:schemeClr val="tx1"/>
                </a:solidFill>
              </a:rPr>
              <a:t>By integrating the Constraints-Led Approach with reciprocal and self-check strategies, the sessions strengthened perception–action coupling and promoted adaptable decision-making under pressing trial conditions.</a:t>
            </a:r>
          </a:p>
          <a:p>
            <a:pPr>
              <a:lnSpc>
                <a:spcPct val="90000"/>
              </a:lnSpc>
            </a:pPr>
            <a:r>
              <a:rPr lang="en-GB" sz="700" dirty="0">
                <a:solidFill>
                  <a:schemeClr val="tx1"/>
                </a:solidFill>
              </a:rPr>
              <a:t>The structured progression from simplified build-up tasks to match-realistic scenarios supported both tactical development and transfer to competitive performance.</a:t>
            </a:r>
          </a:p>
          <a:p>
            <a:pPr>
              <a:lnSpc>
                <a:spcPct val="90000"/>
              </a:lnSpc>
            </a:pPr>
            <a:r>
              <a:rPr lang="en-GB" sz="700" dirty="0">
                <a:solidFill>
                  <a:schemeClr val="tx1"/>
                </a:solidFill>
              </a:rPr>
              <a:t>Overall, the block reflects an evidence-informed, athlete-centred approach with meaningful implications for long-term player</a:t>
            </a:r>
          </a:p>
          <a:p>
            <a:pPr>
              <a:lnSpc>
                <a:spcPct val="90000"/>
              </a:lnSpc>
            </a:pPr>
            <a:r>
              <a:rPr lang="en-GB" sz="700" dirty="0">
                <a:solidFill>
                  <a:schemeClr val="tx1"/>
                </a:solidFill>
              </a:rPr>
              <a:t>development and professional coaching practice.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6503EB0F-2257-4A3E-A73B-E1DE769B4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77012B2A-0D78-433A-8C68-8889D3DCD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119D0202-ED3F-47CC-90E9-4E963BCDA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670D6F2B-93AF-47D6-9378-5E54BE0AC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91A5E26-1F21-459D-8C03-ADB057B090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3D black question marks with one yellow question mark">
            <a:extLst>
              <a:ext uri="{FF2B5EF4-FFF2-40B4-BE49-F238E27FC236}">
                <a16:creationId xmlns:a16="http://schemas.microsoft.com/office/drawing/2014/main" id="{6244D44B-45ED-3D1D-60C7-6A1C6F2F9B6D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</a:blip>
          <a:srcRect l="37101" r="14233" b="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454A45A-96B0-ADA3-616F-0A2E0BE3C7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6216" y="2099733"/>
            <a:ext cx="6619243" cy="26776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chemeClr val="tx1"/>
                </a:solidFill>
              </a:rPr>
              <a:t>Any Questions </a:t>
            </a:r>
          </a:p>
        </p:txBody>
      </p:sp>
    </p:spTree>
    <p:extLst>
      <p:ext uri="{BB962C8B-B14F-4D97-AF65-F5344CB8AC3E}">
        <p14:creationId xmlns:p14="http://schemas.microsoft.com/office/powerpoint/2010/main" val="36094075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AF45A-E6C6-61F6-9D78-FC6B4B8AC4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81F9B7-125A-D5DD-4130-B94FDC5251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en-GB" dirty="0"/>
              <a:t>Bandura, A. (1977). </a:t>
            </a:r>
            <a:r>
              <a:rPr lang="en-GB" i="1" dirty="0"/>
              <a:t>Social learning theory</a:t>
            </a:r>
            <a:r>
              <a:rPr lang="en-GB" dirty="0"/>
              <a:t>. Prentice Hall.</a:t>
            </a:r>
          </a:p>
          <a:p>
            <a:r>
              <a:rPr lang="en-GB" dirty="0"/>
              <a:t>Chow, J. Y., Davids, K., Button, C., &amp; Renshaw, I. (2016). </a:t>
            </a:r>
            <a:r>
              <a:rPr lang="en-GB" i="1" dirty="0"/>
              <a:t>Nonlinear pedagogy in skill acquisition: An introduction</a:t>
            </a:r>
            <a:r>
              <a:rPr lang="en-GB" dirty="0"/>
              <a:t>. Routledge.</a:t>
            </a:r>
          </a:p>
          <a:p>
            <a:r>
              <a:rPr lang="en-GB" dirty="0"/>
              <a:t>Davids, K., Araújo, D., Correia, V., &amp; Vilar, L. (2013). How small-sided and conditioned games enhance acquisition of movement and decision-making skills. </a:t>
            </a:r>
            <a:r>
              <a:rPr lang="en-GB" i="1" dirty="0"/>
              <a:t>Exercise and Sport Sciences Reviews, 41</a:t>
            </a:r>
            <a:r>
              <a:rPr lang="en-GB" dirty="0"/>
              <a:t>(3), 154–161.</a:t>
            </a:r>
          </a:p>
          <a:p>
            <a:r>
              <a:rPr lang="en-GB" dirty="0"/>
              <a:t>Davids, K., Button, C., &amp; Bennett, S. (2008). </a:t>
            </a:r>
            <a:r>
              <a:rPr lang="en-GB" i="1" dirty="0"/>
              <a:t>Dynamics of skill acquisition: A constraints-led approach</a:t>
            </a:r>
            <a:r>
              <a:rPr lang="en-GB" dirty="0"/>
              <a:t>. Human Kinetics.</a:t>
            </a:r>
          </a:p>
          <a:p>
            <a:r>
              <a:rPr lang="en-GB" dirty="0"/>
              <a:t>Deci, E. L., &amp; Ryan, R. M. (2000). The “what” and “why” of goal pursuits: Human needs and the self-determination of behaviour. </a:t>
            </a:r>
            <a:r>
              <a:rPr lang="en-GB" i="1" dirty="0"/>
              <a:t>Psychological Inquiry, 11</a:t>
            </a:r>
            <a:r>
              <a:rPr lang="en-GB" dirty="0"/>
              <a:t>(4), 227–268.</a:t>
            </a:r>
          </a:p>
          <a:p>
            <a:r>
              <a:rPr lang="en-GB" dirty="0"/>
              <a:t>Light, R. (2013). </a:t>
            </a:r>
            <a:r>
              <a:rPr lang="en-GB" i="1" dirty="0"/>
              <a:t>Game sense: Pedagogy for performance, participation and enjoyment</a:t>
            </a:r>
            <a:r>
              <a:rPr lang="en-GB" dirty="0"/>
              <a:t>. Routledge.</a:t>
            </a:r>
          </a:p>
          <a:p>
            <a:r>
              <a:rPr lang="en-GB" dirty="0" err="1"/>
              <a:t>Mosston</a:t>
            </a:r>
            <a:r>
              <a:rPr lang="en-GB" dirty="0"/>
              <a:t>, M., &amp; Ashworth, S. (2008). </a:t>
            </a:r>
            <a:r>
              <a:rPr lang="en-GB" i="1" dirty="0"/>
              <a:t>Teaching physical education</a:t>
            </a:r>
            <a:r>
              <a:rPr lang="en-GB" dirty="0"/>
              <a:t> (1st online ed.). Spectrum Institute for Teaching and Learning.</a:t>
            </a:r>
          </a:p>
          <a:p>
            <a:r>
              <a:rPr lang="en-GB" dirty="0"/>
              <a:t>Newell, K. M. (1986). Constraints on the development of coordination. In M. Wade &amp; H. Whiting (Eds.), </a:t>
            </a:r>
            <a:r>
              <a:rPr lang="en-GB" i="1" dirty="0"/>
              <a:t>Motor development in children: Aspects of coordination and control</a:t>
            </a:r>
            <a:r>
              <a:rPr lang="en-GB" dirty="0"/>
              <a:t> (pp. 341–360). Martinus </a:t>
            </a:r>
            <a:r>
              <a:rPr lang="en-GB" dirty="0" err="1"/>
              <a:t>Nijhoff</a:t>
            </a:r>
            <a:r>
              <a:rPr lang="en-GB" dirty="0"/>
              <a:t>.</a:t>
            </a:r>
          </a:p>
          <a:p>
            <a:r>
              <a:rPr lang="en-GB" dirty="0"/>
              <a:t>Renshaw, I., Davids, K., Shuttleworth, R., &amp; Chow, J. Y. (2010). Insights from ecological psychology and dynamical systems theory for sport practice. </a:t>
            </a:r>
            <a:r>
              <a:rPr lang="en-GB" i="1" dirty="0"/>
              <a:t>Physical Education and Sport Pedagogy, 15</a:t>
            </a:r>
            <a:r>
              <a:rPr lang="en-GB" dirty="0"/>
              <a:t>(2), 117–137.</a:t>
            </a:r>
          </a:p>
          <a:p>
            <a:r>
              <a:rPr lang="en-GB" dirty="0"/>
              <a:t>Thorpe, R., Bunker, D., &amp; Almond, L. (1986). </a:t>
            </a:r>
            <a:r>
              <a:rPr lang="en-GB" i="1" dirty="0"/>
              <a:t>Rethinking games teaching</a:t>
            </a:r>
            <a:r>
              <a:rPr lang="en-GB" dirty="0"/>
              <a:t>. Loughborough University.</a:t>
            </a:r>
          </a:p>
          <a:p>
            <a:r>
              <a:rPr lang="en-GB" dirty="0"/>
              <a:t>Turner, A. N., &amp; Stewart, P. F. (2014). Strength and conditioning for soccer players. </a:t>
            </a:r>
            <a:r>
              <a:rPr lang="en-GB" i="1" dirty="0"/>
              <a:t>Strength and Conditioning Journal, 36</a:t>
            </a:r>
            <a:r>
              <a:rPr lang="en-GB" dirty="0"/>
              <a:t>(4), 1–13.</a:t>
            </a:r>
          </a:p>
          <a:p>
            <a:r>
              <a:rPr lang="en-GB" dirty="0"/>
              <a:t>Vygotsky, L. S. (1978). </a:t>
            </a:r>
            <a:r>
              <a:rPr lang="en-GB" i="1" dirty="0"/>
              <a:t>Mind in society: The development of higher psychological processes</a:t>
            </a:r>
            <a:r>
              <a:rPr lang="en-GB" dirty="0"/>
              <a:t>. Harvard University Press.</a:t>
            </a:r>
          </a:p>
          <a:p>
            <a:r>
              <a:rPr lang="en-GB" dirty="0"/>
              <a:t>Williams, A. M., &amp; Hodges, N. J. (2005). Practice, instruction and skill acquisition in soccer: Challenging tradition. </a:t>
            </a:r>
            <a:r>
              <a:rPr lang="en-GB" i="1" dirty="0"/>
              <a:t>Journal of Sports Sciences, 23</a:t>
            </a:r>
            <a:r>
              <a:rPr lang="en-GB" dirty="0"/>
              <a:t>(6), 637–650.</a:t>
            </a:r>
          </a:p>
          <a:p>
            <a:r>
              <a:rPr lang="en-GB" dirty="0"/>
              <a:t>Woods, C. T., McKeown, I., Rothwell, M., &amp; Davids, K. (2020). Sport practitioners as sport ecology designers: How ecological dynamics has progressively changed perceptions of skill “acquisition” in the sporting habitat. </a:t>
            </a:r>
            <a:r>
              <a:rPr lang="en-GB" i="1" dirty="0"/>
              <a:t>Frontiers in Psychology, 11</a:t>
            </a:r>
            <a:r>
              <a:rPr lang="en-GB" dirty="0"/>
              <a:t>, 654.</a:t>
            </a:r>
          </a:p>
          <a:p>
            <a:r>
              <a:rPr lang="en-GB" dirty="0"/>
              <a:t>Zimmerman, B. J. (2000). Attaining self-regulation: A social cognitive perspective. In M. </a:t>
            </a:r>
            <a:r>
              <a:rPr lang="en-GB" dirty="0" err="1"/>
              <a:t>Boekaerts</a:t>
            </a:r>
            <a:r>
              <a:rPr lang="en-GB" dirty="0"/>
              <a:t>, P. </a:t>
            </a:r>
            <a:r>
              <a:rPr lang="en-GB" dirty="0" err="1"/>
              <a:t>Pintrich</a:t>
            </a:r>
            <a:r>
              <a:rPr lang="en-GB" dirty="0"/>
              <a:t>, &amp; M. Zeidner (Eds.), </a:t>
            </a:r>
            <a:r>
              <a:rPr lang="en-GB" i="1" dirty="0"/>
              <a:t>Handbook of self-regulation</a:t>
            </a:r>
            <a:r>
              <a:rPr lang="en-GB" dirty="0"/>
              <a:t> (pp. 13–39). Academic Press.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03556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TM02900722[[fn=Ion Boardroom]]</Template>
  <TotalTime>4201</TotalTime>
  <Words>1486</Words>
  <Application>Microsoft Office PowerPoint</Application>
  <PresentationFormat>On-screen Show (4:3)</PresentationFormat>
  <Paragraphs>232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Century Gothic</vt:lpstr>
      <vt:lpstr>Times New Roman</vt:lpstr>
      <vt:lpstr>Wingdings 3</vt:lpstr>
      <vt:lpstr>Ion Boardroom</vt:lpstr>
      <vt:lpstr>Practical Coaching Portfolio</vt:lpstr>
      <vt:lpstr>Coaching Context &amp; Athlete’s Profile</vt:lpstr>
      <vt:lpstr>Performance Needs Analysis</vt:lpstr>
      <vt:lpstr>Coaching &amp; Learning Theories Applied</vt:lpstr>
      <vt:lpstr>Overall Block Aim &amp; Objectives</vt:lpstr>
      <vt:lpstr>Block Overview (Session Progression)</vt:lpstr>
      <vt:lpstr>Evidence-Based Justification</vt:lpstr>
      <vt:lpstr>Session 1 – Detailed Plan</vt:lpstr>
      <vt:lpstr>Session 2 – Detailed Plan</vt:lpstr>
      <vt:lpstr>Session 3 / 4 – Detailed Plan</vt:lpstr>
      <vt:lpstr>Observation, Assessment &amp; Evaluation</vt:lpstr>
      <vt:lpstr>Critical Appraisal</vt:lpstr>
      <vt:lpstr>Conclusion</vt:lpstr>
      <vt:lpstr>Any Questions </vt:lpstr>
      <vt:lpstr>References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2317159@student.uwtsd.ac.uk dob.17.11.99</dc:creator>
  <cp:keywords/>
  <dc:description>generated using python-pptx</dc:description>
  <cp:lastModifiedBy>2317159@student.uwtsd.ac.uk dob.17.11.99</cp:lastModifiedBy>
  <cp:revision>2</cp:revision>
  <dcterms:created xsi:type="dcterms:W3CDTF">2013-01-27T09:14:16Z</dcterms:created>
  <dcterms:modified xsi:type="dcterms:W3CDTF">2026-02-27T14:45:05Z</dcterms:modified>
  <cp:category/>
</cp:coreProperties>
</file>