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6"/>
  </p:notesMasterIdLst>
  <p:sldIdLst>
    <p:sldId id="342" r:id="rId2"/>
    <p:sldId id="450" r:id="rId3"/>
    <p:sldId id="439" r:id="rId4"/>
    <p:sldId id="366" r:id="rId5"/>
    <p:sldId id="442" r:id="rId6"/>
    <p:sldId id="444" r:id="rId7"/>
    <p:sldId id="374" r:id="rId8"/>
    <p:sldId id="445" r:id="rId9"/>
    <p:sldId id="446" r:id="rId10"/>
    <p:sldId id="447" r:id="rId11"/>
    <p:sldId id="448" r:id="rId12"/>
    <p:sldId id="449" r:id="rId13"/>
    <p:sldId id="373" r:id="rId14"/>
    <p:sldId id="36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327F2E-4086-441D-B4A6-66BBF86C71BD}" v="1" dt="2023-09-21T14:59:10.6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54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BF327F2E-4086-441D-B4A6-66BBF86C71BD}"/>
    <pc:docChg chg="addSld delSld modSld">
      <pc:chgData name="Hoang Dang Nguyen" userId="1de6b3a7-5191-4a0c-8968-b8f905305e1d" providerId="ADAL" clId="{BF327F2E-4086-441D-B4A6-66BBF86C71BD}" dt="2023-09-21T14:59:11.873" v="2" actId="47"/>
      <pc:docMkLst>
        <pc:docMk/>
      </pc:docMkLst>
      <pc:sldChg chg="del">
        <pc:chgData name="Hoang Dang Nguyen" userId="1de6b3a7-5191-4a0c-8968-b8f905305e1d" providerId="ADAL" clId="{BF327F2E-4086-441D-B4A6-66BBF86C71BD}" dt="2023-09-21T14:59:11.684" v="1" actId="47"/>
        <pc:sldMkLst>
          <pc:docMk/>
          <pc:sldMk cId="3661340027" sldId="256"/>
        </pc:sldMkLst>
      </pc:sldChg>
      <pc:sldChg chg="del">
        <pc:chgData name="Hoang Dang Nguyen" userId="1de6b3a7-5191-4a0c-8968-b8f905305e1d" providerId="ADAL" clId="{BF327F2E-4086-441D-B4A6-66BBF86C71BD}" dt="2023-09-21T14:59:11.873" v="2" actId="47"/>
        <pc:sldMkLst>
          <pc:docMk/>
          <pc:sldMk cId="2543127053" sldId="257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0" sldId="342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0" sldId="363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0" sldId="366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0" sldId="373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0" sldId="374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2717460362" sldId="439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964376586" sldId="442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3419097832" sldId="444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529072687" sldId="445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2786236792" sldId="446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1781916989" sldId="447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4217840104" sldId="448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3755528770" sldId="449"/>
        </pc:sldMkLst>
      </pc:sldChg>
      <pc:sldChg chg="add">
        <pc:chgData name="Hoang Dang Nguyen" userId="1de6b3a7-5191-4a0c-8968-b8f905305e1d" providerId="ADAL" clId="{BF327F2E-4086-441D-B4A6-66BBF86C71BD}" dt="2023-09-21T14:59:10.602" v="0"/>
        <pc:sldMkLst>
          <pc:docMk/>
          <pc:sldMk cId="2515863586" sldId="450"/>
        </pc:sldMkLst>
      </pc:sldChg>
    </pc:docChg>
  </pc:docChgLst>
  <pc:docChgLst>
    <pc:chgData name="Hoang Dang Nguyen" userId="1de6b3a7-5191-4a0c-8968-b8f905305e1d" providerId="ADAL" clId="{5DF5C864-30D2-4468-A82F-233504C09182}"/>
    <pc:docChg chg="modSld modMainMaster">
      <pc:chgData name="Hoang Dang Nguyen" userId="1de6b3a7-5191-4a0c-8968-b8f905305e1d" providerId="ADAL" clId="{5DF5C864-30D2-4468-A82F-233504C09182}" dt="2023-09-20T13:25:19.967" v="0"/>
      <pc:docMkLst>
        <pc:docMk/>
      </pc:docMkLst>
      <pc:sldChg chg="modSp">
        <pc:chgData name="Hoang Dang Nguyen" userId="1de6b3a7-5191-4a0c-8968-b8f905305e1d" providerId="ADAL" clId="{5DF5C864-30D2-4468-A82F-233504C09182}" dt="2023-09-20T13:25:19.967" v="0"/>
        <pc:sldMkLst>
          <pc:docMk/>
          <pc:sldMk cId="3661340027" sldId="256"/>
        </pc:sld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6" creationId="{5E33CEC2-4CCC-CBE6-2D77-B35CDDBE7A37}"/>
          </ac:spMkLst>
        </pc:spChg>
      </pc:sldChg>
      <pc:sldMasterChg chg="modSp modSldLayout">
        <pc:chgData name="Hoang Dang Nguyen" userId="1de6b3a7-5191-4a0c-8968-b8f905305e1d" providerId="ADAL" clId="{5DF5C864-30D2-4468-A82F-233504C09182}" dt="2023-09-20T13:25:19.967" v="0"/>
        <pc:sldMasterMkLst>
          <pc:docMk/>
          <pc:sldMasterMk cId="1297012552" sldId="2147483650"/>
        </pc:sldMaster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4" creationId="{120753DE-CDF2-3A70-F374-C39104479BA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6" creationId="{8C428B4E-29EA-F6CE-AB70-F9447AE6A863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6" creationId="{33E9FF1B-67D2-3290-BB63-5D347C50FA88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7" creationId="{E5FF2184-C087-A594-151D-0BF63EBA5DDC}"/>
          </ac:spMkLst>
        </pc:sp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704473638" sldId="214748365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4" creationId="{03BF8CE1-620C-8EF8-80A0-01FDC5668FFD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5" creationId="{2E7C71EF-7BE2-E495-ED93-2F86E2F0DC9F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670981451" sldId="2147483652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5" creationId="{187DF35D-8F8B-031B-ED97-C527A0C661F3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047955019" sldId="214748365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098441978" sldId="2147483654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04693733" sldId="214748365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4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5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6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789567457" sldId="2147483658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539240596" sldId="214748365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192073434" sldId="214748366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7194917" sldId="214748366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103775201" sldId="214748366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047460266" sldId="214748367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115292161" sldId="214748367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829623015" sldId="214748367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940630683" sldId="214748367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76128282" sldId="214748367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4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43625D-F9F2-4F8E-9CF9-D876D436AF60}" type="datetimeFigureOut">
              <a:rPr lang="en-GB" smtClean="0"/>
              <a:t>21/09/2023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51C6B-3752-4EA0-8450-9DB3B48BE2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264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916E6FFA-6055-E0F5-CA2B-052B896245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3553956-11BE-210E-113C-7F44AFD9CD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This activity should take 10 – 30 minutes.</a:t>
            </a: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B1CFA14E-7EED-18E3-4A95-34BA06425D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58B2163-F3F8-4209-9460-8C3BD05A6BCE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8667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916E6FFA-6055-E0F5-CA2B-052B896245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3553956-11BE-210E-113C-7F44AFD9CD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This activity should take 15 – 20 minutes.</a:t>
            </a: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B1CFA14E-7EED-18E3-4A95-34BA06425D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58B2163-F3F8-4209-9460-8C3BD05A6BCE}" type="slidenum">
              <a:rPr lang="en-GB" altLang="en-US" smtClean="0">
                <a:latin typeface="Verdana" panose="020B0604030504040204" pitchFamily="34" charset="0"/>
              </a:rPr>
              <a:pPr/>
              <a:t>3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1390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916E6FFA-6055-E0F5-CA2B-052B896245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C3553956-11BE-210E-113C-7F44AFD9CD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B1CFA14E-7EED-18E3-4A95-34BA06425D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58B2163-F3F8-4209-9460-8C3BD05A6BCE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730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001DD2D0-AC9F-1EC2-5F4C-2B31F8F468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AD0CE2B8-0317-B656-7F69-879FBAA391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 eaLnBrk="1" hangingPunct="1">
              <a:buFont typeface="Arial" panose="020B0604020202020204" pitchFamily="34" charset="0"/>
              <a:buChar char="•"/>
            </a:pPr>
            <a:endParaRPr lang="en-GB" altLang="en-US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E7FD1F5E-1618-5147-4EF2-7B53C39863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46B95D0-3FF9-47AB-A584-25150FD95346}" type="slidenum">
              <a:rPr lang="en-GB" altLang="en-US" smtClean="0">
                <a:latin typeface="Verdana" panose="020B0604030504040204" pitchFamily="34" charset="0"/>
              </a:rPr>
              <a:pPr/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0383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8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3687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9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0401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5638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410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41BE86B9-2FE5-4EF8-6B9A-86E1FD17F7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406560AA-0DEB-7511-B2DD-759D273A05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07C1923-5DE0-53AD-D198-AF53C91EB58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BC7E0B-0FA7-4938-B43E-A48E8889B00E}" type="slidenum">
              <a:rPr lang="en-GB" altLang="en-US" smtClean="0">
                <a:latin typeface="Verdana" panose="020B0604030504040204" pitchFamily="34" charset="0"/>
              </a:rPr>
              <a:pPr/>
              <a:t>12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0993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578B735-0B54-8461-E7F5-9A000A86DE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875" y="3060700"/>
            <a:ext cx="4392613" cy="936625"/>
          </a:xfrm>
        </p:spPr>
        <p:txBody>
          <a:bodyPr/>
          <a:lstStyle/>
          <a:p>
            <a:r>
              <a:rPr lang="en-GB" altLang="en-US" b="1"/>
              <a:t>LCBB4003</a:t>
            </a:r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FC501896-3E94-E317-575C-6821E50C49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/>
          </a:p>
        </p:txBody>
      </p:sp>
      <p:sp>
        <p:nvSpPr>
          <p:cNvPr id="6148" name="TextBox 1">
            <a:extLst>
              <a:ext uri="{FF2B5EF4-FFF2-40B4-BE49-F238E27FC236}">
                <a16:creationId xmlns:a16="http://schemas.microsoft.com/office/drawing/2014/main" id="{843EB5AA-F009-2A59-E2BB-B09CF95ED2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329238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Week 6: Session 2: TUTORIAL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Leadership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65E0054-8ED3-1153-6AD9-6DF75BE4DD80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8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Introducing the Modern Workplace 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F20EAEA-0DBC-5A49-B1D6-9147A3236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Assessment Q&amp;A</a:t>
            </a:r>
            <a:endParaRPr lang="en-GB" altLang="en-US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F09A979A-ABFE-F2AD-F1BD-11AF815BF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What are the assessment’s requirements?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When are the submission and presentation dates?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Are there any </a:t>
            </a:r>
            <a:r>
              <a:rPr lang="en-GB" altLang="en-US" sz="2400"/>
              <a:t>difficulties?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2B5EC-B329-3139-AD18-C002C540C9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8197" name="Slide Number Placeholder 4">
            <a:extLst>
              <a:ext uri="{FF2B5EF4-FFF2-40B4-BE49-F238E27FC236}">
                <a16:creationId xmlns:a16="http://schemas.microsoft.com/office/drawing/2014/main" id="{E6F6A1BE-5254-FC19-61DE-10BBC49480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15829-C866-4233-857B-DF010F02035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63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F20EAEA-0DBC-5A49-B1D6-9147A3236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1. Activity 1 – your leadership</a:t>
            </a:r>
            <a:endParaRPr lang="en-GB" altLang="en-US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F09A979A-ABFE-F2AD-F1BD-11AF815BF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800" b="1" dirty="0"/>
              <a:t>Individual work</a:t>
            </a:r>
            <a:r>
              <a:rPr lang="en-GB" altLang="en-US" sz="1800" dirty="0"/>
              <a:t>: Answer the questions below. Do you think these questions can help you to understand your leadership capabilities better?</a:t>
            </a:r>
          </a:p>
          <a:p>
            <a:pPr marL="0" indent="0">
              <a:buNone/>
            </a:pPr>
            <a:r>
              <a:rPr lang="en-GB" altLang="en-US" sz="1800" dirty="0"/>
              <a:t>Blanchard suggests clarifying and sharing your leadership point of view means answering seven questions.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Who are the people who have influenced you in your life? </a:t>
            </a:r>
            <a:r>
              <a:rPr lang="en-GB" altLang="en-US" sz="1800" dirty="0">
                <a:solidFill>
                  <a:srgbClr val="FF0000"/>
                </a:solidFill>
              </a:rPr>
              <a:t>(… Buddha)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What is your life purpose? </a:t>
            </a:r>
            <a:r>
              <a:rPr lang="en-GB" altLang="en-US" sz="1800" dirty="0">
                <a:solidFill>
                  <a:srgbClr val="FF0000"/>
                </a:solidFill>
              </a:rPr>
              <a:t>( … appreciate the fine things in life…)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What core values will guide your behaviour as you live your life ‘on purpose’?  </a:t>
            </a:r>
            <a:r>
              <a:rPr lang="en-GB" altLang="en-US" sz="1800" dirty="0">
                <a:solidFill>
                  <a:srgbClr val="FF0000"/>
                </a:solidFill>
              </a:rPr>
              <a:t>(… persistent…)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What are your beliefs about leading and motivating people</a:t>
            </a:r>
            <a:r>
              <a:rPr lang="en-GB" altLang="en-US" sz="1800" dirty="0">
                <a:solidFill>
                  <a:srgbClr val="FF0000"/>
                </a:solidFill>
              </a:rPr>
              <a:t>? ( …truthfulness…)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What can people expect of you?  </a:t>
            </a:r>
            <a:r>
              <a:rPr lang="en-GB" altLang="en-US" sz="1800" dirty="0">
                <a:solidFill>
                  <a:srgbClr val="FF0000"/>
                </a:solidFill>
              </a:rPr>
              <a:t>(… honesty…)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What do you expect from your people?  </a:t>
            </a:r>
            <a:r>
              <a:rPr lang="en-GB" altLang="en-US" sz="1800" dirty="0">
                <a:solidFill>
                  <a:srgbClr val="FF0000"/>
                </a:solidFill>
              </a:rPr>
              <a:t>(… open communication…)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sz="1800" dirty="0"/>
              <a:t>How will you set an example? </a:t>
            </a:r>
            <a:r>
              <a:rPr lang="en-GB" altLang="en-US" sz="1800" dirty="0">
                <a:solidFill>
                  <a:srgbClr val="FF0000"/>
                </a:solidFill>
              </a:rPr>
              <a:t>(… clarification and open communication…)</a:t>
            </a:r>
          </a:p>
          <a:p>
            <a:pPr marL="0" indent="0"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2B5EC-B329-3139-AD18-C002C540C9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8197" name="Slide Number Placeholder 4">
            <a:extLst>
              <a:ext uri="{FF2B5EF4-FFF2-40B4-BE49-F238E27FC236}">
                <a16:creationId xmlns:a16="http://schemas.microsoft.com/office/drawing/2014/main" id="{E6F6A1BE-5254-FC19-61DE-10BBC49480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15829-C866-4233-857B-DF010F02035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460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F20EAEA-0DBC-5A49-B1D6-9147A3236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2. Activity 2 – are you a leader?</a:t>
            </a:r>
            <a:endParaRPr lang="en-GB" altLang="en-US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F09A979A-ABFE-F2AD-F1BD-11AF815BF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000" b="1" dirty="0"/>
              <a:t>Pair work</a:t>
            </a:r>
            <a:r>
              <a:rPr lang="en-GB" altLang="en-US" sz="2000" dirty="0"/>
              <a:t>: Base on </a:t>
            </a:r>
            <a:r>
              <a:rPr lang="en-GB" altLang="en-US" sz="2000" dirty="0" err="1"/>
              <a:t>Acas</a:t>
            </a:r>
            <a:r>
              <a:rPr lang="en-GB" altLang="en-US" sz="2000" dirty="0"/>
              <a:t> framework and the leadership ‘jigsaw’, identify where you are good at and where you should work on. Discuss your answers with a partner.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2B5EC-B329-3139-AD18-C002C540C9D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8197" name="Slide Number Placeholder 4">
            <a:extLst>
              <a:ext uri="{FF2B5EF4-FFF2-40B4-BE49-F238E27FC236}">
                <a16:creationId xmlns:a16="http://schemas.microsoft.com/office/drawing/2014/main" id="{E6F6A1BE-5254-FC19-61DE-10BBC494805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15829-C866-4233-857B-DF010F02035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2. Activity 2 – are you a leader?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EF546E11-2E96-B02C-5C43-31ACD9384D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33D5362-9A3D-4BA1-96DB-331C8F014A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C48E7B-AEDF-92E3-8053-A578FDC3D5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6" y="0"/>
            <a:ext cx="899776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E47A86-53D7-7123-CEA0-4E00A1ED43DB}"/>
              </a:ext>
            </a:extLst>
          </p:cNvPr>
          <p:cNvSpPr txBox="1"/>
          <p:nvPr/>
        </p:nvSpPr>
        <p:spPr>
          <a:xfrm>
            <a:off x="6440376" y="3933056"/>
            <a:ext cx="25512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(Mullins, 2019, p. 361)</a:t>
            </a:r>
          </a:p>
        </p:txBody>
      </p:sp>
    </p:spTree>
    <p:extLst>
      <p:ext uri="{BB962C8B-B14F-4D97-AF65-F5344CB8AC3E}">
        <p14:creationId xmlns:p14="http://schemas.microsoft.com/office/powerpoint/2010/main" val="964376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5597475-794A-50D6-6C31-3AFC1AA2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2. Activity 2 – are you a leader?</a:t>
            </a:r>
            <a:endParaRPr lang="en-GB" altLang="en-US" dirty="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3CE7ACD-B807-5571-3207-64A8CF788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5740D-0945-A8E6-B103-7A2B351910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EF546E11-2E96-B02C-5C43-31ACD9384D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33D5362-9A3D-4BA1-96DB-331C8F014A7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09394A2-C4FD-3140-4040-2AC2E37EF889}"/>
              </a:ext>
            </a:extLst>
          </p:cNvPr>
          <p:cNvSpPr txBox="1">
            <a:spLocks/>
          </p:cNvSpPr>
          <p:nvPr/>
        </p:nvSpPr>
        <p:spPr bwMode="auto">
          <a:xfrm>
            <a:off x="609600" y="17526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D5B5BE-8B30-1845-F3F3-971FAB9D1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5352" y="0"/>
            <a:ext cx="7430136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7E53A9-18E5-3F00-4A41-5B67D2AE7698}"/>
              </a:ext>
            </a:extLst>
          </p:cNvPr>
          <p:cNvSpPr txBox="1"/>
          <p:nvPr/>
        </p:nvSpPr>
        <p:spPr>
          <a:xfrm>
            <a:off x="187504" y="1988840"/>
            <a:ext cx="1368152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The leadership ‘jigsaw’ (Mullins, 2019, p. 362)</a:t>
            </a:r>
          </a:p>
        </p:txBody>
      </p:sp>
    </p:spTree>
    <p:extLst>
      <p:ext uri="{BB962C8B-B14F-4D97-AF65-F5344CB8AC3E}">
        <p14:creationId xmlns:p14="http://schemas.microsoft.com/office/powerpoint/2010/main" val="3419097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3. Activity 3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b="1" dirty="0"/>
              <a:t>Groupwork</a:t>
            </a:r>
            <a:r>
              <a:rPr lang="en-GB" altLang="en-US" sz="2000" dirty="0"/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Explain fully a situation from university and/or any work experience where you have been inspired by a person through their charisma and natural leadership influence.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Identify clearly the specific personal qualities exhibited by the person.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Describe how the experience has influenced your views on the nature of leadership.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Debate the extent to which it is possible to learn charisma.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To what extent do you have charisma and the ability to inspire other people? How great is the danger of infatuation or hubris from ‘great’ or charismatic leaders?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sz="4000" dirty="0"/>
              <a:t>4. Activity 4 – leadership theories</a:t>
            </a:r>
            <a:endParaRPr lang="en-GB" altLang="en-US" sz="4000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b="1" dirty="0"/>
              <a:t>Groupwork</a:t>
            </a:r>
            <a:r>
              <a:rPr lang="en-GB" altLang="en-US" sz="2000" dirty="0"/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List, in rank order, all the different approaches to leadership mentioned in this chapter on the basis of what you believe their practical relevance for today’s workplace.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Where possible provide supporting details for your ranking.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How much agreement is there amongst your colleagues?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What have you learnt from undertaking this activity?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072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5. Activity 5 - questionnaire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b="1"/>
              <a:t>Group </a:t>
            </a:r>
            <a:r>
              <a:rPr lang="en-GB" altLang="en-US" sz="2000" b="1" dirty="0"/>
              <a:t>work</a:t>
            </a:r>
            <a:r>
              <a:rPr lang="en-GB" altLang="en-US" sz="2000" dirty="0"/>
              <a:t>: For each of the following twenty-five items, consider honestly and fully the extent to which you: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Have a strong work ethic;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Are adaptable to changes in the work situation;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Place emphasis on service to others over self-interest;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Stretch yourself to meet objectives;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Take time in connecting with group members;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Set yourself clear goals and criteria for success;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Believe in doing things right the first time;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Have strong moral values;</a:t>
            </a:r>
          </a:p>
          <a:p>
            <a:pPr marL="457200" indent="-457200">
              <a:buAutoNum type="arabicPeriod"/>
              <a:defRPr/>
            </a:pPr>
            <a:r>
              <a:rPr lang="en-GB" altLang="en-US" sz="2000" dirty="0"/>
              <a:t>Think leadership is simple if you have the right personality;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236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5. Activity 5 - questionnaire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dirty="0"/>
              <a:t>10. Find it easy to compliment fellow colleagues;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11. Are competitive and take pride in winning;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12. Communicate easily your ideas, thoughts or concerns to others;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13. Tolerate genuine mistakes by others that affect your work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14. Believe respect for superiors is more important than popularity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15. Enjoy others relying on you or coming to you for help;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16. Respect hierarchical authority and chain of command;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17. Believe leadership depends on confidence and courage;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18. Are prepared to place trust in your fellow colleagues;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19. Believe everyone is responsible for their actions and behaviour;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20. Get upset by disagreements or confrontation with your peers;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916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5. Activity 5 - questionnaire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dirty="0"/>
              <a:t>21. Simplify and explain complex situations to others;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22. Tend naturally to take the initiative in group situations;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23. Encourage challenging debate and dialogue;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24. Do not put off for tomorrow what can be done now;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25. Believe you would make an effective leader.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There are no right or wrong answers but score and record each item from 1– 10 with 10 as the highest.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840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B19C664-7B36-598E-24D6-701E4BE9D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US" altLang="en-US" dirty="0"/>
              <a:t>5. Activity 5 - questionnaire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BAAD179-7259-6877-18FC-2ED9A621B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b="1" dirty="0"/>
              <a:t>Discussion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How difficult was it for you to complete this exercise? How well do you think you know yourself?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Share and discuss fully and openly your scoring amongst other members of the </a:t>
            </a:r>
            <a:r>
              <a:rPr lang="en-GB" altLang="en-US" sz="2000"/>
              <a:t>group. To </a:t>
            </a:r>
            <a:r>
              <a:rPr lang="en-GB" altLang="en-US" sz="2000" dirty="0"/>
              <a:t>what extent do colleagues agree with your own scoring including an honest evaluation of your perceived readiness for a leadership role?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000" dirty="0"/>
              <a:t>What benefits have you gained from this exercise and what have you learned about yourself as a potential leader?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8276-231E-8F62-12C5-58C3E84CF7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10245" name="Slide Number Placeholder 4">
            <a:extLst>
              <a:ext uri="{FF2B5EF4-FFF2-40B4-BE49-F238E27FC236}">
                <a16:creationId xmlns:a16="http://schemas.microsoft.com/office/drawing/2014/main" id="{BA87436E-BC96-C56C-C081-727F7D4BEA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5BAB86-3AA8-438E-B874-6011D1C4849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528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26B88F70-7E91-E0B7-3C8D-772823DA6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References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F15AC-71B3-4465-B3D1-EC23678B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400" dirty="0">
                <a:ea typeface="Calibri" panose="020F0502020204030204" pitchFamily="34" charset="0"/>
              </a:rPr>
              <a:t>Mullins, L. J. (2019) </a:t>
            </a:r>
            <a:r>
              <a:rPr lang="en-GB" altLang="en-US" sz="24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400" dirty="0">
                <a:ea typeface="Calibri" panose="020F0502020204030204" pitchFamily="34" charset="0"/>
              </a:rPr>
              <a:t>. 12th </a:t>
            </a:r>
            <a:r>
              <a:rPr lang="en-GB" altLang="en-US" sz="2400" dirty="0" err="1">
                <a:ea typeface="Calibri" panose="020F0502020204030204" pitchFamily="34" charset="0"/>
              </a:rPr>
              <a:t>edn</a:t>
            </a:r>
            <a:r>
              <a:rPr lang="en-GB" altLang="en-US" sz="24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4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4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400" dirty="0">
                <a:ea typeface="Calibri" panose="020F0502020204030204" pitchFamily="34" charset="0"/>
              </a:rPr>
              <a:t>. 10th </a:t>
            </a:r>
            <a:r>
              <a:rPr lang="en-GB" altLang="en-US" sz="2400" dirty="0" err="1">
                <a:ea typeface="Calibri" panose="020F0502020204030204" pitchFamily="34" charset="0"/>
              </a:rPr>
              <a:t>edn</a:t>
            </a:r>
            <a:r>
              <a:rPr lang="en-GB" altLang="en-US" sz="24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400" dirty="0">
                <a:ea typeface="Calibri" panose="020F0502020204030204" pitchFamily="34" charset="0"/>
              </a:rPr>
              <a:t>Robbins, S., and Coulter, M. (2020) </a:t>
            </a:r>
            <a:r>
              <a:rPr lang="en-GB" altLang="en-US" sz="24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400" dirty="0">
                <a:ea typeface="Calibri" panose="020F0502020204030204" pitchFamily="34" charset="0"/>
              </a:rPr>
              <a:t>. 15th </a:t>
            </a:r>
            <a:r>
              <a:rPr lang="en-GB" altLang="en-US" sz="2400" dirty="0" err="1">
                <a:ea typeface="Calibri" panose="020F0502020204030204" pitchFamily="34" charset="0"/>
              </a:rPr>
              <a:t>edn</a:t>
            </a:r>
            <a:r>
              <a:rPr lang="en-GB" altLang="en-US" sz="24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4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4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400" dirty="0">
                <a:ea typeface="Calibri" panose="020F0502020204030204" pitchFamily="34" charset="0"/>
              </a:rPr>
              <a:t>. 9th </a:t>
            </a:r>
            <a:r>
              <a:rPr lang="en-GB" altLang="en-US" sz="2400" dirty="0" err="1">
                <a:ea typeface="Calibri" panose="020F0502020204030204" pitchFamily="34" charset="0"/>
              </a:rPr>
              <a:t>edn</a:t>
            </a:r>
            <a:r>
              <a:rPr lang="en-GB" altLang="en-US" sz="2400" dirty="0">
                <a:ea typeface="Calibri" panose="020F0502020204030204" pitchFamily="34" charset="0"/>
              </a:rPr>
              <a:t>. </a:t>
            </a:r>
            <a:r>
              <a:rPr lang="en-GB" altLang="en-US" sz="2400">
                <a:ea typeface="Calibri" panose="020F0502020204030204" pitchFamily="34" charset="0"/>
              </a:rPr>
              <a:t>Hampshire: Cengage Learning EMEA.</a:t>
            </a:r>
            <a:endParaRPr lang="en-GB" altLang="en-US" sz="240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D887-FEAA-5D01-5D37-14815992B76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23557" name="Slide Number Placeholder 4">
            <a:extLst>
              <a:ext uri="{FF2B5EF4-FFF2-40B4-BE49-F238E27FC236}">
                <a16:creationId xmlns:a16="http://schemas.microsoft.com/office/drawing/2014/main" id="{FAA5DE36-5639-70B8-4531-BCFD944125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769D34E-E0FE-4C64-9581-00A817AF0B5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58A060EC-1FF0-A814-D461-D17BD341C2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2F966-4624-B66A-4BFC-831C979D5F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21/09/2023</a:t>
            </a:fld>
            <a:endParaRPr lang="en-GB" altLang="en-US"/>
          </a:p>
        </p:txBody>
      </p:sp>
      <p:sp>
        <p:nvSpPr>
          <p:cNvPr id="24580" name="Slide Number Placeholder 5">
            <a:extLst>
              <a:ext uri="{FF2B5EF4-FFF2-40B4-BE49-F238E27FC236}">
                <a16:creationId xmlns:a16="http://schemas.microsoft.com/office/drawing/2014/main" id="{FFAD8F49-A5D3-6095-196F-BDF70124CAB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0712E73-735C-471E-8745-B6632FC3CD3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BFADC5A1-4ED7-73DF-1E03-6A9A77A5BC3A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 dirty="0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990</Words>
  <Application>Microsoft Office PowerPoint</Application>
  <PresentationFormat>On-screen Show (4:3)</PresentationFormat>
  <Paragraphs>120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Myriad Pro</vt:lpstr>
      <vt:lpstr>Aharoni</vt:lpstr>
      <vt:lpstr>Arial</vt:lpstr>
      <vt:lpstr>Calibri</vt:lpstr>
      <vt:lpstr>Verdana</vt:lpstr>
      <vt:lpstr>20140311PresentationUWTSDTemplate</vt:lpstr>
      <vt:lpstr>LCBB4003</vt:lpstr>
      <vt:lpstr>Assessment Q&amp;A</vt:lpstr>
      <vt:lpstr>1. Activity 1 – your leadership</vt:lpstr>
      <vt:lpstr>2. Activity 2 – are you a leader?</vt:lpstr>
      <vt:lpstr>2. Activity 2 – are you a leader?</vt:lpstr>
      <vt:lpstr>2. Activity 2 – are you a leader?</vt:lpstr>
      <vt:lpstr>3. Activity 3</vt:lpstr>
      <vt:lpstr>4. Activity 4 – leadership theories</vt:lpstr>
      <vt:lpstr>5. Activity 5 - questionnaire</vt:lpstr>
      <vt:lpstr>5. Activity 5 - questionnaire</vt:lpstr>
      <vt:lpstr>5. Activity 5 - questionnaire</vt:lpstr>
      <vt:lpstr>5. Activity 5 - questionnaire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2023-09-21T14:59:12Z</dcterms:modified>
</cp:coreProperties>
</file>