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4"/>
  </p:sldMasterIdLst>
  <p:sldIdLst>
    <p:sldId id="256" r:id="rId5"/>
    <p:sldId id="274" r:id="rId6"/>
    <p:sldId id="257" r:id="rId7"/>
    <p:sldId id="258" r:id="rId8"/>
    <p:sldId id="259" r:id="rId9"/>
    <p:sldId id="267" r:id="rId10"/>
    <p:sldId id="275" r:id="rId11"/>
    <p:sldId id="264" r:id="rId12"/>
    <p:sldId id="261" r:id="rId13"/>
    <p:sldId id="269" r:id="rId14"/>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25EFEB-51B0-055B-8466-74E06BD86F41}" v="125" dt="2025-11-24T01:05:34.77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n-US"/>
              <a:t>Click to edit Master title style</a:t>
            </a:r>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9AB3A824-1A51-4B26-AD58-A6D8E14F6C04}" type="datetimeFigureOut">
              <a:rPr lang="en-US" dirty="0"/>
              <a:t>11/23/2025</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rIns="45720"/>
          <a:lstStyle/>
          <a:p>
            <a:fld id="{6D22F896-40B5-4ADD-8801-0D06FADFA095}" type="slidenum">
              <a:rPr lang="en-US" dirty="0"/>
              <a:t>‹#›</a:t>
            </a:fld>
            <a:endParaRPr lang="en-US"/>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a:solidFill>
                  <a:schemeClr val="accent6"/>
                </a:solidFill>
                <a:latin typeface="Wingdings 3" panose="05040102010807070707" pitchFamily="18" charset="2"/>
              </a:rPr>
              <a:t>z</a:t>
            </a:r>
            <a:endParaRPr lang="en-US" sz="240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9827865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7D162C4-EDD9-4389-A98B-B87ECEA2A816}" type="datetimeFigureOut">
              <a:rPr lang="en-US" dirty="0"/>
              <a:t>11/23/2025</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9325324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n-US"/>
              <a:t>Click to edit Master title style</a:t>
            </a:r>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E5059C3-6A89-4494-99FF-5A4D6FFD50EB}" type="datetimeFigureOut">
              <a:rPr lang="en-US" dirty="0"/>
              <a:t>11/23/2025</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18193523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n-US"/>
              <a:t>Click to edit Master title style</a:t>
            </a:r>
          </a:p>
        </p:txBody>
      </p:sp>
      <p:sp>
        <p:nvSpPr>
          <p:cNvPr id="3" name="Content Placeholder 2"/>
          <p:cNvSpPr>
            <a:spLocks noGrp="1"/>
          </p:cNvSpPr>
          <p:nvPr>
            <p:ph sz="half" idx="1"/>
          </p:nvPr>
        </p:nvSpPr>
        <p:spPr>
          <a:xfrm>
            <a:off x="2605374" y="2052116"/>
            <a:ext cx="3891960" cy="399782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666636" y="2052114"/>
            <a:ext cx="3894222" cy="399782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A954B2F-12DE-47F5-8894-472B206D2E1E}" type="datetimeFigureOut">
              <a:rPr lang="en-US" dirty="0"/>
              <a:t>11/23/2025</a:t>
            </a:fld>
            <a:endParaRPr lang="en-US"/>
          </a:p>
        </p:txBody>
      </p:sp>
      <p:sp>
        <p:nvSpPr>
          <p:cNvPr id="6" name="Footer Placeholder 5"/>
          <p:cNvSpPr>
            <a:spLocks noGrp="1"/>
          </p:cNvSpPr>
          <p:nvPr>
            <p:ph type="ftr" sz="quarter" idx="11"/>
          </p:nvPr>
        </p:nvSpPr>
        <p:spPr/>
        <p:txBody>
          <a:bodyPr/>
          <a:lstStyle/>
          <a:p>
            <a:r>
              <a:rPr lang="en-US"/>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0074723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n-US"/>
              <a:t>Click to edit Master title style</a:t>
            </a:r>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609285" y="2851331"/>
            <a:ext cx="3893623" cy="3071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66635" y="2851331"/>
            <a:ext cx="3899798" cy="307143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F30E46F-7819-4ACF-B48B-48222C2ACC88}" type="datetimeFigureOut">
              <a:rPr lang="en-US" dirty="0"/>
              <a:t>11/23/2025</a:t>
            </a:fld>
            <a:endParaRPr lang="en-US"/>
          </a:p>
        </p:txBody>
      </p:sp>
      <p:sp>
        <p:nvSpPr>
          <p:cNvPr id="8" name="Footer Placeholder 7"/>
          <p:cNvSpPr>
            <a:spLocks noGrp="1"/>
          </p:cNvSpPr>
          <p:nvPr>
            <p:ph type="ftr" sz="quarter" idx="11"/>
          </p:nvPr>
        </p:nvSpPr>
        <p:spPr/>
        <p:txBody>
          <a:bodyPr/>
          <a:lstStyle/>
          <a:p>
            <a:r>
              <a:rPr lang="en-US"/>
              <a:t>
              </a:t>
            </a:r>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6967138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FAF3416-4057-4DAA-829D-4CA07428D088}" type="datetimeFigureOut">
              <a:rPr lang="en-US" dirty="0"/>
              <a:t>11/23/2025</a:t>
            </a:fld>
            <a:endParaRPr lang="en-US"/>
          </a:p>
        </p:txBody>
      </p:sp>
      <p:sp>
        <p:nvSpPr>
          <p:cNvPr id="4" name="Footer Placeholder 3"/>
          <p:cNvSpPr>
            <a:spLocks noGrp="1"/>
          </p:cNvSpPr>
          <p:nvPr>
            <p:ph type="ftr" sz="quarter" idx="11"/>
          </p:nvPr>
        </p:nvSpPr>
        <p:spPr/>
        <p:txBody>
          <a:bodyPr/>
          <a:lstStyle/>
          <a:p>
            <a:r>
              <a:rPr lang="en-US"/>
              <a:t>
              </a:t>
            </a:r>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7645497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921D9284-D300-4297-87F7-E791DCC15DB1}" type="datetimeFigureOut">
              <a:rPr lang="en-US" dirty="0"/>
              <a:t>11/23/2025</a:t>
            </a:fld>
            <a:endParaRPr lang="en-US"/>
          </a:p>
        </p:txBody>
      </p:sp>
      <p:sp>
        <p:nvSpPr>
          <p:cNvPr id="3" name="Footer Placeholder 2"/>
          <p:cNvSpPr>
            <a:spLocks noGrp="1"/>
          </p:cNvSpPr>
          <p:nvPr>
            <p:ph type="ftr" sz="quarter" idx="11"/>
          </p:nvPr>
        </p:nvSpPr>
        <p:spPr/>
        <p:txBody>
          <a:bodyPr/>
          <a:lstStyle/>
          <a:p>
            <a:r>
              <a:rPr lang="en-US"/>
              <a:t>
              </a:t>
            </a:r>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9451428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n-US"/>
              <a:t>Click to edit Master title style</a:t>
            </a:r>
          </a:p>
        </p:txBody>
      </p:sp>
      <p:sp>
        <p:nvSpPr>
          <p:cNvPr id="3" name="Content Placeholder 2"/>
          <p:cNvSpPr>
            <a:spLocks noGrp="1"/>
          </p:cNvSpPr>
          <p:nvPr>
            <p:ph idx="1"/>
          </p:nvPr>
        </p:nvSpPr>
        <p:spPr>
          <a:xfrm>
            <a:off x="5120154" y="805818"/>
            <a:ext cx="5446278" cy="52441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7D525BB-DA17-4BA0-B3C8-3AC3ABC827E6}" type="datetimeFigureOut">
              <a:rPr lang="en-US" dirty="0"/>
              <a:t>11/23/2025</a:t>
            </a:fld>
            <a:endParaRPr lang="en-US"/>
          </a:p>
        </p:txBody>
      </p:sp>
      <p:sp>
        <p:nvSpPr>
          <p:cNvPr id="6" name="Footer Placeholder 5"/>
          <p:cNvSpPr>
            <a:spLocks noGrp="1"/>
          </p:cNvSpPr>
          <p:nvPr>
            <p:ph type="ftr" sz="quarter" idx="11"/>
          </p:nvPr>
        </p:nvSpPr>
        <p:spPr/>
        <p:txBody>
          <a:bodyPr/>
          <a:lstStyle/>
          <a:p>
            <a:r>
              <a:rPr lang="en-US"/>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2732740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n-US"/>
              <a:t>Click to edit Master title style</a:t>
            </a:r>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16C4C9A-3960-41CF-A4E9-2A8FB932454B}" type="datetimeFigureOut">
              <a:rPr lang="en-US" dirty="0"/>
              <a:t>11/23/2025</a:t>
            </a:fld>
            <a:endParaRPr lang="en-US"/>
          </a:p>
        </p:txBody>
      </p:sp>
      <p:sp>
        <p:nvSpPr>
          <p:cNvPr id="6" name="Footer Placeholder 5"/>
          <p:cNvSpPr>
            <a:spLocks noGrp="1"/>
          </p:cNvSpPr>
          <p:nvPr>
            <p:ph type="ftr" sz="quarter" idx="11"/>
          </p:nvPr>
        </p:nvSpPr>
        <p:spPr/>
        <p:txBody>
          <a:bodyPr/>
          <a:lstStyle/>
          <a:p>
            <a:r>
              <a:rPr lang="en-US"/>
              <a:t>
              </a:t>
            </a:r>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7043801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857E33E-8B18-4087-B112-809917729534}" type="datetimeFigureOut">
              <a:rPr lang="en-US" dirty="0"/>
              <a:t>11/23/2025</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5094680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a:solidFill>
                  <a:schemeClr val="accent6"/>
                </a:solidFill>
                <a:latin typeface="Wingdings 3" panose="05040102010807070707" pitchFamily="18" charset="2"/>
              </a:rPr>
              <a:t>z</a:t>
            </a:r>
            <a:endParaRPr lang="en-US" sz="100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3FFE419-2371-464F-8239-3959401C3561}" type="datetimeFigureOut">
              <a:rPr lang="en-US" dirty="0"/>
              <a:t>11/23/2025</a:t>
            </a:fld>
            <a:endParaRPr lang="en-US"/>
          </a:p>
        </p:txBody>
      </p:sp>
      <p:sp>
        <p:nvSpPr>
          <p:cNvPr id="5" name="Footer Placeholder 4"/>
          <p:cNvSpPr>
            <a:spLocks noGrp="1"/>
          </p:cNvSpPr>
          <p:nvPr>
            <p:ph type="ftr" sz="quarter" idx="11"/>
          </p:nvPr>
        </p:nvSpPr>
        <p:spPr/>
        <p:txBody>
          <a:bodyPr/>
          <a:lstStyle/>
          <a:p>
            <a:r>
              <a:rPr lang="en-US"/>
              <a:t>
              </a:t>
            </a:r>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a:p>
        </p:txBody>
      </p:sp>
    </p:spTree>
    <p:extLst>
      <p:ext uri="{BB962C8B-B14F-4D97-AF65-F5344CB8AC3E}">
        <p14:creationId xmlns:p14="http://schemas.microsoft.com/office/powerpoint/2010/main" val="28343265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a:p>
            <a:pPr lvl="5"/>
            <a:r>
              <a:rPr lang="en-US"/>
              <a:t>Sixth level</a:t>
            </a:r>
          </a:p>
          <a:p>
            <a:pPr lvl="6"/>
            <a:r>
              <a:rPr lang="en-US"/>
              <a:t>Seventh level</a:t>
            </a:r>
          </a:p>
          <a:p>
            <a:pPr lvl="7"/>
            <a:r>
              <a:rPr lang="en-US"/>
              <a:t>Eigth level</a:t>
            </a:r>
          </a:p>
          <a:p>
            <a:pPr lvl="8"/>
            <a:r>
              <a:rPr lang="en-US"/>
              <a:t>Ninth level</a:t>
            </a:r>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3CBC1C18-307B-4F68-A007-B5B542270E8D}" type="datetimeFigureOut">
              <a:rPr lang="en-US" dirty="0"/>
              <a:t>11/23/2025</a:t>
            </a:fld>
            <a:endParaRPr lang="en-US"/>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r>
              <a:rPr lang="en-US"/>
              <a:t>
              </a:t>
            </a:r>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6D22F896-40B5-4ADD-8801-0D06FADFA095}" type="slidenum">
              <a:rPr lang="en-US" dirty="0"/>
              <a:pPr/>
              <a:t>‹#›</a:t>
            </a:fld>
            <a:endParaRPr lang="en-US"/>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296424811"/>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sldNum="0" hdr="0" ftr="0" dt="0"/>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44488" algn="l" defTabSz="914400" rtl="0" eaLnBrk="1" latinLnBrk="0" hangingPunct="1">
        <a:lnSpc>
          <a:spcPct val="120000"/>
        </a:lnSpc>
        <a:spcBef>
          <a:spcPts val="10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13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4448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gif"/><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7" Type="http://schemas.openxmlformats.org/officeDocument/2006/relationships/image" Target="../media/image15.gif"/><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https://www.youtube.com/embed/iJmhJEvpTVM?feature=oembed" TargetMode="External"/><Relationship Id="rId1" Type="http://schemas.openxmlformats.org/officeDocument/2006/relationships/video" Target="https://www.youtube.com/embed/o94QmJ3w2-I?feature=oembed" TargetMode="External"/><Relationship Id="rId5" Type="http://schemas.openxmlformats.org/officeDocument/2006/relationships/image" Target="../media/image22.jpeg"/><Relationship Id="rId4" Type="http://schemas.openxmlformats.org/officeDocument/2006/relationships/image" Target="../media/image21.jpeg"/></Relationships>
</file>

<file path=ppt/slides/_rels/slide10.xml.rels><?xml version="1.0" encoding="UTF-8" standalone="yes"?>
<Relationships xmlns="http://schemas.openxmlformats.org/package/2006/relationships"><Relationship Id="rId3" Type="http://schemas.openxmlformats.org/officeDocument/2006/relationships/hyperlink" Target="https://persona.atlus.com/p4g/?lang=en" TargetMode="External"/><Relationship Id="rId7" Type="http://schemas.openxmlformats.org/officeDocument/2006/relationships/hyperlink" Target="https://www.youtube.com/watch?v=iJmhJEvpTVM&amp;t=2s" TargetMode="External"/><Relationship Id="rId2" Type="http://schemas.openxmlformats.org/officeDocument/2006/relationships/hyperlink" Target="https://www.nintendo.com/en-gb/Games/Nintendo-Switch-games/DRAGON-QUEST-XI-S-Echoes-of-an-Elusive-Age-Definitive-Edition-1514406.html?srsltid=AfmBOorj9swNBQqxBDh87tDnKqxbbnpgt7_wynB36xG7aJMOqhyvJ-c5" TargetMode="External"/><Relationship Id="rId1" Type="http://schemas.openxmlformats.org/officeDocument/2006/relationships/slideLayout" Target="../slideLayouts/slideLayout2.xml"/><Relationship Id="rId6" Type="http://schemas.openxmlformats.org/officeDocument/2006/relationships/hyperlink" Target="https://www.youtube.com/watch?v=o94QmJ3w2-I" TargetMode="External"/><Relationship Id="rId5" Type="http://schemas.openxmlformats.org/officeDocument/2006/relationships/hyperlink" Target="https://archive.org/details/dragonquestix_201909/page/n7/mode/2up" TargetMode="External"/><Relationship Id="rId4" Type="http://schemas.openxmlformats.org/officeDocument/2006/relationships/hyperlink" Target="https://persona.atlus.com/p5r/?lang=en"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a:t>Advanced Character Performance (ACCA6031) </a:t>
            </a:r>
          </a:p>
        </p:txBody>
      </p:sp>
      <p:sp>
        <p:nvSpPr>
          <p:cNvPr id="3" name="Subtitle 2"/>
          <p:cNvSpPr>
            <a:spLocks noGrp="1"/>
          </p:cNvSpPr>
          <p:nvPr>
            <p:ph type="subTitle" idx="1"/>
          </p:nvPr>
        </p:nvSpPr>
        <p:spPr/>
        <p:txBody>
          <a:bodyPr vert="horz" lIns="91440" tIns="45720" rIns="91440" bIns="45720" rtlCol="0" anchor="t">
            <a:normAutofit/>
          </a:bodyPr>
          <a:lstStyle/>
          <a:p>
            <a:r>
              <a:rPr lang="en-GB"/>
              <a:t>Joshua Critchley</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5181C9-29F4-B42C-186F-7E5C077E9024}"/>
              </a:ext>
            </a:extLst>
          </p:cNvPr>
          <p:cNvSpPr>
            <a:spLocks noGrp="1"/>
          </p:cNvSpPr>
          <p:nvPr>
            <p:ph type="title"/>
          </p:nvPr>
        </p:nvSpPr>
        <p:spPr/>
        <p:txBody>
          <a:bodyPr/>
          <a:lstStyle/>
          <a:p>
            <a:r>
              <a:rPr lang="en-GB">
                <a:cs typeface="Arial"/>
              </a:rPr>
              <a:t>Proposal</a:t>
            </a:r>
            <a:endParaRPr lang="en-GB"/>
          </a:p>
        </p:txBody>
      </p:sp>
      <p:sp>
        <p:nvSpPr>
          <p:cNvPr id="3" name="Content Placeholder 2">
            <a:extLst>
              <a:ext uri="{FF2B5EF4-FFF2-40B4-BE49-F238E27FC236}">
                <a16:creationId xmlns:a16="http://schemas.microsoft.com/office/drawing/2014/main" id="{69BCB7CC-4AB0-69DA-5808-2DA1CF76F508}"/>
              </a:ext>
            </a:extLst>
          </p:cNvPr>
          <p:cNvSpPr>
            <a:spLocks noGrp="1"/>
          </p:cNvSpPr>
          <p:nvPr>
            <p:ph idx="1"/>
          </p:nvPr>
        </p:nvSpPr>
        <p:spPr/>
        <p:txBody>
          <a:bodyPr/>
          <a:lstStyle/>
          <a:p>
            <a:pPr marL="344170" indent="-344170"/>
            <a:r>
              <a:rPr lang="en-GB">
                <a:cs typeface="Arial"/>
              </a:rPr>
              <a:t>I propose to create a ? second animation that will show the main character going up in a lift, the guard rail drops to a crowd of people. The people are annoyed that he is there and attack him.  He then leaps over them, whilst running over their head. After landing on the other side, he is accosted by the leader, who starts a fight.</a:t>
            </a:r>
          </a:p>
        </p:txBody>
      </p:sp>
    </p:spTree>
    <p:extLst>
      <p:ext uri="{BB962C8B-B14F-4D97-AF65-F5344CB8AC3E}">
        <p14:creationId xmlns:p14="http://schemas.microsoft.com/office/powerpoint/2010/main" val="42551061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5612AE-68FF-5E10-D2D9-7AC19C3E0C00}"/>
              </a:ext>
            </a:extLst>
          </p:cNvPr>
          <p:cNvSpPr>
            <a:spLocks noGrp="1"/>
          </p:cNvSpPr>
          <p:nvPr>
            <p:ph type="title"/>
          </p:nvPr>
        </p:nvSpPr>
        <p:spPr/>
        <p:txBody>
          <a:bodyPr/>
          <a:lstStyle/>
          <a:p>
            <a:r>
              <a:rPr lang="en-GB">
                <a:ea typeface="+mj-lt"/>
                <a:cs typeface="+mj-lt"/>
              </a:rPr>
              <a:t>Research and analysis of visual performance material and self-sustained visual research.</a:t>
            </a:r>
            <a:endParaRPr lang="en-US"/>
          </a:p>
        </p:txBody>
      </p:sp>
      <p:sp>
        <p:nvSpPr>
          <p:cNvPr id="3" name="Content Placeholder 2">
            <a:extLst>
              <a:ext uri="{FF2B5EF4-FFF2-40B4-BE49-F238E27FC236}">
                <a16:creationId xmlns:a16="http://schemas.microsoft.com/office/drawing/2014/main" id="{9A018250-0BFE-7792-DCD5-A9C65391E95B}"/>
              </a:ext>
            </a:extLst>
          </p:cNvPr>
          <p:cNvSpPr>
            <a:spLocks noGrp="1"/>
          </p:cNvSpPr>
          <p:nvPr>
            <p:ph idx="1"/>
          </p:nvPr>
        </p:nvSpPr>
        <p:spPr/>
        <p:txBody>
          <a:bodyPr/>
          <a:lstStyle/>
          <a:p>
            <a:pPr marL="344170" indent="-344170"/>
            <a:r>
              <a:rPr lang="en-GB">
                <a:cs typeface="Arial"/>
              </a:rPr>
              <a:t>Dragon Quest IX: Sentinels of the Stary Skyes</a:t>
            </a:r>
          </a:p>
        </p:txBody>
      </p:sp>
      <p:pic>
        <p:nvPicPr>
          <p:cNvPr id="7" name="Picture 6" descr="15 Years Later, This Record-Breaking RPG Desperately Needs A Remake">
            <a:extLst>
              <a:ext uri="{FF2B5EF4-FFF2-40B4-BE49-F238E27FC236}">
                <a16:creationId xmlns:a16="http://schemas.microsoft.com/office/drawing/2014/main" id="{6A564A7F-2842-ED8F-C33A-BC9ED90A6F5E}"/>
              </a:ext>
            </a:extLst>
          </p:cNvPr>
          <p:cNvPicPr>
            <a:picLocks noChangeAspect="1"/>
          </p:cNvPicPr>
          <p:nvPr/>
        </p:nvPicPr>
        <p:blipFill>
          <a:blip r:embed="rId2"/>
          <a:stretch>
            <a:fillRect/>
          </a:stretch>
        </p:blipFill>
        <p:spPr>
          <a:xfrm>
            <a:off x="-2959" y="4592715"/>
            <a:ext cx="4503937" cy="2266765"/>
          </a:xfrm>
          <a:prstGeom prst="rect">
            <a:avLst/>
          </a:prstGeom>
        </p:spPr>
      </p:pic>
      <p:pic>
        <p:nvPicPr>
          <p:cNvPr id="8" name="Picture 7" descr="Dragon Quest XI S: Echoes of an Elusive Age - Definitive Edition  forNintendo Switch : Amazon.co.uk: PC &amp; Video Games">
            <a:extLst>
              <a:ext uri="{FF2B5EF4-FFF2-40B4-BE49-F238E27FC236}">
                <a16:creationId xmlns:a16="http://schemas.microsoft.com/office/drawing/2014/main" id="{60DEA4DD-CD9F-41F8-CA9A-CDC7772180F3}"/>
              </a:ext>
            </a:extLst>
          </p:cNvPr>
          <p:cNvPicPr>
            <a:picLocks noChangeAspect="1"/>
          </p:cNvPicPr>
          <p:nvPr/>
        </p:nvPicPr>
        <p:blipFill>
          <a:blip r:embed="rId3"/>
          <a:stretch>
            <a:fillRect/>
          </a:stretch>
        </p:blipFill>
        <p:spPr>
          <a:xfrm>
            <a:off x="-4069" y="575014"/>
            <a:ext cx="2331127" cy="4013816"/>
          </a:xfrm>
          <a:prstGeom prst="rect">
            <a:avLst/>
          </a:prstGeom>
        </p:spPr>
      </p:pic>
      <p:pic>
        <p:nvPicPr>
          <p:cNvPr id="9" name="Picture 8" descr="Dragon Quest XI: Echoes of an Elusive Age Review - IGN">
            <a:extLst>
              <a:ext uri="{FF2B5EF4-FFF2-40B4-BE49-F238E27FC236}">
                <a16:creationId xmlns:a16="http://schemas.microsoft.com/office/drawing/2014/main" id="{DA50B7D9-7EC7-A031-2824-A5C82372F558}"/>
              </a:ext>
            </a:extLst>
          </p:cNvPr>
          <p:cNvPicPr>
            <a:picLocks noChangeAspect="1"/>
          </p:cNvPicPr>
          <p:nvPr/>
        </p:nvPicPr>
        <p:blipFill>
          <a:blip r:embed="rId4"/>
          <a:stretch>
            <a:fillRect/>
          </a:stretch>
        </p:blipFill>
        <p:spPr>
          <a:xfrm>
            <a:off x="4495060" y="5039650"/>
            <a:ext cx="3231471" cy="1809380"/>
          </a:xfrm>
          <a:prstGeom prst="rect">
            <a:avLst/>
          </a:prstGeom>
        </p:spPr>
      </p:pic>
      <p:pic>
        <p:nvPicPr>
          <p:cNvPr id="12" name="Picture 11" descr="Persona 4 Golden (for PC) - Review 2020 - PCMag Australia">
            <a:extLst>
              <a:ext uri="{FF2B5EF4-FFF2-40B4-BE49-F238E27FC236}">
                <a16:creationId xmlns:a16="http://schemas.microsoft.com/office/drawing/2014/main" id="{29A56397-9727-3A5F-C135-66629F418A4D}"/>
              </a:ext>
            </a:extLst>
          </p:cNvPr>
          <p:cNvPicPr>
            <a:picLocks noChangeAspect="1"/>
          </p:cNvPicPr>
          <p:nvPr/>
        </p:nvPicPr>
        <p:blipFill>
          <a:blip r:embed="rId5"/>
          <a:stretch>
            <a:fillRect/>
          </a:stretch>
        </p:blipFill>
        <p:spPr>
          <a:xfrm>
            <a:off x="2334827" y="2050834"/>
            <a:ext cx="4481743" cy="2519593"/>
          </a:xfrm>
          <a:prstGeom prst="rect">
            <a:avLst/>
          </a:prstGeom>
        </p:spPr>
      </p:pic>
      <p:pic>
        <p:nvPicPr>
          <p:cNvPr id="13" name="Picture 12" descr="What are some things you've never understood about Persona 5? It could be  about the characters, the story, the gameplay, the lore, Atlus, or the  general fanbase. : r/Persona5">
            <a:extLst>
              <a:ext uri="{FF2B5EF4-FFF2-40B4-BE49-F238E27FC236}">
                <a16:creationId xmlns:a16="http://schemas.microsoft.com/office/drawing/2014/main" id="{799F25EA-9FE8-4E34-4478-0E1F287AB25C}"/>
              </a:ext>
            </a:extLst>
          </p:cNvPr>
          <p:cNvPicPr>
            <a:picLocks noChangeAspect="1"/>
          </p:cNvPicPr>
          <p:nvPr/>
        </p:nvPicPr>
        <p:blipFill>
          <a:blip r:embed="rId6"/>
          <a:stretch>
            <a:fillRect/>
          </a:stretch>
        </p:blipFill>
        <p:spPr>
          <a:xfrm>
            <a:off x="6810652" y="2224479"/>
            <a:ext cx="3667956" cy="1831995"/>
          </a:xfrm>
          <a:prstGeom prst="rect">
            <a:avLst/>
          </a:prstGeom>
        </p:spPr>
      </p:pic>
      <p:sp>
        <p:nvSpPr>
          <p:cNvPr id="4" name="TextBox 3">
            <a:extLst>
              <a:ext uri="{FF2B5EF4-FFF2-40B4-BE49-F238E27FC236}">
                <a16:creationId xmlns:a16="http://schemas.microsoft.com/office/drawing/2014/main" id="{9F4EB649-3A7C-1768-F45E-33200491B3F3}"/>
              </a:ext>
            </a:extLst>
          </p:cNvPr>
          <p:cNvSpPr txBox="1"/>
          <p:nvPr/>
        </p:nvSpPr>
        <p:spPr>
          <a:xfrm>
            <a:off x="-3599" y="3574677"/>
            <a:ext cx="50898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Arial"/>
              </a:rPr>
              <a:t>[1]</a:t>
            </a:r>
          </a:p>
        </p:txBody>
      </p:sp>
      <p:sp>
        <p:nvSpPr>
          <p:cNvPr id="6" name="TextBox 5">
            <a:extLst>
              <a:ext uri="{FF2B5EF4-FFF2-40B4-BE49-F238E27FC236}">
                <a16:creationId xmlns:a16="http://schemas.microsoft.com/office/drawing/2014/main" id="{04AED979-448A-0276-FFF1-AC176AB8AEA0}"/>
              </a:ext>
            </a:extLst>
          </p:cNvPr>
          <p:cNvSpPr txBox="1"/>
          <p:nvPr/>
        </p:nvSpPr>
        <p:spPr>
          <a:xfrm>
            <a:off x="2334187" y="2050677"/>
            <a:ext cx="50898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Arial"/>
              </a:rPr>
              <a:t>[2]</a:t>
            </a:r>
          </a:p>
        </p:txBody>
      </p:sp>
      <p:sp>
        <p:nvSpPr>
          <p:cNvPr id="10" name="TextBox 9">
            <a:extLst>
              <a:ext uri="{FF2B5EF4-FFF2-40B4-BE49-F238E27FC236}">
                <a16:creationId xmlns:a16="http://schemas.microsoft.com/office/drawing/2014/main" id="{A740E439-C4B2-0E37-9961-B2949962B627}"/>
              </a:ext>
            </a:extLst>
          </p:cNvPr>
          <p:cNvSpPr txBox="1"/>
          <p:nvPr/>
        </p:nvSpPr>
        <p:spPr>
          <a:xfrm>
            <a:off x="6810012" y="3759628"/>
            <a:ext cx="50898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Arial"/>
              </a:rPr>
              <a:t>[3]</a:t>
            </a:r>
          </a:p>
        </p:txBody>
      </p:sp>
      <p:sp>
        <p:nvSpPr>
          <p:cNvPr id="11" name="TextBox 10">
            <a:extLst>
              <a:ext uri="{FF2B5EF4-FFF2-40B4-BE49-F238E27FC236}">
                <a16:creationId xmlns:a16="http://schemas.microsoft.com/office/drawing/2014/main" id="{D4D482AA-BEF1-2844-5AFA-751694E184B7}"/>
              </a:ext>
            </a:extLst>
          </p:cNvPr>
          <p:cNvSpPr txBox="1"/>
          <p:nvPr/>
        </p:nvSpPr>
        <p:spPr>
          <a:xfrm>
            <a:off x="-3599" y="6489512"/>
            <a:ext cx="50898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Arial"/>
              </a:rPr>
              <a:t>[4]</a:t>
            </a:r>
          </a:p>
        </p:txBody>
      </p:sp>
      <p:sp>
        <p:nvSpPr>
          <p:cNvPr id="14" name="TextBox 13">
            <a:extLst>
              <a:ext uri="{FF2B5EF4-FFF2-40B4-BE49-F238E27FC236}">
                <a16:creationId xmlns:a16="http://schemas.microsoft.com/office/drawing/2014/main" id="{5294BB6F-1FA9-B99D-19DB-ADBA75AE748F}"/>
              </a:ext>
            </a:extLst>
          </p:cNvPr>
          <p:cNvSpPr txBox="1"/>
          <p:nvPr/>
        </p:nvSpPr>
        <p:spPr>
          <a:xfrm>
            <a:off x="4494420" y="6489512"/>
            <a:ext cx="50898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Arial"/>
              </a:rPr>
              <a:t>[1]</a:t>
            </a:r>
          </a:p>
        </p:txBody>
      </p:sp>
      <p:pic>
        <p:nvPicPr>
          <p:cNvPr id="16" name="Picture 15" descr="DQ9-DS-Gigaslash.gif">
            <a:extLst>
              <a:ext uri="{FF2B5EF4-FFF2-40B4-BE49-F238E27FC236}">
                <a16:creationId xmlns:a16="http://schemas.microsoft.com/office/drawing/2014/main" id="{33A4F506-61B5-26B2-3ABC-C886FE42E276}"/>
              </a:ext>
            </a:extLst>
          </p:cNvPr>
          <p:cNvPicPr>
            <a:picLocks noChangeAspect="1"/>
          </p:cNvPicPr>
          <p:nvPr/>
        </p:nvPicPr>
        <p:blipFill>
          <a:blip r:embed="rId7"/>
          <a:stretch>
            <a:fillRect/>
          </a:stretch>
        </p:blipFill>
        <p:spPr>
          <a:xfrm>
            <a:off x="7721028" y="4052514"/>
            <a:ext cx="3239784" cy="2802704"/>
          </a:xfrm>
          <a:prstGeom prst="rect">
            <a:avLst/>
          </a:prstGeom>
        </p:spPr>
      </p:pic>
      <p:sp>
        <p:nvSpPr>
          <p:cNvPr id="15" name="TextBox 14">
            <a:extLst>
              <a:ext uri="{FF2B5EF4-FFF2-40B4-BE49-F238E27FC236}">
                <a16:creationId xmlns:a16="http://schemas.microsoft.com/office/drawing/2014/main" id="{797F9F88-1CB9-EDFD-7C8C-CD948EFA75CD}"/>
              </a:ext>
            </a:extLst>
          </p:cNvPr>
          <p:cNvSpPr txBox="1"/>
          <p:nvPr/>
        </p:nvSpPr>
        <p:spPr>
          <a:xfrm>
            <a:off x="7719973" y="6474715"/>
            <a:ext cx="50898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Arial"/>
              </a:rPr>
              <a:t>[4]</a:t>
            </a:r>
          </a:p>
        </p:txBody>
      </p:sp>
    </p:spTree>
    <p:extLst>
      <p:ext uri="{BB962C8B-B14F-4D97-AF65-F5344CB8AC3E}">
        <p14:creationId xmlns:p14="http://schemas.microsoft.com/office/powerpoint/2010/main" val="37028850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Table 7">
            <a:extLst>
              <a:ext uri="{FF2B5EF4-FFF2-40B4-BE49-F238E27FC236}">
                <a16:creationId xmlns:a16="http://schemas.microsoft.com/office/drawing/2014/main" id="{7995D90C-E1F6-8220-49D8-5DE90C4ED714}"/>
              </a:ext>
            </a:extLst>
          </p:cNvPr>
          <p:cNvGraphicFramePr>
            <a:graphicFrameLocks noGrp="1"/>
          </p:cNvGraphicFramePr>
          <p:nvPr>
            <p:extLst>
              <p:ext uri="{D42A27DB-BD31-4B8C-83A1-F6EECF244321}">
                <p14:modId xmlns:p14="http://schemas.microsoft.com/office/powerpoint/2010/main" val="2305130687"/>
              </p:ext>
            </p:extLst>
          </p:nvPr>
        </p:nvGraphicFramePr>
        <p:xfrm>
          <a:off x="-1604" y="6383993"/>
          <a:ext cx="6122579" cy="370840"/>
        </p:xfrm>
        <a:graphic>
          <a:graphicData uri="http://schemas.openxmlformats.org/drawingml/2006/table">
            <a:tbl>
              <a:tblPr firstRow="1" bandRow="1">
                <a:tableStyleId>{5C22544A-7EE6-4342-B048-85BDC9FD1C3A}</a:tableStyleId>
              </a:tblPr>
              <a:tblGrid>
                <a:gridCol w="6122579">
                  <a:extLst>
                    <a:ext uri="{9D8B030D-6E8A-4147-A177-3AD203B41FA5}">
                      <a16:colId xmlns:a16="http://schemas.microsoft.com/office/drawing/2014/main" val="4105926859"/>
                    </a:ext>
                  </a:extLst>
                </a:gridCol>
              </a:tblGrid>
              <a:tr h="370840">
                <a:tc>
                  <a:txBody>
                    <a:bodyPr/>
                    <a:lstStyle/>
                    <a:p>
                      <a:endParaRPr lang="en-GB"/>
                    </a:p>
                  </a:txBody>
                  <a:tcPr/>
                </a:tc>
                <a:extLst>
                  <a:ext uri="{0D108BD9-81ED-4DB2-BD59-A6C34878D82A}">
                    <a16:rowId xmlns:a16="http://schemas.microsoft.com/office/drawing/2014/main" val="1977469986"/>
                  </a:ext>
                </a:extLst>
              </a:tr>
            </a:tbl>
          </a:graphicData>
        </a:graphic>
      </p:graphicFrame>
      <p:sp>
        <p:nvSpPr>
          <p:cNvPr id="2" name="Title 1">
            <a:extLst>
              <a:ext uri="{FF2B5EF4-FFF2-40B4-BE49-F238E27FC236}">
                <a16:creationId xmlns:a16="http://schemas.microsoft.com/office/drawing/2014/main" id="{35212A0B-C469-6396-355A-6A20C407B50F}"/>
              </a:ext>
            </a:extLst>
          </p:cNvPr>
          <p:cNvSpPr>
            <a:spLocks noGrp="1"/>
          </p:cNvSpPr>
          <p:nvPr>
            <p:ph type="title"/>
          </p:nvPr>
        </p:nvSpPr>
        <p:spPr/>
        <p:txBody>
          <a:bodyPr>
            <a:normAutofit fontScale="90000"/>
          </a:bodyPr>
          <a:lstStyle/>
          <a:p>
            <a:r>
              <a:rPr lang="en-GB">
                <a:ea typeface="+mj-lt"/>
                <a:cs typeface="+mj-lt"/>
              </a:rPr>
              <a:t>Advancing the implementation of the principles of animation/character animation with embracing the use of body shaping, facial expressions, visemes, etc. </a:t>
            </a:r>
            <a:endParaRPr lang="en-US"/>
          </a:p>
        </p:txBody>
      </p:sp>
      <p:sp>
        <p:nvSpPr>
          <p:cNvPr id="3" name="Content Placeholder 2">
            <a:extLst>
              <a:ext uri="{FF2B5EF4-FFF2-40B4-BE49-F238E27FC236}">
                <a16:creationId xmlns:a16="http://schemas.microsoft.com/office/drawing/2014/main" id="{8197B47E-0A08-2EB0-9249-0DDA5384D3B3}"/>
              </a:ext>
            </a:extLst>
          </p:cNvPr>
          <p:cNvSpPr>
            <a:spLocks noGrp="1"/>
          </p:cNvSpPr>
          <p:nvPr>
            <p:ph idx="1"/>
          </p:nvPr>
        </p:nvSpPr>
        <p:spPr>
          <a:xfrm>
            <a:off x="-207819" y="239591"/>
            <a:ext cx="7796540" cy="3997828"/>
          </a:xfrm>
        </p:spPr>
        <p:txBody>
          <a:bodyPr/>
          <a:lstStyle/>
          <a:p>
            <a:pPr marL="344170" indent="-344170"/>
            <a:r>
              <a:rPr lang="en-GB">
                <a:cs typeface="Arial"/>
              </a:rPr>
              <a:t>You have gotten distracted.</a:t>
            </a:r>
          </a:p>
        </p:txBody>
      </p:sp>
      <p:pic>
        <p:nvPicPr>
          <p:cNvPr id="7" name="Picture 6" descr="Dialogue Menu Portraits - Persona 5 Royal - PlayStation 4 - The Spriters  Resource">
            <a:extLst>
              <a:ext uri="{FF2B5EF4-FFF2-40B4-BE49-F238E27FC236}">
                <a16:creationId xmlns:a16="http://schemas.microsoft.com/office/drawing/2014/main" id="{4FAE954C-D03B-99F6-E05A-10F9A4EE825A}"/>
              </a:ext>
            </a:extLst>
          </p:cNvPr>
          <p:cNvPicPr>
            <a:picLocks noChangeAspect="1"/>
          </p:cNvPicPr>
          <p:nvPr/>
        </p:nvPicPr>
        <p:blipFill>
          <a:blip r:embed="rId2"/>
          <a:stretch>
            <a:fillRect/>
          </a:stretch>
        </p:blipFill>
        <p:spPr>
          <a:xfrm>
            <a:off x="0" y="4739629"/>
            <a:ext cx="6112040" cy="2132733"/>
          </a:xfrm>
          <a:prstGeom prst="rect">
            <a:avLst/>
          </a:prstGeom>
        </p:spPr>
      </p:pic>
      <p:pic>
        <p:nvPicPr>
          <p:cNvPr id="11" name="Picture 10" descr="How To Defeat Shadow Madarame In Persona 5 Royal">
            <a:extLst>
              <a:ext uri="{FF2B5EF4-FFF2-40B4-BE49-F238E27FC236}">
                <a16:creationId xmlns:a16="http://schemas.microsoft.com/office/drawing/2014/main" id="{3C388713-62FC-961A-8A53-B6546A083B2B}"/>
              </a:ext>
            </a:extLst>
          </p:cNvPr>
          <p:cNvPicPr>
            <a:picLocks noChangeAspect="1"/>
          </p:cNvPicPr>
          <p:nvPr/>
        </p:nvPicPr>
        <p:blipFill>
          <a:blip r:embed="rId3"/>
          <a:stretch>
            <a:fillRect/>
          </a:stretch>
        </p:blipFill>
        <p:spPr>
          <a:xfrm>
            <a:off x="7844589" y="4723570"/>
            <a:ext cx="4347410" cy="2135262"/>
          </a:xfrm>
          <a:prstGeom prst="rect">
            <a:avLst/>
          </a:prstGeom>
        </p:spPr>
      </p:pic>
      <p:pic>
        <p:nvPicPr>
          <p:cNvPr id="12" name="Picture 11" descr="What is that face😭😭 : r/Persona5">
            <a:extLst>
              <a:ext uri="{FF2B5EF4-FFF2-40B4-BE49-F238E27FC236}">
                <a16:creationId xmlns:a16="http://schemas.microsoft.com/office/drawing/2014/main" id="{71660D1D-BE5A-8BC6-CE40-4A97C09A5AB3}"/>
              </a:ext>
            </a:extLst>
          </p:cNvPr>
          <p:cNvPicPr>
            <a:picLocks noChangeAspect="1"/>
          </p:cNvPicPr>
          <p:nvPr/>
        </p:nvPicPr>
        <p:blipFill>
          <a:blip r:embed="rId4"/>
          <a:stretch>
            <a:fillRect/>
          </a:stretch>
        </p:blipFill>
        <p:spPr>
          <a:xfrm>
            <a:off x="8317831" y="2513731"/>
            <a:ext cx="3874167" cy="2207527"/>
          </a:xfrm>
          <a:prstGeom prst="rect">
            <a:avLst/>
          </a:prstGeom>
        </p:spPr>
      </p:pic>
      <p:pic>
        <p:nvPicPr>
          <p:cNvPr id="13" name="Picture 12" descr="Persona 5 Royal [PC] - Joker's Awakening (English) 4K60">
            <a:extLst>
              <a:ext uri="{FF2B5EF4-FFF2-40B4-BE49-F238E27FC236}">
                <a16:creationId xmlns:a16="http://schemas.microsoft.com/office/drawing/2014/main" id="{000F8D10-F1FF-5048-0905-5AF8D2734FA8}"/>
              </a:ext>
            </a:extLst>
          </p:cNvPr>
          <p:cNvPicPr>
            <a:picLocks noChangeAspect="1"/>
          </p:cNvPicPr>
          <p:nvPr/>
        </p:nvPicPr>
        <p:blipFill>
          <a:blip r:embed="rId5"/>
          <a:stretch>
            <a:fillRect/>
          </a:stretch>
        </p:blipFill>
        <p:spPr>
          <a:xfrm>
            <a:off x="1002" y="2512092"/>
            <a:ext cx="3687680" cy="2122572"/>
          </a:xfrm>
          <a:prstGeom prst="rect">
            <a:avLst/>
          </a:prstGeom>
        </p:spPr>
      </p:pic>
      <p:pic>
        <p:nvPicPr>
          <p:cNvPr id="4" name="Picture 3" descr="Shido battle looking oddly familiar.... : r/Persona5">
            <a:extLst>
              <a:ext uri="{FF2B5EF4-FFF2-40B4-BE49-F238E27FC236}">
                <a16:creationId xmlns:a16="http://schemas.microsoft.com/office/drawing/2014/main" id="{11C955A6-75D5-0E9A-2DC0-45CD71E74B7F}"/>
              </a:ext>
            </a:extLst>
          </p:cNvPr>
          <p:cNvPicPr>
            <a:picLocks noChangeAspect="1"/>
          </p:cNvPicPr>
          <p:nvPr/>
        </p:nvPicPr>
        <p:blipFill>
          <a:blip r:embed="rId6"/>
          <a:stretch>
            <a:fillRect/>
          </a:stretch>
        </p:blipFill>
        <p:spPr>
          <a:xfrm>
            <a:off x="-2516" y="6290"/>
            <a:ext cx="2247900" cy="2762250"/>
          </a:xfrm>
          <a:prstGeom prst="rect">
            <a:avLst/>
          </a:prstGeom>
        </p:spPr>
      </p:pic>
      <p:pic>
        <p:nvPicPr>
          <p:cNvPr id="5" name="Picture 4" descr="Falcon slash VIII.gif">
            <a:extLst>
              <a:ext uri="{FF2B5EF4-FFF2-40B4-BE49-F238E27FC236}">
                <a16:creationId xmlns:a16="http://schemas.microsoft.com/office/drawing/2014/main" id="{A27CDBFE-D974-EF10-B6BD-FD9E39F2D1B3}"/>
              </a:ext>
            </a:extLst>
          </p:cNvPr>
          <p:cNvPicPr>
            <a:picLocks noChangeAspect="1"/>
          </p:cNvPicPr>
          <p:nvPr/>
        </p:nvPicPr>
        <p:blipFill>
          <a:blip r:embed="rId7"/>
          <a:stretch>
            <a:fillRect/>
          </a:stretch>
        </p:blipFill>
        <p:spPr>
          <a:xfrm>
            <a:off x="4009514" y="2515769"/>
            <a:ext cx="4178968" cy="2275251"/>
          </a:xfrm>
          <a:prstGeom prst="rect">
            <a:avLst/>
          </a:prstGeom>
        </p:spPr>
      </p:pic>
      <p:sp>
        <p:nvSpPr>
          <p:cNvPr id="9" name="TextBox 8">
            <a:extLst>
              <a:ext uri="{FF2B5EF4-FFF2-40B4-BE49-F238E27FC236}">
                <a16:creationId xmlns:a16="http://schemas.microsoft.com/office/drawing/2014/main" id="{6F696A28-94AA-1D59-06B6-1B764926EE84}"/>
              </a:ext>
            </a:extLst>
          </p:cNvPr>
          <p:cNvSpPr txBox="1"/>
          <p:nvPr/>
        </p:nvSpPr>
        <p:spPr>
          <a:xfrm>
            <a:off x="3720" y="2400020"/>
            <a:ext cx="50898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Arial"/>
              </a:rPr>
              <a:t>[3]</a:t>
            </a:r>
          </a:p>
        </p:txBody>
      </p:sp>
      <p:sp>
        <p:nvSpPr>
          <p:cNvPr id="14" name="TextBox 13">
            <a:extLst>
              <a:ext uri="{FF2B5EF4-FFF2-40B4-BE49-F238E27FC236}">
                <a16:creationId xmlns:a16="http://schemas.microsoft.com/office/drawing/2014/main" id="{355E82F8-4EED-9E6F-3E28-C74449FCD46E}"/>
              </a:ext>
            </a:extLst>
          </p:cNvPr>
          <p:cNvSpPr txBox="1"/>
          <p:nvPr/>
        </p:nvSpPr>
        <p:spPr>
          <a:xfrm>
            <a:off x="3720" y="6490757"/>
            <a:ext cx="50898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Arial"/>
              </a:rPr>
              <a:t>[3]</a:t>
            </a:r>
          </a:p>
        </p:txBody>
      </p:sp>
      <p:sp>
        <p:nvSpPr>
          <p:cNvPr id="16" name="TextBox 15">
            <a:extLst>
              <a:ext uri="{FF2B5EF4-FFF2-40B4-BE49-F238E27FC236}">
                <a16:creationId xmlns:a16="http://schemas.microsoft.com/office/drawing/2014/main" id="{B8FF18EE-BA76-8A62-DAEA-BBB2D3C9417E}"/>
              </a:ext>
            </a:extLst>
          </p:cNvPr>
          <p:cNvSpPr txBox="1"/>
          <p:nvPr/>
        </p:nvSpPr>
        <p:spPr>
          <a:xfrm>
            <a:off x="3720" y="4268925"/>
            <a:ext cx="50898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Arial"/>
              </a:rPr>
              <a:t>[3]</a:t>
            </a:r>
          </a:p>
        </p:txBody>
      </p:sp>
      <p:sp>
        <p:nvSpPr>
          <p:cNvPr id="18" name="TextBox 17">
            <a:extLst>
              <a:ext uri="{FF2B5EF4-FFF2-40B4-BE49-F238E27FC236}">
                <a16:creationId xmlns:a16="http://schemas.microsoft.com/office/drawing/2014/main" id="{6BF0B8DF-0428-32BB-6552-D95C9B9D8E2A}"/>
              </a:ext>
            </a:extLst>
          </p:cNvPr>
          <p:cNvSpPr txBox="1"/>
          <p:nvPr/>
        </p:nvSpPr>
        <p:spPr>
          <a:xfrm>
            <a:off x="4006226" y="4429346"/>
            <a:ext cx="59721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Arial"/>
              </a:rPr>
              <a:t>[5]</a:t>
            </a:r>
          </a:p>
        </p:txBody>
      </p:sp>
      <p:sp>
        <p:nvSpPr>
          <p:cNvPr id="20" name="TextBox 19">
            <a:extLst>
              <a:ext uri="{FF2B5EF4-FFF2-40B4-BE49-F238E27FC236}">
                <a16:creationId xmlns:a16="http://schemas.microsoft.com/office/drawing/2014/main" id="{66126E44-330B-5F10-0110-E44759B9D9B9}"/>
              </a:ext>
            </a:extLst>
          </p:cNvPr>
          <p:cNvSpPr txBox="1"/>
          <p:nvPr/>
        </p:nvSpPr>
        <p:spPr>
          <a:xfrm>
            <a:off x="8321552" y="4421325"/>
            <a:ext cx="59721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Arial"/>
              </a:rPr>
              <a:t>[3]</a:t>
            </a:r>
          </a:p>
        </p:txBody>
      </p:sp>
      <p:sp>
        <p:nvSpPr>
          <p:cNvPr id="22" name="TextBox 21">
            <a:extLst>
              <a:ext uri="{FF2B5EF4-FFF2-40B4-BE49-F238E27FC236}">
                <a16:creationId xmlns:a16="http://schemas.microsoft.com/office/drawing/2014/main" id="{4FA4138F-938E-AEFF-3782-940BA6C8C1F7}"/>
              </a:ext>
            </a:extLst>
          </p:cNvPr>
          <p:cNvSpPr txBox="1"/>
          <p:nvPr/>
        </p:nvSpPr>
        <p:spPr>
          <a:xfrm>
            <a:off x="7719973" y="6482736"/>
            <a:ext cx="58919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Arial"/>
              </a:rPr>
              <a:t>[3]</a:t>
            </a:r>
          </a:p>
        </p:txBody>
      </p:sp>
    </p:spTree>
    <p:extLst>
      <p:ext uri="{BB962C8B-B14F-4D97-AF65-F5344CB8AC3E}">
        <p14:creationId xmlns:p14="http://schemas.microsoft.com/office/powerpoint/2010/main" val="39241403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4DCAC7-7DCA-F6A0-1850-6091FEF2F087}"/>
              </a:ext>
            </a:extLst>
          </p:cNvPr>
          <p:cNvSpPr>
            <a:spLocks noGrp="1"/>
          </p:cNvSpPr>
          <p:nvPr>
            <p:ph type="title"/>
          </p:nvPr>
        </p:nvSpPr>
        <p:spPr/>
        <p:txBody>
          <a:bodyPr/>
          <a:lstStyle/>
          <a:p>
            <a:r>
              <a:rPr lang="en-GB">
                <a:ea typeface="+mj-lt"/>
                <a:cs typeface="+mj-lt"/>
              </a:rPr>
              <a:t>Identifying personality and character and archetypes (and stereotypes)</a:t>
            </a:r>
            <a:endParaRPr lang="en-US"/>
          </a:p>
        </p:txBody>
      </p:sp>
      <p:pic>
        <p:nvPicPr>
          <p:cNvPr id="5" name="Content Placeholder 4" descr="A sketch of a person&#10;&#10;AI-generated content may be incorrect.">
            <a:extLst>
              <a:ext uri="{FF2B5EF4-FFF2-40B4-BE49-F238E27FC236}">
                <a16:creationId xmlns:a16="http://schemas.microsoft.com/office/drawing/2014/main" id="{50B74485-F52C-236C-BA96-F6771E2AC4F9}"/>
              </a:ext>
            </a:extLst>
          </p:cNvPr>
          <p:cNvPicPr>
            <a:picLocks noGrp="1" noChangeAspect="1"/>
          </p:cNvPicPr>
          <p:nvPr>
            <p:ph sz="half" idx="1"/>
          </p:nvPr>
        </p:nvPicPr>
        <p:blipFill>
          <a:blip r:embed="rId2"/>
          <a:srcRect l="-297" t="-247" r="19921" b="247"/>
          <a:stretch>
            <a:fillRect/>
          </a:stretch>
        </p:blipFill>
        <p:spPr>
          <a:xfrm rot="5400000">
            <a:off x="1590833" y="2215035"/>
            <a:ext cx="4633333" cy="4292656"/>
          </a:xfrm>
          <a:prstGeom prst="rect">
            <a:avLst/>
          </a:prstGeom>
        </p:spPr>
      </p:pic>
      <p:pic>
        <p:nvPicPr>
          <p:cNvPr id="8" name="Content Placeholder 7" descr="A sketch of a person and a sword&#10;&#10;AI-generated content may be incorrect.">
            <a:extLst>
              <a:ext uri="{FF2B5EF4-FFF2-40B4-BE49-F238E27FC236}">
                <a16:creationId xmlns:a16="http://schemas.microsoft.com/office/drawing/2014/main" id="{E04589A1-0D8D-09C0-BD1F-B2515EA2E5CB}"/>
              </a:ext>
            </a:extLst>
          </p:cNvPr>
          <p:cNvPicPr>
            <a:picLocks noGrp="1" noChangeAspect="1"/>
          </p:cNvPicPr>
          <p:nvPr>
            <p:ph sz="half" idx="2"/>
          </p:nvPr>
        </p:nvPicPr>
        <p:blipFill>
          <a:blip r:embed="rId3"/>
          <a:srcRect l="-2048" t="11929" r="36882" b="17513"/>
          <a:stretch>
            <a:fillRect/>
          </a:stretch>
        </p:blipFill>
        <p:spPr>
          <a:xfrm>
            <a:off x="6192953" y="2294773"/>
            <a:ext cx="4623973" cy="3754932"/>
          </a:xfrm>
          <a:prstGeom prst="rect">
            <a:avLst/>
          </a:prstGeom>
        </p:spPr>
      </p:pic>
      <p:sp>
        <p:nvSpPr>
          <p:cNvPr id="9" name="TextBox 8">
            <a:extLst>
              <a:ext uri="{FF2B5EF4-FFF2-40B4-BE49-F238E27FC236}">
                <a16:creationId xmlns:a16="http://schemas.microsoft.com/office/drawing/2014/main" id="{6A4CB726-AB76-19BB-BC64-127E41022456}"/>
              </a:ext>
            </a:extLst>
          </p:cNvPr>
          <p:cNvSpPr txBox="1"/>
          <p:nvPr/>
        </p:nvSpPr>
        <p:spPr>
          <a:xfrm>
            <a:off x="359469" y="2529122"/>
            <a:ext cx="1381293"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US" dirty="0">
                <a:cs typeface="Arial"/>
              </a:rPr>
              <a:t>Confident.</a:t>
            </a:r>
          </a:p>
          <a:p>
            <a:r>
              <a:rPr lang="en-US" dirty="0">
                <a:cs typeface="Arial"/>
              </a:rPr>
              <a:t>Sassy.</a:t>
            </a:r>
          </a:p>
          <a:p>
            <a:r>
              <a:rPr lang="en-US">
                <a:cs typeface="Arial"/>
              </a:rPr>
              <a:t>Intelligent</a:t>
            </a:r>
            <a:r>
              <a:rPr lang="en-US" dirty="0">
                <a:cs typeface="Arial"/>
              </a:rPr>
              <a:t>.</a:t>
            </a:r>
          </a:p>
        </p:txBody>
      </p:sp>
      <p:sp>
        <p:nvSpPr>
          <p:cNvPr id="10" name="TextBox 9">
            <a:extLst>
              <a:ext uri="{FF2B5EF4-FFF2-40B4-BE49-F238E27FC236}">
                <a16:creationId xmlns:a16="http://schemas.microsoft.com/office/drawing/2014/main" id="{4A8081E4-602E-F50C-4579-9FDBB97F832E}"/>
              </a:ext>
            </a:extLst>
          </p:cNvPr>
          <p:cNvSpPr txBox="1"/>
          <p:nvPr/>
        </p:nvSpPr>
        <p:spPr>
          <a:xfrm>
            <a:off x="9063760" y="4287954"/>
            <a:ext cx="237506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cs typeface="Arial"/>
              </a:rPr>
              <a:t>Aggressive.</a:t>
            </a:r>
          </a:p>
          <a:p>
            <a:r>
              <a:rPr lang="en-US" dirty="0">
                <a:cs typeface="Arial"/>
              </a:rPr>
              <a:t>Focused.</a:t>
            </a:r>
          </a:p>
          <a:p>
            <a:pPr algn="l"/>
            <a:r>
              <a:rPr lang="en-US" dirty="0">
                <a:cs typeface="Arial"/>
              </a:rPr>
              <a:t>Sharp.</a:t>
            </a:r>
          </a:p>
        </p:txBody>
      </p:sp>
    </p:spTree>
    <p:extLst>
      <p:ext uri="{BB962C8B-B14F-4D97-AF65-F5344CB8AC3E}">
        <p14:creationId xmlns:p14="http://schemas.microsoft.com/office/powerpoint/2010/main" val="25385603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7B5627-1ABD-7745-CE0B-C8B33E81E5F1}"/>
              </a:ext>
            </a:extLst>
          </p:cNvPr>
          <p:cNvSpPr>
            <a:spLocks noGrp="1"/>
          </p:cNvSpPr>
          <p:nvPr>
            <p:ph type="title"/>
          </p:nvPr>
        </p:nvSpPr>
        <p:spPr/>
        <p:txBody>
          <a:bodyPr>
            <a:normAutofit/>
          </a:bodyPr>
          <a:lstStyle/>
          <a:p>
            <a:r>
              <a:rPr lang="en-GB" sz="3800">
                <a:ea typeface="+mj-lt"/>
                <a:cs typeface="+mj-lt"/>
              </a:rPr>
              <a:t>Storyboards.</a:t>
            </a:r>
            <a:endParaRPr lang="en-US"/>
          </a:p>
        </p:txBody>
      </p:sp>
      <p:pic>
        <p:nvPicPr>
          <p:cNvPr id="7" name="Content Placeholder 6" descr="A page of a storyboard&#10;&#10;AI-generated content may be incorrect.">
            <a:extLst>
              <a:ext uri="{FF2B5EF4-FFF2-40B4-BE49-F238E27FC236}">
                <a16:creationId xmlns:a16="http://schemas.microsoft.com/office/drawing/2014/main" id="{9867DFAC-A012-B7CF-E781-D2A57B2D8C29}"/>
              </a:ext>
            </a:extLst>
          </p:cNvPr>
          <p:cNvPicPr>
            <a:picLocks noGrp="1" noChangeAspect="1"/>
          </p:cNvPicPr>
          <p:nvPr>
            <p:ph idx="1"/>
          </p:nvPr>
        </p:nvPicPr>
        <p:blipFill>
          <a:blip r:embed="rId2"/>
          <a:stretch>
            <a:fillRect/>
          </a:stretch>
        </p:blipFill>
        <p:spPr>
          <a:xfrm>
            <a:off x="1176195" y="1871059"/>
            <a:ext cx="8488779" cy="6084468"/>
          </a:xfrm>
          <a:prstGeom prst="rect">
            <a:avLst/>
          </a:prstGeom>
        </p:spPr>
      </p:pic>
    </p:spTree>
    <p:extLst>
      <p:ext uri="{BB962C8B-B14F-4D97-AF65-F5344CB8AC3E}">
        <p14:creationId xmlns:p14="http://schemas.microsoft.com/office/powerpoint/2010/main" val="25502832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5EE6DF-906C-F94F-0476-5E9EDA6BE5E4}"/>
              </a:ext>
            </a:extLst>
          </p:cNvPr>
          <p:cNvSpPr>
            <a:spLocks noGrp="1"/>
          </p:cNvSpPr>
          <p:nvPr>
            <p:ph type="title"/>
          </p:nvPr>
        </p:nvSpPr>
        <p:spPr/>
        <p:txBody>
          <a:bodyPr/>
          <a:lstStyle/>
          <a:p>
            <a:endParaRPr lang="en-GB"/>
          </a:p>
        </p:txBody>
      </p:sp>
      <p:pic>
        <p:nvPicPr>
          <p:cNvPr id="4" name="Content Placeholder 3" descr="A screenshot of a book&#10;&#10;AI-generated content may be incorrect.">
            <a:extLst>
              <a:ext uri="{FF2B5EF4-FFF2-40B4-BE49-F238E27FC236}">
                <a16:creationId xmlns:a16="http://schemas.microsoft.com/office/drawing/2014/main" id="{55AA3815-1E87-F0B5-7950-FD63CE4E3387}"/>
              </a:ext>
            </a:extLst>
          </p:cNvPr>
          <p:cNvPicPr>
            <a:picLocks noGrp="1" noChangeAspect="1"/>
          </p:cNvPicPr>
          <p:nvPr>
            <p:ph idx="1"/>
          </p:nvPr>
        </p:nvPicPr>
        <p:blipFill>
          <a:blip r:embed="rId2"/>
          <a:stretch>
            <a:fillRect/>
          </a:stretch>
        </p:blipFill>
        <p:spPr>
          <a:xfrm>
            <a:off x="290140" y="210302"/>
            <a:ext cx="11614330" cy="8147132"/>
          </a:xfrm>
          <a:prstGeom prst="rect">
            <a:avLst/>
          </a:prstGeom>
        </p:spPr>
      </p:pic>
    </p:spTree>
    <p:extLst>
      <p:ext uri="{BB962C8B-B14F-4D97-AF65-F5344CB8AC3E}">
        <p14:creationId xmlns:p14="http://schemas.microsoft.com/office/powerpoint/2010/main" val="7368306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492A9-B9F2-055B-8C4F-60B0EE0EA0AA}"/>
              </a:ext>
            </a:extLst>
          </p:cNvPr>
          <p:cNvSpPr>
            <a:spLocks noGrp="1"/>
          </p:cNvSpPr>
          <p:nvPr>
            <p:ph type="title"/>
          </p:nvPr>
        </p:nvSpPr>
        <p:spPr/>
        <p:txBody>
          <a:bodyPr/>
          <a:lstStyle/>
          <a:p>
            <a:r>
              <a:rPr lang="en-GB">
                <a:ea typeface="+mj-lt"/>
                <a:cs typeface="+mj-lt"/>
              </a:rPr>
              <a:t>Animatic.</a:t>
            </a:r>
            <a:endParaRPr lang="en-US"/>
          </a:p>
        </p:txBody>
      </p:sp>
      <p:pic>
        <p:nvPicPr>
          <p:cNvPr id="4" name="Content Placeholder 3" descr="A group of drawings of people&#10;&#10;AI-generated content may be incorrect.">
            <a:extLst>
              <a:ext uri="{FF2B5EF4-FFF2-40B4-BE49-F238E27FC236}">
                <a16:creationId xmlns:a16="http://schemas.microsoft.com/office/drawing/2014/main" id="{1DAF0484-7E62-AE9B-8685-862AD726B600}"/>
              </a:ext>
            </a:extLst>
          </p:cNvPr>
          <p:cNvPicPr>
            <a:picLocks noGrp="1" noChangeAspect="1"/>
          </p:cNvPicPr>
          <p:nvPr>
            <p:ph idx="1"/>
          </p:nvPr>
        </p:nvPicPr>
        <p:blipFill>
          <a:blip r:embed="rId2"/>
          <a:srcRect t="17037" r="139" b="32963"/>
          <a:stretch>
            <a:fillRect/>
          </a:stretch>
        </p:blipFill>
        <p:spPr>
          <a:xfrm>
            <a:off x="1017834" y="2540389"/>
            <a:ext cx="10361126" cy="3900219"/>
          </a:xfrm>
          <a:prstGeom prst="rect">
            <a:avLst/>
          </a:prstGeom>
        </p:spPr>
      </p:pic>
    </p:spTree>
    <p:extLst>
      <p:ext uri="{BB962C8B-B14F-4D97-AF65-F5344CB8AC3E}">
        <p14:creationId xmlns:p14="http://schemas.microsoft.com/office/powerpoint/2010/main" val="26487329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02C31-3AC5-69AF-DEC4-709A16E920C4}"/>
              </a:ext>
            </a:extLst>
          </p:cNvPr>
          <p:cNvSpPr>
            <a:spLocks noGrp="1"/>
          </p:cNvSpPr>
          <p:nvPr>
            <p:ph type="title"/>
          </p:nvPr>
        </p:nvSpPr>
        <p:spPr/>
        <p:txBody>
          <a:bodyPr/>
          <a:lstStyle/>
          <a:p>
            <a:r>
              <a:rPr lang="en-GB">
                <a:ea typeface="+mj-lt"/>
                <a:cs typeface="+mj-lt"/>
              </a:rPr>
              <a:t>Acting techniques and acting for animation</a:t>
            </a:r>
            <a:endParaRPr lang="en-US"/>
          </a:p>
        </p:txBody>
      </p:sp>
      <p:pic>
        <p:nvPicPr>
          <p:cNvPr id="5" name="Online Media 4" title="Peter vs Miraz | Narnia Prince Caspian 4k 60fps IMAX">
            <a:hlinkClick r:id="" action="ppaction://noaction"/>
            <a:extLst>
              <a:ext uri="{FF2B5EF4-FFF2-40B4-BE49-F238E27FC236}">
                <a16:creationId xmlns:a16="http://schemas.microsoft.com/office/drawing/2014/main" id="{DCEB8038-C235-6EC1-1BAD-9B7639B9D549}"/>
              </a:ext>
            </a:extLst>
          </p:cNvPr>
          <p:cNvPicPr>
            <a:picLocks noGrp="1" noRot="1" noChangeAspect="1"/>
          </p:cNvPicPr>
          <p:nvPr>
            <p:ph sz="half" idx="1"/>
            <a:videoFile r:link="rId1"/>
          </p:nvPr>
        </p:nvPicPr>
        <p:blipFill>
          <a:blip r:embed="rId4"/>
          <a:stretch>
            <a:fillRect/>
          </a:stretch>
        </p:blipFill>
        <p:spPr>
          <a:xfrm>
            <a:off x="1000878" y="2381669"/>
            <a:ext cx="5095707" cy="2880476"/>
          </a:xfrm>
          <a:prstGeom prst="rect">
            <a:avLst/>
          </a:prstGeom>
        </p:spPr>
      </p:pic>
      <p:pic>
        <p:nvPicPr>
          <p:cNvPr id="6" name="Online Media 5" title="Captain Jack Sparrow vs Will Turner | Pirates of the Caribbean : The Curse of the Black Pearl (2003)">
            <a:hlinkClick r:id="" action="ppaction://noaction"/>
            <a:extLst>
              <a:ext uri="{FF2B5EF4-FFF2-40B4-BE49-F238E27FC236}">
                <a16:creationId xmlns:a16="http://schemas.microsoft.com/office/drawing/2014/main" id="{0C52BC34-337A-CC20-126F-9D8DAA3B7422}"/>
              </a:ext>
            </a:extLst>
          </p:cNvPr>
          <p:cNvPicPr>
            <a:picLocks noGrp="1" noRot="1" noChangeAspect="1"/>
          </p:cNvPicPr>
          <p:nvPr>
            <p:ph sz="half" idx="2"/>
            <a:videoFile r:link="rId2"/>
          </p:nvPr>
        </p:nvPicPr>
        <p:blipFill>
          <a:blip r:embed="rId5"/>
          <a:stretch>
            <a:fillRect/>
          </a:stretch>
        </p:blipFill>
        <p:spPr>
          <a:xfrm>
            <a:off x="6096419" y="2381669"/>
            <a:ext cx="5195134" cy="2890084"/>
          </a:xfrm>
          <a:prstGeom prst="rect">
            <a:avLst/>
          </a:prstGeom>
        </p:spPr>
      </p:pic>
      <p:sp>
        <p:nvSpPr>
          <p:cNvPr id="8" name="TextBox 7">
            <a:extLst>
              <a:ext uri="{FF2B5EF4-FFF2-40B4-BE49-F238E27FC236}">
                <a16:creationId xmlns:a16="http://schemas.microsoft.com/office/drawing/2014/main" id="{018211CF-1846-F4E1-5765-30DD15C9AD56}"/>
              </a:ext>
            </a:extLst>
          </p:cNvPr>
          <p:cNvSpPr txBox="1"/>
          <p:nvPr/>
        </p:nvSpPr>
        <p:spPr>
          <a:xfrm>
            <a:off x="998331" y="4894567"/>
            <a:ext cx="59721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Arial"/>
              </a:rPr>
              <a:t>[6]</a:t>
            </a:r>
          </a:p>
        </p:txBody>
      </p:sp>
      <p:sp>
        <p:nvSpPr>
          <p:cNvPr id="10" name="TextBox 9">
            <a:extLst>
              <a:ext uri="{FF2B5EF4-FFF2-40B4-BE49-F238E27FC236}">
                <a16:creationId xmlns:a16="http://schemas.microsoft.com/office/drawing/2014/main" id="{A3B3E2ED-E360-4DB5-1567-5539F518CE19}"/>
              </a:ext>
            </a:extLst>
          </p:cNvPr>
          <p:cNvSpPr txBox="1"/>
          <p:nvPr/>
        </p:nvSpPr>
        <p:spPr>
          <a:xfrm>
            <a:off x="6099721" y="4902588"/>
            <a:ext cx="597218"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cs typeface="Arial"/>
              </a:rPr>
              <a:t>[7]</a:t>
            </a:r>
          </a:p>
        </p:txBody>
      </p:sp>
    </p:spTree>
    <p:extLst>
      <p:ext uri="{BB962C8B-B14F-4D97-AF65-F5344CB8AC3E}">
        <p14:creationId xmlns:p14="http://schemas.microsoft.com/office/powerpoint/2010/main" val="31571440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21CA7A-6119-D264-1913-FFEF6BA23265}"/>
              </a:ext>
            </a:extLst>
          </p:cNvPr>
          <p:cNvSpPr>
            <a:spLocks noGrp="1"/>
          </p:cNvSpPr>
          <p:nvPr>
            <p:ph type="title"/>
          </p:nvPr>
        </p:nvSpPr>
        <p:spPr/>
        <p:txBody>
          <a:bodyPr/>
          <a:lstStyle/>
          <a:p>
            <a:r>
              <a:rPr lang="en-GB"/>
              <a:t>References </a:t>
            </a:r>
          </a:p>
        </p:txBody>
      </p:sp>
      <p:sp>
        <p:nvSpPr>
          <p:cNvPr id="5" name="TextBox 4">
            <a:extLst>
              <a:ext uri="{FF2B5EF4-FFF2-40B4-BE49-F238E27FC236}">
                <a16:creationId xmlns:a16="http://schemas.microsoft.com/office/drawing/2014/main" id="{B8F43C67-58A6-E60F-A865-28C38F604AB8}"/>
              </a:ext>
            </a:extLst>
          </p:cNvPr>
          <p:cNvSpPr txBox="1"/>
          <p:nvPr/>
        </p:nvSpPr>
        <p:spPr>
          <a:xfrm>
            <a:off x="1282535" y="1073920"/>
            <a:ext cx="9625820" cy="5509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1600">
              <a:cs typeface="Arial"/>
            </a:endParaRPr>
          </a:p>
          <a:p>
            <a:r>
              <a:rPr lang="en-GB" sz="1600">
                <a:cs typeface="Arial"/>
              </a:rPr>
              <a:t>[1] Square Enix</a:t>
            </a:r>
            <a:r>
              <a:rPr lang="en-GB" sz="1600">
                <a:ea typeface="+mn-lt"/>
                <a:cs typeface="+mn-lt"/>
              </a:rPr>
              <a:t>. </a:t>
            </a:r>
            <a:r>
              <a:rPr lang="en-GB" sz="1600" i="1">
                <a:ea typeface="+mn-lt"/>
                <a:cs typeface="+mn-lt"/>
              </a:rPr>
              <a:t>DRAGON QUEST® XI S: Echoes of an Elusive Age™ - Definitive Edition. </a:t>
            </a:r>
            <a:r>
              <a:rPr lang="en-GB" sz="1600">
                <a:ea typeface="+mn-lt"/>
                <a:cs typeface="+mn-lt"/>
              </a:rPr>
              <a:t>(2019). Square Enix. Accessed: Nov. 1, 2025. [Console/Computer Game]. Available: </a:t>
            </a:r>
            <a:r>
              <a:rPr lang="en-GB" sz="1600">
                <a:ea typeface="+mn-lt"/>
                <a:cs typeface="+mn-lt"/>
                <a:hlinkClick r:id="rId2"/>
              </a:rPr>
              <a:t>https://www.nintendo.com/en-gb/Games/Nintendo-Switch-games/DRAGON-QUEST-XI-S-Echoes-of-an-Elusive-Age-Definitive-Edition-1514406.html?srsltid=AfmBOorj9swNBQqxBDh87tDnKqxbbnpgt7_wynB36xG7aJMOqhyvJ-c5</a:t>
            </a:r>
            <a:endParaRPr lang="en-GB" sz="1600">
              <a:cs typeface="Arial"/>
            </a:endParaRPr>
          </a:p>
          <a:p>
            <a:r>
              <a:rPr lang="en-GB" sz="1600">
                <a:cs typeface="Arial"/>
              </a:rPr>
              <a:t>[2] ATLUS. </a:t>
            </a:r>
            <a:r>
              <a:rPr lang="en-GB" sz="1600" i="1">
                <a:cs typeface="Arial"/>
              </a:rPr>
              <a:t>Persona 4 Golden. </a:t>
            </a:r>
            <a:r>
              <a:rPr lang="en-GB" sz="1600">
                <a:cs typeface="Arial"/>
              </a:rPr>
              <a:t>(2020). SEGA. Accessed: Oct. 27, 2025. [Console/Computer Game]. Available: </a:t>
            </a:r>
            <a:r>
              <a:rPr lang="en-GB" sz="1600">
                <a:ea typeface="+mn-lt"/>
                <a:cs typeface="+mn-lt"/>
                <a:hlinkClick r:id="rId3"/>
              </a:rPr>
              <a:t>https://persona.atlus.com/p4g/?lang=en</a:t>
            </a:r>
            <a:endParaRPr lang="en-GB" sz="1600">
              <a:ea typeface="+mn-lt"/>
              <a:cs typeface="+mn-lt"/>
            </a:endParaRPr>
          </a:p>
          <a:p>
            <a:r>
              <a:rPr lang="en-GB" sz="1600">
                <a:cs typeface="Arial"/>
              </a:rPr>
              <a:t>[3] ATLUS. </a:t>
            </a:r>
            <a:r>
              <a:rPr lang="en-GB" sz="1600" i="1">
                <a:cs typeface="Arial"/>
              </a:rPr>
              <a:t>Persona 5 Royal. </a:t>
            </a:r>
            <a:r>
              <a:rPr lang="en-GB" sz="1600">
                <a:cs typeface="Arial"/>
              </a:rPr>
              <a:t>(2022). SEGA. Accessed: Oct. 27, 2025. [Console/Computer Game]. Available: </a:t>
            </a:r>
            <a:r>
              <a:rPr lang="en-GB" sz="1600">
                <a:cs typeface="Arial"/>
                <a:hlinkClick r:id="rId4"/>
              </a:rPr>
              <a:t>https://persona.atlus.com/p5r/?lang=en</a:t>
            </a:r>
            <a:endParaRPr lang="en-GB" sz="1600">
              <a:cs typeface="Arial"/>
            </a:endParaRPr>
          </a:p>
          <a:p>
            <a:r>
              <a:rPr lang="en-GB" sz="1600">
                <a:solidFill>
                  <a:srgbClr val="FFFFFF"/>
                </a:solidFill>
                <a:latin typeface="Arial"/>
                <a:ea typeface="Calibri"/>
                <a:cs typeface="Arial"/>
              </a:rPr>
              <a:t>[4] Square Enix. </a:t>
            </a:r>
            <a:r>
              <a:rPr lang="en-GB" sz="1600" i="1">
                <a:solidFill>
                  <a:srgbClr val="FFFFFF"/>
                </a:solidFill>
                <a:latin typeface="Arial"/>
                <a:ea typeface="Calibri"/>
                <a:cs typeface="Arial"/>
              </a:rPr>
              <a:t>DRAGON QUEST IX: Sentinels of the Starry Skies. </a:t>
            </a:r>
            <a:r>
              <a:rPr lang="en-GB" sz="1600">
                <a:solidFill>
                  <a:srgbClr val="FFFFFF"/>
                </a:solidFill>
                <a:latin typeface="Arial"/>
                <a:ea typeface="Calibri"/>
                <a:cs typeface="Arial"/>
              </a:rPr>
              <a:t>(2010). Square Enix. Accessed: Nov. 1, 2025. [Console/Computer Game]. Available:</a:t>
            </a:r>
            <a:r>
              <a:rPr lang="en-GB" sz="1600">
                <a:solidFill>
                  <a:srgbClr val="FFFFFF"/>
                </a:solidFill>
                <a:ea typeface="Calibri"/>
                <a:cs typeface="+mn-lt"/>
              </a:rPr>
              <a:t> </a:t>
            </a:r>
            <a:r>
              <a:rPr lang="en-GB" sz="1600">
                <a:solidFill>
                  <a:srgbClr val="FFFFFF"/>
                </a:solidFill>
                <a:ea typeface="+mn-lt"/>
                <a:cs typeface="+mn-lt"/>
                <a:hlinkClick r:id="rId5"/>
              </a:rPr>
              <a:t>https://archive.org/details/dragonquestix_201909/page/n7/mode/2up</a:t>
            </a:r>
            <a:r>
              <a:rPr lang="en-GB" sz="1600">
                <a:solidFill>
                  <a:srgbClr val="FFFFFF"/>
                </a:solidFill>
                <a:ea typeface="+mn-lt"/>
                <a:cs typeface="+mn-lt"/>
              </a:rPr>
              <a:t> </a:t>
            </a:r>
          </a:p>
          <a:p>
            <a:r>
              <a:rPr lang="en-GB" sz="1600">
                <a:solidFill>
                  <a:srgbClr val="FFFFFF"/>
                </a:solidFill>
                <a:ea typeface="+mn-lt"/>
                <a:cs typeface="+mn-lt"/>
              </a:rPr>
              <a:t>[5] Square Enix. </a:t>
            </a:r>
            <a:r>
              <a:rPr lang="en-GB" sz="1600" i="1">
                <a:solidFill>
                  <a:srgbClr val="FFFFFF"/>
                </a:solidFill>
                <a:ea typeface="+mn-lt"/>
                <a:cs typeface="+mn-lt"/>
              </a:rPr>
              <a:t>DRAGON QUEST VIII: Journey of the Cursed King. </a:t>
            </a:r>
            <a:r>
              <a:rPr lang="en-GB" sz="1600">
                <a:solidFill>
                  <a:srgbClr val="FFFFFF"/>
                </a:solidFill>
                <a:ea typeface="+mn-lt"/>
                <a:cs typeface="+mn-lt"/>
              </a:rPr>
              <a:t>(2010). Square Enix. Accessed: Nov. 1, 2025. [Console/Computer Game]. Available: </a:t>
            </a:r>
            <a:r>
              <a:rPr lang="en-GB" sz="1600">
                <a:solidFill>
                  <a:srgbClr val="FFFFFF"/>
                </a:solidFill>
                <a:ea typeface="+mn-lt"/>
                <a:cs typeface="+mn-lt"/>
                <a:hlinkClick r:id="rId5"/>
              </a:rPr>
              <a:t>https://archive.org/details/dragonquestix_201909/page/n7/mode/2up</a:t>
            </a:r>
            <a:r>
              <a:rPr lang="en-GB" sz="1600">
                <a:solidFill>
                  <a:srgbClr val="FFFFFF"/>
                </a:solidFill>
                <a:ea typeface="+mn-lt"/>
                <a:cs typeface="+mn-lt"/>
              </a:rPr>
              <a:t> </a:t>
            </a:r>
          </a:p>
          <a:p>
            <a:r>
              <a:rPr lang="en-GB" sz="1600">
                <a:solidFill>
                  <a:srgbClr val="FFFFFF"/>
                </a:solidFill>
                <a:ea typeface="+mn-lt"/>
                <a:cs typeface="+mn-lt"/>
              </a:rPr>
              <a:t>[6] </a:t>
            </a:r>
            <a:r>
              <a:rPr lang="en-GB" sz="1600">
                <a:latin typeface="Arial"/>
                <a:ea typeface="Roboto"/>
                <a:cs typeface="Roboto"/>
              </a:rPr>
              <a:t>Beyond the Wardrobe | </a:t>
            </a:r>
            <a:r>
              <a:rPr lang="en-GB" sz="1600" err="1">
                <a:latin typeface="Arial"/>
                <a:ea typeface="Roboto"/>
                <a:cs typeface="Roboto"/>
              </a:rPr>
              <a:t>ajpevensie</a:t>
            </a:r>
            <a:r>
              <a:rPr lang="en-GB" sz="1600">
                <a:latin typeface="Arial"/>
                <a:ea typeface="Roboto"/>
                <a:cs typeface="Roboto"/>
              </a:rPr>
              <a:t>, </a:t>
            </a:r>
            <a:r>
              <a:rPr lang="en-GB" sz="1600">
                <a:solidFill>
                  <a:srgbClr val="FFFFFF"/>
                </a:solidFill>
                <a:latin typeface="Arial"/>
                <a:ea typeface="Roboto"/>
                <a:cs typeface="Roboto"/>
              </a:rPr>
              <a:t>Philippines.</a:t>
            </a:r>
            <a:r>
              <a:rPr lang="en-GB" sz="1600">
                <a:solidFill>
                  <a:srgbClr val="FFFFFF"/>
                </a:solidFill>
                <a:latin typeface="Arial"/>
                <a:ea typeface="Roboto"/>
                <a:cs typeface="Arial"/>
              </a:rPr>
              <a:t> </a:t>
            </a:r>
            <a:r>
              <a:rPr lang="en-GB" sz="1600" i="1">
                <a:latin typeface="Arial"/>
                <a:ea typeface="Roboto"/>
                <a:cs typeface="Roboto"/>
              </a:rPr>
              <a:t>Peter vs Miraz | Narnia Prince Caspian 4k 60fps IMAX </a:t>
            </a:r>
            <a:r>
              <a:rPr lang="en-GB" sz="1600">
                <a:latin typeface="Arial"/>
                <a:ea typeface="Roboto"/>
                <a:cs typeface="Roboto"/>
              </a:rPr>
              <a:t>(Aug. 25, 2025). Accessed: Nov. 2, 2025. [Online video] Available: </a:t>
            </a:r>
            <a:r>
              <a:rPr lang="en-GB" sz="1600">
                <a:ea typeface="+mn-lt"/>
                <a:cs typeface="+mn-lt"/>
                <a:hlinkClick r:id="rId6"/>
              </a:rPr>
              <a:t>https://www.youtube.com/watch?v=o94QmJ3w2-I</a:t>
            </a:r>
            <a:r>
              <a:rPr lang="en-GB" sz="1600">
                <a:ea typeface="+mn-lt"/>
                <a:cs typeface="+mn-lt"/>
              </a:rPr>
              <a:t> </a:t>
            </a:r>
            <a:endParaRPr lang="en-GB" sz="1600">
              <a:solidFill>
                <a:srgbClr val="0F0F0F"/>
              </a:solidFill>
              <a:latin typeface="Roboto"/>
              <a:ea typeface="Roboto"/>
              <a:cs typeface="Roboto"/>
            </a:endParaRPr>
          </a:p>
          <a:p>
            <a:r>
              <a:rPr lang="en-GB" sz="1600">
                <a:solidFill>
                  <a:srgbClr val="FFFFFF"/>
                </a:solidFill>
                <a:ea typeface="+mn-lt"/>
                <a:cs typeface="+mn-lt"/>
              </a:rPr>
              <a:t>[7] </a:t>
            </a:r>
            <a:r>
              <a:rPr lang="en-GB" sz="1600">
                <a:latin typeface="Arial"/>
                <a:ea typeface="Roboto"/>
                <a:cs typeface="Arial"/>
              </a:rPr>
              <a:t>Movie Scenes, Indonesia. </a:t>
            </a:r>
            <a:r>
              <a:rPr lang="en-GB" sz="1600" i="1">
                <a:latin typeface="Arial"/>
                <a:ea typeface="Roboto"/>
                <a:cs typeface="Roboto"/>
              </a:rPr>
              <a:t>Captain Jack Sparrow vs Will Turner | Pirates of the Caribbean : The Curse of the Black Pearl (2003) </a:t>
            </a:r>
            <a:r>
              <a:rPr lang="en-GB" sz="1600">
                <a:latin typeface="Arial"/>
                <a:ea typeface="Roboto"/>
                <a:cs typeface="Roboto"/>
              </a:rPr>
              <a:t>(Mar. 9, 2023). Accessed: Nov. 2, 2025. [Online video] Available: </a:t>
            </a:r>
            <a:r>
              <a:rPr lang="en-GB" sz="1600">
                <a:ea typeface="+mn-lt"/>
                <a:cs typeface="+mn-lt"/>
                <a:hlinkClick r:id="rId7"/>
              </a:rPr>
              <a:t>https://www.youtube.com/watch?v=iJmhJEvpTVM&amp;t=2s</a:t>
            </a:r>
            <a:r>
              <a:rPr lang="en-GB" sz="1600">
                <a:ea typeface="+mn-lt"/>
                <a:cs typeface="+mn-lt"/>
              </a:rPr>
              <a:t> </a:t>
            </a:r>
          </a:p>
        </p:txBody>
      </p:sp>
    </p:spTree>
    <p:extLst>
      <p:ext uri="{BB962C8B-B14F-4D97-AF65-F5344CB8AC3E}">
        <p14:creationId xmlns:p14="http://schemas.microsoft.com/office/powerpoint/2010/main" val="31368028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D29"/>
      </a:dk2>
      <a:lt2>
        <a:srgbClr val="C5FAEB"/>
      </a:lt2>
      <a:accent1>
        <a:srgbClr val="A1D68B"/>
      </a:accent1>
      <a:accent2>
        <a:srgbClr val="5EC795"/>
      </a:accent2>
      <a:accent3>
        <a:srgbClr val="4DADCF"/>
      </a:accent3>
      <a:accent4>
        <a:srgbClr val="CDB756"/>
      </a:accent4>
      <a:accent5>
        <a:srgbClr val="E29C36"/>
      </a:accent5>
      <a:accent6>
        <a:srgbClr val="8EC0C1"/>
      </a:accent6>
      <a:hlink>
        <a:srgbClr val="6D9D9B"/>
      </a:hlink>
      <a:folHlink>
        <a:srgbClr val="6D8583"/>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6AC10936-2DFC-4054-9ADF-B5E2C5F8619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A73EC09222525459742B0B8E4AF566F" ma:contentTypeVersion="14" ma:contentTypeDescription="Create a new document." ma:contentTypeScope="" ma:versionID="9a72f3a86ad2d1b09e93895924789c43">
  <xsd:schema xmlns:xsd="http://www.w3.org/2001/XMLSchema" xmlns:xs="http://www.w3.org/2001/XMLSchema" xmlns:p="http://schemas.microsoft.com/office/2006/metadata/properties" xmlns:ns2="6a92a614-0a20-4eb3-a199-fc6a07bdddac" xmlns:ns3="077f4db8-9c72-4662-892f-ee26867cb6bf" targetNamespace="http://schemas.microsoft.com/office/2006/metadata/properties" ma:root="true" ma:fieldsID="4ce4a20e5a6f227fe248cc7fd7d711e4" ns2:_="" ns3:_="">
    <xsd:import namespace="6a92a614-0a20-4eb3-a199-fc6a07bdddac"/>
    <xsd:import namespace="077f4db8-9c72-4662-892f-ee26867cb6bf"/>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92a614-0a20-4eb3-a199-fc6a07bddda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570377e-a101-46e2-9596-058a9a36ea24"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20" nillable="true" ma:displayName="MediaServiceDateTaken" ma:hidden="true" ma:indexed="true" ma:internalName="MediaServiceDateTake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77f4db8-9c72-4662-892f-ee26867cb6bf"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5a96b26b-88f6-4a37-8be6-1bc8eb9e4f6b}" ma:internalName="TaxCatchAll" ma:showField="CatchAllData" ma:web="077f4db8-9c72-4662-892f-ee26867cb6bf">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6a92a614-0a20-4eb3-a199-fc6a07bdddac">
      <Terms xmlns="http://schemas.microsoft.com/office/infopath/2007/PartnerControls"/>
    </lcf76f155ced4ddcb4097134ff3c332f>
    <TaxCatchAll xmlns="077f4db8-9c72-4662-892f-ee26867cb6bf" xsi:nil="true"/>
  </documentManagement>
</p:properties>
</file>

<file path=customXml/itemProps1.xml><?xml version="1.0" encoding="utf-8"?>
<ds:datastoreItem xmlns:ds="http://schemas.openxmlformats.org/officeDocument/2006/customXml" ds:itemID="{032BD2EE-11CD-45CA-9EB3-A86ACDB13860}">
  <ds:schemaRefs>
    <ds:schemaRef ds:uri="http://schemas.microsoft.com/sharepoint/v3/contenttype/forms"/>
  </ds:schemaRefs>
</ds:datastoreItem>
</file>

<file path=customXml/itemProps2.xml><?xml version="1.0" encoding="utf-8"?>
<ds:datastoreItem xmlns:ds="http://schemas.openxmlformats.org/officeDocument/2006/customXml" ds:itemID="{1A27A142-C21D-44F1-AA0C-B725CC89D786}">
  <ds:schemaRefs>
    <ds:schemaRef ds:uri="077f4db8-9c72-4662-892f-ee26867cb6bf"/>
    <ds:schemaRef ds:uri="6a92a614-0a20-4eb3-a199-fc6a07bddda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D781004-D3C8-42F6-825B-8DF98DBD36CE}">
  <ds:schemaRefs>
    <ds:schemaRef ds:uri="077f4db8-9c72-4662-892f-ee26867cb6bf"/>
    <ds:schemaRef ds:uri="6a92a614-0a20-4eb3-a199-fc6a07bdddac"/>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10</Slides>
  <Notes>0</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Madison</vt:lpstr>
      <vt:lpstr>Advanced Character Performance (ACCA6031) </vt:lpstr>
      <vt:lpstr>Proposal</vt:lpstr>
      <vt:lpstr>Research and analysis of visual performance material and self-sustained visual research.</vt:lpstr>
      <vt:lpstr>Advancing the implementation of the principles of animation/character animation with embracing the use of body shaping, facial expressions, visemes, etc. </vt:lpstr>
      <vt:lpstr>Identifying personality and character and archetypes (and stereotypes)</vt:lpstr>
      <vt:lpstr>Storyboards.</vt:lpstr>
      <vt:lpstr>PowerPoint Presentation</vt:lpstr>
      <vt:lpstr>Animatic.</vt:lpstr>
      <vt:lpstr>Acting techniques and acting for animation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36</cp:revision>
  <dcterms:created xsi:type="dcterms:W3CDTF">2025-11-07T17:01:17Z</dcterms:created>
  <dcterms:modified xsi:type="dcterms:W3CDTF">2025-11-24T01:08:09Z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0x010100EA73EC09222525459742B0B8E4AF566F</vt:lpwstr>
  </property>
  <property fmtid="{D5CDD505-2E9C-101B-9397-08002B2CF9AE}" pid="3" name="MediaServiceImageTags">
    <vt:lpwstr/>
  </property>
</Properties>
</file>