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9" r:id="rId5"/>
    <p:sldId id="260" r:id="rId6"/>
    <p:sldId id="299" r:id="rId7"/>
    <p:sldId id="300" r:id="rId8"/>
    <p:sldId id="285" r:id="rId9"/>
    <p:sldId id="287" r:id="rId10"/>
    <p:sldId id="286" r:id="rId11"/>
    <p:sldId id="288" r:id="rId12"/>
    <p:sldId id="265" r:id="rId13"/>
    <p:sldId id="289" r:id="rId14"/>
    <p:sldId id="266" r:id="rId15"/>
    <p:sldId id="301" r:id="rId16"/>
    <p:sldId id="290" r:id="rId17"/>
    <p:sldId id="302" r:id="rId18"/>
    <p:sldId id="267" r:id="rId19"/>
    <p:sldId id="269" r:id="rId20"/>
    <p:sldId id="292" r:id="rId21"/>
    <p:sldId id="268" r:id="rId22"/>
    <p:sldId id="293" r:id="rId23"/>
    <p:sldId id="294" r:id="rId24"/>
    <p:sldId id="295" r:id="rId25"/>
    <p:sldId id="298" r:id="rId26"/>
    <p:sldId id="284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92" autoAdjust="0"/>
    <p:restoredTop sz="94660"/>
  </p:normalViewPr>
  <p:slideViewPr>
    <p:cSldViewPr>
      <p:cViewPr varScale="1">
        <p:scale>
          <a:sx n="109" d="100"/>
          <a:sy n="109" d="100"/>
        </p:scale>
        <p:origin x="109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21B057-8120-4C22-9451-6B1C7F15089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2F93AC6-D11F-426E-9623-B693A1B6A121}" type="datetimeFigureOut">
              <a:rPr lang="en-GB" smtClean="0"/>
              <a:pPr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2072B20-DAD3-4040-A118-5FFE047B1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69174"/>
            <a:ext cx="8502734" cy="56401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068016"/>
            <a:ext cx="8077200" cy="1673352"/>
          </a:xfrm>
        </p:spPr>
        <p:txBody>
          <a:bodyPr>
            <a:normAutofit/>
          </a:bodyPr>
          <a:lstStyle/>
          <a:p>
            <a:r>
              <a:rPr lang="en-GB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HPAR4006</a:t>
            </a:r>
            <a:endParaRPr lang="en-GB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40968"/>
            <a:ext cx="8077200" cy="1499616"/>
          </a:xfrm>
        </p:spPr>
        <p:txBody>
          <a:bodyPr>
            <a:normAutofit/>
          </a:bodyPr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Origins of Towns in Mesopotamia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Origins of Towns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Appearance of towns: 4</a:t>
            </a:r>
            <a:r>
              <a:rPr lang="en-GB" baseline="30000" dirty="0"/>
              <a:t>th</a:t>
            </a:r>
            <a:r>
              <a:rPr lang="en-GB" dirty="0"/>
              <a:t>-3rd millennium BC in the Near East marks a major transformation in the organisation of human society:</a:t>
            </a:r>
          </a:p>
          <a:p>
            <a:pPr lvl="1">
              <a:defRPr/>
            </a:pPr>
            <a:r>
              <a:rPr lang="en-GB" dirty="0" err="1"/>
              <a:t>Childe’s</a:t>
            </a:r>
            <a:r>
              <a:rPr lang="en-GB" dirty="0"/>
              <a:t> </a:t>
            </a:r>
            <a:r>
              <a:rPr lang="en-GB" dirty="0">
                <a:solidFill>
                  <a:srgbClr val="FFC000"/>
                </a:solidFill>
              </a:rPr>
              <a:t>Urban Revolution</a:t>
            </a:r>
          </a:p>
          <a:p>
            <a:pPr>
              <a:defRPr/>
            </a:pPr>
            <a:r>
              <a:rPr lang="en-GB" dirty="0"/>
              <a:t> What do we mean by urbanisation?</a:t>
            </a:r>
          </a:p>
          <a:p>
            <a:pPr>
              <a:defRPr/>
            </a:pPr>
            <a:r>
              <a:rPr lang="en-GB" dirty="0"/>
              <a:t>How do we define a town?</a:t>
            </a:r>
          </a:p>
          <a:p>
            <a:pPr>
              <a:defRPr/>
            </a:pPr>
            <a:r>
              <a:rPr lang="en-GB" dirty="0"/>
              <a:t>How &amp; why do towns appear?</a:t>
            </a:r>
          </a:p>
          <a:p>
            <a:pPr lvl="1">
              <a:defRPr/>
            </a:pPr>
            <a:r>
              <a:rPr lang="en-GB" dirty="0"/>
              <a:t>What are the potential benefits &amp; problems?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800" err="1"/>
              <a:t>Childe’s</a:t>
            </a:r>
            <a:r>
              <a:rPr lang="en-GB" sz="4800"/>
              <a:t> Urban Revolution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5112568" cy="489542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Transformation of small, non-literate village communities into large, socially complex, urban societies</a:t>
            </a:r>
          </a:p>
          <a:p>
            <a:pPr>
              <a:defRPr/>
            </a:pPr>
            <a:r>
              <a:rPr lang="en-GB" dirty="0"/>
              <a:t>Childe applied concepts &amp; theories from the social sciences to interpret archaeological finds</a:t>
            </a:r>
          </a:p>
          <a:p>
            <a:pPr>
              <a:defRPr/>
            </a:pPr>
            <a:r>
              <a:rPr lang="en-GB" dirty="0"/>
              <a:t>Model of urban revolution</a:t>
            </a:r>
          </a:p>
          <a:p>
            <a:pPr lvl="1">
              <a:defRPr/>
            </a:pPr>
            <a:r>
              <a:rPr lang="en-GB" dirty="0"/>
              <a:t>With ten separate criteria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844824"/>
            <a:ext cx="3035001" cy="4248472"/>
          </a:xfrm>
        </p:spPr>
      </p:pic>
      <p:sp>
        <p:nvSpPr>
          <p:cNvPr id="6" name="TextBox 5"/>
          <p:cNvSpPr txBox="1"/>
          <p:nvPr/>
        </p:nvSpPr>
        <p:spPr>
          <a:xfrm>
            <a:off x="6948264" y="6165304"/>
            <a:ext cx="17007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Gordon Childe</a:t>
            </a:r>
          </a:p>
        </p:txBody>
      </p:sp>
    </p:spTree>
    <p:extLst>
      <p:ext uri="{BB962C8B-B14F-4D97-AF65-F5344CB8AC3E}">
        <p14:creationId xmlns:p14="http://schemas.microsoft.com/office/powerpoint/2010/main" val="428971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800" err="1"/>
              <a:t>Childe’s</a:t>
            </a:r>
            <a:r>
              <a:rPr lang="en-GB" sz="4800"/>
              <a:t> Urban Revolution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772816"/>
            <a:ext cx="4824536" cy="475252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Large population &amp; large settlements (towns)</a:t>
            </a:r>
          </a:p>
          <a:p>
            <a:pPr>
              <a:defRPr/>
            </a:pPr>
            <a:r>
              <a:rPr lang="en-GB" dirty="0"/>
              <a:t>Full-time (craft) specialization &amp; division of labour</a:t>
            </a:r>
          </a:p>
          <a:p>
            <a:pPr>
              <a:defRPr/>
            </a:pPr>
            <a:r>
              <a:rPr lang="en-GB" dirty="0"/>
              <a:t>Production of an agricultural surplus to support state &amp; specialists</a:t>
            </a:r>
          </a:p>
          <a:p>
            <a:pPr>
              <a:defRPr/>
            </a:pPr>
            <a:r>
              <a:rPr lang="en-GB" dirty="0"/>
              <a:t>Monumental public architecture</a:t>
            </a:r>
          </a:p>
          <a:p>
            <a:pPr>
              <a:defRPr/>
            </a:pPr>
            <a:r>
              <a:rPr lang="en-GB" dirty="0"/>
              <a:t>A ruling class</a:t>
            </a:r>
          </a:p>
        </p:txBody>
      </p:sp>
      <p:pic>
        <p:nvPicPr>
          <p:cNvPr id="10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2060848"/>
            <a:ext cx="3461343" cy="378244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372200" y="5877272"/>
            <a:ext cx="2202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Walls of ancient </a:t>
            </a:r>
            <a:r>
              <a:rPr lang="en-GB" dirty="0" err="1"/>
              <a:t>Uruk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32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08020108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 l="13555" t="3390" r="20266" b="5085"/>
          <a:stretch>
            <a:fillRect/>
          </a:stretch>
        </p:blipFill>
        <p:spPr>
          <a:xfrm>
            <a:off x="6372200" y="1844824"/>
            <a:ext cx="2232248" cy="38884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800" err="1"/>
              <a:t>Childe’s</a:t>
            </a:r>
            <a:r>
              <a:rPr lang="en-GB" sz="4800"/>
              <a:t> Urban Revolution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5256584" cy="489542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Writing:</a:t>
            </a:r>
          </a:p>
          <a:p>
            <a:pPr lvl="1">
              <a:defRPr/>
            </a:pPr>
            <a:r>
              <a:rPr lang="en-GB" dirty="0"/>
              <a:t>Bureaucratic system of government</a:t>
            </a:r>
          </a:p>
          <a:p>
            <a:pPr>
              <a:defRPr/>
            </a:pPr>
            <a:r>
              <a:rPr lang="en-GB" dirty="0"/>
              <a:t>Exact &amp; predictive sciences </a:t>
            </a:r>
          </a:p>
          <a:p>
            <a:pPr lvl="1">
              <a:defRPr/>
            </a:pPr>
            <a:r>
              <a:rPr lang="en-GB" dirty="0"/>
              <a:t>Arithmetic, geometry, astronomy, calendars</a:t>
            </a:r>
          </a:p>
          <a:p>
            <a:pPr>
              <a:defRPr/>
            </a:pPr>
            <a:r>
              <a:rPr lang="en-GB" dirty="0"/>
              <a:t>Sophisticated art styles</a:t>
            </a:r>
          </a:p>
          <a:p>
            <a:pPr>
              <a:defRPr/>
            </a:pPr>
            <a:r>
              <a:rPr lang="en-GB" dirty="0"/>
              <a:t>Long-distance trade (for luxuries)</a:t>
            </a:r>
          </a:p>
          <a:p>
            <a:pPr>
              <a:defRPr/>
            </a:pPr>
            <a:r>
              <a:rPr lang="en-GB" dirty="0"/>
              <a:t>The state</a:t>
            </a:r>
          </a:p>
          <a:p>
            <a:pPr lvl="1">
              <a:defRPr/>
            </a:pPr>
            <a:r>
              <a:rPr lang="en-GB" dirty="0"/>
              <a:t>Attached specialist craftsmen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28184" y="5877272"/>
            <a:ext cx="24625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Mesopotamian scribe</a:t>
            </a:r>
          </a:p>
        </p:txBody>
      </p:sp>
    </p:spTree>
    <p:extLst>
      <p:ext uri="{BB962C8B-B14F-4D97-AF65-F5344CB8AC3E}">
        <p14:creationId xmlns:p14="http://schemas.microsoft.com/office/powerpoint/2010/main" val="3394522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Definition of an Urban Settlement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“[A] permanent settlement within the larger territory occupied by a society considered home by a significant number of residents whose activities, roles, practices, experiences, identities, &amp; attitudes differ significantly from those of other members of the society who identify most closely with “rural” lands outside such settlements</a:t>
            </a:r>
          </a:p>
          <a:p>
            <a:r>
              <a:rPr lang="en-GB" dirty="0"/>
              <a:t>(</a:t>
            </a:r>
            <a:r>
              <a:rPr lang="en-GB" dirty="0" err="1"/>
              <a:t>Cowgill</a:t>
            </a:r>
            <a:r>
              <a:rPr lang="en-GB" dirty="0"/>
              <a:t> 2004: 526)</a:t>
            </a:r>
          </a:p>
        </p:txBody>
      </p:sp>
    </p:spTree>
    <p:extLst>
      <p:ext uri="{BB962C8B-B14F-4D97-AF65-F5344CB8AC3E}">
        <p14:creationId xmlns:p14="http://schemas.microsoft.com/office/powerpoint/2010/main" val="41970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Causes of Urbanisation 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100" dirty="0"/>
              <a:t>Increasing urbanism an unintended consequence of increasingly large &amp; complex political systems?</a:t>
            </a:r>
          </a:p>
          <a:p>
            <a:r>
              <a:rPr lang="en-GB" sz="3100" dirty="0"/>
              <a:t>Associated with monumentality: expression of political power of elite</a:t>
            </a:r>
          </a:p>
          <a:p>
            <a:r>
              <a:rPr lang="en-GB" sz="3100" dirty="0" err="1"/>
              <a:t>Cowgill</a:t>
            </a:r>
            <a:r>
              <a:rPr lang="en-GB" sz="3100" dirty="0"/>
              <a:t>: urbanism was not simply a result of technological, political, &amp; economic innovations</a:t>
            </a:r>
          </a:p>
          <a:p>
            <a:pPr marL="704088" lvl="2" indent="-320040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</a:pPr>
            <a:r>
              <a:rPr lang="en-GB" sz="2700" dirty="0"/>
              <a:t>Towns were actively &amp; intentionally created:</a:t>
            </a:r>
          </a:p>
          <a:p>
            <a:pPr lvl="1"/>
            <a:r>
              <a:rPr lang="en-GB" sz="2600" dirty="0"/>
              <a:t>Monumental structures have agency: shape behaviour, attitudes &amp; emotions by which power is both legitimized &amp; enacted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6817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Origins of Towns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660" y="1772816"/>
            <a:ext cx="4464496" cy="482341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First identified in ancient Near East</a:t>
            </a:r>
          </a:p>
          <a:p>
            <a:r>
              <a:rPr lang="en-GB" dirty="0"/>
              <a:t>Mesopotamia:</a:t>
            </a:r>
          </a:p>
          <a:p>
            <a:pPr lvl="1"/>
            <a:r>
              <a:rPr lang="en-GB" dirty="0" err="1"/>
              <a:t>Ubaid</a:t>
            </a:r>
            <a:r>
              <a:rPr lang="en-GB" dirty="0"/>
              <a:t> culture (6-early 4</a:t>
            </a:r>
            <a:r>
              <a:rPr lang="en-GB" baseline="30000" dirty="0"/>
              <a:t>th</a:t>
            </a:r>
            <a:r>
              <a:rPr lang="en-GB" dirty="0"/>
              <a:t> millennium BC)</a:t>
            </a:r>
          </a:p>
          <a:p>
            <a:pPr lvl="1"/>
            <a:r>
              <a:rPr lang="en-GB" dirty="0" err="1"/>
              <a:t>Uruk</a:t>
            </a:r>
            <a:r>
              <a:rPr lang="en-GB" dirty="0"/>
              <a:t> culture (4</a:t>
            </a:r>
            <a:r>
              <a:rPr lang="en-GB" baseline="30000" dirty="0"/>
              <a:t>th</a:t>
            </a:r>
            <a:r>
              <a:rPr lang="en-GB" dirty="0"/>
              <a:t> millennium BC)</a:t>
            </a:r>
          </a:p>
          <a:p>
            <a:r>
              <a:rPr lang="en-GB" dirty="0"/>
              <a:t>Indian subcontinent:</a:t>
            </a:r>
          </a:p>
          <a:p>
            <a:pPr lvl="1"/>
            <a:r>
              <a:rPr lang="en-GB" dirty="0" err="1"/>
              <a:t>Harappan</a:t>
            </a:r>
            <a:r>
              <a:rPr lang="en-GB" dirty="0"/>
              <a:t> culture (c.3</a:t>
            </a:r>
            <a:r>
              <a:rPr lang="en-GB" baseline="30000" dirty="0"/>
              <a:t>rd</a:t>
            </a:r>
            <a:r>
              <a:rPr lang="en-GB" dirty="0"/>
              <a:t> millennium BC)</a:t>
            </a:r>
          </a:p>
          <a:p>
            <a:r>
              <a:rPr lang="en-GB" dirty="0" err="1"/>
              <a:t>Syro</a:t>
            </a:r>
            <a:r>
              <a:rPr lang="en-GB" dirty="0"/>
              <a:t>-Palestine:</a:t>
            </a:r>
          </a:p>
          <a:p>
            <a:pPr lvl="1"/>
            <a:r>
              <a:rPr lang="en-GB" dirty="0"/>
              <a:t>3</a:t>
            </a:r>
            <a:r>
              <a:rPr lang="en-GB" baseline="30000" dirty="0"/>
              <a:t>rd</a:t>
            </a:r>
            <a:r>
              <a:rPr lang="en-GB" dirty="0"/>
              <a:t> millennium BC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3624" y="5454537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Reconstruction of </a:t>
            </a:r>
            <a:r>
              <a:rPr lang="en-GB" sz="2000" dirty="0" err="1"/>
              <a:t>Uruk</a:t>
            </a:r>
            <a:r>
              <a:rPr lang="en-GB" sz="2000" dirty="0"/>
              <a:t>, c. 3000 BC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488DF00D-F740-490D-AFD2-71C34B52DBF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831" y="2521942"/>
            <a:ext cx="4192018" cy="274735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Uruk</a:t>
            </a:r>
            <a:r>
              <a:rPr lang="en-GB" dirty="0"/>
              <a:t> Period: c.3800-3100 BC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5192" y="1772816"/>
            <a:ext cx="4186808" cy="4623816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omic Sans MS"/>
              </a:rPr>
              <a:t>“</a:t>
            </a:r>
            <a:r>
              <a:rPr lang="en-GB" dirty="0">
                <a:solidFill>
                  <a:srgbClr val="FFC000"/>
                </a:solidFill>
              </a:rPr>
              <a:t>the most innovative period in the history of Mesopotamia</a:t>
            </a:r>
            <a:r>
              <a:rPr lang="en-GB" dirty="0">
                <a:solidFill>
                  <a:srgbClr val="FFC000"/>
                </a:solidFill>
                <a:latin typeface="Comic Sans MS"/>
              </a:rPr>
              <a:t>”</a:t>
            </a:r>
            <a:endParaRPr lang="en-GB" dirty="0">
              <a:solidFill>
                <a:srgbClr val="FFC000"/>
              </a:solidFill>
            </a:endParaRPr>
          </a:p>
          <a:p>
            <a:pPr>
              <a:buNone/>
            </a:pPr>
            <a:r>
              <a:rPr lang="en-GB" dirty="0"/>
              <a:t>	(Crawford 1991: 170)</a:t>
            </a:r>
          </a:p>
          <a:p>
            <a:r>
              <a:rPr lang="en-GB" dirty="0"/>
              <a:t>Heartland: southern Mesopotamia</a:t>
            </a:r>
          </a:p>
          <a:p>
            <a:r>
              <a:rPr lang="en-GB" dirty="0"/>
              <a:t>Expansion to Syria &amp; Anatolia</a:t>
            </a:r>
          </a:p>
        </p:txBody>
      </p:sp>
      <p:pic>
        <p:nvPicPr>
          <p:cNvPr id="5" name="Content Placeholder 4" descr="uruk6sr.gif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4977168" y="1988841"/>
            <a:ext cx="3921463" cy="381642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Uruk</a:t>
            </a:r>
            <a:r>
              <a:rPr lang="en-GB" dirty="0"/>
              <a:t> Period: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608512" cy="475140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Highly stratified society</a:t>
            </a:r>
          </a:p>
          <a:p>
            <a:r>
              <a:rPr lang="en-GB" dirty="0"/>
              <a:t>Rapid increase in number of settlements</a:t>
            </a:r>
          </a:p>
          <a:p>
            <a:r>
              <a:rPr lang="en-GB" dirty="0"/>
              <a:t>Four-tiered settlement hierarchy:</a:t>
            </a:r>
          </a:p>
          <a:p>
            <a:pPr lvl="1"/>
            <a:r>
              <a:rPr lang="en-GB" dirty="0"/>
              <a:t>Cities, towns, villages, hamlets</a:t>
            </a:r>
          </a:p>
          <a:p>
            <a:r>
              <a:rPr lang="en-GB" dirty="0"/>
              <a:t>The development of a complex administrative system</a:t>
            </a:r>
          </a:p>
          <a:p>
            <a:r>
              <a:rPr lang="en-GB" dirty="0"/>
              <a:t>A period of technological innovation in a vast range of fields</a:t>
            </a:r>
            <a:endParaRPr lang="en-US" dirty="0"/>
          </a:p>
        </p:txBody>
      </p:sp>
      <p:pic>
        <p:nvPicPr>
          <p:cNvPr id="5" name="Content Placeholder 4" descr="iraq_uruk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039438" y="2236802"/>
            <a:ext cx="3801960" cy="2520280"/>
          </a:xfrm>
        </p:spPr>
      </p:pic>
      <p:sp>
        <p:nvSpPr>
          <p:cNvPr id="6" name="TextBox 5"/>
          <p:cNvSpPr txBox="1"/>
          <p:nvPr/>
        </p:nvSpPr>
        <p:spPr>
          <a:xfrm>
            <a:off x="7164288" y="4829090"/>
            <a:ext cx="15904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Ruins at </a:t>
            </a:r>
            <a:r>
              <a:rPr lang="en-GB" sz="2000" dirty="0" err="1"/>
              <a:t>Uruk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Attributes of </a:t>
            </a:r>
            <a:r>
              <a:rPr lang="en-GB" dirty="0" err="1"/>
              <a:t>Uruk</a:t>
            </a:r>
            <a:r>
              <a:rPr lang="en-GB" dirty="0"/>
              <a:t>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3898776" cy="482341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Urban centres</a:t>
            </a:r>
          </a:p>
          <a:p>
            <a:r>
              <a:rPr lang="en-GB" dirty="0"/>
              <a:t>Monumental construction:</a:t>
            </a:r>
          </a:p>
          <a:p>
            <a:pPr lvl="1"/>
            <a:r>
              <a:rPr lang="en-GB" dirty="0"/>
              <a:t>Fortifications</a:t>
            </a:r>
          </a:p>
          <a:p>
            <a:pPr lvl="1"/>
            <a:r>
              <a:rPr lang="en-GB" dirty="0"/>
              <a:t>Temples</a:t>
            </a:r>
          </a:p>
          <a:p>
            <a:r>
              <a:rPr lang="en-GB" dirty="0"/>
              <a:t>Craft specialisation:</a:t>
            </a:r>
          </a:p>
          <a:p>
            <a:pPr lvl="1"/>
            <a:r>
              <a:rPr lang="en-GB" dirty="0"/>
              <a:t>Mass production of pottery &amp; metallurgy</a:t>
            </a:r>
          </a:p>
          <a:p>
            <a:pPr lvl="1"/>
            <a:r>
              <a:rPr lang="en-GB" dirty="0"/>
              <a:t>Elite craft production </a:t>
            </a:r>
          </a:p>
          <a:p>
            <a:r>
              <a:rPr lang="en-GB" dirty="0"/>
              <a:t>Writing</a:t>
            </a:r>
          </a:p>
          <a:p>
            <a:r>
              <a:rPr lang="en-GB" dirty="0"/>
              <a:t>Seals &amp; seal impressions</a:t>
            </a:r>
          </a:p>
          <a:p>
            <a:endParaRPr lang="en-GB" dirty="0"/>
          </a:p>
        </p:txBody>
      </p:sp>
      <p:pic>
        <p:nvPicPr>
          <p:cNvPr id="7" name="Picture 4" descr="tablet 0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732240" y="1052736"/>
            <a:ext cx="2129684" cy="1944216"/>
          </a:xfrm>
          <a:prstGeom prst="rect">
            <a:avLst/>
          </a:prstGeom>
          <a:noFill/>
        </p:spPr>
      </p:pic>
      <p:pic>
        <p:nvPicPr>
          <p:cNvPr id="9" name="Picture 5" descr="Nanna_Ziggurat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lum bright="-12000" contrast="-12000"/>
          </a:blip>
          <a:srcRect/>
          <a:stretch>
            <a:fillRect/>
          </a:stretch>
        </p:blipFill>
        <p:spPr bwMode="auto">
          <a:xfrm>
            <a:off x="3275856" y="2060848"/>
            <a:ext cx="3312368" cy="1291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D7878C-167C-4147-B54E-98C4DB6AF2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364" y="3861049"/>
            <a:ext cx="3390238" cy="2605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ur aerial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5724128" y="1772816"/>
            <a:ext cx="3024336" cy="4863133"/>
          </a:xfrm>
          <a:prstGeom prst="rect">
            <a:avLst/>
          </a:prstGeom>
          <a:noFill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6012160" y="6021288"/>
            <a:ext cx="199657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Aerial view of Ur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323850" y="4710113"/>
            <a:ext cx="3290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walls of Uruk</a:t>
            </a:r>
            <a:endParaRPr 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Defining Urban Centres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762872" cy="4823416"/>
          </a:xfrm>
        </p:spPr>
        <p:txBody>
          <a:bodyPr>
            <a:normAutofit/>
          </a:bodyPr>
          <a:lstStyle/>
          <a:p>
            <a:r>
              <a:rPr lang="en-GB" dirty="0"/>
              <a:t>Size?</a:t>
            </a:r>
          </a:p>
          <a:p>
            <a:r>
              <a:rPr lang="en-GB" dirty="0"/>
              <a:t>Function. A settlement that performs a variety of specialised functions:</a:t>
            </a:r>
          </a:p>
          <a:p>
            <a:r>
              <a:rPr lang="en-GB" dirty="0"/>
              <a:t>Primary occupation of inhabitants need not be agricultural:</a:t>
            </a:r>
          </a:p>
          <a:p>
            <a:pPr lvl="1"/>
            <a:r>
              <a:rPr lang="en-GB" dirty="0"/>
              <a:t>Dependent on hinterland for production of food</a:t>
            </a:r>
          </a:p>
          <a:p>
            <a:pPr lvl="1"/>
            <a:r>
              <a:rPr lang="en-GB" dirty="0"/>
              <a:t>Centres of economic activity especially craft production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6012160" y="6021288"/>
            <a:ext cx="199657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Aerial view of Ur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323850" y="4710113"/>
            <a:ext cx="3290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walls of Uruk</a:t>
            </a:r>
            <a:endParaRPr lang="en-US" sz="28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Defining Urban Centres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330824" cy="4823416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Location for religious &amp; political activities in specialised buildings:</a:t>
            </a:r>
          </a:p>
          <a:p>
            <a:pPr lvl="1"/>
            <a:r>
              <a:rPr lang="en-GB" dirty="0"/>
              <a:t>Specialist religious personnel</a:t>
            </a:r>
          </a:p>
          <a:p>
            <a:pPr lvl="1"/>
            <a:r>
              <a:rPr lang="en-GB" dirty="0"/>
              <a:t>Administrative &amp; political organisation</a:t>
            </a:r>
          </a:p>
          <a:p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400" y="1988841"/>
            <a:ext cx="3446214" cy="3960440"/>
          </a:xfrm>
          <a:ln w="38100">
            <a:solidFill>
              <a:srgbClr val="FFC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6588224" y="6093296"/>
            <a:ext cx="2061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4</a:t>
            </a:r>
            <a:r>
              <a:rPr lang="en-GB" baseline="30000" dirty="0"/>
              <a:t>th</a:t>
            </a:r>
            <a:r>
              <a:rPr lang="en-GB" dirty="0"/>
              <a:t> millennium </a:t>
            </a:r>
            <a:r>
              <a:rPr lang="en-GB" dirty="0" err="1"/>
              <a:t>Uruk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Settlement Hierarchy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Developed settlement hierarchy typical of urbanised landscape</a:t>
            </a:r>
          </a:p>
          <a:p>
            <a:r>
              <a:rPr lang="en-GB" dirty="0"/>
              <a:t>Major centres:</a:t>
            </a:r>
          </a:p>
          <a:p>
            <a:pPr lvl="1"/>
            <a:r>
              <a:rPr lang="en-GB" dirty="0"/>
              <a:t>100 hectares (Ur &amp; </a:t>
            </a:r>
            <a:r>
              <a:rPr lang="en-GB" dirty="0" err="1"/>
              <a:t>Uruk</a:t>
            </a:r>
            <a:r>
              <a:rPr lang="en-GB" dirty="0"/>
              <a:t>)</a:t>
            </a:r>
          </a:p>
          <a:p>
            <a:r>
              <a:rPr lang="en-GB" dirty="0"/>
              <a:t> Smaller towns</a:t>
            </a:r>
          </a:p>
          <a:p>
            <a:pPr lvl="1"/>
            <a:r>
              <a:rPr lang="en-GB" dirty="0"/>
              <a:t>Between 7  &amp; 50 hectares</a:t>
            </a:r>
          </a:p>
          <a:p>
            <a:r>
              <a:rPr lang="en-GB" dirty="0"/>
              <a:t> Villages &amp; hamlets:</a:t>
            </a:r>
          </a:p>
          <a:p>
            <a:pPr lvl="1"/>
            <a:r>
              <a:rPr lang="en-GB" dirty="0"/>
              <a:t>Farming communities supporting towns</a:t>
            </a:r>
          </a:p>
        </p:txBody>
      </p:sp>
      <p:pic>
        <p:nvPicPr>
          <p:cNvPr id="10" name="Picture 3" descr="Uruk settl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4048" y="1772816"/>
            <a:ext cx="3531350" cy="4624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Uruk</a:t>
            </a:r>
            <a:r>
              <a:rPr lang="en-GB" dirty="0"/>
              <a:t> Towns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330824" cy="475140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Most of our evidence for dates to 3</a:t>
            </a:r>
            <a:r>
              <a:rPr lang="en-GB" baseline="30000" dirty="0"/>
              <a:t>rd</a:t>
            </a:r>
            <a:r>
              <a:rPr lang="en-GB" dirty="0"/>
              <a:t> millennium or later</a:t>
            </a:r>
          </a:p>
          <a:p>
            <a:r>
              <a:rPr lang="en-GB" dirty="0"/>
              <a:t>4</a:t>
            </a:r>
            <a:r>
              <a:rPr lang="en-GB" baseline="30000" dirty="0"/>
              <a:t>th</a:t>
            </a:r>
            <a:r>
              <a:rPr lang="en-GB" dirty="0"/>
              <a:t> millennium remains:</a:t>
            </a:r>
          </a:p>
          <a:p>
            <a:pPr lvl="1"/>
            <a:r>
              <a:rPr lang="en-GB" dirty="0"/>
              <a:t>Walls</a:t>
            </a:r>
          </a:p>
          <a:p>
            <a:pPr lvl="1"/>
            <a:r>
              <a:rPr lang="en-GB" dirty="0"/>
              <a:t>Temples: </a:t>
            </a:r>
            <a:r>
              <a:rPr lang="en-GB" dirty="0" err="1"/>
              <a:t>Anu</a:t>
            </a:r>
            <a:r>
              <a:rPr lang="en-GB" dirty="0"/>
              <a:t> &amp; </a:t>
            </a:r>
            <a:r>
              <a:rPr lang="en-GB" dirty="0" err="1"/>
              <a:t>Eanna</a:t>
            </a:r>
            <a:r>
              <a:rPr lang="en-GB" dirty="0"/>
              <a:t> precincts</a:t>
            </a:r>
          </a:p>
          <a:p>
            <a:pPr lvl="1"/>
            <a:r>
              <a:rPr lang="en-GB" dirty="0"/>
              <a:t>The houses of ordinary individuals have not been excavated</a:t>
            </a:r>
          </a:p>
          <a:p>
            <a:r>
              <a:rPr lang="en-GB" dirty="0"/>
              <a:t>Constrains what we can say about early urbanism</a:t>
            </a:r>
          </a:p>
        </p:txBody>
      </p:sp>
      <p:pic>
        <p:nvPicPr>
          <p:cNvPr id="9" name="Picture 2" descr="C:\Users\Louise\Pictures\mesopotamia\600px-Anu_district_svg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564904"/>
            <a:ext cx="3594427" cy="2599969"/>
          </a:xfrm>
          <a:prstGeom prst="rect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Uruk</a:t>
            </a:r>
            <a:r>
              <a:rPr lang="en-GB" dirty="0"/>
              <a:t> Towns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73936"/>
            <a:ext cx="4608512" cy="4823416"/>
          </a:xfrm>
        </p:spPr>
        <p:txBody>
          <a:bodyPr>
            <a:normAutofit/>
          </a:bodyPr>
          <a:lstStyle/>
          <a:p>
            <a:r>
              <a:rPr lang="en-GB" dirty="0" err="1"/>
              <a:t>Mudbrick</a:t>
            </a:r>
            <a:r>
              <a:rPr lang="en-GB" dirty="0"/>
              <a:t> fortifications: </a:t>
            </a:r>
          </a:p>
          <a:p>
            <a:r>
              <a:rPr lang="en-GB" dirty="0"/>
              <a:t>Mobilisation of manpower &amp; organisational skills</a:t>
            </a:r>
          </a:p>
          <a:p>
            <a:r>
              <a:rPr lang="en-GB" dirty="0"/>
              <a:t>Defensive structures (development of military class?)</a:t>
            </a:r>
          </a:p>
          <a:p>
            <a:r>
              <a:rPr lang="en-GB" dirty="0"/>
              <a:t>Symbolic communication:</a:t>
            </a:r>
          </a:p>
          <a:p>
            <a:pPr lvl="1"/>
            <a:r>
              <a:rPr lang="en-GB" dirty="0"/>
              <a:t>Identity of city/town</a:t>
            </a:r>
          </a:p>
          <a:p>
            <a:pPr lvl="1"/>
            <a:r>
              <a:rPr lang="en-GB" dirty="0"/>
              <a:t>Its power, wealth &amp; importance of the city</a:t>
            </a:r>
          </a:p>
          <a:p>
            <a:endParaRPr lang="en-GB" dirty="0"/>
          </a:p>
        </p:txBody>
      </p:sp>
      <p:pic>
        <p:nvPicPr>
          <p:cNvPr id="5" name="Content Placeholder 4" descr="uruk rampart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82208" y="2204864"/>
            <a:ext cx="3744416" cy="2808312"/>
          </a:xfrm>
        </p:spPr>
      </p:pic>
      <p:sp>
        <p:nvSpPr>
          <p:cNvPr id="6" name="TextBox 5"/>
          <p:cNvSpPr txBox="1"/>
          <p:nvPr/>
        </p:nvSpPr>
        <p:spPr>
          <a:xfrm>
            <a:off x="6948264" y="5085184"/>
            <a:ext cx="17860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err="1"/>
              <a:t>Uruk</a:t>
            </a:r>
            <a:r>
              <a:rPr lang="en-GB" sz="2000" dirty="0"/>
              <a:t>: ramparts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Uruk</a:t>
            </a:r>
            <a:r>
              <a:rPr lang="en-GB" dirty="0"/>
              <a:t> Habitation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618856" cy="4823416"/>
          </a:xfrm>
        </p:spPr>
        <p:txBody>
          <a:bodyPr>
            <a:normAutofit/>
          </a:bodyPr>
          <a:lstStyle/>
          <a:p>
            <a:r>
              <a:rPr lang="en-GB" dirty="0"/>
              <a:t>Based on Digital Globe satellite imagery:</a:t>
            </a:r>
          </a:p>
          <a:p>
            <a:pPr lvl="1"/>
            <a:r>
              <a:rPr lang="en-GB" dirty="0"/>
              <a:t>Residential area tends to be in SE of settlement (temples in NW)</a:t>
            </a:r>
          </a:p>
          <a:p>
            <a:r>
              <a:rPr lang="en-GB" dirty="0"/>
              <a:t>Houses: tripartite plan</a:t>
            </a:r>
          </a:p>
          <a:p>
            <a:r>
              <a:rPr lang="en-GB" dirty="0"/>
              <a:t>Some compounds up to 100-300m square</a:t>
            </a:r>
          </a:p>
          <a:p>
            <a:r>
              <a:rPr lang="en-GB" dirty="0"/>
              <a:t>Suggested sheep &amp; cattle are still kept within settlement overnight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5" name="Content Placeholder 4" descr="privhouse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t="12448" r="62492" b="56409"/>
          <a:stretch>
            <a:fillRect/>
          </a:stretch>
        </p:blipFill>
        <p:spPr>
          <a:xfrm>
            <a:off x="5436096" y="2204864"/>
            <a:ext cx="3096344" cy="3096344"/>
          </a:xfrm>
          <a:ln w="38100">
            <a:solidFill>
              <a:srgbClr val="FFC0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7020272" y="5445224"/>
            <a:ext cx="13901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err="1"/>
              <a:t>Uruk</a:t>
            </a:r>
            <a:r>
              <a:rPr lang="en-GB" sz="2000" dirty="0"/>
              <a:t> house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/>
              <a:t>Temples</a:t>
            </a:r>
            <a:endParaRPr lang="en-US" sz="5400"/>
          </a:p>
        </p:txBody>
      </p:sp>
      <p:sp>
        <p:nvSpPr>
          <p:cNvPr id="59396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773936"/>
            <a:ext cx="4258816" cy="4623816"/>
          </a:xfrm>
        </p:spPr>
        <p:txBody>
          <a:bodyPr/>
          <a:lstStyle/>
          <a:p>
            <a:r>
              <a:rPr lang="en-GB" sz="2400" dirty="0"/>
              <a:t>Dominated the urban centres</a:t>
            </a:r>
          </a:p>
          <a:p>
            <a:r>
              <a:rPr lang="en-GB" sz="2400" dirty="0"/>
              <a:t>Responsible for political and economic control</a:t>
            </a:r>
          </a:p>
          <a:p>
            <a:r>
              <a:rPr lang="en-GB" sz="2400" dirty="0"/>
              <a:t>The earliest cities were perceived as </a:t>
            </a:r>
            <a:r>
              <a:rPr lang="en-GB" sz="2400" dirty="0">
                <a:solidFill>
                  <a:srgbClr val="FFC000"/>
                </a:solidFill>
              </a:rPr>
              <a:t>estates belonging to the gods</a:t>
            </a:r>
          </a:p>
          <a:p>
            <a:r>
              <a:rPr lang="en-GB" sz="2400" dirty="0"/>
              <a:t>By Early Dynastic period (2900-2500 BC) the city temples controlled production &amp; redistribution of goods</a:t>
            </a:r>
          </a:p>
        </p:txBody>
      </p:sp>
      <p:pic>
        <p:nvPicPr>
          <p:cNvPr id="6" name="Picture 3" descr="UrukZigWTplan300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4048" y="1772816"/>
            <a:ext cx="3793547" cy="4176464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6732240" y="6021288"/>
            <a:ext cx="18792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Ur, </a:t>
            </a:r>
            <a:r>
              <a:rPr lang="en-GB" sz="2000" dirty="0" err="1"/>
              <a:t>Anu</a:t>
            </a:r>
            <a:r>
              <a:rPr lang="en-GB" sz="2000" dirty="0"/>
              <a:t> precinct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Temples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1"/>
          </p:nvPr>
        </p:nvSpPr>
        <p:spPr>
          <a:xfrm>
            <a:off x="395536" y="1772816"/>
            <a:ext cx="4258816" cy="4623816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/>
              <a:t>Mudbrick</a:t>
            </a:r>
            <a:r>
              <a:rPr lang="en-GB" dirty="0"/>
              <a:t> structures on a low </a:t>
            </a:r>
            <a:r>
              <a:rPr lang="en-GB" dirty="0" err="1"/>
              <a:t>mudbrick</a:t>
            </a:r>
            <a:r>
              <a:rPr lang="en-GB" dirty="0"/>
              <a:t> platform (origins of ziggurat)</a:t>
            </a:r>
          </a:p>
          <a:p>
            <a:pPr lvl="1"/>
            <a:r>
              <a:rPr lang="en-GB" dirty="0"/>
              <a:t>Increasing height to get the temple closer to the heavens.</a:t>
            </a:r>
          </a:p>
          <a:p>
            <a:r>
              <a:rPr lang="en-GB" dirty="0"/>
              <a:t>Designed to impress local community</a:t>
            </a:r>
          </a:p>
          <a:p>
            <a:pPr lvl="1"/>
            <a:r>
              <a:rPr lang="en-GB" dirty="0"/>
              <a:t>Repeated expression of grandiosity &amp; power </a:t>
            </a:r>
          </a:p>
          <a:p>
            <a:pPr lvl="1"/>
            <a:r>
              <a:rPr lang="en-GB" dirty="0"/>
              <a:t>Mediated relations between religious elite &amp; wider community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7740352" y="5661248"/>
            <a:ext cx="7617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000" dirty="0" err="1"/>
              <a:t>Uqair</a:t>
            </a:r>
            <a:endParaRPr lang="en-GB" sz="2000" dirty="0"/>
          </a:p>
        </p:txBody>
      </p:sp>
      <p:pic>
        <p:nvPicPr>
          <p:cNvPr id="8" name="Picture 2" descr="Uqair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4716016" y="2120503"/>
            <a:ext cx="4038600" cy="3527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Lavish temple decoration making use of limited local resource</a:t>
            </a:r>
          </a:p>
          <a:p>
            <a:r>
              <a:rPr lang="en-GB" dirty="0"/>
              <a:t>Columns in two rows, side walls &amp; platform decorated with painted terracotta cones &amp; geometric designs</a:t>
            </a:r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6" name="Picture 6" descr="wall cone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80112" y="4437112"/>
            <a:ext cx="3168650" cy="2235200"/>
          </a:xfrm>
          <a:prstGeom prst="rect">
            <a:avLst/>
          </a:prstGeom>
          <a:noFill/>
        </p:spPr>
      </p:pic>
      <p:pic>
        <p:nvPicPr>
          <p:cNvPr id="7" name="Picture 7" descr="Temple decoration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908720"/>
            <a:ext cx="1502417" cy="2520280"/>
          </a:xfrm>
          <a:prstGeom prst="rect">
            <a:avLst/>
          </a:prstGeom>
          <a:noFill/>
        </p:spPr>
      </p:pic>
      <p:pic>
        <p:nvPicPr>
          <p:cNvPr id="8" name="Picture 2" descr="uruk cones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00192" y="332656"/>
            <a:ext cx="2664595" cy="352839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580112" y="3933056"/>
            <a:ext cx="3074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Terracotta temple decorations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Monumentality &amp; Power</a:t>
            </a:r>
            <a:endParaRPr lang="en-US" sz="5400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51520" y="1772816"/>
            <a:ext cx="4546848" cy="4824536"/>
          </a:xfrm>
        </p:spPr>
        <p:txBody>
          <a:bodyPr>
            <a:normAutofit/>
          </a:bodyPr>
          <a:lstStyle/>
          <a:p>
            <a:r>
              <a:rPr lang="en-GB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Temples dominated the Sumerian skyline</a:t>
            </a:r>
          </a:p>
          <a:p>
            <a:r>
              <a:rPr lang="en-GB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Physical home of the deities</a:t>
            </a:r>
          </a:p>
          <a:p>
            <a:r>
              <a:rPr lang="en-GB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Monumental: enormous expenditure of human labour in construction</a:t>
            </a:r>
          </a:p>
          <a:p>
            <a:r>
              <a:rPr lang="en-GB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Production of goods &amp; agricultural surplus under the patronage of the deities</a:t>
            </a:r>
          </a:p>
          <a:p>
            <a:r>
              <a:rPr lang="en-GB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Increasing centralisation of economic activity within the temples</a:t>
            </a:r>
          </a:p>
        </p:txBody>
      </p:sp>
      <p:pic>
        <p:nvPicPr>
          <p:cNvPr id="6" name="Picture 3" descr="Nanna_Ziggura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76056" y="2636912"/>
            <a:ext cx="3876894" cy="151216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6660232" y="4293096"/>
            <a:ext cx="21825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err="1"/>
              <a:t>Nanna</a:t>
            </a:r>
            <a:r>
              <a:rPr lang="en-GB" sz="2000" dirty="0"/>
              <a:t> ziggurat, 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Craft Specialisation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628800"/>
            <a:ext cx="5040560" cy="496855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Major transformation in </a:t>
            </a:r>
            <a:r>
              <a:rPr lang="en-GB" i="1" dirty="0"/>
              <a:t>habitus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Production moves out of the household into specialist craft shops</a:t>
            </a:r>
          </a:p>
          <a:p>
            <a:r>
              <a:rPr lang="en-GB" dirty="0"/>
              <a:t>Two levels: </a:t>
            </a:r>
          </a:p>
          <a:p>
            <a:pPr lvl="1"/>
            <a:r>
              <a:rPr lang="en-GB" dirty="0"/>
              <a:t>Production of goods for everyday use </a:t>
            </a:r>
          </a:p>
          <a:p>
            <a:pPr lvl="1"/>
            <a:r>
              <a:rPr lang="en-GB" dirty="0"/>
              <a:t>Production of prestige goods for elite consumption</a:t>
            </a:r>
          </a:p>
          <a:p>
            <a:r>
              <a:rPr lang="en-GB" dirty="0"/>
              <a:t>Specialised craft quarters:</a:t>
            </a:r>
          </a:p>
          <a:p>
            <a:pPr lvl="1"/>
            <a:r>
              <a:rPr lang="en-GB" dirty="0" err="1"/>
              <a:t>Uruk</a:t>
            </a:r>
            <a:r>
              <a:rPr lang="en-GB" dirty="0"/>
              <a:t>: discrete areas for production of carnelian &amp; flint artefacts</a:t>
            </a:r>
          </a:p>
          <a:p>
            <a:pPr lvl="1"/>
            <a:r>
              <a:rPr lang="en-GB" dirty="0"/>
              <a:t>Specialist metallurgical areas</a:t>
            </a:r>
          </a:p>
          <a:p>
            <a:endParaRPr lang="en-GB" dirty="0"/>
          </a:p>
        </p:txBody>
      </p:sp>
      <p:pic>
        <p:nvPicPr>
          <p:cNvPr id="7" name="Picture 3" descr="Adze Electru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037587" y="764705"/>
            <a:ext cx="2623466" cy="547260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732240" y="6309320"/>
            <a:ext cx="1879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Ceremonial adzes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Pottery Production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552" y="1844824"/>
            <a:ext cx="4248472" cy="4623816"/>
          </a:xfrm>
        </p:spPr>
        <p:txBody>
          <a:bodyPr>
            <a:normAutofit/>
          </a:bodyPr>
          <a:lstStyle/>
          <a:p>
            <a:r>
              <a:rPr lang="en-GB" dirty="0"/>
              <a:t>Centralisation &amp; mass production:</a:t>
            </a:r>
          </a:p>
          <a:p>
            <a:pPr lvl="1"/>
            <a:r>
              <a:rPr lang="en-GB" dirty="0"/>
              <a:t>Control over workshops?</a:t>
            </a:r>
          </a:p>
          <a:p>
            <a:r>
              <a:rPr lang="en-GB" dirty="0"/>
              <a:t>Technological innovation:</a:t>
            </a:r>
          </a:p>
          <a:p>
            <a:pPr lvl="1"/>
            <a:r>
              <a:rPr lang="en-GB" dirty="0"/>
              <a:t>Potter’s wheel</a:t>
            </a:r>
          </a:p>
          <a:p>
            <a:r>
              <a:rPr lang="en-GB" dirty="0"/>
              <a:t>Most pottery was undecorated</a:t>
            </a:r>
          </a:p>
          <a:p>
            <a:endParaRPr lang="en-GB" dirty="0"/>
          </a:p>
        </p:txBody>
      </p:sp>
      <p:pic>
        <p:nvPicPr>
          <p:cNvPr id="8" name="Content Placeholder 7" descr="urukpot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11660" y="2276872"/>
            <a:ext cx="3560246" cy="2736304"/>
          </a:xfrm>
        </p:spPr>
      </p:pic>
      <p:sp>
        <p:nvSpPr>
          <p:cNvPr id="9" name="TextBox 8"/>
          <p:cNvSpPr txBox="1"/>
          <p:nvPr/>
        </p:nvSpPr>
        <p:spPr>
          <a:xfrm>
            <a:off x="7092280" y="5085184"/>
            <a:ext cx="1404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Uruk</a:t>
            </a:r>
            <a:r>
              <a:rPr lang="en-GB" dirty="0"/>
              <a:t> pottery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Elite Production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73936"/>
            <a:ext cx="4100264" cy="4623816"/>
          </a:xfrm>
        </p:spPr>
        <p:txBody>
          <a:bodyPr>
            <a:normAutofit fontScale="92500"/>
          </a:bodyPr>
          <a:lstStyle/>
          <a:p>
            <a:r>
              <a:rPr lang="en-GB" dirty="0"/>
              <a:t>Specialist workshops producing rare luxury prestige goods, with limited distribution</a:t>
            </a:r>
          </a:p>
          <a:p>
            <a:r>
              <a:rPr lang="en-GB" dirty="0"/>
              <a:t>Control over imported exotics</a:t>
            </a:r>
          </a:p>
          <a:p>
            <a:r>
              <a:rPr lang="en-GB" dirty="0"/>
              <a:t>Symbolic communication</a:t>
            </a:r>
          </a:p>
          <a:p>
            <a:r>
              <a:rPr lang="en-GB" dirty="0"/>
              <a:t>Stone sculptures &amp; specialised vases</a:t>
            </a:r>
          </a:p>
          <a:p>
            <a:r>
              <a:rPr lang="en-GB" dirty="0"/>
              <a:t>Development of complex iconography</a:t>
            </a:r>
          </a:p>
        </p:txBody>
      </p:sp>
      <p:pic>
        <p:nvPicPr>
          <p:cNvPr id="5" name="Picture 6" descr="Uruk rel pitch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17535" y="1052736"/>
            <a:ext cx="2349606" cy="3528392"/>
          </a:xfrm>
          <a:prstGeom prst="rect">
            <a:avLst/>
          </a:prstGeom>
          <a:noFill/>
        </p:spPr>
      </p:pic>
      <p:pic>
        <p:nvPicPr>
          <p:cNvPr id="7" name="Picture 5" descr="uruk head 0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780584" y="3212616"/>
            <a:ext cx="2085779" cy="305351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465338" y="6298210"/>
            <a:ext cx="1401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Lady of </a:t>
            </a:r>
            <a:r>
              <a:rPr lang="en-GB" dirty="0" err="1"/>
              <a:t>Uruk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95619" y="4654877"/>
            <a:ext cx="1864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Ceremonial stone</a:t>
            </a:r>
          </a:p>
          <a:p>
            <a:r>
              <a:rPr lang="en-GB" dirty="0"/>
              <a:t>vase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Reasons for Urbanisation?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5040560" cy="482341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Why do communities choose to congregate in larger urban communities?</a:t>
            </a:r>
          </a:p>
          <a:p>
            <a:pPr lvl="1"/>
            <a:r>
              <a:rPr lang="en-GB" dirty="0"/>
              <a:t>Are we looking at beneficial social relationships?</a:t>
            </a:r>
          </a:p>
          <a:p>
            <a:r>
              <a:rPr lang="en-GB" dirty="0"/>
              <a:t>Loss of economic independence &amp; increased coercion</a:t>
            </a:r>
          </a:p>
          <a:p>
            <a:r>
              <a:rPr lang="en-GB" dirty="0"/>
              <a:t>Elite groups controlling production &amp; resource</a:t>
            </a:r>
          </a:p>
          <a:p>
            <a:r>
              <a:rPr lang="en-GB" dirty="0"/>
              <a:t>Manipulating symbolic worlds to legitimise new power structures</a:t>
            </a:r>
          </a:p>
        </p:txBody>
      </p:sp>
      <p:pic>
        <p:nvPicPr>
          <p:cNvPr id="7" name="Content Placeholder 4" descr="Sumer_king_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508104" y="1772816"/>
            <a:ext cx="3330608" cy="462438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/>
              <a:t>Summary</a:t>
            </a:r>
            <a:endParaRPr lang="en-US" sz="5400"/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75191"/>
            <a:ext cx="8229600" cy="4750153"/>
          </a:xfrm>
        </p:spPr>
        <p:txBody>
          <a:bodyPr>
            <a:normAutofit fontScale="92500" lnSpcReduction="10000"/>
          </a:bodyPr>
          <a:lstStyle/>
          <a:p>
            <a:pPr marL="381000" indent="-381000"/>
            <a:r>
              <a:rPr lang="en-GB" sz="2800" dirty="0"/>
              <a:t>Increasing agricultural production allowed increasingly large populations to congregate together</a:t>
            </a:r>
          </a:p>
          <a:p>
            <a:pPr marL="381000" indent="-381000"/>
            <a:r>
              <a:rPr lang="en-GB" sz="2800" dirty="0"/>
              <a:t>By 4</a:t>
            </a:r>
            <a:r>
              <a:rPr lang="en-GB" sz="2800" baseline="30000" dirty="0"/>
              <a:t>th</a:t>
            </a:r>
            <a:r>
              <a:rPr lang="en-GB" sz="2800" dirty="0"/>
              <a:t> millennium in southern Mesopotamia we see earliest urban communities:</a:t>
            </a:r>
          </a:p>
          <a:p>
            <a:pPr marL="673608" lvl="1" indent="-381000"/>
            <a:r>
              <a:rPr lang="en-GB" sz="2400" dirty="0" err="1">
                <a:solidFill>
                  <a:srgbClr val="FFC000"/>
                </a:solidFill>
              </a:rPr>
              <a:t>Childe’s</a:t>
            </a:r>
            <a:r>
              <a:rPr lang="en-GB" sz="2400" dirty="0">
                <a:solidFill>
                  <a:srgbClr val="FFC000"/>
                </a:solidFill>
              </a:rPr>
              <a:t> urban revolution</a:t>
            </a:r>
          </a:p>
          <a:p>
            <a:pPr marL="381000" indent="-381000"/>
            <a:r>
              <a:rPr lang="en-GB" sz="2800" dirty="0"/>
              <a:t>Little known about  </a:t>
            </a:r>
            <a:r>
              <a:rPr lang="en-GB" sz="2800" dirty="0" err="1"/>
              <a:t>Uruk</a:t>
            </a:r>
            <a:r>
              <a:rPr lang="en-GB" sz="2800" dirty="0"/>
              <a:t> households</a:t>
            </a:r>
          </a:p>
          <a:p>
            <a:pPr marL="381000" indent="-381000"/>
            <a:r>
              <a:rPr lang="en-GB" sz="2800" dirty="0"/>
              <a:t>Increasing specialisation of activities with urban communities</a:t>
            </a:r>
          </a:p>
          <a:p>
            <a:pPr marL="381000" indent="-381000"/>
            <a:r>
              <a:rPr lang="en-GB" sz="2800" dirty="0" err="1"/>
              <a:t>Monumentalisation</a:t>
            </a:r>
            <a:r>
              <a:rPr lang="en-GB" sz="2800" dirty="0"/>
              <a:t> of urban landscape</a:t>
            </a:r>
          </a:p>
          <a:p>
            <a:pPr marL="381000" indent="-381000"/>
            <a:r>
              <a:rPr lang="en-GB" sz="2800" dirty="0"/>
              <a:t>Development of technologies for control &amp; coercion</a:t>
            </a:r>
          </a:p>
          <a:p>
            <a:pPr marL="381000" indent="-381000"/>
            <a:r>
              <a:rPr lang="en-GB" sz="2800" dirty="0"/>
              <a:t>To what extent is urbanism &amp; monumentality an elite strategy of control?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755650" y="2276475"/>
            <a:ext cx="8062913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endParaRPr lang="en-U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329</TotalTime>
  <Words>1071</Words>
  <Application>Microsoft Office PowerPoint</Application>
  <PresentationFormat>On-screen Show (4:3)</PresentationFormat>
  <Paragraphs>184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Comic Sans MS</vt:lpstr>
      <vt:lpstr>Corbel</vt:lpstr>
      <vt:lpstr>Wingdings</vt:lpstr>
      <vt:lpstr>Wingdings 2</vt:lpstr>
      <vt:lpstr>Wingdings 3</vt:lpstr>
      <vt:lpstr>Module</vt:lpstr>
      <vt:lpstr>HPAR4006</vt:lpstr>
      <vt:lpstr>Origins of Towns</vt:lpstr>
      <vt:lpstr>Childe’s Urban Revolution</vt:lpstr>
      <vt:lpstr>Childe’s Urban Revolution</vt:lpstr>
      <vt:lpstr>Childe’s Urban Revolution</vt:lpstr>
      <vt:lpstr>Definition of an Urban Settlement</vt:lpstr>
      <vt:lpstr>Causes of Urbanisation ?</vt:lpstr>
      <vt:lpstr>Origins of Towns</vt:lpstr>
      <vt:lpstr>Uruk Period: c.3800-3100 BC</vt:lpstr>
      <vt:lpstr>Uruk Period: Characteristics</vt:lpstr>
      <vt:lpstr>Attributes of Uruk Culture</vt:lpstr>
      <vt:lpstr>Defining Urban Centres</vt:lpstr>
      <vt:lpstr>Defining Urban Centres</vt:lpstr>
      <vt:lpstr>Settlement Hierarchy</vt:lpstr>
      <vt:lpstr>Uruk Towns </vt:lpstr>
      <vt:lpstr>Uruk Towns</vt:lpstr>
      <vt:lpstr>Uruk Habitation</vt:lpstr>
      <vt:lpstr>Temples</vt:lpstr>
      <vt:lpstr>Temples</vt:lpstr>
      <vt:lpstr>Temples</vt:lpstr>
      <vt:lpstr>Monumentality &amp; Power</vt:lpstr>
      <vt:lpstr>Craft Specialisation</vt:lpstr>
      <vt:lpstr>Pottery Production</vt:lpstr>
      <vt:lpstr>Elite Production</vt:lpstr>
      <vt:lpstr>Reasons for Urbanisation?</vt:lpstr>
      <vt:lpstr>Summary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Louise</dc:creator>
  <cp:lastModifiedBy>Louise Steel</cp:lastModifiedBy>
  <cp:revision>45</cp:revision>
  <dcterms:created xsi:type="dcterms:W3CDTF">2013-02-21T16:30:20Z</dcterms:created>
  <dcterms:modified xsi:type="dcterms:W3CDTF">2019-10-28T13:17:01Z</dcterms:modified>
</cp:coreProperties>
</file>