
<file path=[Content_Types].xml><?xml version="1.0" encoding="utf-8"?>
<Types xmlns="http://schemas.openxmlformats.org/package/2006/content-types">
  <Default Extension="fntdata" ContentType="application/x-fontdata"/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 /><Relationship Id="rId2" Type="http://schemas.openxmlformats.org/package/2006/relationships/metadata/thumbnail" Target="docProps/thumbnail.jpeg" /><Relationship Id="rId1" Type="http://schemas.openxmlformats.org/officeDocument/2006/relationships/officeDocument" Target="ppt/presentation.xml" /><Relationship Id="rId4" Type="http://schemas.openxmlformats.org/officeDocument/2006/relationships/extended-properties" Target="docProps/app.xml" 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sldIdLst>
    <p:sldId id="256" r:id="rId2"/>
    <p:sldId id="257" r:id="rId3"/>
  </p:sldIdLst>
  <p:sldSz cx="7556500" cy="10693400"/>
  <p:notesSz cx="6858000" cy="9144000"/>
  <p:embeddedFontLst>
    <p:embeddedFont>
      <p:font typeface="Canva Sans" panose="020B0503030501040103" pitchFamily="34" charset="0"/>
      <p:regular r:id="rId4"/>
    </p:embeddedFont>
    <p:embeddedFont>
      <p:font typeface="Canva Sans Bold" panose="020B0803030501040103" pitchFamily="34" charset="0"/>
      <p:regular r:id="rId5"/>
    </p:embeddedFont>
    <p:embeddedFont>
      <p:font typeface="Public Sans Bold" pitchFamily="2" charset="0"/>
      <p:regular r:id="rId6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 autoAdjust="0"/>
    <p:restoredTop sz="94622" autoAdjust="0"/>
  </p:normalViewPr>
  <p:slideViewPr>
    <p:cSldViewPr>
      <p:cViewPr varScale="1">
        <p:scale>
          <a:sx n="74" d="100"/>
          <a:sy n="74" d="100"/>
        </p:scale>
        <p:origin x="-1092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viewProps" Target="viewProps.xml" /><Relationship Id="rId3" Type="http://schemas.openxmlformats.org/officeDocument/2006/relationships/slide" Target="slides/slide2.xml" /><Relationship Id="rId7" Type="http://schemas.openxmlformats.org/officeDocument/2006/relationships/presProps" Target="presProps.xml" /><Relationship Id="rId2" Type="http://schemas.openxmlformats.org/officeDocument/2006/relationships/slide" Target="slides/slide1.xml" /><Relationship Id="rId1" Type="http://schemas.openxmlformats.org/officeDocument/2006/relationships/slideMaster" Target="slideMasters/slideMaster1.xml" /><Relationship Id="rId6" Type="http://schemas.openxmlformats.org/officeDocument/2006/relationships/font" Target="fonts/font3.fntdata" /><Relationship Id="rId5" Type="http://schemas.openxmlformats.org/officeDocument/2006/relationships/font" Target="fonts/font2.fntdata" /><Relationship Id="rId10" Type="http://schemas.openxmlformats.org/officeDocument/2006/relationships/tableStyles" Target="tableStyles.xml" /><Relationship Id="rId4" Type="http://schemas.openxmlformats.org/officeDocument/2006/relationships/font" Target="fonts/font1.fntdata" /><Relationship Id="rId9" Type="http://schemas.openxmlformats.org/officeDocument/2006/relationships/theme" Target="theme/theme1.xml" 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 /><Relationship Id="rId3" Type="http://schemas.openxmlformats.org/officeDocument/2006/relationships/slideLayout" Target="../slideLayouts/slideLayout3.xml" /><Relationship Id="rId7" Type="http://schemas.openxmlformats.org/officeDocument/2006/relationships/slideLayout" Target="../slideLayouts/slideLayout7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1" Type="http://schemas.openxmlformats.org/officeDocument/2006/relationships/slideLayout" Target="../slideLayouts/slideLayout1.xml" /><Relationship Id="rId6" Type="http://schemas.openxmlformats.org/officeDocument/2006/relationships/slideLayout" Target="../slideLayouts/slideLayout6.xml" /><Relationship Id="rId11" Type="http://schemas.openxmlformats.org/officeDocument/2006/relationships/slideLayout" Target="../slideLayouts/slideLayout11.xml" /><Relationship Id="rId5" Type="http://schemas.openxmlformats.org/officeDocument/2006/relationships/slideLayout" Target="../slideLayouts/slideLayout5.xml" /><Relationship Id="rId10" Type="http://schemas.openxmlformats.org/officeDocument/2006/relationships/slideLayout" Target="../slideLayouts/slideLayout10.xml" /><Relationship Id="rId4" Type="http://schemas.openxmlformats.org/officeDocument/2006/relationships/slideLayout" Target="../slideLayouts/slideLayout4.xml" /><Relationship Id="rId9" Type="http://schemas.openxmlformats.org/officeDocument/2006/relationships/slideLayout" Target="../slideLayouts/slideLayout9.xml" 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 smtClean="0"/>
              <a:pPr/>
              <a:t>10/14/2025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rPr lang="en-US" smtClean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7.png" /><Relationship Id="rId13" Type="http://schemas.openxmlformats.org/officeDocument/2006/relationships/image" Target="../media/image12.svg" /><Relationship Id="rId18" Type="http://schemas.openxmlformats.org/officeDocument/2006/relationships/image" Target="../media/image17.png" /><Relationship Id="rId3" Type="http://schemas.openxmlformats.org/officeDocument/2006/relationships/image" Target="../media/image2.svg" /><Relationship Id="rId21" Type="http://schemas.openxmlformats.org/officeDocument/2006/relationships/image" Target="../media/image20.png" /><Relationship Id="rId7" Type="http://schemas.openxmlformats.org/officeDocument/2006/relationships/image" Target="../media/image6.svg" /><Relationship Id="rId12" Type="http://schemas.openxmlformats.org/officeDocument/2006/relationships/image" Target="../media/image11.png" /><Relationship Id="rId17" Type="http://schemas.openxmlformats.org/officeDocument/2006/relationships/image" Target="../media/image16.png" /><Relationship Id="rId2" Type="http://schemas.openxmlformats.org/officeDocument/2006/relationships/image" Target="../media/image1.png" /><Relationship Id="rId16" Type="http://schemas.openxmlformats.org/officeDocument/2006/relationships/image" Target="../media/image15.png" /><Relationship Id="rId20" Type="http://schemas.openxmlformats.org/officeDocument/2006/relationships/image" Target="../media/image19.png" /><Relationship Id="rId1" Type="http://schemas.openxmlformats.org/officeDocument/2006/relationships/slideLayout" Target="../slideLayouts/slideLayout7.xml" /><Relationship Id="rId6" Type="http://schemas.openxmlformats.org/officeDocument/2006/relationships/image" Target="../media/image5.png" /><Relationship Id="rId11" Type="http://schemas.openxmlformats.org/officeDocument/2006/relationships/image" Target="../media/image10.svg" /><Relationship Id="rId5" Type="http://schemas.openxmlformats.org/officeDocument/2006/relationships/image" Target="../media/image4.svg" /><Relationship Id="rId15" Type="http://schemas.openxmlformats.org/officeDocument/2006/relationships/image" Target="../media/image14.svg" /><Relationship Id="rId10" Type="http://schemas.openxmlformats.org/officeDocument/2006/relationships/image" Target="../media/image9.png" /><Relationship Id="rId19" Type="http://schemas.openxmlformats.org/officeDocument/2006/relationships/image" Target="../media/image18.png" /><Relationship Id="rId4" Type="http://schemas.openxmlformats.org/officeDocument/2006/relationships/image" Target="../media/image3.png" /><Relationship Id="rId9" Type="http://schemas.openxmlformats.org/officeDocument/2006/relationships/image" Target="../media/image8.svg" /><Relationship Id="rId14" Type="http://schemas.openxmlformats.org/officeDocument/2006/relationships/image" Target="../media/image13.png" 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 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/>
          <p:nvPr/>
        </p:nvGrpSpPr>
        <p:grpSpPr>
          <a:xfrm>
            <a:off x="793195" y="2058001"/>
            <a:ext cx="6100679" cy="1498733"/>
            <a:chOff x="0" y="0"/>
            <a:chExt cx="2186346" cy="537112"/>
          </a:xfrm>
        </p:grpSpPr>
        <p:sp>
          <p:nvSpPr>
            <p:cNvPr id="3" name="Freeform 3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404040"/>
            </a:solidFill>
            <a:ln cap="sq">
              <a:noFill/>
              <a:prstDash val="solid"/>
              <a:miter/>
            </a:ln>
          </p:spPr>
        </p:sp>
        <p:sp>
          <p:nvSpPr>
            <p:cNvPr id="4" name="TextBox 4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734113" y="1973419"/>
            <a:ext cx="6100679" cy="1498733"/>
            <a:chOff x="0" y="0"/>
            <a:chExt cx="2186346" cy="537112"/>
          </a:xfrm>
        </p:grpSpPr>
        <p:sp>
          <p:nvSpPr>
            <p:cNvPr id="6" name="Freeform 6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A1DBF8"/>
            </a:solidFill>
            <a:ln w="19050" cap="sq">
              <a:solidFill>
                <a:srgbClr val="404040"/>
              </a:solidFill>
              <a:prstDash val="solid"/>
              <a:miter/>
            </a:ln>
          </p:spPr>
        </p:sp>
        <p:sp>
          <p:nvSpPr>
            <p:cNvPr id="7" name="TextBox 7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8" name="Freeform 8"/>
          <p:cNvSpPr/>
          <p:nvPr/>
        </p:nvSpPr>
        <p:spPr>
          <a:xfrm>
            <a:off x="2930846" y="1991819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9" name="Freeform 9"/>
          <p:cNvSpPr/>
          <p:nvPr/>
        </p:nvSpPr>
        <p:spPr>
          <a:xfrm>
            <a:off x="4245738" y="2010869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0" name="Freeform 10"/>
          <p:cNvSpPr/>
          <p:nvPr/>
        </p:nvSpPr>
        <p:spPr>
          <a:xfrm>
            <a:off x="5349686" y="185206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1" name="Freeform 11"/>
          <p:cNvSpPr/>
          <p:nvPr/>
        </p:nvSpPr>
        <p:spPr>
          <a:xfrm>
            <a:off x="1715783" y="1929907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2" name="Freeform 12"/>
          <p:cNvSpPr/>
          <p:nvPr/>
        </p:nvSpPr>
        <p:spPr>
          <a:xfrm>
            <a:off x="756000" y="158718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2">
              <a:extLst>
                <a:ext uri="{96DAC541-7B7A-43D3-8B79-37D633B846F1}">
                  <asvg:svgBlip xmlns:asvg="http://schemas.microsoft.com/office/drawing/2016/SVG/main" r:embed="rId3"/>
                </a:ext>
              </a:extLst>
            </a:blip>
            <a:stretch>
              <a:fillRect/>
            </a:stretch>
          </a:blipFill>
        </p:spPr>
      </p:sp>
      <p:sp>
        <p:nvSpPr>
          <p:cNvPr id="13" name="Freeform 13"/>
          <p:cNvSpPr/>
          <p:nvPr/>
        </p:nvSpPr>
        <p:spPr>
          <a:xfrm flipH="1">
            <a:off x="1359774" y="2217145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2866914" y="0"/>
                </a:moveTo>
                <a:lnTo>
                  <a:pt x="0" y="0"/>
                </a:lnTo>
                <a:lnTo>
                  <a:pt x="0" y="1073676"/>
                </a:lnTo>
                <a:lnTo>
                  <a:pt x="2866914" y="1073676"/>
                </a:lnTo>
                <a:lnTo>
                  <a:pt x="286691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14" name="Freeform 14"/>
          <p:cNvSpPr/>
          <p:nvPr/>
        </p:nvSpPr>
        <p:spPr>
          <a:xfrm flipH="1">
            <a:off x="1278238" y="2221471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2866913" y="0"/>
                </a:moveTo>
                <a:lnTo>
                  <a:pt x="0" y="0"/>
                </a:lnTo>
                <a:lnTo>
                  <a:pt x="0" y="1073676"/>
                </a:lnTo>
                <a:lnTo>
                  <a:pt x="2866913" y="1073676"/>
                </a:lnTo>
                <a:lnTo>
                  <a:pt x="286691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15" name="Group 15"/>
          <p:cNvGrpSpPr/>
          <p:nvPr/>
        </p:nvGrpSpPr>
        <p:grpSpPr>
          <a:xfrm>
            <a:off x="788742" y="3566259"/>
            <a:ext cx="6100679" cy="1498733"/>
            <a:chOff x="0" y="0"/>
            <a:chExt cx="2186346" cy="537112"/>
          </a:xfrm>
        </p:grpSpPr>
        <p:sp>
          <p:nvSpPr>
            <p:cNvPr id="16" name="Freeform 16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404040"/>
            </a:solidFill>
            <a:ln cap="sq">
              <a:noFill/>
              <a:prstDash val="solid"/>
              <a:miter/>
            </a:ln>
          </p:spPr>
        </p:sp>
        <p:sp>
          <p:nvSpPr>
            <p:cNvPr id="17" name="TextBox 17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29660" y="3485297"/>
            <a:ext cx="6100679" cy="1498733"/>
            <a:chOff x="0" y="0"/>
            <a:chExt cx="2186346" cy="537112"/>
          </a:xfrm>
        </p:grpSpPr>
        <p:sp>
          <p:nvSpPr>
            <p:cNvPr id="19" name="Freeform 19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E1A4B6"/>
            </a:solidFill>
            <a:ln w="19050" cap="sq">
              <a:solidFill>
                <a:srgbClr val="404040"/>
              </a:solidFill>
              <a:prstDash val="solid"/>
              <a:miter/>
            </a:ln>
          </p:spPr>
        </p:sp>
        <p:sp>
          <p:nvSpPr>
            <p:cNvPr id="20" name="TextBox 20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21" name="Freeform 21"/>
          <p:cNvSpPr/>
          <p:nvPr/>
        </p:nvSpPr>
        <p:spPr>
          <a:xfrm>
            <a:off x="2927183" y="3505417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22" name="Freeform 22"/>
          <p:cNvSpPr/>
          <p:nvPr/>
        </p:nvSpPr>
        <p:spPr>
          <a:xfrm>
            <a:off x="4145941" y="350377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23" name="Freeform 23"/>
          <p:cNvSpPr/>
          <p:nvPr/>
        </p:nvSpPr>
        <p:spPr>
          <a:xfrm>
            <a:off x="5350476" y="350377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24" name="Freeform 24"/>
          <p:cNvSpPr/>
          <p:nvPr/>
        </p:nvSpPr>
        <p:spPr>
          <a:xfrm>
            <a:off x="1715783" y="350377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25" name="Freeform 25"/>
          <p:cNvSpPr/>
          <p:nvPr/>
        </p:nvSpPr>
        <p:spPr>
          <a:xfrm>
            <a:off x="756000" y="3323722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8">
              <a:extLst>
                <a:ext uri="{96DAC541-7B7A-43D3-8B79-37D633B846F1}">
                  <asvg:svgBlip xmlns:asvg="http://schemas.microsoft.com/office/drawing/2016/SVG/main" r:embed="rId9"/>
                </a:ext>
              </a:extLst>
            </a:blip>
            <a:stretch>
              <a:fillRect/>
            </a:stretch>
          </a:blipFill>
        </p:spPr>
      </p:sp>
      <p:sp>
        <p:nvSpPr>
          <p:cNvPr id="26" name="Freeform 26"/>
          <p:cNvSpPr/>
          <p:nvPr/>
        </p:nvSpPr>
        <p:spPr>
          <a:xfrm>
            <a:off x="3358504" y="3733672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0" y="0"/>
                </a:moveTo>
                <a:lnTo>
                  <a:pt x="2866913" y="0"/>
                </a:lnTo>
                <a:lnTo>
                  <a:pt x="2866913" y="1073676"/>
                </a:lnTo>
                <a:lnTo>
                  <a:pt x="0" y="10736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27" name="Freeform 27"/>
          <p:cNvSpPr/>
          <p:nvPr/>
        </p:nvSpPr>
        <p:spPr>
          <a:xfrm>
            <a:off x="3441764" y="3734142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0" y="0"/>
                </a:moveTo>
                <a:lnTo>
                  <a:pt x="2866914" y="0"/>
                </a:lnTo>
                <a:lnTo>
                  <a:pt x="2866914" y="1073676"/>
                </a:lnTo>
                <a:lnTo>
                  <a:pt x="0" y="107367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grpSp>
        <p:nvGrpSpPr>
          <p:cNvPr id="28" name="Group 28"/>
          <p:cNvGrpSpPr/>
          <p:nvPr/>
        </p:nvGrpSpPr>
        <p:grpSpPr>
          <a:xfrm>
            <a:off x="788742" y="5217393"/>
            <a:ext cx="6100679" cy="1498733"/>
            <a:chOff x="0" y="0"/>
            <a:chExt cx="2186346" cy="537112"/>
          </a:xfrm>
        </p:grpSpPr>
        <p:sp>
          <p:nvSpPr>
            <p:cNvPr id="29" name="Freeform 29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404040"/>
            </a:solidFill>
            <a:ln cap="sq">
              <a:noFill/>
              <a:prstDash val="solid"/>
              <a:miter/>
            </a:ln>
          </p:spPr>
        </p:sp>
        <p:sp>
          <p:nvSpPr>
            <p:cNvPr id="30" name="TextBox 30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31" name="Group 31"/>
          <p:cNvGrpSpPr/>
          <p:nvPr/>
        </p:nvGrpSpPr>
        <p:grpSpPr>
          <a:xfrm>
            <a:off x="729660" y="5136287"/>
            <a:ext cx="6100679" cy="1498733"/>
            <a:chOff x="0" y="0"/>
            <a:chExt cx="2186346" cy="537112"/>
          </a:xfrm>
        </p:grpSpPr>
        <p:sp>
          <p:nvSpPr>
            <p:cNvPr id="32" name="Freeform 32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F6D682"/>
            </a:solidFill>
            <a:ln w="19050" cap="sq">
              <a:solidFill>
                <a:srgbClr val="404040"/>
              </a:solidFill>
              <a:prstDash val="solid"/>
              <a:miter/>
            </a:ln>
          </p:spPr>
        </p:sp>
        <p:sp>
          <p:nvSpPr>
            <p:cNvPr id="33" name="TextBox 33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34" name="Freeform 34"/>
          <p:cNvSpPr/>
          <p:nvPr/>
        </p:nvSpPr>
        <p:spPr>
          <a:xfrm>
            <a:off x="2926393" y="5157127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5" name="Freeform 35"/>
          <p:cNvSpPr/>
          <p:nvPr/>
        </p:nvSpPr>
        <p:spPr>
          <a:xfrm>
            <a:off x="4148612" y="5136287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6" name="Freeform 36"/>
          <p:cNvSpPr/>
          <p:nvPr/>
        </p:nvSpPr>
        <p:spPr>
          <a:xfrm>
            <a:off x="5385814" y="5122143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7" name="Freeform 37"/>
          <p:cNvSpPr/>
          <p:nvPr/>
        </p:nvSpPr>
        <p:spPr>
          <a:xfrm>
            <a:off x="1714993" y="515548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8" name="Freeform 38"/>
          <p:cNvSpPr/>
          <p:nvPr/>
        </p:nvSpPr>
        <p:spPr>
          <a:xfrm>
            <a:off x="748594" y="515548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0">
              <a:extLst>
                <a:ext uri="{96DAC541-7B7A-43D3-8B79-37D633B846F1}">
                  <asvg:svgBlip xmlns:asvg="http://schemas.microsoft.com/office/drawing/2016/SVG/main" r:embed="rId11"/>
                </a:ext>
              </a:extLst>
            </a:blip>
            <a:stretch>
              <a:fillRect/>
            </a:stretch>
          </a:blipFill>
        </p:spPr>
      </p:sp>
      <p:sp>
        <p:nvSpPr>
          <p:cNvPr id="39" name="Freeform 39"/>
          <p:cNvSpPr/>
          <p:nvPr/>
        </p:nvSpPr>
        <p:spPr>
          <a:xfrm flipH="1">
            <a:off x="1355321" y="5379801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2866914" y="0"/>
                </a:moveTo>
                <a:lnTo>
                  <a:pt x="0" y="0"/>
                </a:lnTo>
                <a:lnTo>
                  <a:pt x="0" y="1073676"/>
                </a:lnTo>
                <a:lnTo>
                  <a:pt x="2866914" y="1073676"/>
                </a:lnTo>
                <a:lnTo>
                  <a:pt x="2866914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40" name="Freeform 40"/>
          <p:cNvSpPr/>
          <p:nvPr/>
        </p:nvSpPr>
        <p:spPr>
          <a:xfrm flipH="1">
            <a:off x="1281699" y="5379801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2866913" y="0"/>
                </a:moveTo>
                <a:lnTo>
                  <a:pt x="0" y="0"/>
                </a:lnTo>
                <a:lnTo>
                  <a:pt x="0" y="1073676"/>
                </a:lnTo>
                <a:lnTo>
                  <a:pt x="2866913" y="1073676"/>
                </a:lnTo>
                <a:lnTo>
                  <a:pt x="2866913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41" name="Freeform 41"/>
          <p:cNvSpPr/>
          <p:nvPr/>
        </p:nvSpPr>
        <p:spPr>
          <a:xfrm>
            <a:off x="2927183" y="6806397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42" name="Freeform 42"/>
          <p:cNvSpPr/>
          <p:nvPr/>
        </p:nvSpPr>
        <p:spPr>
          <a:xfrm>
            <a:off x="4145941" y="6804751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43" name="Freeform 43"/>
          <p:cNvSpPr/>
          <p:nvPr/>
        </p:nvSpPr>
        <p:spPr>
          <a:xfrm>
            <a:off x="5350476" y="6804751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44" name="Freeform 44"/>
          <p:cNvSpPr/>
          <p:nvPr/>
        </p:nvSpPr>
        <p:spPr>
          <a:xfrm>
            <a:off x="1715783" y="6804751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grpSp>
        <p:nvGrpSpPr>
          <p:cNvPr id="45" name="Group 45"/>
          <p:cNvGrpSpPr/>
          <p:nvPr/>
        </p:nvGrpSpPr>
        <p:grpSpPr>
          <a:xfrm>
            <a:off x="788742" y="6868526"/>
            <a:ext cx="6100679" cy="1498733"/>
            <a:chOff x="0" y="0"/>
            <a:chExt cx="2186346" cy="537112"/>
          </a:xfrm>
        </p:grpSpPr>
        <p:sp>
          <p:nvSpPr>
            <p:cNvPr id="46" name="Freeform 46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404040"/>
            </a:solidFill>
            <a:ln cap="sq">
              <a:noFill/>
              <a:prstDash val="solid"/>
              <a:miter/>
            </a:ln>
          </p:spPr>
        </p:sp>
        <p:sp>
          <p:nvSpPr>
            <p:cNvPr id="47" name="TextBox 47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48" name="Group 48"/>
          <p:cNvGrpSpPr/>
          <p:nvPr/>
        </p:nvGrpSpPr>
        <p:grpSpPr>
          <a:xfrm>
            <a:off x="729660" y="6786277"/>
            <a:ext cx="6100679" cy="1498733"/>
            <a:chOff x="0" y="0"/>
            <a:chExt cx="2186346" cy="537112"/>
          </a:xfrm>
        </p:grpSpPr>
        <p:sp>
          <p:nvSpPr>
            <p:cNvPr id="49" name="Freeform 49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A2A2E1"/>
            </a:solidFill>
            <a:ln w="19050" cap="sq">
              <a:solidFill>
                <a:srgbClr val="404040"/>
              </a:solidFill>
              <a:prstDash val="solid"/>
              <a:miter/>
            </a:ln>
          </p:spPr>
        </p:sp>
        <p:sp>
          <p:nvSpPr>
            <p:cNvPr id="50" name="TextBox 50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51" name="Freeform 51"/>
          <p:cNvSpPr/>
          <p:nvPr/>
        </p:nvSpPr>
        <p:spPr>
          <a:xfrm>
            <a:off x="749384" y="6804751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2">
              <a:extLst>
                <a:ext uri="{96DAC541-7B7A-43D3-8B79-37D633B846F1}">
                  <asvg:svgBlip xmlns:asvg="http://schemas.microsoft.com/office/drawing/2016/SVG/main" r:embed="rId13"/>
                </a:ext>
              </a:extLst>
            </a:blip>
            <a:stretch>
              <a:fillRect/>
            </a:stretch>
          </a:blipFill>
        </p:spPr>
      </p:sp>
      <p:sp>
        <p:nvSpPr>
          <p:cNvPr id="52" name="Freeform 52"/>
          <p:cNvSpPr/>
          <p:nvPr/>
        </p:nvSpPr>
        <p:spPr>
          <a:xfrm>
            <a:off x="3322593" y="7034652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0" y="0"/>
                </a:moveTo>
                <a:lnTo>
                  <a:pt x="2866913" y="0"/>
                </a:lnTo>
                <a:lnTo>
                  <a:pt x="2866913" y="1073676"/>
                </a:lnTo>
                <a:lnTo>
                  <a:pt x="0" y="1073676"/>
                </a:lnTo>
                <a:lnTo>
                  <a:pt x="0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53" name="Freeform 53"/>
          <p:cNvSpPr/>
          <p:nvPr/>
        </p:nvSpPr>
        <p:spPr>
          <a:xfrm>
            <a:off x="3397819" y="7030451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0" y="0"/>
                </a:moveTo>
                <a:lnTo>
                  <a:pt x="2866913" y="0"/>
                </a:lnTo>
                <a:lnTo>
                  <a:pt x="2866913" y="1073676"/>
                </a:lnTo>
                <a:lnTo>
                  <a:pt x="0" y="1073676"/>
                </a:lnTo>
                <a:lnTo>
                  <a:pt x="0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54" name="Freeform 54"/>
          <p:cNvSpPr/>
          <p:nvPr/>
        </p:nvSpPr>
        <p:spPr>
          <a:xfrm>
            <a:off x="2926393" y="8457387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55" name="Freeform 55"/>
          <p:cNvSpPr/>
          <p:nvPr/>
        </p:nvSpPr>
        <p:spPr>
          <a:xfrm>
            <a:off x="4145151" y="845574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56" name="Freeform 56"/>
          <p:cNvSpPr/>
          <p:nvPr/>
        </p:nvSpPr>
        <p:spPr>
          <a:xfrm>
            <a:off x="5349686" y="845574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57" name="Freeform 57"/>
          <p:cNvSpPr/>
          <p:nvPr/>
        </p:nvSpPr>
        <p:spPr>
          <a:xfrm>
            <a:off x="1714993" y="845574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grpSp>
        <p:nvGrpSpPr>
          <p:cNvPr id="58" name="Group 58"/>
          <p:cNvGrpSpPr/>
          <p:nvPr/>
        </p:nvGrpSpPr>
        <p:grpSpPr>
          <a:xfrm>
            <a:off x="745274" y="8488105"/>
            <a:ext cx="6100679" cy="1498733"/>
            <a:chOff x="0" y="0"/>
            <a:chExt cx="2186346" cy="537112"/>
          </a:xfrm>
        </p:grpSpPr>
        <p:sp>
          <p:nvSpPr>
            <p:cNvPr id="59" name="Freeform 59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404040"/>
            </a:solidFill>
            <a:ln cap="sq">
              <a:noFill/>
              <a:prstDash val="solid"/>
              <a:miter/>
            </a:ln>
          </p:spPr>
        </p:sp>
        <p:sp>
          <p:nvSpPr>
            <p:cNvPr id="60" name="TextBox 60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grpSp>
        <p:nvGrpSpPr>
          <p:cNvPr id="61" name="Group 61"/>
          <p:cNvGrpSpPr/>
          <p:nvPr/>
        </p:nvGrpSpPr>
        <p:grpSpPr>
          <a:xfrm>
            <a:off x="709147" y="8433934"/>
            <a:ext cx="6100679" cy="1498733"/>
            <a:chOff x="0" y="0"/>
            <a:chExt cx="2186346" cy="537112"/>
          </a:xfrm>
        </p:grpSpPr>
        <p:sp>
          <p:nvSpPr>
            <p:cNvPr id="62" name="Freeform 62"/>
            <p:cNvSpPr/>
            <p:nvPr/>
          </p:nvSpPr>
          <p:spPr>
            <a:xfrm>
              <a:off x="0" y="0"/>
              <a:ext cx="2186346" cy="537112"/>
            </a:xfrm>
            <a:custGeom>
              <a:avLst/>
              <a:gdLst/>
              <a:ahLst/>
              <a:cxnLst/>
              <a:rect l="l" t="t" r="r" b="b"/>
              <a:pathLst>
                <a:path w="2186346" h="537112">
                  <a:moveTo>
                    <a:pt x="0" y="0"/>
                  </a:moveTo>
                  <a:lnTo>
                    <a:pt x="2186346" y="0"/>
                  </a:lnTo>
                  <a:lnTo>
                    <a:pt x="2186346" y="537112"/>
                  </a:lnTo>
                  <a:lnTo>
                    <a:pt x="0" y="537112"/>
                  </a:lnTo>
                  <a:close/>
                </a:path>
              </a:pathLst>
            </a:custGeom>
            <a:solidFill>
              <a:srgbClr val="F6AC81"/>
            </a:solidFill>
            <a:ln w="19050" cap="sq">
              <a:solidFill>
                <a:srgbClr val="404040"/>
              </a:solidFill>
              <a:prstDash val="solid"/>
              <a:miter/>
            </a:ln>
          </p:spPr>
        </p:sp>
        <p:sp>
          <p:nvSpPr>
            <p:cNvPr id="63" name="TextBox 63"/>
            <p:cNvSpPr txBox="1"/>
            <p:nvPr/>
          </p:nvSpPr>
          <p:spPr>
            <a:xfrm>
              <a:off x="0" y="-28575"/>
              <a:ext cx="2186346" cy="565687"/>
            </a:xfrm>
            <a:prstGeom prst="rect">
              <a:avLst/>
            </a:prstGeom>
          </p:spPr>
          <p:txBody>
            <a:bodyPr lIns="50800" tIns="50800" rIns="50800" bIns="50800" rtlCol="0" anchor="ctr"/>
            <a:lstStyle/>
            <a:p>
              <a:pPr algn="ctr">
                <a:lnSpc>
                  <a:spcPts val="1960"/>
                </a:lnSpc>
                <a:spcBef>
                  <a:spcPct val="0"/>
                </a:spcBef>
              </a:pPr>
              <a:endParaRPr/>
            </a:p>
          </p:txBody>
        </p:sp>
      </p:grpSp>
      <p:sp>
        <p:nvSpPr>
          <p:cNvPr id="64" name="Freeform 64"/>
          <p:cNvSpPr/>
          <p:nvPr/>
        </p:nvSpPr>
        <p:spPr>
          <a:xfrm>
            <a:off x="748594" y="8455740"/>
            <a:ext cx="1460140" cy="1460140"/>
          </a:xfrm>
          <a:custGeom>
            <a:avLst/>
            <a:gdLst/>
            <a:ahLst/>
            <a:cxnLst/>
            <a:rect l="l" t="t" r="r" b="b"/>
            <a:pathLst>
              <a:path w="1460140" h="1460140">
                <a:moveTo>
                  <a:pt x="0" y="0"/>
                </a:moveTo>
                <a:lnTo>
                  <a:pt x="1460140" y="0"/>
                </a:lnTo>
                <a:lnTo>
                  <a:pt x="1460140" y="1460140"/>
                </a:lnTo>
                <a:lnTo>
                  <a:pt x="0" y="1460140"/>
                </a:lnTo>
                <a:lnTo>
                  <a:pt x="0" y="0"/>
                </a:lnTo>
                <a:close/>
              </a:path>
            </a:pathLst>
          </a:custGeom>
          <a:blipFill>
            <a:blip r:embed="rId14">
              <a:extLst>
                <a:ext uri="{96DAC541-7B7A-43D3-8B79-37D633B846F1}">
                  <asvg:svgBlip xmlns:asvg="http://schemas.microsoft.com/office/drawing/2016/SVG/main" r:embed="rId15"/>
                </a:ext>
              </a:extLst>
            </a:blip>
            <a:stretch>
              <a:fillRect/>
            </a:stretch>
          </a:blipFill>
        </p:spPr>
      </p:sp>
      <p:sp>
        <p:nvSpPr>
          <p:cNvPr id="65" name="Freeform 65"/>
          <p:cNvSpPr/>
          <p:nvPr/>
        </p:nvSpPr>
        <p:spPr>
          <a:xfrm flipH="1">
            <a:off x="1434949" y="8680781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2866913" y="0"/>
                </a:moveTo>
                <a:lnTo>
                  <a:pt x="0" y="0"/>
                </a:lnTo>
                <a:lnTo>
                  <a:pt x="0" y="1073676"/>
                </a:lnTo>
                <a:lnTo>
                  <a:pt x="2866913" y="1073676"/>
                </a:lnTo>
                <a:lnTo>
                  <a:pt x="2866913" y="0"/>
                </a:lnTo>
                <a:close/>
              </a:path>
            </a:pathLst>
          </a:custGeom>
          <a:blipFill>
            <a:blip r:embed="rId4">
              <a:extLst>
                <a:ext uri="{96DAC541-7B7A-43D3-8B79-37D633B846F1}">
                  <asvg:svgBlip xmlns:asvg="http://schemas.microsoft.com/office/drawing/2016/SVG/main" r:embed="rId5"/>
                </a:ext>
              </a:extLst>
            </a:blip>
            <a:stretch>
              <a:fillRect/>
            </a:stretch>
          </a:blipFill>
        </p:spPr>
      </p:sp>
      <p:sp>
        <p:nvSpPr>
          <p:cNvPr id="66" name="Freeform 66"/>
          <p:cNvSpPr/>
          <p:nvPr/>
        </p:nvSpPr>
        <p:spPr>
          <a:xfrm flipH="1">
            <a:off x="1378824" y="8680781"/>
            <a:ext cx="2866913" cy="1073676"/>
          </a:xfrm>
          <a:custGeom>
            <a:avLst/>
            <a:gdLst/>
            <a:ahLst/>
            <a:cxnLst/>
            <a:rect l="l" t="t" r="r" b="b"/>
            <a:pathLst>
              <a:path w="2866913" h="1073676">
                <a:moveTo>
                  <a:pt x="2866914" y="0"/>
                </a:moveTo>
                <a:lnTo>
                  <a:pt x="0" y="0"/>
                </a:lnTo>
                <a:lnTo>
                  <a:pt x="0" y="1073676"/>
                </a:lnTo>
                <a:lnTo>
                  <a:pt x="2866914" y="1073676"/>
                </a:lnTo>
                <a:lnTo>
                  <a:pt x="2866914" y="0"/>
                </a:lnTo>
                <a:close/>
              </a:path>
            </a:pathLst>
          </a:custGeom>
          <a:blipFill>
            <a:blip r:embed="rId6">
              <a:extLst>
                <a:ext uri="{96DAC541-7B7A-43D3-8B79-37D633B846F1}">
                  <asvg:svgBlip xmlns:asvg="http://schemas.microsoft.com/office/drawing/2016/SVG/main" r:embed="rId7"/>
                </a:ext>
              </a:extLst>
            </a:blip>
            <a:stretch>
              <a:fillRect/>
            </a:stretch>
          </a:blipFill>
        </p:spPr>
      </p:sp>
      <p:sp>
        <p:nvSpPr>
          <p:cNvPr id="67" name="Freeform 67"/>
          <p:cNvSpPr/>
          <p:nvPr/>
        </p:nvSpPr>
        <p:spPr>
          <a:xfrm>
            <a:off x="2013045" y="2654777"/>
            <a:ext cx="1149538" cy="630844"/>
          </a:xfrm>
          <a:custGeom>
            <a:avLst/>
            <a:gdLst/>
            <a:ahLst/>
            <a:cxnLst/>
            <a:rect l="l" t="t" r="r" b="b"/>
            <a:pathLst>
              <a:path w="1149538" h="630844">
                <a:moveTo>
                  <a:pt x="0" y="0"/>
                </a:moveTo>
                <a:lnTo>
                  <a:pt x="1149538" y="0"/>
                </a:lnTo>
                <a:lnTo>
                  <a:pt x="1149538" y="630845"/>
                </a:lnTo>
                <a:lnTo>
                  <a:pt x="0" y="630845"/>
                </a:lnTo>
                <a:lnTo>
                  <a:pt x="0" y="0"/>
                </a:lnTo>
                <a:close/>
              </a:path>
            </a:pathLst>
          </a:custGeom>
          <a:blipFill>
            <a:blip r:embed="rId16"/>
            <a:stretch>
              <a:fillRect/>
            </a:stretch>
          </a:blipFill>
        </p:spPr>
      </p:sp>
      <p:sp>
        <p:nvSpPr>
          <p:cNvPr id="68" name="Freeform 68"/>
          <p:cNvSpPr/>
          <p:nvPr/>
        </p:nvSpPr>
        <p:spPr>
          <a:xfrm>
            <a:off x="5938987" y="4123780"/>
            <a:ext cx="865013" cy="865013"/>
          </a:xfrm>
          <a:custGeom>
            <a:avLst/>
            <a:gdLst/>
            <a:ahLst/>
            <a:cxnLst/>
            <a:rect l="l" t="t" r="r" b="b"/>
            <a:pathLst>
              <a:path w="865013" h="865013">
                <a:moveTo>
                  <a:pt x="0" y="0"/>
                </a:moveTo>
                <a:lnTo>
                  <a:pt x="865013" y="0"/>
                </a:lnTo>
                <a:lnTo>
                  <a:pt x="865013" y="865013"/>
                </a:lnTo>
                <a:lnTo>
                  <a:pt x="0" y="865013"/>
                </a:lnTo>
                <a:lnTo>
                  <a:pt x="0" y="0"/>
                </a:lnTo>
                <a:close/>
              </a:path>
            </a:pathLst>
          </a:custGeom>
          <a:blipFill>
            <a:blip r:embed="rId17"/>
            <a:stretch>
              <a:fillRect/>
            </a:stretch>
          </a:blipFill>
        </p:spPr>
      </p:sp>
      <p:sp>
        <p:nvSpPr>
          <p:cNvPr id="69" name="Freeform 69"/>
          <p:cNvSpPr/>
          <p:nvPr/>
        </p:nvSpPr>
        <p:spPr>
          <a:xfrm>
            <a:off x="729660" y="5982674"/>
            <a:ext cx="953623" cy="634593"/>
          </a:xfrm>
          <a:custGeom>
            <a:avLst/>
            <a:gdLst/>
            <a:ahLst/>
            <a:cxnLst/>
            <a:rect l="l" t="t" r="r" b="b"/>
            <a:pathLst>
              <a:path w="953623" h="634593">
                <a:moveTo>
                  <a:pt x="0" y="0"/>
                </a:moveTo>
                <a:lnTo>
                  <a:pt x="953623" y="0"/>
                </a:lnTo>
                <a:lnTo>
                  <a:pt x="953623" y="634593"/>
                </a:lnTo>
                <a:lnTo>
                  <a:pt x="0" y="634593"/>
                </a:lnTo>
                <a:lnTo>
                  <a:pt x="0" y="0"/>
                </a:lnTo>
                <a:close/>
              </a:path>
            </a:pathLst>
          </a:custGeom>
          <a:blipFill>
            <a:blip r:embed="rId18"/>
            <a:stretch>
              <a:fillRect/>
            </a:stretch>
          </a:blipFill>
        </p:spPr>
      </p:sp>
      <p:sp>
        <p:nvSpPr>
          <p:cNvPr id="70" name="Freeform 70"/>
          <p:cNvSpPr/>
          <p:nvPr/>
        </p:nvSpPr>
        <p:spPr>
          <a:xfrm>
            <a:off x="4332577" y="7567210"/>
            <a:ext cx="1178306" cy="697681"/>
          </a:xfrm>
          <a:custGeom>
            <a:avLst/>
            <a:gdLst/>
            <a:ahLst/>
            <a:cxnLst/>
            <a:rect l="l" t="t" r="r" b="b"/>
            <a:pathLst>
              <a:path w="1178306" h="697681">
                <a:moveTo>
                  <a:pt x="0" y="0"/>
                </a:moveTo>
                <a:lnTo>
                  <a:pt x="1178305" y="0"/>
                </a:lnTo>
                <a:lnTo>
                  <a:pt x="1178305" y="697681"/>
                </a:lnTo>
                <a:lnTo>
                  <a:pt x="0" y="697681"/>
                </a:lnTo>
                <a:lnTo>
                  <a:pt x="0" y="0"/>
                </a:lnTo>
                <a:close/>
              </a:path>
            </a:pathLst>
          </a:custGeom>
          <a:blipFill>
            <a:blip r:embed="rId19"/>
            <a:stretch>
              <a:fillRect/>
            </a:stretch>
          </a:blipFill>
        </p:spPr>
      </p:sp>
      <p:sp>
        <p:nvSpPr>
          <p:cNvPr id="71" name="Freeform 71"/>
          <p:cNvSpPr/>
          <p:nvPr/>
        </p:nvSpPr>
        <p:spPr>
          <a:xfrm>
            <a:off x="734113" y="9455477"/>
            <a:ext cx="700835" cy="460403"/>
          </a:xfrm>
          <a:custGeom>
            <a:avLst/>
            <a:gdLst/>
            <a:ahLst/>
            <a:cxnLst/>
            <a:rect l="l" t="t" r="r" b="b"/>
            <a:pathLst>
              <a:path w="700835" h="460403">
                <a:moveTo>
                  <a:pt x="0" y="0"/>
                </a:moveTo>
                <a:lnTo>
                  <a:pt x="700836" y="0"/>
                </a:lnTo>
                <a:lnTo>
                  <a:pt x="700836" y="460403"/>
                </a:lnTo>
                <a:lnTo>
                  <a:pt x="0" y="460403"/>
                </a:lnTo>
                <a:lnTo>
                  <a:pt x="0" y="0"/>
                </a:lnTo>
                <a:close/>
              </a:path>
            </a:pathLst>
          </a:custGeom>
          <a:blipFill>
            <a:blip r:embed="rId20"/>
            <a:stretch>
              <a:fillRect/>
            </a:stretch>
          </a:blipFill>
        </p:spPr>
      </p:sp>
      <p:sp>
        <p:nvSpPr>
          <p:cNvPr id="72" name="Freeform 72"/>
          <p:cNvSpPr/>
          <p:nvPr/>
        </p:nvSpPr>
        <p:spPr>
          <a:xfrm>
            <a:off x="756000" y="2670377"/>
            <a:ext cx="1165125" cy="774808"/>
          </a:xfrm>
          <a:custGeom>
            <a:avLst/>
            <a:gdLst/>
            <a:ahLst/>
            <a:cxnLst/>
            <a:rect l="l" t="t" r="r" b="b"/>
            <a:pathLst>
              <a:path w="1165125" h="774808">
                <a:moveTo>
                  <a:pt x="0" y="0"/>
                </a:moveTo>
                <a:lnTo>
                  <a:pt x="1165125" y="0"/>
                </a:lnTo>
                <a:lnTo>
                  <a:pt x="1165125" y="774808"/>
                </a:lnTo>
                <a:lnTo>
                  <a:pt x="0" y="774808"/>
                </a:lnTo>
                <a:lnTo>
                  <a:pt x="0" y="0"/>
                </a:lnTo>
                <a:close/>
              </a:path>
            </a:pathLst>
          </a:custGeom>
          <a:blipFill>
            <a:blip r:embed="rId21"/>
            <a:stretch>
              <a:fillRect/>
            </a:stretch>
          </a:blipFill>
        </p:spPr>
      </p:sp>
      <p:sp>
        <p:nvSpPr>
          <p:cNvPr id="73" name="TextBox 73"/>
          <p:cNvSpPr txBox="1"/>
          <p:nvPr/>
        </p:nvSpPr>
        <p:spPr>
          <a:xfrm>
            <a:off x="1500454" y="2314497"/>
            <a:ext cx="2174721" cy="43948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60"/>
              </a:lnSpc>
            </a:pPr>
            <a:r>
              <a:rPr lang="en-US" sz="1600" b="1">
                <a:solidFill>
                  <a:srgbClr val="4040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What is emotional intelligence?</a:t>
            </a:r>
          </a:p>
        </p:txBody>
      </p:sp>
      <p:sp>
        <p:nvSpPr>
          <p:cNvPr id="74" name="TextBox 74"/>
          <p:cNvSpPr txBox="1"/>
          <p:nvPr/>
        </p:nvSpPr>
        <p:spPr>
          <a:xfrm>
            <a:off x="4017261" y="3897399"/>
            <a:ext cx="1804987" cy="6585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60"/>
              </a:lnSpc>
            </a:pPr>
            <a:r>
              <a:rPr lang="en-US" sz="1600" b="1">
                <a:solidFill>
                  <a:srgbClr val="40404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How to develop emotional intelligent.</a:t>
            </a:r>
          </a:p>
        </p:txBody>
      </p:sp>
      <p:sp>
        <p:nvSpPr>
          <p:cNvPr id="75" name="TextBox 75"/>
          <p:cNvSpPr txBox="1"/>
          <p:nvPr/>
        </p:nvSpPr>
        <p:spPr>
          <a:xfrm>
            <a:off x="1528751" y="5632469"/>
            <a:ext cx="2174721" cy="44901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60"/>
              </a:lnSpc>
            </a:pPr>
            <a:r>
              <a:rPr lang="en-US" sz="1600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How to control your emotion.</a:t>
            </a:r>
          </a:p>
        </p:txBody>
      </p:sp>
      <p:sp>
        <p:nvSpPr>
          <p:cNvPr id="76" name="TextBox 76"/>
          <p:cNvSpPr txBox="1"/>
          <p:nvPr/>
        </p:nvSpPr>
        <p:spPr>
          <a:xfrm>
            <a:off x="3703471" y="7201271"/>
            <a:ext cx="2174830" cy="40039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583"/>
              </a:lnSpc>
            </a:pPr>
            <a:r>
              <a:rPr lang="en-US" sz="1439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Factor that contribute to EI whilst studying.</a:t>
            </a:r>
          </a:p>
        </p:txBody>
      </p:sp>
      <p:sp>
        <p:nvSpPr>
          <p:cNvPr id="77" name="TextBox 77"/>
          <p:cNvSpPr txBox="1"/>
          <p:nvPr/>
        </p:nvSpPr>
        <p:spPr>
          <a:xfrm>
            <a:off x="1849849" y="8719684"/>
            <a:ext cx="1877859" cy="219216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41"/>
              </a:lnSpc>
            </a:pPr>
            <a:r>
              <a:rPr lang="en-US" sz="764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Emotional challenges face while studying and  how to overcome them.</a:t>
            </a:r>
          </a:p>
        </p:txBody>
      </p:sp>
      <p:sp>
        <p:nvSpPr>
          <p:cNvPr id="78" name="TextBox 78"/>
          <p:cNvSpPr txBox="1"/>
          <p:nvPr/>
        </p:nvSpPr>
        <p:spPr>
          <a:xfrm>
            <a:off x="756000" y="527088"/>
            <a:ext cx="6048000" cy="2015662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3840"/>
              </a:lnSpc>
            </a:pPr>
            <a:r>
              <a:rPr lang="en-US" sz="3200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EMOTIONAL INTELLIGENCE </a:t>
            </a:r>
          </a:p>
          <a:p>
            <a:pPr algn="ctr">
              <a:lnSpc>
                <a:spcPts val="1320"/>
              </a:lnSpc>
            </a:pPr>
            <a:r>
              <a:rPr lang="en-US" sz="1100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NAME: CHRISTOPHER INGRAM              STUDENT NUMBER: 2325864</a:t>
            </a:r>
          </a:p>
          <a:p>
            <a:pPr algn="ctr">
              <a:lnSpc>
                <a:spcPts val="1320"/>
              </a:lnSpc>
            </a:pPr>
            <a:endParaRPr lang="en-US" sz="11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algn="ctr">
              <a:lnSpc>
                <a:spcPts val="1320"/>
              </a:lnSpc>
            </a:pPr>
            <a:r>
              <a:rPr lang="en-US" sz="1100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MODULE  AND CODE: DEVELOPING EMOTIONAL INTELLIGENCE SKILLS LCLM5006</a:t>
            </a:r>
          </a:p>
          <a:p>
            <a:pPr algn="ctr">
              <a:lnSpc>
                <a:spcPts val="1320"/>
              </a:lnSpc>
            </a:pPr>
            <a:endParaRPr lang="en-US" sz="11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algn="ctr">
              <a:lnSpc>
                <a:spcPts val="1320"/>
              </a:lnSpc>
            </a:pPr>
            <a:r>
              <a:rPr lang="en-US" sz="1100" b="1">
                <a:solidFill>
                  <a:srgbClr val="404040"/>
                </a:solidFill>
                <a:latin typeface="Public Sans Bold"/>
                <a:ea typeface="Public Sans Bold"/>
                <a:cs typeface="Public Sans Bold"/>
                <a:sym typeface="Public Sans Bold"/>
              </a:rPr>
              <a:t>LECTURERS NAME: SUJEEWA HERATH MUDIYANSELAGE</a:t>
            </a:r>
          </a:p>
          <a:p>
            <a:pPr algn="ctr">
              <a:lnSpc>
                <a:spcPts val="1320"/>
              </a:lnSpc>
            </a:pPr>
            <a:endParaRPr lang="en-US" sz="11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algn="ctr">
              <a:lnSpc>
                <a:spcPts val="960"/>
              </a:lnSpc>
            </a:pPr>
            <a:endParaRPr lang="en-US" sz="11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algn="ctr">
              <a:lnSpc>
                <a:spcPts val="960"/>
              </a:lnSpc>
            </a:pPr>
            <a:endParaRPr lang="en-US" sz="11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algn="ctr">
              <a:lnSpc>
                <a:spcPts val="1320"/>
              </a:lnSpc>
            </a:pPr>
            <a:endParaRPr lang="en-US" sz="11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  <a:p>
            <a:pPr algn="ctr">
              <a:lnSpc>
                <a:spcPts val="1320"/>
              </a:lnSpc>
            </a:pPr>
            <a:endParaRPr lang="en-US" sz="1100" b="1">
              <a:solidFill>
                <a:srgbClr val="404040"/>
              </a:solidFill>
              <a:latin typeface="Public Sans Bold"/>
              <a:ea typeface="Public Sans Bold"/>
              <a:cs typeface="Public Sans Bold"/>
              <a:sym typeface="Public Sans Bold"/>
            </a:endParaRPr>
          </a:p>
        </p:txBody>
      </p:sp>
      <p:sp>
        <p:nvSpPr>
          <p:cNvPr id="79" name="TextBox 79"/>
          <p:cNvSpPr txBox="1"/>
          <p:nvPr/>
        </p:nvSpPr>
        <p:spPr>
          <a:xfrm>
            <a:off x="4096349" y="2245981"/>
            <a:ext cx="2655388" cy="829741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81"/>
              </a:lnSpc>
              <a:spcBef>
                <a:spcPct val="0"/>
              </a:spcBef>
            </a:pPr>
            <a:r>
              <a:rPr lang="en-US" sz="98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Emotional Intelligence is commonly characterized as, the individual's aggregate or global capacity to act purposefully, think rationally, and deal effectively with his or her environment</a:t>
            </a:r>
            <a:r>
              <a:rPr lang="en-US" sz="98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. </a:t>
            </a:r>
          </a:p>
        </p:txBody>
      </p:sp>
      <p:sp>
        <p:nvSpPr>
          <p:cNvPr id="80" name="TextBox 80"/>
          <p:cNvSpPr txBox="1"/>
          <p:nvPr/>
        </p:nvSpPr>
        <p:spPr>
          <a:xfrm>
            <a:off x="986040" y="3537684"/>
            <a:ext cx="2461135" cy="1290835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338"/>
              </a:lnSpc>
              <a:spcBef>
                <a:spcPct val="0"/>
              </a:spcBef>
            </a:pPr>
            <a:r>
              <a:rPr lang="en-US" sz="956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Develop self-awareness. </a:t>
            </a:r>
          </a:p>
          <a:p>
            <a:pPr algn="ctr">
              <a:lnSpc>
                <a:spcPts val="1338"/>
              </a:lnSpc>
              <a:spcBef>
                <a:spcPct val="0"/>
              </a:spcBef>
            </a:pPr>
            <a:r>
              <a:rPr lang="en-US" sz="956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According to  Serrat, (2017) Reflect daily: Keep a journal of your feelings and what triggered them. Pause before reacting: Be mindful of your feelings in the current time, without judgment. Seek feedback: Ask trusted others how you come across emotionally.  </a:t>
            </a:r>
          </a:p>
        </p:txBody>
      </p:sp>
      <p:sp>
        <p:nvSpPr>
          <p:cNvPr id="81" name="TextBox 81"/>
          <p:cNvSpPr txBox="1"/>
          <p:nvPr/>
        </p:nvSpPr>
        <p:spPr>
          <a:xfrm>
            <a:off x="4191425" y="5147602"/>
            <a:ext cx="2487488" cy="1441228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090"/>
              </a:lnSpc>
              <a:spcBef>
                <a:spcPct val="0"/>
              </a:spcBef>
            </a:pPr>
            <a:r>
              <a:rPr lang="en-US" sz="77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Understand What You Feel</a:t>
            </a:r>
          </a:p>
          <a:p>
            <a:pPr algn="ctr">
              <a:lnSpc>
                <a:spcPts val="1090"/>
              </a:lnSpc>
              <a:spcBef>
                <a:spcPct val="0"/>
              </a:spcBef>
            </a:pPr>
            <a:r>
              <a:rPr lang="en-US" sz="77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Before you can control emotions, you need to recognize and label them. Naming emotions activates the rational part of your brain while calming the emotional part. (Bar-On, Handley, and Fund, 2013)</a:t>
            </a:r>
          </a:p>
          <a:p>
            <a:pPr algn="ctr">
              <a:lnSpc>
                <a:spcPts val="1090"/>
              </a:lnSpc>
              <a:spcBef>
                <a:spcPct val="0"/>
              </a:spcBef>
            </a:pPr>
            <a:r>
              <a:rPr lang="en-US" sz="77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Delay Reaction </a:t>
            </a:r>
          </a:p>
          <a:p>
            <a:pPr algn="ctr">
              <a:lnSpc>
                <a:spcPts val="1090"/>
              </a:lnSpc>
              <a:spcBef>
                <a:spcPct val="0"/>
              </a:spcBef>
            </a:pPr>
            <a:r>
              <a:rPr lang="en-US" sz="77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Before reacting a brief pause give the body time to settle and your brain time to think to address the situation appropriately. (Ciarrochi, Forgas and Mayer,, 2013)</a:t>
            </a:r>
          </a:p>
        </p:txBody>
      </p:sp>
      <p:sp>
        <p:nvSpPr>
          <p:cNvPr id="82" name="TextBox 82"/>
          <p:cNvSpPr txBox="1"/>
          <p:nvPr/>
        </p:nvSpPr>
        <p:spPr>
          <a:xfrm>
            <a:off x="729660" y="6811376"/>
            <a:ext cx="2907869" cy="138281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1709"/>
              </a:lnSpc>
              <a:spcBef>
                <a:spcPct val="0"/>
              </a:spcBef>
            </a:pPr>
            <a:r>
              <a:rPr lang="en-US" sz="1221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Motivation</a:t>
            </a:r>
          </a:p>
          <a:p>
            <a:pPr algn="ctr">
              <a:lnSpc>
                <a:spcPts val="971"/>
              </a:lnSpc>
              <a:spcBef>
                <a:spcPct val="0"/>
              </a:spcBef>
            </a:pPr>
            <a:endParaRPr lang="en-US" sz="1221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971"/>
              </a:lnSpc>
              <a:spcBef>
                <a:spcPct val="0"/>
              </a:spcBef>
            </a:pPr>
            <a:r>
              <a:rPr lang="en-US" sz="69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By Using emotions to fuel perseverance and effort.</a:t>
            </a:r>
          </a:p>
          <a:p>
            <a:pPr algn="ctr">
              <a:lnSpc>
                <a:spcPts val="971"/>
              </a:lnSpc>
              <a:spcBef>
                <a:spcPct val="0"/>
              </a:spcBef>
            </a:pPr>
            <a:endParaRPr lang="en-US" sz="693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971"/>
              </a:lnSpc>
              <a:spcBef>
                <a:spcPct val="0"/>
              </a:spcBef>
            </a:pPr>
            <a:r>
              <a:rPr lang="en-US" sz="69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1. Setting relevant academic objectives.</a:t>
            </a:r>
          </a:p>
          <a:p>
            <a:pPr algn="ctr">
              <a:lnSpc>
                <a:spcPts val="971"/>
              </a:lnSpc>
              <a:spcBef>
                <a:spcPct val="0"/>
              </a:spcBef>
            </a:pPr>
            <a:r>
              <a:rPr lang="en-US" sz="69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2. To keep motivated I celebrate small victories such as completing an assignment.</a:t>
            </a:r>
          </a:p>
          <a:p>
            <a:pPr algn="ctr">
              <a:lnSpc>
                <a:spcPts val="971"/>
              </a:lnSpc>
              <a:spcBef>
                <a:spcPct val="0"/>
              </a:spcBef>
            </a:pPr>
            <a:r>
              <a:rPr lang="en-US" sz="69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3. Recovering from bad performance with a growth mentality.</a:t>
            </a:r>
          </a:p>
          <a:p>
            <a:pPr algn="ctr">
              <a:lnSpc>
                <a:spcPts val="971"/>
              </a:lnSpc>
              <a:spcBef>
                <a:spcPct val="0"/>
              </a:spcBef>
            </a:pPr>
            <a:endParaRPr lang="en-US" sz="693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971"/>
              </a:lnSpc>
              <a:spcBef>
                <a:spcPct val="0"/>
              </a:spcBef>
            </a:pPr>
            <a:r>
              <a:rPr lang="en-US" sz="69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 Why this matters: By using dissatisfaction as motivation to improve keeps the .</a:t>
            </a:r>
          </a:p>
        </p:txBody>
      </p:sp>
      <p:sp>
        <p:nvSpPr>
          <p:cNvPr id="83" name="TextBox 83"/>
          <p:cNvSpPr txBox="1"/>
          <p:nvPr/>
        </p:nvSpPr>
        <p:spPr>
          <a:xfrm>
            <a:off x="1701701" y="8996049"/>
            <a:ext cx="2174155" cy="721894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859"/>
              </a:lnSpc>
              <a:spcBef>
                <a:spcPct val="0"/>
              </a:spcBef>
            </a:pPr>
            <a:r>
              <a:rPr lang="en-US" sz="613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Stress and anxiety</a:t>
            </a:r>
            <a:r>
              <a:rPr lang="en-US" sz="61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 </a:t>
            </a:r>
          </a:p>
          <a:p>
            <a:pPr algn="ctr">
              <a:lnSpc>
                <a:spcPts val="859"/>
              </a:lnSpc>
              <a:spcBef>
                <a:spcPct val="0"/>
              </a:spcBef>
            </a:pPr>
            <a:r>
              <a:rPr lang="en-US" sz="613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This is caused by assignments, deadlines, fear of failure, and personal life issues, resulting in difficulties like concentration problems, racing thoughts, and poor sleep. Overcoming these feelings, I break tasks into smaller goals, use relaxation techniques and discuss worries with family.</a:t>
            </a:r>
          </a:p>
        </p:txBody>
      </p:sp>
      <p:sp>
        <p:nvSpPr>
          <p:cNvPr id="84" name="TextBox 84"/>
          <p:cNvSpPr txBox="1"/>
          <p:nvPr/>
        </p:nvSpPr>
        <p:spPr>
          <a:xfrm>
            <a:off x="4197765" y="8595859"/>
            <a:ext cx="2553972" cy="1188890"/>
          </a:xfrm>
          <a:prstGeom prst="rect">
            <a:avLst/>
          </a:prstGeom>
        </p:spPr>
        <p:txBody>
          <a:bodyPr lIns="0" tIns="0" rIns="0" bIns="0" rtlCol="0" anchor="t">
            <a:spAutoFit/>
          </a:bodyPr>
          <a:lstStyle/>
          <a:p>
            <a:pPr algn="ctr">
              <a:lnSpc>
                <a:spcPts val="963"/>
              </a:lnSpc>
              <a:spcBef>
                <a:spcPct val="0"/>
              </a:spcBef>
            </a:pPr>
            <a:r>
              <a:rPr lang="en-US" sz="688" b="1">
                <a:solidFill>
                  <a:srgbClr val="000000"/>
                </a:solidFill>
                <a:latin typeface="Canva Sans Bold"/>
                <a:ea typeface="Canva Sans Bold"/>
                <a:cs typeface="Canva Sans Bold"/>
                <a:sym typeface="Canva Sans Bold"/>
              </a:rPr>
              <a:t>References</a:t>
            </a:r>
          </a:p>
          <a:p>
            <a:pPr algn="ctr">
              <a:lnSpc>
                <a:spcPts val="683"/>
              </a:lnSpc>
              <a:spcBef>
                <a:spcPct val="0"/>
              </a:spcBef>
            </a:pPr>
            <a:endParaRPr lang="en-US" sz="688" b="1">
              <a:solidFill>
                <a:srgbClr val="000000"/>
              </a:solidFill>
              <a:latin typeface="Canva Sans Bold"/>
              <a:ea typeface="Canva Sans Bold"/>
              <a:cs typeface="Canva Sans Bold"/>
              <a:sym typeface="Canva Sans Bold"/>
            </a:endParaRPr>
          </a:p>
          <a:p>
            <a:pPr algn="ctr">
              <a:lnSpc>
                <a:spcPts val="683"/>
              </a:lnSpc>
              <a:spcBef>
                <a:spcPct val="0"/>
              </a:spcBef>
            </a:pPr>
            <a:r>
              <a:rPr lang="en-US" sz="48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Côté, S., 2014. Emotional intelligence in organizations. Annu. Rev. Organ. Psychol. Organ. Behav., 1(1), pp.459-488. Available at:https://www.pearsonhighered.com/assets/preface/0/1/3/5/0135022991.pdf. Accessed 07/10/25 </a:t>
            </a:r>
          </a:p>
          <a:p>
            <a:pPr algn="ctr">
              <a:lnSpc>
                <a:spcPts val="683"/>
              </a:lnSpc>
              <a:spcBef>
                <a:spcPct val="0"/>
              </a:spcBef>
            </a:pPr>
            <a:r>
              <a:rPr lang="en-US" sz="48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Bar-On, R., Handley, R. and Fund, S., 2013. The impact of emotional intelligence on performance. In Linking emotional intelligence and performance at work (pp. 3-20). Psychology Press.</a:t>
            </a:r>
          </a:p>
          <a:p>
            <a:pPr algn="ctr">
              <a:lnSpc>
                <a:spcPts val="683"/>
              </a:lnSpc>
              <a:spcBef>
                <a:spcPct val="0"/>
              </a:spcBef>
            </a:pPr>
            <a:r>
              <a:rPr lang="en-US" sz="48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Serrat, O., 2017. Understanding and developing emotional intelligence. In Knowledge solutions: Tools, methods, and approaches to drive organizational performance (pp. 329-339). Singapore: Springer Singapore. </a:t>
            </a:r>
          </a:p>
          <a:p>
            <a:pPr algn="ctr">
              <a:lnSpc>
                <a:spcPts val="683"/>
              </a:lnSpc>
              <a:spcBef>
                <a:spcPct val="0"/>
              </a:spcBef>
            </a:pPr>
            <a:r>
              <a:rPr lang="en-US" sz="488">
                <a:solidFill>
                  <a:srgbClr val="000000"/>
                </a:solidFill>
                <a:latin typeface="Canva Sans"/>
                <a:ea typeface="Canva Sans"/>
                <a:cs typeface="Canva Sans"/>
                <a:sym typeface="Canva Sans"/>
              </a:rPr>
              <a:t>Ciarrochi, J., Forgas, J.P. and Mayer, J.D. eds., 2013. Emotional intelligence in everyday life. Psychology press.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AF6F6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Custom</PresentationFormat>
  <Paragraphs>0</Paragraphs>
  <Slides>2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3" baseType="lpstr">
      <vt:lpstr>Office Theme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EMOTIONAL INtelligent Name: Christopher Ingram Student number: 2325864</dc:title>
  <cp:lastModifiedBy>Chris Ingram</cp:lastModifiedBy>
  <cp:revision>2</cp:revision>
  <dcterms:created xsi:type="dcterms:W3CDTF">2006-08-16T00:00:00Z</dcterms:created>
  <dcterms:modified xsi:type="dcterms:W3CDTF">2025-10-14T12:00:30Z</dcterms:modified>
  <dc:identifier>DAG08-qPvdk</dc:identifier>
</cp:coreProperties>
</file>