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1343437-D782-46DC-AC7F-D73E35A5C460}" type="datetimeFigureOut">
              <a:rPr lang="en-GB" smtClean="0"/>
              <a:t>08/11/2018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478156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343437-D782-46DC-AC7F-D73E35A5C460}" type="datetimeFigureOut">
              <a:rPr lang="en-GB" smtClean="0"/>
              <a:t>08/11/2018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260904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1343437-D782-46DC-AC7F-D73E35A5C460}" type="datetimeFigureOut">
              <a:rPr lang="en-GB" smtClean="0"/>
              <a:t>08/11/2018</a:t>
            </a:fld>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2038562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1343437-D782-46DC-AC7F-D73E35A5C460}" type="datetimeFigureOut">
              <a:rPr lang="en-GB" smtClean="0"/>
              <a:t>08/11/2018</a:t>
            </a:fld>
            <a:endParaRPr lang="en-GB"/>
          </a:p>
        </p:txBody>
      </p:sp>
      <p:sp>
        <p:nvSpPr>
          <p:cNvPr id="7" name="Slide Number Placeholder 6"/>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3454337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1343437-D782-46DC-AC7F-D73E35A5C460}" type="datetimeFigureOut">
              <a:rPr lang="en-GB" smtClean="0"/>
              <a:t>08/11/2018</a:t>
            </a:fld>
            <a:endParaRPr lang="en-GB"/>
          </a:p>
        </p:txBody>
      </p:sp>
      <p:sp>
        <p:nvSpPr>
          <p:cNvPr id="9" name="Slide Number Placeholder 8"/>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2371384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1343437-D782-46DC-AC7F-D73E35A5C460}" type="datetimeFigureOut">
              <a:rPr lang="en-GB" smtClean="0"/>
              <a:t>08/11/2018</a:t>
            </a:fld>
            <a:endParaRPr lang="en-GB"/>
          </a:p>
        </p:txBody>
      </p:sp>
      <p:sp>
        <p:nvSpPr>
          <p:cNvPr id="5" name="Slide Number Placeholder 4"/>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1169984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343437-D782-46DC-AC7F-D73E35A5C460}" type="datetimeFigureOut">
              <a:rPr lang="en-GB" smtClean="0"/>
              <a:t>08/11/2018</a:t>
            </a:fld>
            <a:endParaRPr lang="en-GB"/>
          </a:p>
        </p:txBody>
      </p:sp>
      <p:sp>
        <p:nvSpPr>
          <p:cNvPr id="4" name="Slide Number Placeholder 3"/>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3092653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1343437-D782-46DC-AC7F-D73E35A5C460}" type="datetimeFigureOut">
              <a:rPr lang="en-GB" smtClean="0"/>
              <a:t>08/11/2018</a:t>
            </a:fld>
            <a:endParaRPr lang="en-GB"/>
          </a:p>
        </p:txBody>
      </p:sp>
      <p:sp>
        <p:nvSpPr>
          <p:cNvPr id="7" name="Slide Number Placeholder 6"/>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1980757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1343437-D782-46DC-AC7F-D73E35A5C460}" type="datetimeFigureOut">
              <a:rPr lang="en-GB" smtClean="0"/>
              <a:t>08/11/2018</a:t>
            </a:fld>
            <a:endParaRPr lang="en-GB"/>
          </a:p>
        </p:txBody>
      </p:sp>
      <p:sp>
        <p:nvSpPr>
          <p:cNvPr id="7" name="Slide Number Placeholder 6"/>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674956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343437-D782-46DC-AC7F-D73E35A5C460}" type="datetimeFigureOut">
              <a:rPr lang="en-GB" smtClean="0"/>
              <a:t>08/11/2018</a:t>
            </a:fld>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420628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1343437-D782-46DC-AC7F-D73E35A5C460}" type="datetimeFigureOut">
              <a:rPr lang="en-GB" smtClean="0"/>
              <a:t>08/11/2018</a:t>
            </a:fld>
            <a:endParaRPr lang="en-GB"/>
          </a:p>
        </p:txBody>
      </p:sp>
      <p:sp>
        <p:nvSpPr>
          <p:cNvPr id="6" name="Slide Number Placeholder 5"/>
          <p:cNvSpPr>
            <a:spLocks noGrp="1"/>
          </p:cNvSpPr>
          <p:nvPr>
            <p:ph type="sldNum" sz="quarter" idx="12"/>
          </p:nvPr>
        </p:nvSpPr>
        <p:spPr/>
        <p:txBody>
          <a:bodyPr/>
          <a:lstStyle/>
          <a:p>
            <a:fld id="{95DD920C-BF85-434C-9846-939606157AB0}" type="slidenum">
              <a:rPr lang="en-GB" smtClean="0"/>
              <a:t>‹#›</a:t>
            </a:fld>
            <a:endParaRPr lang="en-GB"/>
          </a:p>
        </p:txBody>
      </p:sp>
    </p:spTree>
    <p:extLst>
      <p:ext uri="{BB962C8B-B14F-4D97-AF65-F5344CB8AC3E}">
        <p14:creationId xmlns:p14="http://schemas.microsoft.com/office/powerpoint/2010/main" val="4242016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1343437-D782-46DC-AC7F-D73E35A5C460}" type="datetimeFigureOut">
              <a:rPr lang="en-GB" smtClean="0"/>
              <a:t>08/11/2018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5DD920C-BF85-434C-9846-939606157AB0}" type="slidenum">
              <a:rPr lang="en-GB" smtClean="0"/>
              <a:t>‹#›</a:t>
            </a:fld>
            <a:endParaRPr lang="en-GB"/>
          </a:p>
        </p:txBody>
      </p:sp>
    </p:spTree>
    <p:extLst>
      <p:ext uri="{BB962C8B-B14F-4D97-AF65-F5344CB8AC3E}">
        <p14:creationId xmlns:p14="http://schemas.microsoft.com/office/powerpoint/2010/main" val="8528143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131B0-2A5C-4660-961E-8FBF3FAE8613}"/>
              </a:ext>
            </a:extLst>
          </p:cNvPr>
          <p:cNvSpPr>
            <a:spLocks noGrp="1"/>
          </p:cNvSpPr>
          <p:nvPr>
            <p:ph type="ctrTitle"/>
          </p:nvPr>
        </p:nvSpPr>
        <p:spPr/>
        <p:txBody>
          <a:bodyPr/>
          <a:lstStyle/>
          <a:p>
            <a:r>
              <a:rPr lang="en-GB" dirty="0"/>
              <a:t>Assessment Activity</a:t>
            </a:r>
          </a:p>
        </p:txBody>
      </p:sp>
      <p:sp>
        <p:nvSpPr>
          <p:cNvPr id="3" name="Subtitle 2">
            <a:extLst>
              <a:ext uri="{FF2B5EF4-FFF2-40B4-BE49-F238E27FC236}">
                <a16:creationId xmlns:a16="http://schemas.microsoft.com/office/drawing/2014/main" id="{2D1F48FE-4DB3-4F75-A902-F828F893109A}"/>
              </a:ext>
            </a:extLst>
          </p:cNvPr>
          <p:cNvSpPr>
            <a:spLocks noGrp="1"/>
          </p:cNvSpPr>
          <p:nvPr>
            <p:ph type="subTitle" idx="1"/>
          </p:nvPr>
        </p:nvSpPr>
        <p:spPr/>
        <p:txBody>
          <a:bodyPr/>
          <a:lstStyle/>
          <a:p>
            <a:r>
              <a:rPr lang="en-GB" dirty="0"/>
              <a:t>Understanding the Contemporary HR Function</a:t>
            </a:r>
          </a:p>
          <a:p>
            <a:r>
              <a:rPr lang="en-GB" dirty="0"/>
              <a:t>Julie Thomas </a:t>
            </a:r>
          </a:p>
        </p:txBody>
      </p:sp>
    </p:spTree>
    <p:extLst>
      <p:ext uri="{BB962C8B-B14F-4D97-AF65-F5344CB8AC3E}">
        <p14:creationId xmlns:p14="http://schemas.microsoft.com/office/powerpoint/2010/main" val="165275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357FA-73C5-496F-892C-8E878D4D7283}"/>
              </a:ext>
            </a:extLst>
          </p:cNvPr>
          <p:cNvSpPr>
            <a:spLocks noGrp="1"/>
          </p:cNvSpPr>
          <p:nvPr>
            <p:ph type="title"/>
          </p:nvPr>
        </p:nvSpPr>
        <p:spPr>
          <a:xfrm>
            <a:off x="609600" y="151002"/>
            <a:ext cx="10972800" cy="536895"/>
          </a:xfrm>
        </p:spPr>
        <p:txBody>
          <a:bodyPr>
            <a:normAutofit fontScale="90000"/>
          </a:bodyPr>
          <a:lstStyle/>
          <a:p>
            <a:r>
              <a:rPr lang="en-GB" dirty="0"/>
              <a:t>The Task</a:t>
            </a:r>
          </a:p>
        </p:txBody>
      </p:sp>
      <p:sp>
        <p:nvSpPr>
          <p:cNvPr id="3" name="Content Placeholder 2">
            <a:extLst>
              <a:ext uri="{FF2B5EF4-FFF2-40B4-BE49-F238E27FC236}">
                <a16:creationId xmlns:a16="http://schemas.microsoft.com/office/drawing/2014/main" id="{BA41FB36-9F6F-42F8-B16A-433B3D5CBEFF}"/>
              </a:ext>
            </a:extLst>
          </p:cNvPr>
          <p:cNvSpPr>
            <a:spLocks noGrp="1"/>
          </p:cNvSpPr>
          <p:nvPr>
            <p:ph idx="1"/>
          </p:nvPr>
        </p:nvSpPr>
        <p:spPr>
          <a:xfrm>
            <a:off x="609600" y="838899"/>
            <a:ext cx="10972800" cy="4832059"/>
          </a:xfrm>
        </p:spPr>
        <p:txBody>
          <a:bodyPr>
            <a:normAutofit fontScale="70000" lnSpcReduction="20000"/>
          </a:bodyPr>
          <a:lstStyle/>
          <a:p>
            <a:pPr marL="0" indent="0">
              <a:buNone/>
            </a:pPr>
            <a:r>
              <a:rPr lang="en-GB" dirty="0"/>
              <a:t>You have been asked to provide a PowerPoint (or equivalent) presentation lasting around 20 minutes on ‘</a:t>
            </a:r>
            <a:r>
              <a:rPr lang="en-GB" i="1" dirty="0"/>
              <a:t>The Function of HR’</a:t>
            </a:r>
            <a:r>
              <a:rPr lang="en-GB" dirty="0"/>
              <a:t> for new employees in your organisation. You should assume they will have less understanding of the HR function than those with a long experience of employment.</a:t>
            </a:r>
          </a:p>
          <a:p>
            <a:pPr marL="0" indent="0">
              <a:buNone/>
            </a:pPr>
            <a:endParaRPr lang="en-GB" b="1" dirty="0"/>
          </a:p>
          <a:p>
            <a:pPr marL="0" indent="0">
              <a:buNone/>
            </a:pPr>
            <a:r>
              <a:rPr lang="en-GB" b="1" dirty="0"/>
              <a:t>Evidence to be produced/required </a:t>
            </a:r>
            <a:endParaRPr lang="en-GB" dirty="0"/>
          </a:p>
          <a:p>
            <a:pPr marL="0" indent="0">
              <a:buNone/>
            </a:pPr>
            <a:endParaRPr lang="en-GB" dirty="0"/>
          </a:p>
          <a:p>
            <a:pPr marL="0" indent="0">
              <a:buNone/>
            </a:pPr>
            <a:r>
              <a:rPr lang="en-GB" dirty="0"/>
              <a:t>A set of slides, with related notes pages which amplify and develop the key content on each slide equating to approximately 3000 words </a:t>
            </a:r>
            <a:r>
              <a:rPr lang="en-GB" b="1" dirty="0"/>
              <a:t>in total</a:t>
            </a:r>
            <a:r>
              <a:rPr lang="en-GB" dirty="0"/>
              <a:t> (allowing around 2,500 words for the notes pages)</a:t>
            </a:r>
          </a:p>
          <a:p>
            <a:pPr marL="0" indent="0">
              <a:buNone/>
            </a:pPr>
            <a:br>
              <a:rPr lang="en-GB" dirty="0"/>
            </a:br>
            <a:r>
              <a:rPr lang="en-GB" dirty="0"/>
              <a:t>All reference sources should be acknowledged correctly and a bibliography provided where appropriate (these should be excluded from the word count).</a:t>
            </a:r>
          </a:p>
          <a:p>
            <a:pPr marL="0" indent="0">
              <a:buNone/>
            </a:pPr>
            <a:endParaRPr lang="en-GB" dirty="0"/>
          </a:p>
          <a:p>
            <a:pPr marL="0" indent="0" algn="ctr">
              <a:buNone/>
            </a:pPr>
            <a:r>
              <a:rPr lang="en-GB" i="1" dirty="0"/>
              <a:t>You will not be asked to deliver the presentation!</a:t>
            </a:r>
          </a:p>
          <a:p>
            <a:endParaRPr lang="en-GB" dirty="0"/>
          </a:p>
        </p:txBody>
      </p:sp>
    </p:spTree>
    <p:extLst>
      <p:ext uri="{BB962C8B-B14F-4D97-AF65-F5344CB8AC3E}">
        <p14:creationId xmlns:p14="http://schemas.microsoft.com/office/powerpoint/2010/main" val="819497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1E52-CD33-43C8-BE97-1AD991715E39}"/>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B0BA0347-B87C-44E9-9B74-A96BD45E344B}"/>
              </a:ext>
            </a:extLst>
          </p:cNvPr>
          <p:cNvSpPr>
            <a:spLocks noGrp="1"/>
          </p:cNvSpPr>
          <p:nvPr>
            <p:ph idx="1"/>
          </p:nvPr>
        </p:nvSpPr>
        <p:spPr/>
        <p:txBody>
          <a:bodyPr>
            <a:normAutofit fontScale="77500" lnSpcReduction="20000"/>
          </a:bodyPr>
          <a:lstStyle/>
          <a:p>
            <a:pPr marL="0" indent="0">
              <a:buNone/>
            </a:pPr>
            <a:r>
              <a:rPr lang="en-GB" b="1" dirty="0"/>
              <a:t>Slides </a:t>
            </a:r>
            <a:endParaRPr lang="en-GB" dirty="0"/>
          </a:p>
          <a:p>
            <a:r>
              <a:rPr lang="en-GB" dirty="0"/>
              <a:t>Should follow recognised good practice (e.g. not excessive number of slides, uncluttered slides, and appropriate font sizes) and cover key points/areas of the information to be presented.  A typical presentation structure would include: title slide, aims of presentation, main content areas to be covered, key information points/main content, conclusions/summary slide.</a:t>
            </a:r>
          </a:p>
          <a:p>
            <a:endParaRPr lang="en-GB" dirty="0"/>
          </a:p>
          <a:p>
            <a:pPr marL="0" indent="0">
              <a:buNone/>
            </a:pPr>
            <a:r>
              <a:rPr lang="en-GB" b="1" dirty="0"/>
              <a:t>Notes pages</a:t>
            </a:r>
            <a:endParaRPr lang="en-GB" dirty="0"/>
          </a:p>
          <a:p>
            <a:r>
              <a:rPr lang="en-GB" dirty="0"/>
              <a:t>The notes pages should develop the key points on the slides and make reference to academic literature, theory or models.  </a:t>
            </a:r>
          </a:p>
          <a:p>
            <a:endParaRPr lang="en-GB" dirty="0"/>
          </a:p>
        </p:txBody>
      </p:sp>
    </p:spTree>
    <p:extLst>
      <p:ext uri="{BB962C8B-B14F-4D97-AF65-F5344CB8AC3E}">
        <p14:creationId xmlns:p14="http://schemas.microsoft.com/office/powerpoint/2010/main" val="1034407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00B3-A594-40D8-970E-9F4B10DD18B2}"/>
              </a:ext>
            </a:extLst>
          </p:cNvPr>
          <p:cNvSpPr>
            <a:spLocks noGrp="1"/>
          </p:cNvSpPr>
          <p:nvPr>
            <p:ph type="title"/>
          </p:nvPr>
        </p:nvSpPr>
        <p:spPr>
          <a:xfrm>
            <a:off x="609600" y="192947"/>
            <a:ext cx="10972800" cy="671119"/>
          </a:xfrm>
        </p:spPr>
        <p:txBody>
          <a:bodyPr>
            <a:normAutofit fontScale="90000"/>
          </a:bodyPr>
          <a:lstStyle/>
          <a:p>
            <a:r>
              <a:rPr lang="en-GB" dirty="0"/>
              <a:t>The Task Detail</a:t>
            </a:r>
          </a:p>
        </p:txBody>
      </p:sp>
      <p:sp>
        <p:nvSpPr>
          <p:cNvPr id="3" name="Content Placeholder 2">
            <a:extLst>
              <a:ext uri="{FF2B5EF4-FFF2-40B4-BE49-F238E27FC236}">
                <a16:creationId xmlns:a16="http://schemas.microsoft.com/office/drawing/2014/main" id="{7EF0C8CB-3671-4079-BFC7-FD00BB8F0F03}"/>
              </a:ext>
            </a:extLst>
          </p:cNvPr>
          <p:cNvSpPr>
            <a:spLocks noGrp="1"/>
          </p:cNvSpPr>
          <p:nvPr>
            <p:ph idx="1"/>
          </p:nvPr>
        </p:nvSpPr>
        <p:spPr>
          <a:xfrm>
            <a:off x="609600" y="989900"/>
            <a:ext cx="10972800" cy="4773337"/>
          </a:xfrm>
        </p:spPr>
        <p:txBody>
          <a:bodyPr>
            <a:normAutofit fontScale="70000" lnSpcReduction="20000"/>
          </a:bodyPr>
          <a:lstStyle/>
          <a:p>
            <a:pPr marL="0" indent="0">
              <a:buNone/>
            </a:pPr>
            <a:r>
              <a:rPr lang="en-GB" dirty="0"/>
              <a:t>In preparation for your presentation, you should develop slides with related notes pages, which cover the following:</a:t>
            </a:r>
          </a:p>
          <a:p>
            <a:pPr marL="0" indent="0">
              <a:buNone/>
            </a:pPr>
            <a:r>
              <a:rPr lang="en-GB" dirty="0"/>
              <a:t> </a:t>
            </a:r>
          </a:p>
          <a:p>
            <a:pPr lvl="0"/>
            <a:r>
              <a:rPr lang="en-GB" dirty="0"/>
              <a:t>a synopsis of views on the function of HR and how this is evolving</a:t>
            </a:r>
          </a:p>
          <a:p>
            <a:pPr lvl="0"/>
            <a:r>
              <a:rPr lang="en-GB" dirty="0"/>
              <a:t>examples of how HR can contribute to effective change management, with reference to at least one model of change</a:t>
            </a:r>
          </a:p>
          <a:p>
            <a:pPr lvl="0"/>
            <a:r>
              <a:rPr lang="en-GB" dirty="0"/>
              <a:t>a summary of different ways that HR services can be delivered, comparing and contrasting the different models</a:t>
            </a:r>
          </a:p>
          <a:p>
            <a:pPr lvl="0"/>
            <a:r>
              <a:rPr lang="en-GB" dirty="0"/>
              <a:t>examples how HR can work with line managers to provide HR services</a:t>
            </a:r>
          </a:p>
          <a:p>
            <a:pPr lvl="0"/>
            <a:r>
              <a:rPr lang="en-GB" dirty="0"/>
              <a:t>a justification of why HR should be managed in an ethical manner with examples of ethical practice contrasted with examples of non-ethical practice</a:t>
            </a:r>
          </a:p>
          <a:p>
            <a:pPr lvl="0"/>
            <a:r>
              <a:rPr lang="en-GB" dirty="0"/>
              <a:t>an explanation of how HR’s contribution to the organisation can be evaluated.</a:t>
            </a:r>
          </a:p>
          <a:p>
            <a:r>
              <a:rPr lang="en-GB" dirty="0"/>
              <a:t>an evaluation of two examples of published research that demonstrates the link between HR and positive organisational outcomes.</a:t>
            </a:r>
            <a:br>
              <a:rPr lang="en-GB" dirty="0"/>
            </a:br>
            <a:endParaRPr lang="en-GB" dirty="0"/>
          </a:p>
        </p:txBody>
      </p:sp>
    </p:spTree>
    <p:extLst>
      <p:ext uri="{BB962C8B-B14F-4D97-AF65-F5344CB8AC3E}">
        <p14:creationId xmlns:p14="http://schemas.microsoft.com/office/powerpoint/2010/main" val="50342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BC3A2-7DC8-4B0B-A98C-84506E02B9D9}"/>
              </a:ext>
            </a:extLst>
          </p:cNvPr>
          <p:cNvSpPr>
            <a:spLocks noGrp="1"/>
          </p:cNvSpPr>
          <p:nvPr>
            <p:ph type="title"/>
          </p:nvPr>
        </p:nvSpPr>
        <p:spPr>
          <a:xfrm>
            <a:off x="609600" y="75501"/>
            <a:ext cx="10972800" cy="763398"/>
          </a:xfrm>
        </p:spPr>
        <p:txBody>
          <a:bodyPr/>
          <a:lstStyle/>
          <a:p>
            <a:r>
              <a:rPr lang="en-GB" dirty="0"/>
              <a:t>Content</a:t>
            </a:r>
          </a:p>
        </p:txBody>
      </p:sp>
      <p:sp>
        <p:nvSpPr>
          <p:cNvPr id="3" name="Content Placeholder 2">
            <a:extLst>
              <a:ext uri="{FF2B5EF4-FFF2-40B4-BE49-F238E27FC236}">
                <a16:creationId xmlns:a16="http://schemas.microsoft.com/office/drawing/2014/main" id="{315CB0E8-98EC-4853-B65E-9A0DE5360589}"/>
              </a:ext>
            </a:extLst>
          </p:cNvPr>
          <p:cNvSpPr>
            <a:spLocks noGrp="1"/>
          </p:cNvSpPr>
          <p:nvPr>
            <p:ph idx="1"/>
          </p:nvPr>
        </p:nvSpPr>
        <p:spPr>
          <a:xfrm>
            <a:off x="609600" y="931178"/>
            <a:ext cx="10972800" cy="4588778"/>
          </a:xfrm>
        </p:spPr>
        <p:txBody>
          <a:bodyPr>
            <a:normAutofit fontScale="70000" lnSpcReduction="20000"/>
          </a:bodyPr>
          <a:lstStyle/>
          <a:p>
            <a:pPr lvl="0"/>
            <a:r>
              <a:rPr lang="en-GB" u="sng" dirty="0"/>
              <a:t>a synopsis of views on the function of HR and how this is evolving</a:t>
            </a:r>
          </a:p>
          <a:p>
            <a:pPr marL="0" indent="0">
              <a:buNone/>
            </a:pPr>
            <a:endParaRPr lang="en-GB" b="1" dirty="0"/>
          </a:p>
          <a:p>
            <a:pPr marL="0" indent="0">
              <a:buNone/>
            </a:pPr>
            <a:r>
              <a:rPr lang="en-GB" b="1" dirty="0"/>
              <a:t>(AC 1.1, 1.2)</a:t>
            </a:r>
            <a:br>
              <a:rPr lang="en-GB" dirty="0"/>
            </a:br>
            <a:r>
              <a:rPr lang="en-GB" dirty="0"/>
              <a:t>Summarise the purpose and key objectives of the HR function and how these have evolved (e.g. different functions/objectives as per CIPD HRP Map, transactional v transformational, personnel v HR, different arrangements of HR within organisations).</a:t>
            </a:r>
          </a:p>
          <a:p>
            <a:pPr lvl="0"/>
            <a:endParaRPr lang="en-GB" dirty="0"/>
          </a:p>
          <a:p>
            <a:pPr lvl="0"/>
            <a:r>
              <a:rPr lang="en-GB" u="sng" dirty="0"/>
              <a:t>examples of how HR can contribute to effective change management, with reference to at least one model of change</a:t>
            </a:r>
          </a:p>
          <a:p>
            <a:pPr marL="0" indent="0">
              <a:buNone/>
            </a:pPr>
            <a:endParaRPr lang="en-GB" b="1" dirty="0"/>
          </a:p>
          <a:p>
            <a:pPr marL="0" indent="0">
              <a:buNone/>
            </a:pPr>
            <a:r>
              <a:rPr lang="en-GB" b="1" dirty="0"/>
              <a:t>(AC 1.3)</a:t>
            </a:r>
            <a:endParaRPr lang="en-GB" dirty="0"/>
          </a:p>
          <a:p>
            <a:r>
              <a:rPr lang="en-GB" dirty="0"/>
              <a:t>Explain how HR can contribute to effective change management (e.g. HRD interventions, employee participation and involvement activities, communications and management of expectations, conflict management and line-manager support). You should make reference to a </a:t>
            </a:r>
            <a:r>
              <a:rPr lang="en-GB" b="1" dirty="0"/>
              <a:t>model of change </a:t>
            </a:r>
            <a:r>
              <a:rPr lang="en-GB" dirty="0"/>
              <a:t>within your response. </a:t>
            </a:r>
          </a:p>
          <a:p>
            <a:pPr lvl="0"/>
            <a:endParaRPr lang="en-GB" dirty="0"/>
          </a:p>
          <a:p>
            <a:endParaRPr lang="en-GB" dirty="0"/>
          </a:p>
        </p:txBody>
      </p:sp>
    </p:spTree>
    <p:extLst>
      <p:ext uri="{BB962C8B-B14F-4D97-AF65-F5344CB8AC3E}">
        <p14:creationId xmlns:p14="http://schemas.microsoft.com/office/powerpoint/2010/main" val="3486260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DFE3-E6A7-4E0D-BF60-0CD1166D42EE}"/>
              </a:ext>
            </a:extLst>
          </p:cNvPr>
          <p:cNvSpPr>
            <a:spLocks noGrp="1"/>
          </p:cNvSpPr>
          <p:nvPr>
            <p:ph type="title"/>
          </p:nvPr>
        </p:nvSpPr>
        <p:spPr>
          <a:xfrm>
            <a:off x="609600" y="274638"/>
            <a:ext cx="10972800" cy="480371"/>
          </a:xfrm>
        </p:spPr>
        <p:txBody>
          <a:bodyPr>
            <a:normAutofit fontScale="90000"/>
          </a:bodyPr>
          <a:lstStyle/>
          <a:p>
            <a:r>
              <a:rPr lang="en-GB" dirty="0"/>
              <a:t>Content (2)</a:t>
            </a:r>
          </a:p>
        </p:txBody>
      </p:sp>
      <p:sp>
        <p:nvSpPr>
          <p:cNvPr id="3" name="Content Placeholder 2">
            <a:extLst>
              <a:ext uri="{FF2B5EF4-FFF2-40B4-BE49-F238E27FC236}">
                <a16:creationId xmlns:a16="http://schemas.microsoft.com/office/drawing/2014/main" id="{41C4D371-9863-47EE-9D6A-503EAA41407B}"/>
              </a:ext>
            </a:extLst>
          </p:cNvPr>
          <p:cNvSpPr>
            <a:spLocks noGrp="1"/>
          </p:cNvSpPr>
          <p:nvPr>
            <p:ph idx="1"/>
          </p:nvPr>
        </p:nvSpPr>
        <p:spPr>
          <a:xfrm>
            <a:off x="609600" y="1006679"/>
            <a:ext cx="10972800" cy="4510554"/>
          </a:xfrm>
        </p:spPr>
        <p:txBody>
          <a:bodyPr>
            <a:normAutofit fontScale="70000" lnSpcReduction="20000"/>
          </a:bodyPr>
          <a:lstStyle/>
          <a:p>
            <a:pPr lvl="0"/>
            <a:r>
              <a:rPr lang="en-GB" u="sng" dirty="0"/>
              <a:t>a summary of different ways that HR services can be delivered, comparing and contrasting the different models</a:t>
            </a:r>
          </a:p>
          <a:p>
            <a:pPr lvl="0"/>
            <a:endParaRPr lang="en-GB" b="1" dirty="0"/>
          </a:p>
          <a:p>
            <a:pPr marL="0" lvl="0" indent="0">
              <a:buNone/>
            </a:pPr>
            <a:r>
              <a:rPr lang="en-GB" b="1" dirty="0"/>
              <a:t>(AC 2.1)</a:t>
            </a:r>
            <a:br>
              <a:rPr lang="en-GB" dirty="0"/>
            </a:br>
            <a:endParaRPr lang="en-GB" dirty="0"/>
          </a:p>
          <a:p>
            <a:pPr marL="0" lvl="0" indent="0">
              <a:buNone/>
            </a:pPr>
            <a:r>
              <a:rPr lang="en-GB" dirty="0"/>
              <a:t>Compare and contrast different models of HR service delivery (e.g. centralised; decentralised; account management; shared services; outsourced; integrated, Ulrich).</a:t>
            </a:r>
          </a:p>
          <a:p>
            <a:pPr marL="0" lvl="0" indent="0">
              <a:buNone/>
            </a:pPr>
            <a:endParaRPr lang="en-GB" dirty="0"/>
          </a:p>
          <a:p>
            <a:pPr lvl="0"/>
            <a:r>
              <a:rPr lang="en-GB" u="sng" dirty="0"/>
              <a:t>examples how HR can work with line managers to provide HR services</a:t>
            </a:r>
          </a:p>
          <a:p>
            <a:pPr marL="0" indent="0">
              <a:buNone/>
            </a:pPr>
            <a:endParaRPr lang="en-GB" b="1" dirty="0"/>
          </a:p>
          <a:p>
            <a:pPr marL="0" indent="0">
              <a:buNone/>
            </a:pPr>
            <a:r>
              <a:rPr lang="en-GB" b="1" dirty="0"/>
              <a:t>(AC 2.2)</a:t>
            </a:r>
            <a:br>
              <a:rPr lang="en-GB" dirty="0"/>
            </a:br>
            <a:r>
              <a:rPr lang="en-GB" dirty="0"/>
              <a:t>Give examples of how HR can work with line managers (e.g. business partnering, building line-manager capabilities, advice and direct support).</a:t>
            </a:r>
          </a:p>
          <a:p>
            <a:pPr lvl="0"/>
            <a:endParaRPr lang="en-GB" dirty="0"/>
          </a:p>
          <a:p>
            <a:endParaRPr lang="en-GB" dirty="0"/>
          </a:p>
        </p:txBody>
      </p:sp>
    </p:spTree>
    <p:extLst>
      <p:ext uri="{BB962C8B-B14F-4D97-AF65-F5344CB8AC3E}">
        <p14:creationId xmlns:p14="http://schemas.microsoft.com/office/powerpoint/2010/main" val="2811378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B88CA-3D02-4A34-A5F5-320D5D43E005}"/>
              </a:ext>
            </a:extLst>
          </p:cNvPr>
          <p:cNvSpPr>
            <a:spLocks noGrp="1"/>
          </p:cNvSpPr>
          <p:nvPr>
            <p:ph type="title"/>
          </p:nvPr>
        </p:nvSpPr>
        <p:spPr>
          <a:xfrm>
            <a:off x="609600" y="274638"/>
            <a:ext cx="10972800" cy="656540"/>
          </a:xfrm>
        </p:spPr>
        <p:txBody>
          <a:bodyPr>
            <a:normAutofit fontScale="90000"/>
          </a:bodyPr>
          <a:lstStyle/>
          <a:p>
            <a:r>
              <a:rPr lang="en-GB" dirty="0"/>
              <a:t>Content (3)</a:t>
            </a:r>
          </a:p>
        </p:txBody>
      </p:sp>
      <p:sp>
        <p:nvSpPr>
          <p:cNvPr id="3" name="Content Placeholder 2">
            <a:extLst>
              <a:ext uri="{FF2B5EF4-FFF2-40B4-BE49-F238E27FC236}">
                <a16:creationId xmlns:a16="http://schemas.microsoft.com/office/drawing/2014/main" id="{47DBE1F5-575C-4A1A-8EF7-8DD87EA622A9}"/>
              </a:ext>
            </a:extLst>
          </p:cNvPr>
          <p:cNvSpPr>
            <a:spLocks noGrp="1"/>
          </p:cNvSpPr>
          <p:nvPr>
            <p:ph idx="1"/>
          </p:nvPr>
        </p:nvSpPr>
        <p:spPr>
          <a:xfrm>
            <a:off x="609600" y="1065402"/>
            <a:ext cx="10972800" cy="4451831"/>
          </a:xfrm>
        </p:spPr>
        <p:txBody>
          <a:bodyPr>
            <a:normAutofit lnSpcReduction="10000"/>
          </a:bodyPr>
          <a:lstStyle/>
          <a:p>
            <a:pPr lvl="0"/>
            <a:r>
              <a:rPr lang="en-GB" u="sng" dirty="0"/>
              <a:t>a justification of why HR should be managed in an ethical manner with examples of ethical practice contrasted with examples of non-ethical practice</a:t>
            </a:r>
          </a:p>
          <a:p>
            <a:endParaRPr lang="en-GB" b="1" dirty="0"/>
          </a:p>
          <a:p>
            <a:pPr marL="0" indent="0">
              <a:buNone/>
            </a:pPr>
            <a:r>
              <a:rPr lang="en-GB" b="1" dirty="0"/>
              <a:t>(AC 3.1)</a:t>
            </a:r>
            <a:br>
              <a:rPr lang="en-GB" dirty="0"/>
            </a:br>
            <a:r>
              <a:rPr lang="en-GB" dirty="0"/>
              <a:t>Give examples of ethical versus non-ethical practice with reference to extant (existing) legislation where appropriate e.g. fair dealing in terms of pay and reward; corporate social responsibility; duty of care; health and safety.</a:t>
            </a:r>
          </a:p>
          <a:p>
            <a:pPr lvl="0"/>
            <a:endParaRPr lang="en-GB" dirty="0"/>
          </a:p>
          <a:p>
            <a:pPr lvl="0"/>
            <a:endParaRPr lang="en-GB" dirty="0"/>
          </a:p>
          <a:p>
            <a:endParaRPr lang="en-GB" dirty="0"/>
          </a:p>
        </p:txBody>
      </p:sp>
    </p:spTree>
    <p:extLst>
      <p:ext uri="{BB962C8B-B14F-4D97-AF65-F5344CB8AC3E}">
        <p14:creationId xmlns:p14="http://schemas.microsoft.com/office/powerpoint/2010/main" val="2255213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CAB2-4A08-495D-8D14-F6620CE12AB9}"/>
              </a:ext>
            </a:extLst>
          </p:cNvPr>
          <p:cNvSpPr>
            <a:spLocks noGrp="1"/>
          </p:cNvSpPr>
          <p:nvPr>
            <p:ph type="title"/>
          </p:nvPr>
        </p:nvSpPr>
        <p:spPr>
          <a:xfrm>
            <a:off x="609600" y="274638"/>
            <a:ext cx="10972800" cy="589428"/>
          </a:xfrm>
        </p:spPr>
        <p:txBody>
          <a:bodyPr>
            <a:normAutofit fontScale="90000"/>
          </a:bodyPr>
          <a:lstStyle/>
          <a:p>
            <a:r>
              <a:rPr lang="en-GB" dirty="0"/>
              <a:t>Content (4)</a:t>
            </a:r>
          </a:p>
        </p:txBody>
      </p:sp>
      <p:sp>
        <p:nvSpPr>
          <p:cNvPr id="3" name="Content Placeholder 2">
            <a:extLst>
              <a:ext uri="{FF2B5EF4-FFF2-40B4-BE49-F238E27FC236}">
                <a16:creationId xmlns:a16="http://schemas.microsoft.com/office/drawing/2014/main" id="{A8F07795-B64E-47F3-A197-F4AE26C2C241}"/>
              </a:ext>
            </a:extLst>
          </p:cNvPr>
          <p:cNvSpPr>
            <a:spLocks noGrp="1"/>
          </p:cNvSpPr>
          <p:nvPr>
            <p:ph idx="1"/>
          </p:nvPr>
        </p:nvSpPr>
        <p:spPr>
          <a:xfrm>
            <a:off x="609600" y="1107347"/>
            <a:ext cx="10972800" cy="4409886"/>
          </a:xfrm>
        </p:spPr>
        <p:txBody>
          <a:bodyPr>
            <a:normAutofit fontScale="62500" lnSpcReduction="20000"/>
          </a:bodyPr>
          <a:lstStyle/>
          <a:p>
            <a:r>
              <a:rPr lang="en-GB" u="sng" dirty="0"/>
              <a:t>an explanation of how HR’s contribution to the organisation can be evaluated.</a:t>
            </a:r>
          </a:p>
          <a:p>
            <a:pPr marL="0" indent="0">
              <a:buNone/>
            </a:pPr>
            <a:endParaRPr lang="en-GB" b="1" u="sng" dirty="0"/>
          </a:p>
          <a:p>
            <a:pPr marL="0" indent="0">
              <a:buNone/>
            </a:pPr>
            <a:r>
              <a:rPr lang="en-GB" b="1" dirty="0"/>
              <a:t>(AC 4.1)</a:t>
            </a:r>
            <a:br>
              <a:rPr lang="en-GB" dirty="0"/>
            </a:br>
            <a:r>
              <a:rPr lang="en-GB" dirty="0"/>
              <a:t>Give examples of how HR services can be evaluated e.g. service level agreements; key performance indicators; objective setting; benchmarking; balanced scorecards; staff satisfaction surveys. </a:t>
            </a:r>
          </a:p>
          <a:p>
            <a:endParaRPr lang="en-GB" dirty="0"/>
          </a:p>
          <a:p>
            <a:r>
              <a:rPr lang="en-GB" u="sng" dirty="0"/>
              <a:t>an evaluation of two examples of published research that demonstrates the link between HR and positive organisational outcomes.</a:t>
            </a:r>
            <a:br>
              <a:rPr lang="en-GB" u="sng" dirty="0"/>
            </a:br>
            <a:endParaRPr lang="en-GB" u="sng" dirty="0"/>
          </a:p>
          <a:p>
            <a:pPr marL="0" indent="0">
              <a:buNone/>
            </a:pPr>
            <a:r>
              <a:rPr lang="en-GB" b="1" dirty="0"/>
              <a:t>(AC 4.2)</a:t>
            </a:r>
            <a:br>
              <a:rPr lang="en-GB" dirty="0"/>
            </a:br>
            <a:r>
              <a:rPr lang="en-GB" dirty="0"/>
              <a:t>Provide a short critique of two research studies linking HR to positive organisational outcomes. In the critique, the strengths of the research should be highlighted along with any weaknesses (e.g. cross sectional vs longitudinal, sample sizes, sector – look at the limitations section of the article for the author’s self-evaluation). </a:t>
            </a:r>
          </a:p>
          <a:p>
            <a:endParaRPr lang="en-GB" dirty="0"/>
          </a:p>
        </p:txBody>
      </p:sp>
    </p:spTree>
    <p:extLst>
      <p:ext uri="{BB962C8B-B14F-4D97-AF65-F5344CB8AC3E}">
        <p14:creationId xmlns:p14="http://schemas.microsoft.com/office/powerpoint/2010/main" val="1672629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docProps/app.xml><?xml version="1.0" encoding="utf-8"?>
<Properties xmlns="http://schemas.openxmlformats.org/officeDocument/2006/extended-properties" xmlns:vt="http://schemas.openxmlformats.org/officeDocument/2006/docPropsVTypes">
  <Template>ThemeUWTSD</Template>
  <TotalTime>26</TotalTime>
  <Words>323</Words>
  <Application>Microsoft Office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Myriad Pro</vt:lpstr>
      <vt:lpstr>ThemeUWTSD</vt:lpstr>
      <vt:lpstr>Assessment Activity</vt:lpstr>
      <vt:lpstr>The Task</vt:lpstr>
      <vt:lpstr>Structure</vt:lpstr>
      <vt:lpstr>The Task Detail</vt:lpstr>
      <vt:lpstr>Content</vt:lpstr>
      <vt:lpstr>Content (2)</vt:lpstr>
      <vt:lpstr>Content (3)</vt:lpstr>
      <vt:lpstr>Content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5</cp:revision>
  <dcterms:created xsi:type="dcterms:W3CDTF">2018-11-08T17:01:04Z</dcterms:created>
  <dcterms:modified xsi:type="dcterms:W3CDTF">2018-11-08T17:27:07Z</dcterms:modified>
</cp:coreProperties>
</file>