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47"/>
  </p:notesMasterIdLst>
  <p:sldIdLst>
    <p:sldId id="719" r:id="rId7"/>
    <p:sldId id="301" r:id="rId8"/>
    <p:sldId id="302" r:id="rId9"/>
    <p:sldId id="331" r:id="rId10"/>
    <p:sldId id="803" r:id="rId11"/>
    <p:sldId id="805" r:id="rId12"/>
    <p:sldId id="806" r:id="rId13"/>
    <p:sldId id="807" r:id="rId14"/>
    <p:sldId id="838" r:id="rId15"/>
    <p:sldId id="839" r:id="rId16"/>
    <p:sldId id="354" r:id="rId17"/>
    <p:sldId id="355" r:id="rId18"/>
    <p:sldId id="837" r:id="rId19"/>
    <p:sldId id="809" r:id="rId20"/>
    <p:sldId id="810" r:id="rId21"/>
    <p:sldId id="811" r:id="rId22"/>
    <p:sldId id="812" r:id="rId23"/>
    <p:sldId id="815" r:id="rId24"/>
    <p:sldId id="836" r:id="rId25"/>
    <p:sldId id="813" r:id="rId26"/>
    <p:sldId id="822" r:id="rId27"/>
    <p:sldId id="814" r:id="rId28"/>
    <p:sldId id="817" r:id="rId29"/>
    <p:sldId id="828" r:id="rId30"/>
    <p:sldId id="826" r:id="rId31"/>
    <p:sldId id="818" r:id="rId32"/>
    <p:sldId id="819" r:id="rId33"/>
    <p:sldId id="820" r:id="rId34"/>
    <p:sldId id="821" r:id="rId35"/>
    <p:sldId id="824" r:id="rId36"/>
    <p:sldId id="835" r:id="rId37"/>
    <p:sldId id="823" r:id="rId38"/>
    <p:sldId id="825" r:id="rId39"/>
    <p:sldId id="827" r:id="rId40"/>
    <p:sldId id="829" r:id="rId41"/>
    <p:sldId id="264" r:id="rId42"/>
    <p:sldId id="840" r:id="rId43"/>
    <p:sldId id="841" r:id="rId44"/>
    <p:sldId id="834" r:id="rId45"/>
    <p:sldId id="72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8" autoAdjust="0"/>
    <p:restoredTop sz="77253"/>
  </p:normalViewPr>
  <p:slideViewPr>
    <p:cSldViewPr snapToGrid="0">
      <p:cViewPr varScale="1">
        <p:scale>
          <a:sx n="76" d="100"/>
          <a:sy n="76" d="100"/>
        </p:scale>
        <p:origin x="669"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EE0B90DB-4652-47CF-8D9E-BE6B34C4F100}"/>
    <pc:docChg chg="custSel modSld sldOrd">
      <pc:chgData name="Stalin Jacob Wilson Packia Dhas" userId="050d7d71-3621-4503-95e8-1c9a9d962492" providerId="ADAL" clId="{EE0B90DB-4652-47CF-8D9E-BE6B34C4F100}" dt="2025-03-31T12:23:43.084" v="55" actId="20577"/>
      <pc:docMkLst>
        <pc:docMk/>
      </pc:docMkLst>
      <pc:sldChg chg="modSp mod">
        <pc:chgData name="Stalin Jacob Wilson Packia Dhas" userId="050d7d71-3621-4503-95e8-1c9a9d962492" providerId="ADAL" clId="{EE0B90DB-4652-47CF-8D9E-BE6B34C4F100}" dt="2025-03-31T12:23:43.084" v="55" actId="20577"/>
        <pc:sldMkLst>
          <pc:docMk/>
          <pc:sldMk cId="43792461" sldId="264"/>
        </pc:sldMkLst>
        <pc:spChg chg="mod">
          <ac:chgData name="Stalin Jacob Wilson Packia Dhas" userId="050d7d71-3621-4503-95e8-1c9a9d962492" providerId="ADAL" clId="{EE0B90DB-4652-47CF-8D9E-BE6B34C4F100}" dt="2025-03-31T12:23:43.084" v="55" actId="20577"/>
          <ac:spMkLst>
            <pc:docMk/>
            <pc:sldMk cId="43792461" sldId="264"/>
            <ac:spMk id="3" creationId="{C961227C-1480-6E84-F7DE-5DF3AC7AFB81}"/>
          </ac:spMkLst>
        </pc:spChg>
      </pc:sldChg>
      <pc:sldChg chg="modSp mod">
        <pc:chgData name="Stalin Jacob Wilson Packia Dhas" userId="050d7d71-3621-4503-95e8-1c9a9d962492" providerId="ADAL" clId="{EE0B90DB-4652-47CF-8D9E-BE6B34C4F100}" dt="2025-03-31T11:25:17.035" v="5" actId="113"/>
        <pc:sldMkLst>
          <pc:docMk/>
          <pc:sldMk cId="1572649805" sldId="331"/>
        </pc:sldMkLst>
        <pc:spChg chg="mod">
          <ac:chgData name="Stalin Jacob Wilson Packia Dhas" userId="050d7d71-3621-4503-95e8-1c9a9d962492" providerId="ADAL" clId="{EE0B90DB-4652-47CF-8D9E-BE6B34C4F100}" dt="2025-03-31T11:25:17.035" v="5" actId="113"/>
          <ac:spMkLst>
            <pc:docMk/>
            <pc:sldMk cId="1572649805" sldId="331"/>
            <ac:spMk id="3" creationId="{00000000-0000-0000-0000-000000000000}"/>
          </ac:spMkLst>
        </pc:spChg>
      </pc:sldChg>
      <pc:sldChg chg="modSp mod">
        <pc:chgData name="Stalin Jacob Wilson Packia Dhas" userId="050d7d71-3621-4503-95e8-1c9a9d962492" providerId="ADAL" clId="{EE0B90DB-4652-47CF-8D9E-BE6B34C4F100}" dt="2025-03-31T11:48:17.284" v="17" actId="403"/>
        <pc:sldMkLst>
          <pc:docMk/>
          <pc:sldMk cId="340784257" sldId="355"/>
        </pc:sldMkLst>
        <pc:spChg chg="mod">
          <ac:chgData name="Stalin Jacob Wilson Packia Dhas" userId="050d7d71-3621-4503-95e8-1c9a9d962492" providerId="ADAL" clId="{EE0B90DB-4652-47CF-8D9E-BE6B34C4F100}" dt="2025-03-31T11:48:17.284" v="17" actId="403"/>
          <ac:spMkLst>
            <pc:docMk/>
            <pc:sldMk cId="340784257" sldId="355"/>
            <ac:spMk id="3" creationId="{ACCF2B57-756B-524E-CB8B-5F167FCEBD4E}"/>
          </ac:spMkLst>
        </pc:spChg>
      </pc:sldChg>
      <pc:sldChg chg="modSp mod">
        <pc:chgData name="Stalin Jacob Wilson Packia Dhas" userId="050d7d71-3621-4503-95e8-1c9a9d962492" providerId="ADAL" clId="{EE0B90DB-4652-47CF-8D9E-BE6B34C4F100}" dt="2025-03-31T11:24:57.501" v="2" actId="20577"/>
        <pc:sldMkLst>
          <pc:docMk/>
          <pc:sldMk cId="3119007398" sldId="719"/>
        </pc:sldMkLst>
        <pc:spChg chg="mod">
          <ac:chgData name="Stalin Jacob Wilson Packia Dhas" userId="050d7d71-3621-4503-95e8-1c9a9d962492" providerId="ADAL" clId="{EE0B90DB-4652-47CF-8D9E-BE6B34C4F100}" dt="2025-03-31T11:24:57.501" v="2" actId="20577"/>
          <ac:spMkLst>
            <pc:docMk/>
            <pc:sldMk cId="3119007398" sldId="719"/>
            <ac:spMk id="2" creationId="{5AF40EAB-6954-8B5E-C784-2A455332F66A}"/>
          </ac:spMkLst>
        </pc:spChg>
      </pc:sldChg>
      <pc:sldChg chg="modSp mod">
        <pc:chgData name="Stalin Jacob Wilson Packia Dhas" userId="050d7d71-3621-4503-95e8-1c9a9d962492" providerId="ADAL" clId="{EE0B90DB-4652-47CF-8D9E-BE6B34C4F100}" dt="2025-03-31T12:21:45.100" v="41" actId="27636"/>
        <pc:sldMkLst>
          <pc:docMk/>
          <pc:sldMk cId="1667278411" sldId="817"/>
        </pc:sldMkLst>
        <pc:spChg chg="mod">
          <ac:chgData name="Stalin Jacob Wilson Packia Dhas" userId="050d7d71-3621-4503-95e8-1c9a9d962492" providerId="ADAL" clId="{EE0B90DB-4652-47CF-8D9E-BE6B34C4F100}" dt="2025-03-31T12:21:45.100" v="41" actId="27636"/>
          <ac:spMkLst>
            <pc:docMk/>
            <pc:sldMk cId="1667278411" sldId="817"/>
            <ac:spMk id="11" creationId="{51A0285B-A3EF-75EF-732C-EF9350A6B57F}"/>
          </ac:spMkLst>
        </pc:spChg>
      </pc:sldChg>
      <pc:sldChg chg="modSp mod modNotesTx">
        <pc:chgData name="Stalin Jacob Wilson Packia Dhas" userId="050d7d71-3621-4503-95e8-1c9a9d962492" providerId="ADAL" clId="{EE0B90DB-4652-47CF-8D9E-BE6B34C4F100}" dt="2025-03-31T12:14:36.797" v="28" actId="12"/>
        <pc:sldMkLst>
          <pc:docMk/>
          <pc:sldMk cId="1977032818" sldId="820"/>
        </pc:sldMkLst>
        <pc:spChg chg="mod">
          <ac:chgData name="Stalin Jacob Wilson Packia Dhas" userId="050d7d71-3621-4503-95e8-1c9a9d962492" providerId="ADAL" clId="{EE0B90DB-4652-47CF-8D9E-BE6B34C4F100}" dt="2025-03-31T12:14:36.797" v="28" actId="12"/>
          <ac:spMkLst>
            <pc:docMk/>
            <pc:sldMk cId="1977032818" sldId="820"/>
            <ac:spMk id="11" creationId="{51A0285B-A3EF-75EF-732C-EF9350A6B57F}"/>
          </ac:spMkLst>
        </pc:spChg>
      </pc:sldChg>
      <pc:sldChg chg="ord">
        <pc:chgData name="Stalin Jacob Wilson Packia Dhas" userId="050d7d71-3621-4503-95e8-1c9a9d962492" providerId="ADAL" clId="{EE0B90DB-4652-47CF-8D9E-BE6B34C4F100}" dt="2025-03-31T12:19:02.010" v="30"/>
        <pc:sldMkLst>
          <pc:docMk/>
          <pc:sldMk cId="2167946054" sldId="822"/>
        </pc:sldMkLst>
      </pc:sldChg>
      <pc:sldChg chg="modSp mod ord">
        <pc:chgData name="Stalin Jacob Wilson Packia Dhas" userId="050d7d71-3621-4503-95e8-1c9a9d962492" providerId="ADAL" clId="{EE0B90DB-4652-47CF-8D9E-BE6B34C4F100}" dt="2025-03-31T12:21:38.842" v="38" actId="21"/>
        <pc:sldMkLst>
          <pc:docMk/>
          <pc:sldMk cId="1720254536" sldId="826"/>
        </pc:sldMkLst>
        <pc:spChg chg="mod">
          <ac:chgData name="Stalin Jacob Wilson Packia Dhas" userId="050d7d71-3621-4503-95e8-1c9a9d962492" providerId="ADAL" clId="{EE0B90DB-4652-47CF-8D9E-BE6B34C4F100}" dt="2025-03-31T12:21:38.842" v="38" actId="21"/>
          <ac:spMkLst>
            <pc:docMk/>
            <pc:sldMk cId="1720254536" sldId="826"/>
            <ac:spMk id="11" creationId="{51A0285B-A3EF-75EF-732C-EF9350A6B57F}"/>
          </ac:spMkLst>
        </pc:spChg>
      </pc:sldChg>
      <pc:sldChg chg="ord">
        <pc:chgData name="Stalin Jacob Wilson Packia Dhas" userId="050d7d71-3621-4503-95e8-1c9a9d962492" providerId="ADAL" clId="{EE0B90DB-4652-47CF-8D9E-BE6B34C4F100}" dt="2025-03-31T12:22:24.819" v="43"/>
        <pc:sldMkLst>
          <pc:docMk/>
          <pc:sldMk cId="1858842378" sldId="828"/>
        </pc:sldMkLst>
      </pc:sldChg>
      <pc:sldChg chg="modSp mod">
        <pc:chgData name="Stalin Jacob Wilson Packia Dhas" userId="050d7d71-3621-4503-95e8-1c9a9d962492" providerId="ADAL" clId="{EE0B90DB-4652-47CF-8D9E-BE6B34C4F100}" dt="2025-03-31T11:31:54.481" v="12" actId="14100"/>
        <pc:sldMkLst>
          <pc:docMk/>
          <pc:sldMk cId="2471873859" sldId="838"/>
        </pc:sldMkLst>
        <pc:spChg chg="mod">
          <ac:chgData name="Stalin Jacob Wilson Packia Dhas" userId="050d7d71-3621-4503-95e8-1c9a9d962492" providerId="ADAL" clId="{EE0B90DB-4652-47CF-8D9E-BE6B34C4F100}" dt="2025-03-31T11:31:54.481" v="12" actId="14100"/>
          <ac:spMkLst>
            <pc:docMk/>
            <pc:sldMk cId="2471873859" sldId="838"/>
            <ac:spMk id="3" creationId="{DA42C866-7C6D-61F5-0AA5-83CC1471D890}"/>
          </ac:spMkLst>
        </pc:spChg>
      </pc:sldChg>
      <pc:sldChg chg="modSp mod">
        <pc:chgData name="Stalin Jacob Wilson Packia Dhas" userId="050d7d71-3621-4503-95e8-1c9a9d962492" providerId="ADAL" clId="{EE0B90DB-4652-47CF-8D9E-BE6B34C4F100}" dt="2025-03-31T11:47:49.151" v="16" actId="113"/>
        <pc:sldMkLst>
          <pc:docMk/>
          <pc:sldMk cId="778717532" sldId="839"/>
        </pc:sldMkLst>
        <pc:spChg chg="mod">
          <ac:chgData name="Stalin Jacob Wilson Packia Dhas" userId="050d7d71-3621-4503-95e8-1c9a9d962492" providerId="ADAL" clId="{EE0B90DB-4652-47CF-8D9E-BE6B34C4F100}" dt="2025-03-31T11:47:49.151" v="16" actId="113"/>
          <ac:spMkLst>
            <pc:docMk/>
            <pc:sldMk cId="778717532" sldId="839"/>
            <ac:spMk id="3" creationId="{B8013C36-6C85-AA83-DACD-746F01394691}"/>
          </ac:spMkLst>
        </pc:spChg>
      </pc:sldChg>
    </pc:docChg>
  </pc:docChgLst>
  <pc:docChgLst>
    <pc:chgData name="Stalin Jacob Wilson Packia Dhas" userId="050d7d71-3621-4503-95e8-1c9a9d962492" providerId="ADAL" clId="{3C74DA23-5EEE-4462-A59E-4F12DC8C0277}"/>
    <pc:docChg chg="modSld">
      <pc:chgData name="Stalin Jacob Wilson Packia Dhas" userId="050d7d71-3621-4503-95e8-1c9a9d962492" providerId="ADAL" clId="{3C74DA23-5EEE-4462-A59E-4F12DC8C0277}" dt="2025-03-31T12:33:48.562" v="7" actId="6549"/>
      <pc:docMkLst>
        <pc:docMk/>
      </pc:docMkLst>
      <pc:sldChg chg="modNotesTx">
        <pc:chgData name="Stalin Jacob Wilson Packia Dhas" userId="050d7d71-3621-4503-95e8-1c9a9d962492" providerId="ADAL" clId="{3C74DA23-5EEE-4462-A59E-4F12DC8C0277}" dt="2025-03-31T12:32:48.557" v="0" actId="6549"/>
        <pc:sldMkLst>
          <pc:docMk/>
          <pc:sldMk cId="1547553000" sldId="803"/>
        </pc:sldMkLst>
      </pc:sldChg>
      <pc:sldChg chg="modNotesTx">
        <pc:chgData name="Stalin Jacob Wilson Packia Dhas" userId="050d7d71-3621-4503-95e8-1c9a9d962492" providerId="ADAL" clId="{3C74DA23-5EEE-4462-A59E-4F12DC8C0277}" dt="2025-03-31T12:32:51.764" v="1" actId="6549"/>
        <pc:sldMkLst>
          <pc:docMk/>
          <pc:sldMk cId="1210744283" sldId="805"/>
        </pc:sldMkLst>
      </pc:sldChg>
      <pc:sldChg chg="modNotesTx">
        <pc:chgData name="Stalin Jacob Wilson Packia Dhas" userId="050d7d71-3621-4503-95e8-1c9a9d962492" providerId="ADAL" clId="{3C74DA23-5EEE-4462-A59E-4F12DC8C0277}" dt="2025-03-31T12:33:09.971" v="2" actId="6549"/>
        <pc:sldMkLst>
          <pc:docMk/>
          <pc:sldMk cId="3073448946" sldId="811"/>
        </pc:sldMkLst>
      </pc:sldChg>
      <pc:sldChg chg="modNotesTx">
        <pc:chgData name="Stalin Jacob Wilson Packia Dhas" userId="050d7d71-3621-4503-95e8-1c9a9d962492" providerId="ADAL" clId="{3C74DA23-5EEE-4462-A59E-4F12DC8C0277}" dt="2025-03-31T12:33:26.611" v="4" actId="6549"/>
        <pc:sldMkLst>
          <pc:docMk/>
          <pc:sldMk cId="4063509430" sldId="814"/>
        </pc:sldMkLst>
      </pc:sldChg>
      <pc:sldChg chg="modNotesTx">
        <pc:chgData name="Stalin Jacob Wilson Packia Dhas" userId="050d7d71-3621-4503-95e8-1c9a9d962492" providerId="ADAL" clId="{3C74DA23-5EEE-4462-A59E-4F12DC8C0277}" dt="2025-03-31T12:33:30.546" v="5" actId="6549"/>
        <pc:sldMkLst>
          <pc:docMk/>
          <pc:sldMk cId="1667278411" sldId="817"/>
        </pc:sldMkLst>
      </pc:sldChg>
      <pc:sldChg chg="modNotesTx">
        <pc:chgData name="Stalin Jacob Wilson Packia Dhas" userId="050d7d71-3621-4503-95e8-1c9a9d962492" providerId="ADAL" clId="{3C74DA23-5EEE-4462-A59E-4F12DC8C0277}" dt="2025-03-31T12:33:40.328" v="6" actId="6549"/>
        <pc:sldMkLst>
          <pc:docMk/>
          <pc:sldMk cId="1977032818" sldId="820"/>
        </pc:sldMkLst>
      </pc:sldChg>
      <pc:sldChg chg="modNotesTx">
        <pc:chgData name="Stalin Jacob Wilson Packia Dhas" userId="050d7d71-3621-4503-95e8-1c9a9d962492" providerId="ADAL" clId="{3C74DA23-5EEE-4462-A59E-4F12DC8C0277}" dt="2025-03-31T12:33:48.562" v="7" actId="6549"/>
        <pc:sldMkLst>
          <pc:docMk/>
          <pc:sldMk cId="983231823" sldId="823"/>
        </pc:sldMkLst>
      </pc:sldChg>
      <pc:sldChg chg="modNotesTx">
        <pc:chgData name="Stalin Jacob Wilson Packia Dhas" userId="050d7d71-3621-4503-95e8-1c9a9d962492" providerId="ADAL" clId="{3C74DA23-5EEE-4462-A59E-4F12DC8C0277}" dt="2025-03-31T12:33:17.563" v="3" actId="6549"/>
        <pc:sldMkLst>
          <pc:docMk/>
          <pc:sldMk cId="603014318" sldId="83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22852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411956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3235305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1363319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0AACF-8565-CD83-762A-FA1BC03300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4593FF-F793-85C4-0ED0-7ED7A294A5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8B3784-F18F-55AD-94F5-B44C151084E5}"/>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8A1731E4-C14E-034F-EE95-13D14C354B59}"/>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204309BD-E118-8590-BD29-5411D37AEA8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5DEC7A-131E-4F1E-F436-6F1C9FA873CF}"/>
              </a:ext>
            </a:extLst>
          </p:cNvPr>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2316392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12841820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3581687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41595229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3388576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33985468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39829080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5249670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15381965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41588904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0167793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37630513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13733947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42032075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34563945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42814495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1529780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17375504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25960978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40245265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6445842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14235886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34538631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14359717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40</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47ADEC-2B17-4C92-BF53-17D4C1969749}" type="datetime1">
              <a:rPr lang="en-GB" smtClean="0"/>
              <a:t>31/03/2025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- 9</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446088" indent="-357188"/>
            <a:r>
              <a:rPr lang="en-IN" sz="3200" dirty="0"/>
              <a:t>Introduction</a:t>
            </a:r>
            <a:endParaRPr lang="en-GB" sz="3200" dirty="0">
              <a:cs typeface="Times New Roman" panose="02020603050405020304" pitchFamily="18" charset="0"/>
            </a:endParaRPr>
          </a:p>
          <a:p>
            <a:pPr marL="446088" indent="-357188"/>
            <a:r>
              <a:rPr lang="en-GB" sz="3200" dirty="0">
                <a:cs typeface="Times New Roman" panose="02020603050405020304" pitchFamily="18" charset="0"/>
              </a:rPr>
              <a:t>Cyber attack</a:t>
            </a:r>
          </a:p>
          <a:p>
            <a:pPr marL="446088" indent="-357188"/>
            <a:r>
              <a:rPr lang="en-GB" sz="3200" dirty="0">
                <a:cs typeface="Times New Roman" panose="02020603050405020304" pitchFamily="18" charset="0"/>
              </a:rPr>
              <a:t>Cyber security</a:t>
            </a: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Define Cyber security</a:t>
            </a:r>
          </a:p>
          <a:p>
            <a:r>
              <a:rPr lang="en-IN" sz="3200" dirty="0"/>
              <a:t>Describe the types of Cyber attack</a:t>
            </a:r>
          </a:p>
          <a:p>
            <a:r>
              <a:rPr lang="en-IN" sz="3200" dirty="0"/>
              <a:t>Describe the ways to protect the </a:t>
            </a:r>
            <a:r>
              <a:rPr lang="en-IN" sz="3200"/>
              <a:t>computers.</a:t>
            </a:r>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Computer Systems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l"/>
            <a:r>
              <a:rPr lang="en-IN" b="1" dirty="0">
                <a:solidFill>
                  <a:schemeClr val="bg1"/>
                </a:solidFill>
              </a:rPr>
              <a:t>Cyber Security - Introduction</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dirty="0">
                <a:solidFill>
                  <a:srgbClr val="202122"/>
                </a:solidFill>
              </a:rPr>
              <a:t>Cyber security</a:t>
            </a:r>
          </a:p>
          <a:p>
            <a:r>
              <a:rPr lang="en-GB" i="0" dirty="0">
                <a:effectLst/>
              </a:rPr>
              <a:t>Cybersecurity is the practice of using </a:t>
            </a:r>
            <a:r>
              <a:rPr lang="en-GB" b="1" i="0" dirty="0">
                <a:effectLst/>
              </a:rPr>
              <a:t>technology, processes, and controls to protect systems, networks, and data from cyber threats</a:t>
            </a:r>
            <a:r>
              <a:rPr lang="en-GB" i="0" dirty="0">
                <a:effectLst/>
              </a:rPr>
              <a:t>.</a:t>
            </a:r>
          </a:p>
          <a:p>
            <a:r>
              <a:rPr lang="en-GB" i="0" dirty="0">
                <a:effectLst/>
              </a:rPr>
              <a:t>It helps </a:t>
            </a:r>
            <a:r>
              <a:rPr lang="en-GB" b="1" i="0" dirty="0">
                <a:effectLst/>
              </a:rPr>
              <a:t>prevent unauthorised access, attacks, and data breaches.</a:t>
            </a:r>
          </a:p>
          <a:p>
            <a:r>
              <a:rPr lang="en-GB" i="0" dirty="0">
                <a:effectLst/>
              </a:rPr>
              <a:t>Also, known as </a:t>
            </a:r>
            <a:r>
              <a:rPr lang="en-GB" b="1" i="0" dirty="0">
                <a:effectLst/>
              </a:rPr>
              <a:t>IT security or Electronic Information Security</a:t>
            </a:r>
            <a:r>
              <a:rPr lang="en-GB" i="0" dirty="0">
                <a:effectLst/>
              </a:rPr>
              <a:t>.</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3" name="Content Placeholder 2"/>
          <p:cNvSpPr>
            <a:spLocks noGrp="1"/>
          </p:cNvSpPr>
          <p:nvPr>
            <p:ph idx="1"/>
          </p:nvPr>
        </p:nvSpPr>
        <p:spPr>
          <a:xfrm>
            <a:off x="753288" y="1474516"/>
            <a:ext cx="10874139" cy="5044170"/>
          </a:xfrm>
        </p:spPr>
        <p:txBody>
          <a:bodyPr>
            <a:normAutofit/>
          </a:bodyPr>
          <a:lstStyle/>
          <a:p>
            <a:pPr marL="0" indent="0">
              <a:buNone/>
            </a:pPr>
            <a:r>
              <a:rPr lang="en-GB" b="1" i="0" dirty="0">
                <a:effectLst/>
              </a:rPr>
              <a:t>Confidentiality:</a:t>
            </a:r>
          </a:p>
          <a:p>
            <a:r>
              <a:rPr lang="en-GB" b="1" dirty="0"/>
              <a:t>Preventing any access of data to unauthorised individuals. </a:t>
            </a:r>
          </a:p>
          <a:p>
            <a:r>
              <a:rPr lang="en-GB" dirty="0"/>
              <a:t>Confidentiality can be </a:t>
            </a:r>
            <a:r>
              <a:rPr lang="en-GB" b="1" dirty="0"/>
              <a:t>compromised by hackers </a:t>
            </a:r>
            <a:r>
              <a:rPr lang="en-GB" dirty="0"/>
              <a:t>who crack </a:t>
            </a:r>
            <a:r>
              <a:rPr lang="en-GB" b="1" dirty="0"/>
              <a:t>poorly encrypted data, incorporate various types of cyber- attacks, and disclose sensitive data.</a:t>
            </a:r>
          </a:p>
          <a:p>
            <a:pPr marL="0" indent="0">
              <a:buNone/>
            </a:pPr>
            <a:r>
              <a:rPr lang="en-GB" b="1" i="0" dirty="0">
                <a:effectLst/>
              </a:rPr>
              <a:t>Availability:</a:t>
            </a:r>
          </a:p>
          <a:p>
            <a:r>
              <a:rPr lang="en-GB" b="1" i="0" dirty="0">
                <a:effectLst/>
              </a:rPr>
              <a:t>Ensuring that authorised personnel has access to the data or information when needed</a:t>
            </a:r>
            <a:r>
              <a:rPr lang="en-GB" b="1" dirty="0"/>
              <a:t>.</a:t>
            </a:r>
          </a:p>
          <a:p>
            <a:r>
              <a:rPr lang="en-GB" b="1" i="0" dirty="0">
                <a:effectLst/>
              </a:rPr>
              <a:t>Unavailability</a:t>
            </a:r>
            <a:r>
              <a:rPr lang="en-GB" i="0" dirty="0">
                <a:effectLst/>
              </a:rPr>
              <a:t> of information usually occurs when </a:t>
            </a:r>
            <a:r>
              <a:rPr lang="en-GB" b="1" i="0" dirty="0">
                <a:effectLst/>
              </a:rPr>
              <a:t>security incidents such as human error, programming errors, DDOS attach or hardware failure.</a:t>
            </a:r>
          </a:p>
          <a:p>
            <a:pPr marL="0" indent="0">
              <a:buNone/>
            </a:pPr>
            <a:endParaRPr lang="en-GB" b="1" dirty="0"/>
          </a:p>
          <a:p>
            <a:pPr marL="0" indent="0">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1547553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i="0" dirty="0">
                <a:effectLst/>
              </a:rPr>
              <a:t>Integrity :</a:t>
            </a:r>
          </a:p>
          <a:p>
            <a:r>
              <a:rPr lang="en-GB" b="1" dirty="0"/>
              <a:t>Protecting the information from being altered by unauthorised individuals. </a:t>
            </a:r>
          </a:p>
          <a:p>
            <a:r>
              <a:rPr lang="en-GB" dirty="0"/>
              <a:t>It denotes that </a:t>
            </a:r>
            <a:r>
              <a:rPr lang="en-GB" b="1" dirty="0"/>
              <a:t>data and programs can be changed by authorised personnel</a:t>
            </a:r>
            <a:r>
              <a:rPr lang="en-GB" dirty="0"/>
              <a:t>. </a:t>
            </a:r>
          </a:p>
          <a:p>
            <a:r>
              <a:rPr lang="en-GB" dirty="0"/>
              <a:t>Integrity can be compromised by </a:t>
            </a:r>
            <a:r>
              <a:rPr lang="en-GB" b="1" dirty="0"/>
              <a:t>cyber crimes when malware is embedded into web pages.</a:t>
            </a:r>
            <a:endParaRPr lang="en-GB" b="1" i="0" dirty="0">
              <a:effectLst/>
            </a:endParaRPr>
          </a:p>
          <a:p>
            <a:pPr marL="0" indent="0">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1210744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600" y="1600200"/>
            <a:ext cx="5770418" cy="4664675"/>
          </a:xfrm>
        </p:spPr>
        <p:txBody>
          <a:bodyPr>
            <a:normAutofit/>
          </a:bodyPr>
          <a:lstStyle/>
          <a:p>
            <a:pPr marL="0" indent="0">
              <a:buNone/>
            </a:pPr>
            <a:r>
              <a:rPr lang="en-GB" b="1" dirty="0"/>
              <a:t>Example:</a:t>
            </a:r>
          </a:p>
          <a:p>
            <a:r>
              <a:rPr lang="en-GB" dirty="0"/>
              <a:t>A </a:t>
            </a:r>
            <a:r>
              <a:rPr lang="en-GB" b="1" dirty="0"/>
              <a:t>Bank ATM </a:t>
            </a:r>
            <a:r>
              <a:rPr lang="en-GB" dirty="0"/>
              <a:t>offers users access to cash, bank balance, etc </a:t>
            </a:r>
          </a:p>
          <a:p>
            <a:r>
              <a:rPr lang="en-GB" dirty="0"/>
              <a:t>Confidentiality - </a:t>
            </a:r>
            <a:r>
              <a:rPr lang="en-GB" b="1" dirty="0"/>
              <a:t>Two factor Authentication,</a:t>
            </a:r>
            <a:r>
              <a:rPr lang="en-GB" dirty="0"/>
              <a:t> ATM card and Password.</a:t>
            </a:r>
          </a:p>
          <a:p>
            <a:r>
              <a:rPr lang="en-GB" dirty="0"/>
              <a:t>Availability – </a:t>
            </a:r>
            <a:r>
              <a:rPr lang="en-GB" b="1" dirty="0"/>
              <a:t>Accessible 24 hours</a:t>
            </a:r>
          </a:p>
          <a:p>
            <a:r>
              <a:rPr lang="en-GB" dirty="0"/>
              <a:t>Integrity – </a:t>
            </a:r>
            <a:r>
              <a:rPr lang="en-GB" b="1" dirty="0"/>
              <a:t>transactions reflected in account</a:t>
            </a:r>
            <a:r>
              <a:rPr lang="en-GB" dirty="0"/>
              <a:t>- software</a:t>
            </a:r>
          </a:p>
          <a:p>
            <a:endParaRPr lang="en-GB" b="1" dirty="0"/>
          </a:p>
          <a:p>
            <a:pPr marL="0" indent="0">
              <a:buNone/>
            </a:pPr>
            <a:endParaRPr lang="en-GB" dirty="0"/>
          </a:p>
        </p:txBody>
      </p:sp>
      <p:pic>
        <p:nvPicPr>
          <p:cNvPr id="12" name="Content Placeholder 8" descr="A blue rectangle with black text&#10;&#10;Description automatically generated with low confidence">
            <a:extLst>
              <a:ext uri="{FF2B5EF4-FFF2-40B4-BE49-F238E27FC236}">
                <a16:creationId xmlns:a16="http://schemas.microsoft.com/office/drawing/2014/main" id="{4DC897B9-3B0D-9C90-5858-B377423990A4}"/>
              </a:ext>
            </a:extLst>
          </p:cNvPr>
          <p:cNvPicPr>
            <a:picLocks noChangeAspect="1"/>
          </p:cNvPicPr>
          <p:nvPr/>
        </p:nvPicPr>
        <p:blipFill>
          <a:blip r:embed="rId3"/>
          <a:stretch>
            <a:fillRect/>
          </a:stretch>
        </p:blipFill>
        <p:spPr>
          <a:xfrm>
            <a:off x="6691745" y="2550967"/>
            <a:ext cx="5351206" cy="3033223"/>
          </a:xfrm>
          <a:prstGeom prst="rect">
            <a:avLst/>
          </a:prstGeom>
        </p:spPr>
      </p:pic>
    </p:spTree>
    <p:extLst>
      <p:ext uri="{BB962C8B-B14F-4D97-AF65-F5344CB8AC3E}">
        <p14:creationId xmlns:p14="http://schemas.microsoft.com/office/powerpoint/2010/main" val="3544989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8787" y="226041"/>
            <a:ext cx="7135577" cy="734168"/>
          </a:xfrm>
        </p:spPr>
        <p:txBody>
          <a:bodyPr>
            <a:normAutofit fontScale="90000"/>
          </a:bodyPr>
          <a:lstStyle/>
          <a:p>
            <a:pPr algn="ctr"/>
            <a:r>
              <a:rPr lang="en-US" altLang="en-US" dirty="0">
                <a:solidFill>
                  <a:schemeClr val="bg1"/>
                </a:solidFill>
              </a:rPr>
              <a:t>What is Computer Vulnerability?</a:t>
            </a:r>
            <a:endParaRPr lang="en-IN" b="1" dirty="0">
              <a:solidFill>
                <a:schemeClr val="bg1"/>
              </a:solidFill>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r>
              <a:rPr lang="en-GB" dirty="0"/>
              <a:t>A </a:t>
            </a:r>
            <a:r>
              <a:rPr lang="en-GB" b="1" dirty="0"/>
              <a:t>computer vulnerability</a:t>
            </a:r>
            <a:r>
              <a:rPr lang="en-GB" dirty="0"/>
              <a:t> is a </a:t>
            </a:r>
            <a:r>
              <a:rPr lang="en-GB" b="1" dirty="0"/>
              <a:t>weakness in a system, software, or network</a:t>
            </a:r>
            <a:r>
              <a:rPr lang="en-GB" dirty="0"/>
              <a:t> that can be </a:t>
            </a:r>
            <a:r>
              <a:rPr lang="en-GB" b="1" dirty="0"/>
              <a:t>exploited by attackers</a:t>
            </a:r>
            <a:r>
              <a:rPr lang="en-GB" dirty="0"/>
              <a:t> to gain unauthorised access, steal data, or disrupt operations.</a:t>
            </a:r>
          </a:p>
          <a:p>
            <a:r>
              <a:rPr lang="en-US" sz="2800" dirty="0"/>
              <a:t>They can occur through flaws, features or user error, and attackers will look to exploit any of them, often combining one or more, to achieve their end goal.</a:t>
            </a:r>
          </a:p>
          <a:p>
            <a:endParaRPr lang="en-GB" dirty="0"/>
          </a:p>
        </p:txBody>
      </p:sp>
    </p:spTree>
    <p:extLst>
      <p:ext uri="{BB962C8B-B14F-4D97-AF65-F5344CB8AC3E}">
        <p14:creationId xmlns:p14="http://schemas.microsoft.com/office/powerpoint/2010/main" val="1247349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F048B-BF05-FD30-A0D6-7D9B349E4E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D0BEBB-0CE6-35E3-EF69-C26EBD938FCD}"/>
              </a:ext>
            </a:extLst>
          </p:cNvPr>
          <p:cNvSpPr>
            <a:spLocks noGrp="1"/>
          </p:cNvSpPr>
          <p:nvPr>
            <p:ph type="title"/>
          </p:nvPr>
        </p:nvSpPr>
        <p:spPr>
          <a:xfrm>
            <a:off x="298515" y="15204"/>
            <a:ext cx="11594969" cy="1325563"/>
          </a:xfrm>
        </p:spPr>
        <p:txBody>
          <a:bodyPr>
            <a:normAutofit/>
          </a:bodyPr>
          <a:lstStyle/>
          <a:p>
            <a:pPr algn="ctr"/>
            <a:r>
              <a:rPr lang="en-GB" sz="32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Types of Computer Vulnerabilities</a:t>
            </a:r>
            <a:endParaRPr lang="en-US" sz="6600" dirty="0">
              <a:solidFill>
                <a:schemeClr val="bg1"/>
              </a:solidFill>
            </a:endParaRPr>
          </a:p>
        </p:txBody>
      </p:sp>
      <p:sp>
        <p:nvSpPr>
          <p:cNvPr id="3" name="Content Placeholder 2">
            <a:extLst>
              <a:ext uri="{FF2B5EF4-FFF2-40B4-BE49-F238E27FC236}">
                <a16:creationId xmlns:a16="http://schemas.microsoft.com/office/drawing/2014/main" id="{DA42C866-7C6D-61F5-0AA5-83CC1471D890}"/>
              </a:ext>
            </a:extLst>
          </p:cNvPr>
          <p:cNvSpPr>
            <a:spLocks noGrp="1"/>
          </p:cNvSpPr>
          <p:nvPr>
            <p:ph idx="1"/>
          </p:nvPr>
        </p:nvSpPr>
        <p:spPr>
          <a:xfrm>
            <a:off x="609600" y="1600201"/>
            <a:ext cx="11082108" cy="3917032"/>
          </a:xfrm>
        </p:spPr>
        <p:txBody>
          <a:bodyPr>
            <a:normAutofit/>
          </a:bodyPr>
          <a:lstStyle/>
          <a:p>
            <a:pPr>
              <a:lnSpc>
                <a:spcPct val="110000"/>
              </a:lnSpc>
              <a:spcBef>
                <a:spcPts val="60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Software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Bugs, outdated software, or misconfigurations that hackers exploit (e.g., unpatched operating systems).</a:t>
            </a:r>
          </a:p>
          <a:p>
            <a:pPr>
              <a:lnSpc>
                <a:spcPct val="110000"/>
              </a:lnSpc>
              <a:spcBef>
                <a:spcPts val="60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Network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Weak firewalls, open ports, or unsecured Wi-Fi networks.</a:t>
            </a:r>
          </a:p>
          <a:p>
            <a:pPr>
              <a:lnSpc>
                <a:spcPct val="110000"/>
              </a:lnSpc>
              <a:spcBef>
                <a:spcPts val="60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Human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Weak passwords, phishing attacks, or social engineering.</a:t>
            </a:r>
          </a:p>
          <a:p>
            <a:pPr algn="just">
              <a:lnSpc>
                <a:spcPct val="150000"/>
              </a:lnSpc>
            </a:pPr>
            <a:endParaRPr lang="en-US" dirty="0"/>
          </a:p>
        </p:txBody>
      </p:sp>
    </p:spTree>
    <p:extLst>
      <p:ext uri="{BB962C8B-B14F-4D97-AF65-F5344CB8AC3E}">
        <p14:creationId xmlns:p14="http://schemas.microsoft.com/office/powerpoint/2010/main" val="2471873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60730-F436-1BF7-8CCC-70742252FC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FBB059-0A22-797F-8DFF-186192E6A17F}"/>
              </a:ext>
            </a:extLst>
          </p:cNvPr>
          <p:cNvSpPr>
            <a:spLocks noGrp="1"/>
          </p:cNvSpPr>
          <p:nvPr>
            <p:ph type="title"/>
          </p:nvPr>
        </p:nvSpPr>
        <p:spPr>
          <a:xfrm>
            <a:off x="298515" y="15204"/>
            <a:ext cx="11594969" cy="1325563"/>
          </a:xfrm>
        </p:spPr>
        <p:txBody>
          <a:bodyPr>
            <a:normAutofit/>
          </a:bodyPr>
          <a:lstStyle/>
          <a:p>
            <a:pPr algn="ctr"/>
            <a:r>
              <a:rPr lang="en-GB" sz="36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How to Prevent Vulnerabilities?</a:t>
            </a:r>
            <a:endParaRPr lang="en-US" sz="11500" dirty="0">
              <a:solidFill>
                <a:schemeClr val="bg1"/>
              </a:solidFill>
            </a:endParaRPr>
          </a:p>
        </p:txBody>
      </p:sp>
      <p:sp>
        <p:nvSpPr>
          <p:cNvPr id="3" name="Content Placeholder 2">
            <a:extLst>
              <a:ext uri="{FF2B5EF4-FFF2-40B4-BE49-F238E27FC236}">
                <a16:creationId xmlns:a16="http://schemas.microsoft.com/office/drawing/2014/main" id="{B8013C36-6C85-AA83-DACD-746F01394691}"/>
              </a:ext>
            </a:extLst>
          </p:cNvPr>
          <p:cNvSpPr>
            <a:spLocks noGrp="1"/>
          </p:cNvSpPr>
          <p:nvPr>
            <p:ph idx="1"/>
          </p:nvPr>
        </p:nvSpPr>
        <p:spPr/>
        <p:txBody>
          <a:bodyPr>
            <a:normAutofit/>
          </a:bodyPr>
          <a:lstStyle/>
          <a:p>
            <a:pPr>
              <a:lnSpc>
                <a:spcPct val="150000"/>
              </a:lnSpc>
              <a:spcBef>
                <a:spcPts val="60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Keep software updated</a:t>
            </a:r>
            <a:r>
              <a:rPr lang="en-GB" kern="100" dirty="0">
                <a:effectLst/>
                <a:latin typeface="Calibri" panose="020F0502020204030204" pitchFamily="34" charset="0"/>
                <a:ea typeface="DengXian" panose="02010600030101010101" pitchFamily="2" charset="-122"/>
                <a:cs typeface="Arial" panose="020B0604020202020204" pitchFamily="34" charset="0"/>
              </a:rPr>
              <a:t> (install security patches).</a:t>
            </a:r>
          </a:p>
          <a:p>
            <a:pPr>
              <a:lnSpc>
                <a:spcPct val="150000"/>
              </a:lnSpc>
              <a:spcBef>
                <a:spcPts val="60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Use strong passwords</a:t>
            </a:r>
            <a:r>
              <a:rPr lang="en-GB" kern="100" dirty="0">
                <a:effectLst/>
                <a:latin typeface="Calibri" panose="020F0502020204030204" pitchFamily="34" charset="0"/>
                <a:ea typeface="DengXian" panose="02010600030101010101" pitchFamily="2" charset="-122"/>
                <a:cs typeface="Arial" panose="020B0604020202020204" pitchFamily="34" charset="0"/>
              </a:rPr>
              <a:t> and </a:t>
            </a:r>
            <a:r>
              <a:rPr lang="en-GB" b="1" kern="100" dirty="0">
                <a:effectLst/>
                <a:latin typeface="Calibri" panose="020F0502020204030204" pitchFamily="34" charset="0"/>
                <a:ea typeface="DengXian" panose="02010600030101010101" pitchFamily="2" charset="-122"/>
                <a:cs typeface="Arial" panose="020B0604020202020204" pitchFamily="34" charset="0"/>
              </a:rPr>
              <a:t>two-factor authentication </a:t>
            </a:r>
            <a:r>
              <a:rPr lang="en-GB" kern="100" dirty="0">
                <a:effectLst/>
                <a:latin typeface="Calibri" panose="020F0502020204030204" pitchFamily="34" charset="0"/>
                <a:ea typeface="DengXian" panose="02010600030101010101" pitchFamily="2" charset="-122"/>
                <a:cs typeface="Arial" panose="020B0604020202020204" pitchFamily="34" charset="0"/>
              </a:rPr>
              <a:t>(2FA).</a:t>
            </a:r>
          </a:p>
          <a:p>
            <a:pPr>
              <a:lnSpc>
                <a:spcPct val="150000"/>
              </a:lnSpc>
              <a:spcBef>
                <a:spcPts val="60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Deploy firewalls &amp; antivirus software</a:t>
            </a:r>
            <a:r>
              <a:rPr lang="en-GB" kern="100" dirty="0">
                <a:effectLst/>
                <a:latin typeface="Calibri" panose="020F0502020204030204" pitchFamily="34" charset="0"/>
                <a:ea typeface="DengXian" panose="02010600030101010101" pitchFamily="2" charset="-122"/>
                <a:cs typeface="Arial" panose="020B0604020202020204" pitchFamily="34" charset="0"/>
              </a:rPr>
              <a:t>.</a:t>
            </a:r>
          </a:p>
          <a:p>
            <a:pPr>
              <a:lnSpc>
                <a:spcPct val="150000"/>
              </a:lnSpc>
              <a:spcBef>
                <a:spcPts val="60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Educate users about phishing &amp; cyber threats</a:t>
            </a:r>
            <a:r>
              <a:rPr lang="en-GB" kern="100" dirty="0">
                <a:effectLst/>
                <a:latin typeface="Calibri" panose="020F0502020204030204" pitchFamily="34" charset="0"/>
                <a:ea typeface="DengXian" panose="02010600030101010101" pitchFamily="2" charset="-122"/>
                <a:cs typeface="Arial" panose="020B0604020202020204" pitchFamily="34" charset="0"/>
              </a:rPr>
              <a:t>.</a:t>
            </a:r>
          </a:p>
          <a:p>
            <a:pPr algn="just">
              <a:lnSpc>
                <a:spcPct val="150000"/>
              </a:lnSpc>
            </a:pPr>
            <a:endParaRPr lang="en-US" dirty="0"/>
          </a:p>
        </p:txBody>
      </p:sp>
    </p:spTree>
    <p:extLst>
      <p:ext uri="{BB962C8B-B14F-4D97-AF65-F5344CB8AC3E}">
        <p14:creationId xmlns:p14="http://schemas.microsoft.com/office/powerpoint/2010/main" val="778717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66249-A776-0165-9A2B-59DCE415BB6A}"/>
              </a:ext>
            </a:extLst>
          </p:cNvPr>
          <p:cNvSpPr>
            <a:spLocks noGrp="1"/>
          </p:cNvSpPr>
          <p:nvPr>
            <p:ph type="title"/>
          </p:nvPr>
        </p:nvSpPr>
        <p:spPr>
          <a:xfrm>
            <a:off x="298515" y="15204"/>
            <a:ext cx="11594969" cy="1325563"/>
          </a:xfrm>
        </p:spPr>
        <p:txBody>
          <a:bodyPr/>
          <a:lstStyle/>
          <a:p>
            <a:pPr algn="ctr"/>
            <a:r>
              <a:rPr lang="en-US" dirty="0">
                <a:solidFill>
                  <a:schemeClr val="bg1"/>
                </a:solidFill>
              </a:rPr>
              <a:t>What is a Computer Virus?</a:t>
            </a:r>
          </a:p>
        </p:txBody>
      </p:sp>
      <p:sp>
        <p:nvSpPr>
          <p:cNvPr id="3" name="Content Placeholder 2">
            <a:extLst>
              <a:ext uri="{FF2B5EF4-FFF2-40B4-BE49-F238E27FC236}">
                <a16:creationId xmlns:a16="http://schemas.microsoft.com/office/drawing/2014/main" id="{9821BFB2-78BF-4BBF-384C-1954B5F0409B}"/>
              </a:ext>
            </a:extLst>
          </p:cNvPr>
          <p:cNvSpPr>
            <a:spLocks noGrp="1"/>
          </p:cNvSpPr>
          <p:nvPr>
            <p:ph idx="1"/>
          </p:nvPr>
        </p:nvSpPr>
        <p:spPr/>
        <p:txBody>
          <a:bodyPr>
            <a:normAutofit lnSpcReduction="10000"/>
          </a:bodyPr>
          <a:lstStyle/>
          <a:p>
            <a:pPr algn="just">
              <a:lnSpc>
                <a:spcPct val="150000"/>
              </a:lnSpc>
            </a:pPr>
            <a:r>
              <a:rPr lang="en-GB" b="0" i="0" u="none" strike="noStrike" dirty="0">
                <a:effectLst/>
              </a:rPr>
              <a:t>A computer virus is a </a:t>
            </a:r>
            <a:r>
              <a:rPr lang="en-GB" b="1" i="0" u="none" strike="noStrike" dirty="0">
                <a:effectLst/>
              </a:rPr>
              <a:t>malicious application which can harm devices and files and infect them for no further use. </a:t>
            </a:r>
          </a:p>
          <a:p>
            <a:pPr algn="just">
              <a:lnSpc>
                <a:spcPct val="150000"/>
              </a:lnSpc>
            </a:pPr>
            <a:r>
              <a:rPr lang="en-GB" b="0" i="0" u="none" strike="noStrike" dirty="0">
                <a:effectLst/>
              </a:rPr>
              <a:t>When a virus program is executed, it </a:t>
            </a:r>
            <a:r>
              <a:rPr lang="en-GB" b="1" i="0" u="none" strike="noStrike" dirty="0">
                <a:effectLst/>
              </a:rPr>
              <a:t>replicates itself by modifying other computer programs and instead enters its own coding</a:t>
            </a:r>
            <a:r>
              <a:rPr lang="en-GB" b="0" i="0" u="none" strike="noStrike" dirty="0">
                <a:effectLst/>
              </a:rPr>
              <a:t>. </a:t>
            </a:r>
          </a:p>
          <a:p>
            <a:pPr algn="just">
              <a:lnSpc>
                <a:spcPct val="150000"/>
              </a:lnSpc>
            </a:pPr>
            <a:r>
              <a:rPr lang="en-GB" b="0" i="0" u="none" strike="noStrike" dirty="0">
                <a:effectLst/>
              </a:rPr>
              <a:t>This code infects a file or program and if it spreads massively, it may ultimately result in crashing of the device.</a:t>
            </a:r>
            <a:endParaRPr lang="en-US" dirty="0"/>
          </a:p>
        </p:txBody>
      </p:sp>
    </p:spTree>
    <p:extLst>
      <p:ext uri="{BB962C8B-B14F-4D97-AF65-F5344CB8AC3E}">
        <p14:creationId xmlns:p14="http://schemas.microsoft.com/office/powerpoint/2010/main" val="2124107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0446C-8F7F-F8A9-E497-1F57C106C3AF}"/>
              </a:ext>
            </a:extLst>
          </p:cNvPr>
          <p:cNvSpPr>
            <a:spLocks noGrp="1"/>
          </p:cNvSpPr>
          <p:nvPr>
            <p:ph type="title"/>
          </p:nvPr>
        </p:nvSpPr>
        <p:spPr>
          <a:xfrm>
            <a:off x="473107" y="52951"/>
            <a:ext cx="11594969" cy="1325563"/>
          </a:xfrm>
        </p:spPr>
        <p:txBody>
          <a:bodyPr/>
          <a:lstStyle/>
          <a:p>
            <a:pPr algn="ctr"/>
            <a:r>
              <a:rPr lang="en-US" dirty="0">
                <a:solidFill>
                  <a:schemeClr val="bg1"/>
                </a:solidFill>
              </a:rPr>
              <a:t>How to tell if your computer is infected?</a:t>
            </a:r>
          </a:p>
        </p:txBody>
      </p:sp>
      <p:sp>
        <p:nvSpPr>
          <p:cNvPr id="3" name="Content Placeholder 2">
            <a:extLst>
              <a:ext uri="{FF2B5EF4-FFF2-40B4-BE49-F238E27FC236}">
                <a16:creationId xmlns:a16="http://schemas.microsoft.com/office/drawing/2014/main" id="{ACCF2B57-756B-524E-CB8B-5F167FCEBD4E}"/>
              </a:ext>
            </a:extLst>
          </p:cNvPr>
          <p:cNvSpPr>
            <a:spLocks noGrp="1"/>
          </p:cNvSpPr>
          <p:nvPr>
            <p:ph idx="1"/>
          </p:nvPr>
        </p:nvSpPr>
        <p:spPr/>
        <p:txBody>
          <a:bodyPr>
            <a:normAutofit/>
          </a:bodyPr>
          <a:lstStyle/>
          <a:p>
            <a:pPr>
              <a:lnSpc>
                <a:spcPct val="150000"/>
              </a:lnSpc>
              <a:spcBef>
                <a:spcPct val="0"/>
              </a:spcBef>
            </a:pPr>
            <a:r>
              <a:rPr lang="en-GB" dirty="0">
                <a:ea typeface="+mj-ea"/>
                <a:cs typeface="+mj-cs"/>
              </a:rPr>
              <a:t>Speed of the System </a:t>
            </a:r>
          </a:p>
          <a:p>
            <a:pPr>
              <a:lnSpc>
                <a:spcPct val="150000"/>
              </a:lnSpc>
              <a:spcBef>
                <a:spcPct val="0"/>
              </a:spcBef>
            </a:pPr>
            <a:r>
              <a:rPr lang="en-GB" dirty="0">
                <a:ea typeface="+mj-ea"/>
                <a:cs typeface="+mj-cs"/>
              </a:rPr>
              <a:t>Pop-up Windows</a:t>
            </a:r>
          </a:p>
          <a:p>
            <a:pPr>
              <a:lnSpc>
                <a:spcPct val="150000"/>
              </a:lnSpc>
              <a:spcBef>
                <a:spcPct val="0"/>
              </a:spcBef>
            </a:pPr>
            <a:r>
              <a:rPr lang="en-GB" dirty="0">
                <a:ea typeface="+mj-ea"/>
                <a:cs typeface="+mj-cs"/>
              </a:rPr>
              <a:t>Self Execution of Programs</a:t>
            </a:r>
          </a:p>
          <a:p>
            <a:pPr>
              <a:lnSpc>
                <a:spcPct val="150000"/>
              </a:lnSpc>
              <a:spcBef>
                <a:spcPct val="0"/>
              </a:spcBef>
            </a:pPr>
            <a:r>
              <a:rPr lang="en-GB" dirty="0">
                <a:ea typeface="+mj-ea"/>
                <a:cs typeface="+mj-cs"/>
              </a:rPr>
              <a:t>Log out from Accounts </a:t>
            </a:r>
          </a:p>
          <a:p>
            <a:pPr>
              <a:lnSpc>
                <a:spcPct val="150000"/>
              </a:lnSpc>
              <a:spcBef>
                <a:spcPct val="0"/>
              </a:spcBef>
            </a:pPr>
            <a:r>
              <a:rPr lang="en-GB" dirty="0">
                <a:ea typeface="+mj-ea"/>
                <a:cs typeface="+mj-cs"/>
              </a:rPr>
              <a:t>Crashing of the system</a:t>
            </a:r>
            <a:endParaRPr lang="en-US" dirty="0">
              <a:ea typeface="+mj-ea"/>
              <a:cs typeface="+mj-cs"/>
            </a:endParaRPr>
          </a:p>
        </p:txBody>
      </p:sp>
    </p:spTree>
    <p:extLst>
      <p:ext uri="{BB962C8B-B14F-4D97-AF65-F5344CB8AC3E}">
        <p14:creationId xmlns:p14="http://schemas.microsoft.com/office/powerpoint/2010/main" val="340784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0D79C-B40E-BBAA-89B2-3BD94ED4E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D056B0-31FC-6753-0FCE-34B3629288D0}"/>
              </a:ext>
            </a:extLst>
          </p:cNvPr>
          <p:cNvSpPr>
            <a:spLocks noGrp="1"/>
          </p:cNvSpPr>
          <p:nvPr>
            <p:ph type="title"/>
          </p:nvPr>
        </p:nvSpPr>
        <p:spPr>
          <a:xfrm>
            <a:off x="2758787" y="226041"/>
            <a:ext cx="7135577" cy="734168"/>
          </a:xfrm>
        </p:spPr>
        <p:txBody>
          <a:bodyPr>
            <a:normAutofit/>
          </a:bodyPr>
          <a:lstStyle/>
          <a:p>
            <a:pPr algn="ctr"/>
            <a:r>
              <a:rPr lang="en-IN" b="1" dirty="0">
                <a:solidFill>
                  <a:schemeClr val="bg1"/>
                </a:solidFill>
              </a:rPr>
              <a:t>Why Cyber Security?</a:t>
            </a:r>
          </a:p>
        </p:txBody>
      </p:sp>
      <p:sp>
        <p:nvSpPr>
          <p:cNvPr id="7" name="Footer Placeholder 6">
            <a:extLst>
              <a:ext uri="{FF2B5EF4-FFF2-40B4-BE49-F238E27FC236}">
                <a16:creationId xmlns:a16="http://schemas.microsoft.com/office/drawing/2014/main" id="{9C021F14-038D-D104-5C27-1CF629654741}"/>
              </a:ext>
            </a:extLst>
          </p:cNvPr>
          <p:cNvSpPr>
            <a:spLocks noGrp="1"/>
          </p:cNvSpPr>
          <p:nvPr>
            <p:ph type="ftr" sz="quarter" idx="11"/>
          </p:nvPr>
        </p:nvSpPr>
        <p:spPr/>
        <p:txBody>
          <a:bodyPr/>
          <a:lstStyle/>
          <a:p>
            <a:r>
              <a:rPr lang="fr-FR"/>
              <a:t>Computer Systems Fundamentals </a:t>
            </a:r>
            <a:endParaRPr lang="en-US" dirty="0"/>
          </a:p>
        </p:txBody>
      </p:sp>
      <p:sp>
        <p:nvSpPr>
          <p:cNvPr id="8" name="Slide Number Placeholder 7">
            <a:extLst>
              <a:ext uri="{FF2B5EF4-FFF2-40B4-BE49-F238E27FC236}">
                <a16:creationId xmlns:a16="http://schemas.microsoft.com/office/drawing/2014/main" id="{4B7E87C1-5510-7CA4-64FF-70C7CC29E1CA}"/>
              </a:ext>
            </a:extLst>
          </p:cNvPr>
          <p:cNvSpPr>
            <a:spLocks noGrp="1"/>
          </p:cNvSpPr>
          <p:nvPr>
            <p:ph type="sldNum" sz="quarter" idx="12"/>
          </p:nvPr>
        </p:nvSpPr>
        <p:spPr/>
        <p:txBody>
          <a:bodyPr/>
          <a:lstStyle/>
          <a:p>
            <a:fld id="{A465DFF1-0632-DC41-8079-D9882AFED7B7}" type="slidenum">
              <a:rPr lang="en-US" smtClean="0"/>
              <a:pPr/>
              <a:t>13</a:t>
            </a:fld>
            <a:endParaRPr lang="en-US" dirty="0"/>
          </a:p>
        </p:txBody>
      </p:sp>
      <p:sp>
        <p:nvSpPr>
          <p:cNvPr id="11" name="Content Placeholder 10">
            <a:extLst>
              <a:ext uri="{FF2B5EF4-FFF2-40B4-BE49-F238E27FC236}">
                <a16:creationId xmlns:a16="http://schemas.microsoft.com/office/drawing/2014/main" id="{89F61E6E-4FF1-1866-649B-A2085686AB21}"/>
              </a:ext>
            </a:extLst>
          </p:cNvPr>
          <p:cNvSpPr>
            <a:spLocks noGrp="1"/>
          </p:cNvSpPr>
          <p:nvPr>
            <p:ph idx="1"/>
          </p:nvPr>
        </p:nvSpPr>
        <p:spPr>
          <a:xfrm>
            <a:off x="609599" y="1600200"/>
            <a:ext cx="11180323" cy="4664675"/>
          </a:xfrm>
        </p:spPr>
        <p:txBody>
          <a:bodyPr>
            <a:normAutofit/>
          </a:bodyPr>
          <a:lstStyle/>
          <a:p>
            <a:r>
              <a:rPr lang="en-GB" b="0" i="0" u="none" strike="noStrike" dirty="0">
                <a:effectLst/>
              </a:rPr>
              <a:t>Cybersecurity</a:t>
            </a:r>
            <a:r>
              <a:rPr lang="en-GB" b="0" i="0" dirty="0">
                <a:effectLst/>
              </a:rPr>
              <a:t> is important because it </a:t>
            </a:r>
            <a:r>
              <a:rPr lang="en-GB" b="1" i="0" dirty="0">
                <a:effectLst/>
              </a:rPr>
              <a:t>protects all categories of data from theft and damage. </a:t>
            </a:r>
          </a:p>
          <a:p>
            <a:r>
              <a:rPr lang="en-GB" b="0" i="0" dirty="0">
                <a:effectLst/>
              </a:rPr>
              <a:t>This includes </a:t>
            </a:r>
            <a:r>
              <a:rPr lang="en-GB" b="1" i="0" dirty="0">
                <a:effectLst/>
              </a:rPr>
              <a:t>sensitive data, protected health information (PHI), personal information, intellectual property, data, and governmental and industry information systems. </a:t>
            </a:r>
          </a:p>
          <a:p>
            <a:r>
              <a:rPr lang="en-GB" b="0" i="0" dirty="0">
                <a:effectLst/>
              </a:rPr>
              <a:t>Without a </a:t>
            </a:r>
            <a:r>
              <a:rPr lang="en-GB" b="1" i="0" dirty="0">
                <a:effectLst/>
              </a:rPr>
              <a:t>cybersecurity program, organisation cannot defend itself against data breach campaigns</a:t>
            </a:r>
            <a:r>
              <a:rPr lang="en-GB" b="0" i="0" dirty="0">
                <a:effectLst/>
              </a:rPr>
              <a:t>, which makes it an irresistible target for cybercriminals.</a:t>
            </a:r>
            <a:endParaRPr lang="en-GB" dirty="0"/>
          </a:p>
        </p:txBody>
      </p:sp>
    </p:spTree>
    <p:extLst>
      <p:ext uri="{BB962C8B-B14F-4D97-AF65-F5344CB8AC3E}">
        <p14:creationId xmlns:p14="http://schemas.microsoft.com/office/powerpoint/2010/main" val="565841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Why Cyber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F582D937-4112-6100-7D8C-8CF761E30573}"/>
              </a:ext>
            </a:extLst>
          </p:cNvPr>
          <p:cNvPicPr>
            <a:picLocks noChangeAspect="1"/>
          </p:cNvPicPr>
          <p:nvPr/>
        </p:nvPicPr>
        <p:blipFill>
          <a:blip r:embed="rId3"/>
          <a:stretch>
            <a:fillRect/>
          </a:stretch>
        </p:blipFill>
        <p:spPr>
          <a:xfrm>
            <a:off x="1059872" y="1157115"/>
            <a:ext cx="9770793" cy="5524434"/>
          </a:xfrm>
          <a:prstGeom prst="rect">
            <a:avLst/>
          </a:prstGeom>
        </p:spPr>
      </p:pic>
    </p:spTree>
    <p:extLst>
      <p:ext uri="{BB962C8B-B14F-4D97-AF65-F5344CB8AC3E}">
        <p14:creationId xmlns:p14="http://schemas.microsoft.com/office/powerpoint/2010/main" val="2323076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Elements of Network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17" name="Picture 16">
            <a:extLst>
              <a:ext uri="{FF2B5EF4-FFF2-40B4-BE49-F238E27FC236}">
                <a16:creationId xmlns:a16="http://schemas.microsoft.com/office/drawing/2014/main" id="{19E32DDD-44F0-59D4-27EA-7CCEA511F03C}"/>
              </a:ext>
            </a:extLst>
          </p:cNvPr>
          <p:cNvPicPr>
            <a:picLocks noChangeAspect="1"/>
          </p:cNvPicPr>
          <p:nvPr/>
        </p:nvPicPr>
        <p:blipFill>
          <a:blip r:embed="rId3"/>
          <a:stretch>
            <a:fillRect/>
          </a:stretch>
        </p:blipFill>
        <p:spPr>
          <a:xfrm>
            <a:off x="1190421" y="1265132"/>
            <a:ext cx="9811158" cy="5098196"/>
          </a:xfrm>
          <a:prstGeom prst="rect">
            <a:avLst/>
          </a:prstGeom>
        </p:spPr>
      </p:pic>
    </p:spTree>
    <p:extLst>
      <p:ext uri="{BB962C8B-B14F-4D97-AF65-F5344CB8AC3E}">
        <p14:creationId xmlns:p14="http://schemas.microsoft.com/office/powerpoint/2010/main" val="2828906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Elements of Network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5AF6ECF6-51EA-BD5F-1243-99F8CBD5B13B}"/>
              </a:ext>
            </a:extLst>
          </p:cNvPr>
          <p:cNvPicPr>
            <a:picLocks noChangeAspect="1"/>
          </p:cNvPicPr>
          <p:nvPr/>
        </p:nvPicPr>
        <p:blipFill>
          <a:blip r:embed="rId3"/>
          <a:stretch>
            <a:fillRect/>
          </a:stretch>
        </p:blipFill>
        <p:spPr>
          <a:xfrm>
            <a:off x="544979" y="1157115"/>
            <a:ext cx="11244943" cy="5011630"/>
          </a:xfrm>
          <a:prstGeom prst="rect">
            <a:avLst/>
          </a:prstGeom>
        </p:spPr>
      </p:pic>
    </p:spTree>
    <p:extLst>
      <p:ext uri="{BB962C8B-B14F-4D97-AF65-F5344CB8AC3E}">
        <p14:creationId xmlns:p14="http://schemas.microsoft.com/office/powerpoint/2010/main" val="3073448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What are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r>
              <a:rPr lang="en-GB" dirty="0"/>
              <a:t>A Cyber Attack is an </a:t>
            </a:r>
            <a:r>
              <a:rPr lang="en-GB" b="1" dirty="0"/>
              <a:t>offensive Action taken by a hacker or unauthorised individual or a group of individuals</a:t>
            </a:r>
            <a:r>
              <a:rPr lang="en-GB" dirty="0"/>
              <a:t>, who </a:t>
            </a:r>
            <a:r>
              <a:rPr lang="en-GB" b="1" dirty="0"/>
              <a:t>target computer systems, IT infrastructure, Computer networks, mobile devices and other computer devices by using different methods to break into, steal, damage or alter crucial data and information.</a:t>
            </a:r>
          </a:p>
          <a:p>
            <a:r>
              <a:rPr lang="en-GB" dirty="0"/>
              <a:t>Almost </a:t>
            </a:r>
            <a:r>
              <a:rPr lang="en-GB" b="1" dirty="0"/>
              <a:t>60% of the global population are using the internet either on the mobile device or computer and laptops.</a:t>
            </a:r>
          </a:p>
          <a:p>
            <a:r>
              <a:rPr lang="en-GB" dirty="0"/>
              <a:t>Hackers have started producing </a:t>
            </a:r>
            <a:r>
              <a:rPr lang="en-GB" b="1" dirty="0"/>
              <a:t>different ways to gain unauthorised access and conduct cyber attacks for monetary and information thefts.</a:t>
            </a:r>
          </a:p>
          <a:p>
            <a:pPr marL="0" indent="0">
              <a:buNone/>
            </a:pPr>
            <a:endParaRPr lang="en-GB" dirty="0"/>
          </a:p>
        </p:txBody>
      </p:sp>
    </p:spTree>
    <p:extLst>
      <p:ext uri="{BB962C8B-B14F-4D97-AF65-F5344CB8AC3E}">
        <p14:creationId xmlns:p14="http://schemas.microsoft.com/office/powerpoint/2010/main" val="1122110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What are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What are the Common Types Of Attacks? </a:t>
            </a:r>
          </a:p>
          <a:p>
            <a:pPr marL="0" indent="0">
              <a:buNone/>
            </a:pPr>
            <a:r>
              <a:rPr lang="en-GB" dirty="0"/>
              <a:t>Social engineering can be broken into two common types: </a:t>
            </a:r>
          </a:p>
          <a:p>
            <a:r>
              <a:rPr lang="en-GB" b="1" dirty="0"/>
              <a:t>Human-based: </a:t>
            </a:r>
            <a:r>
              <a:rPr lang="en-GB" dirty="0"/>
              <a:t>Human-based social engineering refers to </a:t>
            </a:r>
            <a:r>
              <a:rPr lang="en-GB" b="1" dirty="0"/>
              <a:t>person-to-person interaction to retrieve the desired information</a:t>
            </a:r>
            <a:r>
              <a:rPr lang="en-GB" dirty="0"/>
              <a:t>. An example is calling the </a:t>
            </a:r>
            <a:r>
              <a:rPr lang="en-GB" b="1" dirty="0"/>
              <a:t>help desk and trying to find out a password</a:t>
            </a:r>
            <a:r>
              <a:rPr lang="en-GB" dirty="0"/>
              <a:t>. </a:t>
            </a:r>
          </a:p>
          <a:p>
            <a:r>
              <a:rPr lang="en-GB" b="1" dirty="0"/>
              <a:t>Computer-based: </a:t>
            </a:r>
            <a:r>
              <a:rPr lang="en-GB" dirty="0"/>
              <a:t>Computer-based social engineering refers to having </a:t>
            </a:r>
            <a:r>
              <a:rPr lang="en-GB" b="1" dirty="0"/>
              <a:t>computer software that attempts to retrieve the desired information</a:t>
            </a:r>
            <a:r>
              <a:rPr lang="en-GB" dirty="0"/>
              <a:t>. An example is </a:t>
            </a:r>
            <a:r>
              <a:rPr lang="en-GB" b="1" dirty="0"/>
              <a:t>sending a user an e-mail and asking them to re-enter a password in a web page to confirm it.</a:t>
            </a:r>
            <a:r>
              <a:rPr lang="en-GB" dirty="0"/>
              <a:t> This social-engineering attack is also known as </a:t>
            </a:r>
            <a:r>
              <a:rPr lang="en-GB" b="1" dirty="0"/>
              <a:t>phishing</a:t>
            </a:r>
            <a:r>
              <a:rPr lang="en-GB" dirty="0"/>
              <a:t>.</a:t>
            </a:r>
          </a:p>
        </p:txBody>
      </p:sp>
    </p:spTree>
    <p:extLst>
      <p:ext uri="{BB962C8B-B14F-4D97-AF65-F5344CB8AC3E}">
        <p14:creationId xmlns:p14="http://schemas.microsoft.com/office/powerpoint/2010/main" val="510330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Anatomy of the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1232AFB1-6E99-404E-5996-B22FC39A8FB2}"/>
              </a:ext>
            </a:extLst>
          </p:cNvPr>
          <p:cNvPicPr>
            <a:picLocks noChangeAspect="1"/>
          </p:cNvPicPr>
          <p:nvPr/>
        </p:nvPicPr>
        <p:blipFill>
          <a:blip r:embed="rId3"/>
          <a:stretch>
            <a:fillRect/>
          </a:stretch>
        </p:blipFill>
        <p:spPr>
          <a:xfrm>
            <a:off x="4175787" y="1969510"/>
            <a:ext cx="3038475" cy="3667125"/>
          </a:xfrm>
          <a:prstGeom prst="rect">
            <a:avLst/>
          </a:prstGeom>
        </p:spPr>
      </p:pic>
    </p:spTree>
    <p:extLst>
      <p:ext uri="{BB962C8B-B14F-4D97-AF65-F5344CB8AC3E}">
        <p14:creationId xmlns:p14="http://schemas.microsoft.com/office/powerpoint/2010/main" val="603014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fontScale="92500" lnSpcReduction="20000"/>
          </a:bodyPr>
          <a:lstStyle/>
          <a:p>
            <a:pPr marL="0" indent="0">
              <a:buNone/>
            </a:pPr>
            <a:r>
              <a:rPr lang="en-GB" b="1" dirty="0"/>
              <a:t>Phishing:</a:t>
            </a:r>
          </a:p>
          <a:p>
            <a:r>
              <a:rPr lang="en-GB" dirty="0"/>
              <a:t>Phishing involves sending an </a:t>
            </a:r>
            <a:r>
              <a:rPr lang="en-GB" b="1" dirty="0"/>
              <a:t>e-mail, usually posing as a bank, credit-card company, or other financial organization</a:t>
            </a:r>
            <a:r>
              <a:rPr lang="en-GB" dirty="0"/>
              <a:t>. </a:t>
            </a:r>
          </a:p>
          <a:p>
            <a:r>
              <a:rPr lang="en-GB" dirty="0"/>
              <a:t>The e-mail requests that the </a:t>
            </a:r>
            <a:r>
              <a:rPr lang="en-GB" b="1" dirty="0"/>
              <a:t>recipient confirm banking information or reset passwords or PIN numbers</a:t>
            </a:r>
            <a:r>
              <a:rPr lang="en-GB" dirty="0"/>
              <a:t>. </a:t>
            </a:r>
          </a:p>
          <a:p>
            <a:r>
              <a:rPr lang="en-GB" dirty="0"/>
              <a:t>The user clicks the link in the </a:t>
            </a:r>
            <a:r>
              <a:rPr lang="en-GB" b="1" dirty="0"/>
              <a:t>e-mail and is redirected to a fake website</a:t>
            </a:r>
            <a:r>
              <a:rPr lang="en-GB" dirty="0"/>
              <a:t>. </a:t>
            </a:r>
          </a:p>
          <a:p>
            <a:r>
              <a:rPr lang="en-GB" dirty="0"/>
              <a:t>The hacker is then able to </a:t>
            </a:r>
            <a:r>
              <a:rPr lang="en-GB" b="1" dirty="0"/>
              <a:t>capture this information and use it for financial gain or to perpetrate other attacks</a:t>
            </a:r>
            <a:r>
              <a:rPr lang="en-GB" dirty="0"/>
              <a:t>. </a:t>
            </a:r>
          </a:p>
          <a:p>
            <a:r>
              <a:rPr lang="en-GB" b="1" dirty="0"/>
              <a:t>E-mails that claim the senders have a great amount of money but need your help getting it out of the country are examples of phishing attacks. </a:t>
            </a:r>
          </a:p>
          <a:p>
            <a:r>
              <a:rPr lang="en-GB" dirty="0"/>
              <a:t>These attacks prey on the </a:t>
            </a:r>
            <a:r>
              <a:rPr lang="en-GB" b="1" dirty="0"/>
              <a:t>common person and are aimed at getting them to provide bank account access codes </a:t>
            </a:r>
            <a:r>
              <a:rPr lang="en-GB" dirty="0"/>
              <a:t>or other </a:t>
            </a:r>
            <a:r>
              <a:rPr lang="en-GB" b="1" dirty="0"/>
              <a:t>confidential information to the hacker through email, Phone call and messages.</a:t>
            </a:r>
          </a:p>
        </p:txBody>
      </p:sp>
    </p:spTree>
    <p:extLst>
      <p:ext uri="{BB962C8B-B14F-4D97-AF65-F5344CB8AC3E}">
        <p14:creationId xmlns:p14="http://schemas.microsoft.com/office/powerpoint/2010/main" val="735957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Spear Phishing Attack: </a:t>
            </a:r>
          </a:p>
          <a:p>
            <a:r>
              <a:rPr lang="en-GB" dirty="0"/>
              <a:t>A hacker </a:t>
            </a:r>
            <a:r>
              <a:rPr lang="en-GB" b="1" dirty="0"/>
              <a:t>tries to gain unauthorised access to confidential information by conducting fraudulent emails or phone calls</a:t>
            </a:r>
            <a:r>
              <a:rPr lang="en-GB" dirty="0"/>
              <a:t>.</a:t>
            </a:r>
          </a:p>
          <a:p>
            <a:pPr marL="0" indent="0">
              <a:buNone/>
            </a:pPr>
            <a:r>
              <a:rPr lang="en-GB" b="1" dirty="0"/>
              <a:t>Whale phishing attack: </a:t>
            </a:r>
          </a:p>
          <a:p>
            <a:r>
              <a:rPr lang="en-GB" dirty="0"/>
              <a:t>Hacker </a:t>
            </a:r>
            <a:r>
              <a:rPr lang="en-GB" b="1" dirty="0"/>
              <a:t>tries to access confidential and sensitive information of powerful and famous personalities like chairman and head of the organisation.</a:t>
            </a:r>
          </a:p>
        </p:txBody>
      </p:sp>
    </p:spTree>
    <p:extLst>
      <p:ext uri="{BB962C8B-B14F-4D97-AF65-F5344CB8AC3E}">
        <p14:creationId xmlns:p14="http://schemas.microsoft.com/office/powerpoint/2010/main" val="21679460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Ransomware:</a:t>
            </a:r>
          </a:p>
          <a:p>
            <a:r>
              <a:rPr lang="en-GB" dirty="0"/>
              <a:t>The user is </a:t>
            </a:r>
            <a:r>
              <a:rPr lang="en-GB" b="1" dirty="0"/>
              <a:t>compelled to remove all of their data and information from their system if they fail to meet the timeline in paying a ransom declared by cyber criminals.</a:t>
            </a:r>
          </a:p>
          <a:p>
            <a:r>
              <a:rPr lang="en-GB" dirty="0"/>
              <a:t>There is no guarantee as to whether paying the ransom would secure their data or not.</a:t>
            </a:r>
          </a:p>
          <a:p>
            <a:r>
              <a:rPr lang="en-GB" dirty="0" err="1"/>
              <a:t>Eg</a:t>
            </a:r>
            <a:r>
              <a:rPr lang="en-GB" dirty="0"/>
              <a:t> : </a:t>
            </a:r>
            <a:r>
              <a:rPr lang="en-GB" b="1" dirty="0"/>
              <a:t>WannaCry attack, 2017</a:t>
            </a:r>
            <a:r>
              <a:rPr lang="en-GB" dirty="0"/>
              <a:t>,- </a:t>
            </a:r>
            <a:r>
              <a:rPr lang="en-GB" b="1" dirty="0"/>
              <a:t>email- flaw in the OS</a:t>
            </a:r>
            <a:r>
              <a:rPr lang="en-GB" dirty="0"/>
              <a:t>, encrypt and lock all the important file – demand in crypto currency</a:t>
            </a:r>
          </a:p>
        </p:txBody>
      </p:sp>
    </p:spTree>
    <p:extLst>
      <p:ext uri="{BB962C8B-B14F-4D97-AF65-F5344CB8AC3E}">
        <p14:creationId xmlns:p14="http://schemas.microsoft.com/office/powerpoint/2010/main" val="4063509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97886" y="1480382"/>
            <a:ext cx="11180323" cy="4664675"/>
          </a:xfrm>
        </p:spPr>
        <p:txBody>
          <a:bodyPr>
            <a:normAutofit lnSpcReduction="10000"/>
          </a:bodyPr>
          <a:lstStyle/>
          <a:p>
            <a:pPr marL="0" indent="0">
              <a:buNone/>
            </a:pPr>
            <a:r>
              <a:rPr lang="en-GB" b="1" dirty="0"/>
              <a:t>Malware:</a:t>
            </a:r>
          </a:p>
          <a:p>
            <a:r>
              <a:rPr lang="en-GB" dirty="0"/>
              <a:t>Hackers create a </a:t>
            </a:r>
            <a:r>
              <a:rPr lang="en-GB" b="1" dirty="0"/>
              <a:t>malware code to hack any electronic or digital device like mobile, computer and laptops to obtain unauthorised access. </a:t>
            </a:r>
          </a:p>
          <a:p>
            <a:r>
              <a:rPr lang="en-US" sz="2800" dirty="0"/>
              <a:t>It’s an umbrella term used to refer to a wide range of intrusive or disruptive types of software that can adversely affect the performance of your system.</a:t>
            </a:r>
          </a:p>
          <a:p>
            <a:pPr marL="0" indent="0">
              <a:buNone/>
            </a:pPr>
            <a:r>
              <a:rPr lang="en-GB" b="1" dirty="0"/>
              <a:t>Spyware:</a:t>
            </a:r>
          </a:p>
          <a:p>
            <a:r>
              <a:rPr lang="en-GB" dirty="0"/>
              <a:t>An unwanted software, </a:t>
            </a:r>
            <a:r>
              <a:rPr lang="en-GB" b="1" dirty="0"/>
              <a:t>which infiltrate into a victims computer </a:t>
            </a:r>
            <a:r>
              <a:rPr lang="en-GB" b="1" dirty="0" err="1"/>
              <a:t>inorder</a:t>
            </a:r>
            <a:r>
              <a:rPr lang="en-GB" b="1" dirty="0"/>
              <a:t> to have access to their sensitive information and internet usage data.</a:t>
            </a:r>
            <a:r>
              <a:rPr lang="en-GB" dirty="0"/>
              <a:t> </a:t>
            </a:r>
          </a:p>
          <a:p>
            <a:r>
              <a:rPr lang="en-GB" dirty="0"/>
              <a:t>It is a type of malware that uses </a:t>
            </a:r>
            <a:r>
              <a:rPr lang="en-GB" b="1" dirty="0"/>
              <a:t>malicious software to gain access and damage a computer without the knowledge of the user</a:t>
            </a:r>
            <a:r>
              <a:rPr lang="en-GB" dirty="0"/>
              <a:t>.</a:t>
            </a:r>
          </a:p>
          <a:p>
            <a:endParaRPr lang="en-US" sz="2800" dirty="0"/>
          </a:p>
        </p:txBody>
      </p:sp>
    </p:spTree>
    <p:extLst>
      <p:ext uri="{BB962C8B-B14F-4D97-AF65-F5344CB8AC3E}">
        <p14:creationId xmlns:p14="http://schemas.microsoft.com/office/powerpoint/2010/main" val="16672784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Eavesdropping attack:</a:t>
            </a:r>
          </a:p>
          <a:p>
            <a:pPr marL="0" indent="0">
              <a:buNone/>
            </a:pPr>
            <a:r>
              <a:rPr lang="en-GB" dirty="0"/>
              <a:t>When hackers launch a </a:t>
            </a:r>
            <a:r>
              <a:rPr lang="en-GB" b="1" dirty="0"/>
              <a:t>cyber-attack by hacking into cell phones, computers and laptops by fabricating information in these devices</a:t>
            </a:r>
            <a:r>
              <a:rPr lang="en-GB" dirty="0"/>
              <a:t>, it is called an eavesdropping attack</a:t>
            </a:r>
            <a:r>
              <a:rPr lang="en-GB" b="1" dirty="0"/>
              <a:t>.</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18588423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4639540"/>
          </a:xfrm>
        </p:spPr>
        <p:txBody>
          <a:bodyPr>
            <a:normAutofit/>
          </a:bodyPr>
          <a:lstStyle/>
          <a:p>
            <a:pPr marL="0" indent="0">
              <a:buNone/>
            </a:pPr>
            <a:r>
              <a:rPr lang="en-GB" b="1" dirty="0"/>
              <a:t>Man in the Middle Attack:</a:t>
            </a:r>
          </a:p>
          <a:p>
            <a:r>
              <a:rPr lang="en-GB" dirty="0"/>
              <a:t>A Man in the middle attack occurs when the </a:t>
            </a:r>
            <a:r>
              <a:rPr lang="en-GB" b="1" dirty="0"/>
              <a:t>hacker places himself in between the client and the owner or between users and the server or between clients and server to misinform the client and get unauthorised access of data and information form the system.</a:t>
            </a:r>
          </a:p>
          <a:p>
            <a:endParaRPr lang="en-GB" dirty="0"/>
          </a:p>
          <a:p>
            <a:pPr marL="0" indent="0">
              <a:buNone/>
            </a:pPr>
            <a:endParaRPr lang="en-GB" b="1" dirty="0"/>
          </a:p>
        </p:txBody>
      </p:sp>
    </p:spTree>
    <p:extLst>
      <p:ext uri="{BB962C8B-B14F-4D97-AF65-F5344CB8AC3E}">
        <p14:creationId xmlns:p14="http://schemas.microsoft.com/office/powerpoint/2010/main" val="17202545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b="1" dirty="0"/>
          </a:p>
        </p:txBody>
      </p:sp>
      <p:pic>
        <p:nvPicPr>
          <p:cNvPr id="6" name="Picture 5">
            <a:extLst>
              <a:ext uri="{FF2B5EF4-FFF2-40B4-BE49-F238E27FC236}">
                <a16:creationId xmlns:a16="http://schemas.microsoft.com/office/drawing/2014/main" id="{CD47F1CB-8B6D-EBCC-CBFA-28677D07CA19}"/>
              </a:ext>
            </a:extLst>
          </p:cNvPr>
          <p:cNvPicPr>
            <a:picLocks noChangeAspect="1"/>
          </p:cNvPicPr>
          <p:nvPr/>
        </p:nvPicPr>
        <p:blipFill>
          <a:blip r:embed="rId3"/>
          <a:stretch>
            <a:fillRect/>
          </a:stretch>
        </p:blipFill>
        <p:spPr>
          <a:xfrm>
            <a:off x="712998" y="1336719"/>
            <a:ext cx="10658120" cy="5307624"/>
          </a:xfrm>
          <a:prstGeom prst="rect">
            <a:avLst/>
          </a:prstGeom>
        </p:spPr>
      </p:pic>
    </p:spTree>
    <p:extLst>
      <p:ext uri="{BB962C8B-B14F-4D97-AF65-F5344CB8AC3E}">
        <p14:creationId xmlns:p14="http://schemas.microsoft.com/office/powerpoint/2010/main" val="13529382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Trojan Horse</a:t>
            </a:r>
          </a:p>
          <a:p>
            <a:r>
              <a:rPr lang="en-GB" dirty="0"/>
              <a:t>A Trojan Horse or a Trojan is a malware program designed by </a:t>
            </a:r>
            <a:r>
              <a:rPr lang="en-GB" b="1" dirty="0"/>
              <a:t>hackers to break into electronic and digital devices by disguising the program as a necessary software.</a:t>
            </a:r>
            <a:r>
              <a:rPr lang="en-GB" dirty="0"/>
              <a:t> </a:t>
            </a:r>
          </a:p>
          <a:p>
            <a:r>
              <a:rPr lang="en-GB" dirty="0"/>
              <a:t>This type of cyber attack is </a:t>
            </a:r>
            <a:r>
              <a:rPr lang="en-GB" b="1" dirty="0"/>
              <a:t>quite dangerous as it helps the hackers to have unauthorised access to crucial information of users , such as their credentials and financial details.</a:t>
            </a:r>
          </a:p>
          <a:p>
            <a:pPr marL="0" indent="0">
              <a:buNone/>
            </a:pPr>
            <a:endParaRPr lang="en-GB" b="1" dirty="0"/>
          </a:p>
        </p:txBody>
      </p:sp>
    </p:spTree>
    <p:extLst>
      <p:ext uri="{BB962C8B-B14F-4D97-AF65-F5344CB8AC3E}">
        <p14:creationId xmlns:p14="http://schemas.microsoft.com/office/powerpoint/2010/main" val="21759746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SQL Injection:</a:t>
            </a:r>
          </a:p>
          <a:p>
            <a:r>
              <a:rPr lang="en-GB" b="0" i="0" dirty="0">
                <a:solidFill>
                  <a:srgbClr val="202124"/>
                </a:solidFill>
                <a:effectLst/>
              </a:rPr>
              <a:t>SQL injection (SQLi) is </a:t>
            </a:r>
            <a:r>
              <a:rPr lang="en-GB" b="1" i="0" dirty="0">
                <a:solidFill>
                  <a:srgbClr val="202124"/>
                </a:solidFill>
                <a:effectLst/>
              </a:rPr>
              <a:t>a cyberattack that injects malicious SQL code into an application, allowing the attacker to view or modify a database</a:t>
            </a:r>
            <a:r>
              <a:rPr lang="en-GB" b="0" i="0" dirty="0">
                <a:solidFill>
                  <a:srgbClr val="202124"/>
                </a:solidFill>
                <a:effectLst/>
                <a:latin typeface="arial" panose="020B0604020202020204" pitchFamily="34" charset="0"/>
              </a:rPr>
              <a:t>.</a:t>
            </a:r>
          </a:p>
          <a:p>
            <a:pPr>
              <a:lnSpc>
                <a:spcPct val="107000"/>
              </a:lnSpc>
              <a:spcAft>
                <a:spcPts val="800"/>
              </a:spcAft>
              <a:buNone/>
            </a:pPr>
            <a:r>
              <a:rPr lang="en-GB" b="1" kern="100" dirty="0">
                <a:effectLst/>
                <a:latin typeface="Calibri" panose="020F0502020204030204" pitchFamily="34" charset="0"/>
                <a:ea typeface="DengXian" panose="02010600030101010101" pitchFamily="2" charset="-122"/>
                <a:cs typeface="Arial" panose="020B0604020202020204" pitchFamily="34" charset="0"/>
              </a:rPr>
              <a:t>Zero-Day Exploit:</a:t>
            </a:r>
            <a:endParaRPr lang="en-GB" b="1"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Hackers </a:t>
            </a:r>
            <a:r>
              <a:rPr lang="en-GB" b="1" kern="100" dirty="0">
                <a:effectLst/>
                <a:latin typeface="Calibri" panose="020F0502020204030204" pitchFamily="34" charset="0"/>
                <a:ea typeface="DengXian" panose="02010600030101010101" pitchFamily="2" charset="-122"/>
                <a:cs typeface="Arial" panose="020B0604020202020204" pitchFamily="34" charset="0"/>
              </a:rPr>
              <a:t>exploit software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before developers release security patches.</a:t>
            </a:r>
          </a:p>
          <a:p>
            <a:pPr marL="0" indent="0">
              <a:buNone/>
            </a:pPr>
            <a:endParaRPr lang="en-GB" b="1" dirty="0"/>
          </a:p>
        </p:txBody>
      </p:sp>
    </p:spTree>
    <p:extLst>
      <p:ext uri="{BB962C8B-B14F-4D97-AF65-F5344CB8AC3E}">
        <p14:creationId xmlns:p14="http://schemas.microsoft.com/office/powerpoint/2010/main" val="19770328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433244" cy="4722667"/>
          </a:xfrm>
        </p:spPr>
        <p:txBody>
          <a:bodyPr>
            <a:normAutofit/>
          </a:bodyPr>
          <a:lstStyle/>
          <a:p>
            <a:pPr marL="0" indent="0">
              <a:buNone/>
            </a:pPr>
            <a:r>
              <a:rPr lang="en-GB" b="1" dirty="0"/>
              <a:t>DOS and DDOS Attacks :</a:t>
            </a:r>
          </a:p>
          <a:p>
            <a:r>
              <a:rPr lang="en-GB" b="1" dirty="0"/>
              <a:t>DOS- Denial of Service attack</a:t>
            </a:r>
          </a:p>
          <a:p>
            <a:r>
              <a:rPr lang="en-GB" b="1" dirty="0"/>
              <a:t>DDOS- Distributed denial of service attack.</a:t>
            </a:r>
          </a:p>
          <a:p>
            <a:r>
              <a:rPr lang="en-GB" dirty="0"/>
              <a:t>In a</a:t>
            </a:r>
            <a:r>
              <a:rPr lang="en-GB" b="1" dirty="0"/>
              <a:t> Client level communication system there are three level handshake in transferring data from the server to the client.</a:t>
            </a:r>
          </a:p>
          <a:p>
            <a:r>
              <a:rPr lang="en-GB" dirty="0"/>
              <a:t>First handshake, </a:t>
            </a:r>
            <a:r>
              <a:rPr lang="en-GB" b="1" dirty="0"/>
              <a:t>client request to the server to load the webpage or any result.</a:t>
            </a:r>
          </a:p>
          <a:p>
            <a:r>
              <a:rPr lang="en-GB" dirty="0"/>
              <a:t>The second Handshake</a:t>
            </a:r>
            <a:r>
              <a:rPr lang="en-GB" b="1" dirty="0"/>
              <a:t>, the server approves the client request,</a:t>
            </a:r>
          </a:p>
          <a:p>
            <a:r>
              <a:rPr lang="en-GB" dirty="0"/>
              <a:t>Third handshake, </a:t>
            </a:r>
            <a:r>
              <a:rPr lang="en-GB" b="1" dirty="0"/>
              <a:t>first device ack and server loads the request.</a:t>
            </a:r>
          </a:p>
          <a:p>
            <a:endParaRPr lang="en-GB" b="1" dirty="0"/>
          </a:p>
          <a:p>
            <a:pPr marL="0" indent="0">
              <a:buNone/>
            </a:pPr>
            <a:endParaRPr lang="en-GB" b="1" dirty="0"/>
          </a:p>
        </p:txBody>
      </p:sp>
      <p:pic>
        <p:nvPicPr>
          <p:cNvPr id="9" name="Picture 8">
            <a:extLst>
              <a:ext uri="{FF2B5EF4-FFF2-40B4-BE49-F238E27FC236}">
                <a16:creationId xmlns:a16="http://schemas.microsoft.com/office/drawing/2014/main" id="{F0A1FCF8-433F-77E5-C921-70CDF7444C2E}"/>
              </a:ext>
            </a:extLst>
          </p:cNvPr>
          <p:cNvPicPr>
            <a:picLocks noChangeAspect="1"/>
          </p:cNvPicPr>
          <p:nvPr/>
        </p:nvPicPr>
        <p:blipFill>
          <a:blip r:embed="rId3"/>
          <a:stretch>
            <a:fillRect/>
          </a:stretch>
        </p:blipFill>
        <p:spPr>
          <a:xfrm>
            <a:off x="7216323" y="1176715"/>
            <a:ext cx="4600980" cy="1512651"/>
          </a:xfrm>
          <a:prstGeom prst="rect">
            <a:avLst/>
          </a:prstGeom>
        </p:spPr>
      </p:pic>
    </p:spTree>
    <p:extLst>
      <p:ext uri="{BB962C8B-B14F-4D97-AF65-F5344CB8AC3E}">
        <p14:creationId xmlns:p14="http://schemas.microsoft.com/office/powerpoint/2010/main" val="713289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52460" cy="4795404"/>
          </a:xfrm>
        </p:spPr>
        <p:txBody>
          <a:bodyPr>
            <a:normAutofit fontScale="92500" lnSpcReduction="10000"/>
          </a:bodyPr>
          <a:lstStyle/>
          <a:p>
            <a:r>
              <a:rPr lang="en-GB" b="1" dirty="0"/>
              <a:t>Error 404 Error, reflect when a webpage doesn't load, the website is down, or there is a lot of traffic on the website</a:t>
            </a:r>
            <a:r>
              <a:rPr lang="en-GB" dirty="0"/>
              <a:t>. It is </a:t>
            </a:r>
            <a:r>
              <a:rPr lang="en-GB" dirty="0" err="1"/>
              <a:t>determinal</a:t>
            </a:r>
            <a:r>
              <a:rPr lang="en-GB" dirty="0"/>
              <a:t> to the profit of the organisation.</a:t>
            </a:r>
          </a:p>
          <a:p>
            <a:r>
              <a:rPr lang="en-GB" dirty="0"/>
              <a:t>This happens </a:t>
            </a:r>
            <a:r>
              <a:rPr lang="en-GB" b="1" dirty="0"/>
              <a:t>when the number of users on the website on that page exceeds the limit website can handle. </a:t>
            </a:r>
            <a:r>
              <a:rPr lang="en-GB" dirty="0"/>
              <a:t>Once it exceeds, the page is down and the user get this error.</a:t>
            </a:r>
          </a:p>
          <a:p>
            <a:r>
              <a:rPr lang="en-GB" dirty="0"/>
              <a:t>What happens if some </a:t>
            </a:r>
            <a:r>
              <a:rPr lang="en-GB" b="1" dirty="0"/>
              <a:t>one fakes the number of users currently using the website and the website gets down intentionally</a:t>
            </a:r>
            <a:r>
              <a:rPr lang="en-GB" dirty="0"/>
              <a:t>? This is precisely What DOS and DDOS attack are.</a:t>
            </a:r>
          </a:p>
          <a:p>
            <a:pPr marL="0" indent="0">
              <a:buNone/>
            </a:pPr>
            <a:r>
              <a:rPr lang="en-GB" dirty="0"/>
              <a:t>.</a:t>
            </a:r>
          </a:p>
          <a:p>
            <a:pPr marL="0" indent="0">
              <a:buNone/>
            </a:pPr>
            <a:endParaRPr lang="en-GB" b="1" dirty="0"/>
          </a:p>
          <a:p>
            <a:pPr marL="0" indent="0">
              <a:buNone/>
            </a:pPr>
            <a:endParaRPr lang="en-GB" b="1" dirty="0"/>
          </a:p>
        </p:txBody>
      </p:sp>
      <p:pic>
        <p:nvPicPr>
          <p:cNvPr id="6" name="Picture 5">
            <a:extLst>
              <a:ext uri="{FF2B5EF4-FFF2-40B4-BE49-F238E27FC236}">
                <a16:creationId xmlns:a16="http://schemas.microsoft.com/office/drawing/2014/main" id="{1B19E60B-5BB2-E82F-B7C6-51D6228FD9B2}"/>
              </a:ext>
            </a:extLst>
          </p:cNvPr>
          <p:cNvPicPr>
            <a:picLocks noChangeAspect="1"/>
          </p:cNvPicPr>
          <p:nvPr/>
        </p:nvPicPr>
        <p:blipFill>
          <a:blip r:embed="rId3"/>
          <a:stretch>
            <a:fillRect/>
          </a:stretch>
        </p:blipFill>
        <p:spPr>
          <a:xfrm>
            <a:off x="8562109" y="1925803"/>
            <a:ext cx="3339111" cy="2500801"/>
          </a:xfrm>
          <a:prstGeom prst="rect">
            <a:avLst/>
          </a:prstGeom>
        </p:spPr>
      </p:pic>
    </p:spTree>
    <p:extLst>
      <p:ext uri="{BB962C8B-B14F-4D97-AF65-F5344CB8AC3E}">
        <p14:creationId xmlns:p14="http://schemas.microsoft.com/office/powerpoint/2010/main" val="16712814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52460" cy="4795404"/>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4" name="Picture 3">
            <a:extLst>
              <a:ext uri="{FF2B5EF4-FFF2-40B4-BE49-F238E27FC236}">
                <a16:creationId xmlns:a16="http://schemas.microsoft.com/office/drawing/2014/main" id="{E492BD0B-CE3C-9D24-3B73-83607FC2CEE1}"/>
              </a:ext>
            </a:extLst>
          </p:cNvPr>
          <p:cNvPicPr>
            <a:picLocks noChangeAspect="1"/>
          </p:cNvPicPr>
          <p:nvPr/>
        </p:nvPicPr>
        <p:blipFill>
          <a:blip r:embed="rId3"/>
          <a:stretch>
            <a:fillRect/>
          </a:stretch>
        </p:blipFill>
        <p:spPr>
          <a:xfrm>
            <a:off x="0" y="1811062"/>
            <a:ext cx="12192000" cy="3235875"/>
          </a:xfrm>
          <a:prstGeom prst="rect">
            <a:avLst/>
          </a:prstGeom>
        </p:spPr>
      </p:pic>
    </p:spTree>
    <p:extLst>
      <p:ext uri="{BB962C8B-B14F-4D97-AF65-F5344CB8AC3E}">
        <p14:creationId xmlns:p14="http://schemas.microsoft.com/office/powerpoint/2010/main" val="35676285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4795404"/>
          </a:xfrm>
        </p:spPr>
        <p:txBody>
          <a:bodyPr>
            <a:normAutofit/>
          </a:bodyPr>
          <a:lstStyle/>
          <a:p>
            <a:r>
              <a:rPr lang="en-GB" dirty="0"/>
              <a:t>DOS attack, </a:t>
            </a:r>
            <a:r>
              <a:rPr lang="en-GB" b="1" dirty="0"/>
              <a:t>Fake request are made by the same device to overwhelm the website causing to crash.</a:t>
            </a:r>
          </a:p>
          <a:p>
            <a:r>
              <a:rPr lang="en-GB" dirty="0"/>
              <a:t>DDOS attack, </a:t>
            </a:r>
            <a:r>
              <a:rPr lang="en-GB" b="1" dirty="0"/>
              <a:t>a big network of devices create a large number of fake request and together request at the same time. The big network created by the hacker are called botnets. </a:t>
            </a:r>
          </a:p>
          <a:p>
            <a:r>
              <a:rPr lang="en-GB" b="1" dirty="0"/>
              <a:t>The Botnets create a large number of requests, and together request the server at the same time one Botnet creates 1 or 2 requests</a:t>
            </a:r>
          </a:p>
        </p:txBody>
      </p:sp>
    </p:spTree>
    <p:extLst>
      <p:ext uri="{BB962C8B-B14F-4D97-AF65-F5344CB8AC3E}">
        <p14:creationId xmlns:p14="http://schemas.microsoft.com/office/powerpoint/2010/main" val="9832318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Drive by cyber attack:</a:t>
            </a:r>
          </a:p>
          <a:p>
            <a:r>
              <a:rPr lang="en-GB" dirty="0"/>
              <a:t>The hackers </a:t>
            </a:r>
            <a:r>
              <a:rPr lang="en-GB" b="1" dirty="0"/>
              <a:t>embed malicious scripts into various websites</a:t>
            </a:r>
          </a:p>
          <a:p>
            <a:r>
              <a:rPr lang="en-GB" dirty="0"/>
              <a:t>Whenever the </a:t>
            </a:r>
            <a:r>
              <a:rPr lang="en-GB" b="1" dirty="0"/>
              <a:t>user tries to visit the website</a:t>
            </a:r>
            <a:r>
              <a:rPr lang="en-GB" dirty="0"/>
              <a:t>, all the </a:t>
            </a:r>
            <a:r>
              <a:rPr lang="en-GB" b="1" dirty="0"/>
              <a:t>data's are accessible to the hacker.</a:t>
            </a:r>
          </a:p>
          <a:p>
            <a:r>
              <a:rPr lang="en-GB" dirty="0"/>
              <a:t>Because of the </a:t>
            </a:r>
            <a:r>
              <a:rPr lang="en-GB" b="1" dirty="0"/>
              <a:t>malicious scripts the system get corrupted and giving unauthorised access of data and information to the hacker</a:t>
            </a:r>
            <a:r>
              <a:rPr lang="en-GB" dirty="0"/>
              <a:t>.</a:t>
            </a:r>
          </a:p>
        </p:txBody>
      </p:sp>
    </p:spTree>
    <p:extLst>
      <p:ext uri="{BB962C8B-B14F-4D97-AF65-F5344CB8AC3E}">
        <p14:creationId xmlns:p14="http://schemas.microsoft.com/office/powerpoint/2010/main" val="24536795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71363" cy="3010710"/>
          </a:xfrm>
        </p:spPr>
        <p:txBody>
          <a:bodyPr>
            <a:normAutofit fontScale="92500"/>
          </a:bodyPr>
          <a:lstStyle/>
          <a:p>
            <a:pPr marL="0" indent="0">
              <a:buNone/>
            </a:pPr>
            <a:r>
              <a:rPr lang="en-GB" b="1" dirty="0"/>
              <a:t>Adware:</a:t>
            </a:r>
          </a:p>
          <a:p>
            <a:r>
              <a:rPr lang="en-GB" dirty="0"/>
              <a:t>Hackers use various </a:t>
            </a:r>
            <a:r>
              <a:rPr lang="en-GB" b="1" dirty="0"/>
              <a:t>pop-up advertisement to show up on  a computer or mobile device are called adware, short for advertising software.</a:t>
            </a:r>
          </a:p>
          <a:p>
            <a:r>
              <a:rPr lang="en-GB" dirty="0"/>
              <a:t>The adware </a:t>
            </a:r>
            <a:r>
              <a:rPr lang="en-GB" b="1" dirty="0"/>
              <a:t>can become dangerous by harming your device, hacking into your browser, slow down the device and install virus or spyware or both</a:t>
            </a:r>
            <a:r>
              <a:rPr lang="en-GB" dirty="0"/>
              <a:t>.</a:t>
            </a:r>
          </a:p>
          <a:p>
            <a:pPr marL="0" indent="0">
              <a:buNone/>
            </a:pPr>
            <a:endParaRPr lang="en-GB" dirty="0"/>
          </a:p>
          <a:p>
            <a:pPr marL="0" indent="0">
              <a:buNone/>
            </a:pPr>
            <a:endParaRPr lang="en-GB" b="1" dirty="0"/>
          </a:p>
        </p:txBody>
      </p:sp>
      <p:pic>
        <p:nvPicPr>
          <p:cNvPr id="4" name="Picture 3">
            <a:extLst>
              <a:ext uri="{FF2B5EF4-FFF2-40B4-BE49-F238E27FC236}">
                <a16:creationId xmlns:a16="http://schemas.microsoft.com/office/drawing/2014/main" id="{AB20C9CE-557F-D7A6-AD68-50E3A4B39834}"/>
              </a:ext>
            </a:extLst>
          </p:cNvPr>
          <p:cNvPicPr>
            <a:picLocks noChangeAspect="1"/>
          </p:cNvPicPr>
          <p:nvPr/>
        </p:nvPicPr>
        <p:blipFill>
          <a:blip r:embed="rId3"/>
          <a:stretch>
            <a:fillRect/>
          </a:stretch>
        </p:blipFill>
        <p:spPr>
          <a:xfrm>
            <a:off x="8628165" y="1600201"/>
            <a:ext cx="3268763" cy="3152976"/>
          </a:xfrm>
          <a:prstGeom prst="rect">
            <a:avLst/>
          </a:prstGeom>
        </p:spPr>
      </p:pic>
    </p:spTree>
    <p:extLst>
      <p:ext uri="{BB962C8B-B14F-4D97-AF65-F5344CB8AC3E}">
        <p14:creationId xmlns:p14="http://schemas.microsoft.com/office/powerpoint/2010/main" val="34175564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Password attacks:</a:t>
            </a:r>
          </a:p>
          <a:p>
            <a:pPr marL="0" indent="0">
              <a:buNone/>
            </a:pPr>
            <a:r>
              <a:rPr lang="en-GB" dirty="0"/>
              <a:t>Continuous attempts by a hacker to obtain the </a:t>
            </a:r>
            <a:r>
              <a:rPr lang="en-GB" b="1" dirty="0"/>
              <a:t>login credentials of a user. Many hackers use different algorithms </a:t>
            </a:r>
            <a:r>
              <a:rPr lang="en-GB" dirty="0"/>
              <a:t>or simply make calculated guesses to obtain the password.</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7257452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F7DB-E6F6-9C73-C533-9D450CBACCF4}"/>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C961227C-1480-6E84-F7DE-5DF3AC7AFB81}"/>
              </a:ext>
            </a:extLst>
          </p:cNvPr>
          <p:cNvSpPr>
            <a:spLocks noGrp="1"/>
          </p:cNvSpPr>
          <p:nvPr>
            <p:ph idx="1"/>
          </p:nvPr>
        </p:nvSpPr>
        <p:spPr>
          <a:xfrm>
            <a:off x="450247" y="1420609"/>
            <a:ext cx="11291506" cy="5167312"/>
          </a:xfrm>
        </p:spPr>
        <p:txBody>
          <a:bodyPr>
            <a:normAutofit/>
          </a:bodyPr>
          <a:lstStyle/>
          <a:p>
            <a:pPr>
              <a:buNone/>
            </a:pPr>
            <a:r>
              <a:rPr lang="en-GB" b="1" dirty="0"/>
              <a:t>Technical Measures (Cybersecurity Controls)</a:t>
            </a:r>
          </a:p>
          <a:p>
            <a:pPr>
              <a:buNone/>
            </a:pPr>
            <a:r>
              <a:rPr lang="en-GB" dirty="0"/>
              <a:t>These are </a:t>
            </a:r>
            <a:r>
              <a:rPr lang="en-GB" b="1" dirty="0"/>
              <a:t>technology-driven</a:t>
            </a:r>
            <a:r>
              <a:rPr lang="en-GB" dirty="0"/>
              <a:t> security measures designed to </a:t>
            </a:r>
            <a:r>
              <a:rPr lang="en-GB" b="1" dirty="0"/>
              <a:t>protect networks, systems, and data</a:t>
            </a:r>
            <a:r>
              <a:rPr lang="en-GB" dirty="0"/>
              <a:t>. They include:</a:t>
            </a:r>
          </a:p>
          <a:p>
            <a:r>
              <a:rPr lang="en-GB" b="1" dirty="0"/>
              <a:t>Access Control</a:t>
            </a:r>
            <a:r>
              <a:rPr lang="en-GB" dirty="0"/>
              <a:t> – Restricting access based on authorisation levels.</a:t>
            </a:r>
          </a:p>
          <a:p>
            <a:r>
              <a:rPr lang="en-GB" b="1" dirty="0"/>
              <a:t>Identification &amp; Authentication</a:t>
            </a:r>
            <a:r>
              <a:rPr lang="en-GB" dirty="0"/>
              <a:t> – Verifying user identity (e.g., passwords, biometrics, multi-factor authentication).</a:t>
            </a:r>
          </a:p>
          <a:p>
            <a:r>
              <a:rPr lang="en-GB" b="1" dirty="0"/>
              <a:t>System &amp; Communication Protection</a:t>
            </a:r>
            <a:r>
              <a:rPr lang="en-GB" dirty="0"/>
              <a:t> – Encrypting data, firewalls, </a:t>
            </a:r>
            <a:r>
              <a:rPr lang="en-GB"/>
              <a:t>intrusion detection.</a:t>
            </a:r>
            <a:endParaRPr lang="en-GB" dirty="0"/>
          </a:p>
          <a:p>
            <a:r>
              <a:rPr lang="en-GB" b="1" dirty="0"/>
              <a:t>System &amp; Information Integrity</a:t>
            </a:r>
            <a:r>
              <a:rPr lang="en-GB" dirty="0"/>
              <a:t> – Preventing unauthorised modifications, malware protection, and securing data integrity.</a:t>
            </a:r>
          </a:p>
          <a:p>
            <a:pPr eaLnBrk="1" hangingPunct="1">
              <a:lnSpc>
                <a:spcPct val="150000"/>
              </a:lnSpc>
            </a:pPr>
            <a:endParaRPr lang="en-US" altLang="en-US" sz="2400" dirty="0"/>
          </a:p>
        </p:txBody>
      </p:sp>
    </p:spTree>
    <p:extLst>
      <p:ext uri="{BB962C8B-B14F-4D97-AF65-F5344CB8AC3E}">
        <p14:creationId xmlns:p14="http://schemas.microsoft.com/office/powerpoint/2010/main" val="437924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0FBB3-48E3-C3CD-9676-C1F9485C0F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486339-658D-6DC1-950A-17C708AE1D14}"/>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F2D58748-F600-5D1B-6872-052C93B8BE98}"/>
              </a:ext>
            </a:extLst>
          </p:cNvPr>
          <p:cNvSpPr>
            <a:spLocks noGrp="1"/>
          </p:cNvSpPr>
          <p:nvPr>
            <p:ph idx="1"/>
          </p:nvPr>
        </p:nvSpPr>
        <p:spPr>
          <a:xfrm>
            <a:off x="450247" y="1420609"/>
            <a:ext cx="11291506" cy="5167312"/>
          </a:xfrm>
        </p:spPr>
        <p:txBody>
          <a:bodyPr>
            <a:normAutofit fontScale="85000" lnSpcReduction="20000"/>
          </a:bodyPr>
          <a:lstStyle/>
          <a:p>
            <a:pPr>
              <a:buNone/>
            </a:pPr>
            <a:r>
              <a:rPr lang="en-GB" b="1" dirty="0"/>
              <a:t>Management Controls &amp; Procedures (Administrative Controls)</a:t>
            </a:r>
          </a:p>
          <a:p>
            <a:pPr>
              <a:buNone/>
            </a:pPr>
            <a:r>
              <a:rPr lang="en-GB" dirty="0"/>
              <a:t>These focus on </a:t>
            </a:r>
            <a:r>
              <a:rPr lang="en-GB" b="1" dirty="0"/>
              <a:t>policies, training, and planning</a:t>
            </a:r>
            <a:r>
              <a:rPr lang="en-GB" dirty="0"/>
              <a:t> to ensure proper cybersecurity governance:</a:t>
            </a:r>
          </a:p>
          <a:p>
            <a:r>
              <a:rPr lang="en-GB" b="1" dirty="0"/>
              <a:t>Awareness &amp; Training</a:t>
            </a:r>
            <a:r>
              <a:rPr lang="en-GB" dirty="0"/>
              <a:t> – Educating employees on cybersecurity best practices (e.g., phishing awareness).</a:t>
            </a:r>
          </a:p>
          <a:p>
            <a:r>
              <a:rPr lang="en-GB" b="1" dirty="0"/>
              <a:t>Audit &amp; Accountability</a:t>
            </a:r>
            <a:r>
              <a:rPr lang="en-GB" dirty="0"/>
              <a:t> – Monitoring activities, logging events, and ensuring compliance.</a:t>
            </a:r>
          </a:p>
          <a:p>
            <a:r>
              <a:rPr lang="en-GB" b="1" dirty="0"/>
              <a:t>Risk Assessment</a:t>
            </a:r>
            <a:r>
              <a:rPr lang="en-GB" dirty="0"/>
              <a:t> – Evaluating potential security threats and vulnerabilities.</a:t>
            </a:r>
          </a:p>
          <a:p>
            <a:r>
              <a:rPr lang="en-GB" b="1" dirty="0"/>
              <a:t>Contingency Planning</a:t>
            </a:r>
            <a:r>
              <a:rPr lang="en-GB" dirty="0"/>
              <a:t> – Developing disaster recovery and business continuity plans.</a:t>
            </a:r>
          </a:p>
          <a:p>
            <a:r>
              <a:rPr lang="en-GB" b="1" dirty="0"/>
              <a:t>Personnel Security</a:t>
            </a:r>
            <a:r>
              <a:rPr lang="en-GB" dirty="0"/>
              <a:t> – Conducting background checks, role-based access, and insider threat mitigation.</a:t>
            </a:r>
          </a:p>
          <a:p>
            <a:r>
              <a:rPr lang="en-GB" b="1" dirty="0"/>
              <a:t>Physical &amp; Environmental Protection</a:t>
            </a:r>
            <a:r>
              <a:rPr lang="en-GB" dirty="0"/>
              <a:t> – Securing hardware, surveillance, and access control.</a:t>
            </a:r>
          </a:p>
          <a:p>
            <a:r>
              <a:rPr lang="en-GB" b="1" dirty="0"/>
              <a:t>System &amp; Services Acquisition</a:t>
            </a:r>
            <a:r>
              <a:rPr lang="en-GB" dirty="0"/>
              <a:t> – Ensuring security requirements in software, hardware, and services.</a:t>
            </a:r>
          </a:p>
          <a:p>
            <a:pPr eaLnBrk="1" hangingPunct="1">
              <a:lnSpc>
                <a:spcPct val="150000"/>
              </a:lnSpc>
            </a:pPr>
            <a:endParaRPr lang="en-US" altLang="en-US" sz="2400" dirty="0"/>
          </a:p>
        </p:txBody>
      </p:sp>
    </p:spTree>
    <p:extLst>
      <p:ext uri="{BB962C8B-B14F-4D97-AF65-F5344CB8AC3E}">
        <p14:creationId xmlns:p14="http://schemas.microsoft.com/office/powerpoint/2010/main" val="21782003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15A85-11AB-838F-39A1-B53D9D1346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5F5193-FFB9-2ADA-AD55-010F568591D7}"/>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DDD7FA56-CFCC-641B-0D7F-B82081D9F1C7}"/>
              </a:ext>
            </a:extLst>
          </p:cNvPr>
          <p:cNvSpPr>
            <a:spLocks noGrp="1"/>
          </p:cNvSpPr>
          <p:nvPr>
            <p:ph idx="1"/>
          </p:nvPr>
        </p:nvSpPr>
        <p:spPr>
          <a:xfrm>
            <a:off x="450247" y="1420609"/>
            <a:ext cx="11291506" cy="5167312"/>
          </a:xfrm>
        </p:spPr>
        <p:txBody>
          <a:bodyPr>
            <a:normAutofit/>
          </a:bodyPr>
          <a:lstStyle/>
          <a:p>
            <a:pPr>
              <a:buNone/>
            </a:pPr>
            <a:r>
              <a:rPr lang="en-GB" sz="1600" b="1" dirty="0"/>
              <a:t> </a:t>
            </a:r>
            <a:r>
              <a:rPr lang="en-GB" b="1" dirty="0"/>
              <a:t>Overlapping Technical &amp; Management Controls</a:t>
            </a:r>
          </a:p>
          <a:p>
            <a:pPr>
              <a:buNone/>
            </a:pPr>
            <a:r>
              <a:rPr lang="en-GB" dirty="0"/>
              <a:t>These measures </a:t>
            </a:r>
            <a:r>
              <a:rPr lang="en-GB" b="1" dirty="0"/>
              <a:t>combine both technical and administrative elements</a:t>
            </a:r>
            <a:r>
              <a:rPr lang="en-GB" dirty="0"/>
              <a:t>:</a:t>
            </a:r>
          </a:p>
          <a:p>
            <a:r>
              <a:rPr lang="en-GB" b="1" dirty="0"/>
              <a:t>Configuration Management</a:t>
            </a:r>
            <a:r>
              <a:rPr lang="en-GB" dirty="0"/>
              <a:t> – Managing security settings and updates to prevent vulnerabilities</a:t>
            </a:r>
          </a:p>
          <a:p>
            <a:r>
              <a:rPr lang="en-GB" b="1" dirty="0"/>
              <a:t>Incident Response</a:t>
            </a:r>
            <a:r>
              <a:rPr lang="en-GB" dirty="0"/>
              <a:t> – Detecting, reporting, and responding to cyber threats.</a:t>
            </a:r>
          </a:p>
          <a:p>
            <a:r>
              <a:rPr lang="en-GB" b="1" dirty="0"/>
              <a:t>Media Protection</a:t>
            </a:r>
            <a:r>
              <a:rPr lang="en-GB" dirty="0"/>
              <a:t> – Ensuring secure handling of data storage devices (e.g., encryption, secure disposal).</a:t>
            </a:r>
          </a:p>
          <a:p>
            <a:pPr eaLnBrk="1" hangingPunct="1">
              <a:lnSpc>
                <a:spcPct val="150000"/>
              </a:lnSpc>
            </a:pPr>
            <a:endParaRPr lang="en-US" altLang="en-US" sz="2400" dirty="0"/>
          </a:p>
        </p:txBody>
      </p:sp>
    </p:spTree>
    <p:extLst>
      <p:ext uri="{BB962C8B-B14F-4D97-AF65-F5344CB8AC3E}">
        <p14:creationId xmlns:p14="http://schemas.microsoft.com/office/powerpoint/2010/main" val="8266822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Cyber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5" name="Picture 4">
            <a:extLst>
              <a:ext uri="{FF2B5EF4-FFF2-40B4-BE49-F238E27FC236}">
                <a16:creationId xmlns:a16="http://schemas.microsoft.com/office/drawing/2014/main" id="{46631C47-5076-89C2-326D-22ED32BAAE42}"/>
              </a:ext>
            </a:extLst>
          </p:cNvPr>
          <p:cNvPicPr>
            <a:picLocks noChangeAspect="1"/>
          </p:cNvPicPr>
          <p:nvPr/>
        </p:nvPicPr>
        <p:blipFill>
          <a:blip r:embed="rId3"/>
          <a:stretch>
            <a:fillRect/>
          </a:stretch>
        </p:blipFill>
        <p:spPr>
          <a:xfrm>
            <a:off x="1769836" y="1029673"/>
            <a:ext cx="8822268" cy="5843407"/>
          </a:xfrm>
          <a:prstGeom prst="rect">
            <a:avLst/>
          </a:prstGeom>
        </p:spPr>
      </p:pic>
    </p:spTree>
    <p:extLst>
      <p:ext uri="{BB962C8B-B14F-4D97-AF65-F5344CB8AC3E}">
        <p14:creationId xmlns:p14="http://schemas.microsoft.com/office/powerpoint/2010/main" val="41264391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40</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2280</Words>
  <Application>Microsoft Office PowerPoint</Application>
  <PresentationFormat>Widescreen</PresentationFormat>
  <Paragraphs>297</Paragraphs>
  <Slides>40</Slides>
  <Notes>31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40</vt:i4>
      </vt:variant>
    </vt:vector>
  </HeadingPairs>
  <TitlesOfParts>
    <vt:vector size="48" baseType="lpstr">
      <vt:lpstr>Arial</vt:lpstr>
      <vt:lpstr>Arial</vt:lpstr>
      <vt:lpstr>Calibri</vt:lpstr>
      <vt:lpstr>Calibri Light</vt:lpstr>
      <vt:lpstr>Times New Roman</vt:lpstr>
      <vt:lpstr>UWTSD 200_Title Page</vt:lpstr>
      <vt:lpstr>UWTSD 200_Title Page 2</vt:lpstr>
      <vt:lpstr>UWTSD 200_Text 4</vt:lpstr>
      <vt:lpstr>PowerPoint Presentation</vt:lpstr>
      <vt:lpstr>Content</vt:lpstr>
      <vt:lpstr>Learning Outcome</vt:lpstr>
      <vt:lpstr>Cyber Security - Introduction</vt:lpstr>
      <vt:lpstr>Information Security</vt:lpstr>
      <vt:lpstr>Information Security</vt:lpstr>
      <vt:lpstr>Information Security</vt:lpstr>
      <vt:lpstr>What is Computer Vulnerability?</vt:lpstr>
      <vt:lpstr>Types of Computer Vulnerabilities</vt:lpstr>
      <vt:lpstr>How to Prevent Vulnerabilities?</vt:lpstr>
      <vt:lpstr>What is a Computer Virus?</vt:lpstr>
      <vt:lpstr>How to tell if your computer is infected?</vt:lpstr>
      <vt:lpstr>Why Cyber Security?</vt:lpstr>
      <vt:lpstr>Why Cyber Security?</vt:lpstr>
      <vt:lpstr>Elements of Network Security</vt:lpstr>
      <vt:lpstr>Elements of Network Security?</vt:lpstr>
      <vt:lpstr>What are Cyber attack?</vt:lpstr>
      <vt:lpstr>What are Cyber attack?</vt:lpstr>
      <vt:lpstr>Anatomy of the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cybersecurity controls and measures </vt:lpstr>
      <vt:lpstr>cybersecurity controls and measures </vt:lpstr>
      <vt:lpstr>cybersecurity controls and measures </vt:lpstr>
      <vt:lpstr>Cyber Security</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148</cp:revision>
  <dcterms:created xsi:type="dcterms:W3CDTF">2021-03-09T15:35:42Z</dcterms:created>
  <dcterms:modified xsi:type="dcterms:W3CDTF">2025-03-31T12:33:55Z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