
<file path=[Content_Types].xml><?xml version="1.0" encoding="utf-8"?>
<Types xmlns="http://schemas.openxmlformats.org/package/2006/content-types">
  <Default Extension="bin" ContentType="application/vnd.openxmlformats-officedocument.oleObject"/>
  <Default Extension="docx" ContentType="application/vnd.openxmlformats-officedocument.wordprocessingml.document"/>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8" r:id="rId5"/>
    <p:sldMasterId id="2147483666" r:id="rId6"/>
  </p:sldMasterIdLst>
  <p:notesMasterIdLst>
    <p:notesMasterId r:id="rId26"/>
  </p:notesMasterIdLst>
  <p:sldIdLst>
    <p:sldId id="256" r:id="rId7"/>
    <p:sldId id="259" r:id="rId8"/>
    <p:sldId id="258"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3" r:id="rId23"/>
    <p:sldId id="274" r:id="rId24"/>
    <p:sldId id="27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736"/>
    <p:restoredTop sz="73620" autoAdjust="0"/>
  </p:normalViewPr>
  <p:slideViewPr>
    <p:cSldViewPr snapToGrid="0" snapToObjects="1">
      <p:cViewPr varScale="1">
        <p:scale>
          <a:sx n="80" d="100"/>
          <a:sy n="80" d="100"/>
        </p:scale>
        <p:origin x="1272"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29"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slide" Target="slides/slide18.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viewProps" Target="viewProps.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4913274-E7FB-4491-B595-271F3575CABA}" type="datetimeFigureOut">
              <a:rPr lang="en-GB" smtClean="0"/>
              <a:t>18/08/2026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200EF6C-051A-4E6F-833C-F98164158F6F}" type="slidenum">
              <a:rPr lang="en-GB" smtClean="0"/>
              <a:t>‹#›</a:t>
            </a:fld>
            <a:endParaRPr lang="en-GB"/>
          </a:p>
        </p:txBody>
      </p:sp>
    </p:spTree>
    <p:extLst>
      <p:ext uri="{BB962C8B-B14F-4D97-AF65-F5344CB8AC3E}">
        <p14:creationId xmlns:p14="http://schemas.microsoft.com/office/powerpoint/2010/main" val="9205861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https://youtu.be/oVLgZZYWF6o</a:t>
            </a:r>
          </a:p>
        </p:txBody>
      </p:sp>
      <p:sp>
        <p:nvSpPr>
          <p:cNvPr id="4" name="Slide Number Placeholder 3"/>
          <p:cNvSpPr>
            <a:spLocks noGrp="1"/>
          </p:cNvSpPr>
          <p:nvPr>
            <p:ph type="sldNum" sz="quarter" idx="5"/>
          </p:nvPr>
        </p:nvSpPr>
        <p:spPr/>
        <p:txBody>
          <a:bodyPr/>
          <a:lstStyle/>
          <a:p>
            <a:fld id="{7200EF6C-051A-4E6F-833C-F98164158F6F}" type="slidenum">
              <a:rPr lang="en-GB" smtClean="0"/>
              <a:t>14</a:t>
            </a:fld>
            <a:endParaRPr lang="en-GB"/>
          </a:p>
        </p:txBody>
      </p:sp>
    </p:spTree>
    <p:extLst>
      <p:ext uri="{BB962C8B-B14F-4D97-AF65-F5344CB8AC3E}">
        <p14:creationId xmlns:p14="http://schemas.microsoft.com/office/powerpoint/2010/main" val="305726060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South Wales Police, Crime, and Justice Plan 2025-29 From Police and Crime </a:t>
            </a:r>
            <a:r>
              <a:rPr lang="en-GB" dirty="0" err="1"/>
              <a:t>Commisioner</a:t>
            </a:r>
            <a:endParaRPr lang="en-GB" dirty="0"/>
          </a:p>
          <a:p>
            <a:r>
              <a:rPr lang="en-GB" dirty="0"/>
              <a:t>	https://www.southwalescommissioner.org.uk/wp-content/uploads/2025/03/C24-0163_PCC_Police-Crime-and-Justice-Plan-2025_Single-Pages-2.pdf</a:t>
            </a:r>
          </a:p>
          <a:p>
            <a:endParaRPr lang="en-GB" dirty="0"/>
          </a:p>
          <a:p>
            <a:r>
              <a:rPr lang="en-GB" dirty="0"/>
              <a:t>South Wales Police plan on a page:</a:t>
            </a:r>
          </a:p>
          <a:p>
            <a:r>
              <a:rPr lang="en-GB" dirty="0"/>
              <a:t>	file:///C:/Users/s.thompson/Downloads/C24-0163_PCC_Police-Crime-and-Justice-Plan-2025_Single-Page%201.pdf</a:t>
            </a:r>
          </a:p>
          <a:p>
            <a:endParaRPr lang="en-GB" dirty="0"/>
          </a:p>
          <a:p>
            <a:r>
              <a:rPr lang="en-GB" dirty="0"/>
              <a:t>South Wales Police mission, vision and values</a:t>
            </a:r>
          </a:p>
          <a:p>
            <a:r>
              <a:rPr lang="en-GB" dirty="0"/>
              <a:t>	https://www.south-wales.police.uk/police-forces/south-wales-police/areas/about-us/about-us/mission-vision-values/#Plan_on_a_page</a:t>
            </a:r>
          </a:p>
        </p:txBody>
      </p:sp>
      <p:sp>
        <p:nvSpPr>
          <p:cNvPr id="4" name="Slide Number Placeholder 3"/>
          <p:cNvSpPr>
            <a:spLocks noGrp="1"/>
          </p:cNvSpPr>
          <p:nvPr>
            <p:ph type="sldNum" sz="quarter" idx="5"/>
          </p:nvPr>
        </p:nvSpPr>
        <p:spPr/>
        <p:txBody>
          <a:bodyPr/>
          <a:lstStyle/>
          <a:p>
            <a:fld id="{7200EF6C-051A-4E6F-833C-F98164158F6F}" type="slidenum">
              <a:rPr lang="en-GB" smtClean="0"/>
              <a:t>15</a:t>
            </a:fld>
            <a:endParaRPr lang="en-GB"/>
          </a:p>
        </p:txBody>
      </p:sp>
    </p:spTree>
    <p:extLst>
      <p:ext uri="{BB962C8B-B14F-4D97-AF65-F5344CB8AC3E}">
        <p14:creationId xmlns:p14="http://schemas.microsoft.com/office/powerpoint/2010/main" val="2505329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Picture 1" descr="A blue background with a logo&#10;&#10;Description automatically generated">
            <a:extLst>
              <a:ext uri="{FF2B5EF4-FFF2-40B4-BE49-F238E27FC236}">
                <a16:creationId xmlns:a16="http://schemas.microsoft.com/office/drawing/2014/main" id="{428A2852-A043-B582-AD32-FD952299B74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01257581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p:spTree>
      <p:nvGrpSpPr>
        <p:cNvPr id="1" name=""/>
        <p:cNvGrpSpPr/>
        <p:nvPr/>
      </p:nvGrpSpPr>
      <p:grpSpPr>
        <a:xfrm>
          <a:off x="0" y="0"/>
          <a:ext cx="0" cy="0"/>
          <a:chOff x="0" y="0"/>
          <a:chExt cx="0" cy="0"/>
        </a:xfrm>
      </p:grpSpPr>
      <p:pic>
        <p:nvPicPr>
          <p:cNvPr id="3" name="Picture 2" descr="A blue background with yellow text&#10;&#10;Description automatically generated">
            <a:extLst>
              <a:ext uri="{FF2B5EF4-FFF2-40B4-BE49-F238E27FC236}">
                <a16:creationId xmlns:a16="http://schemas.microsoft.com/office/drawing/2014/main" id="{AA46EE6A-794A-EBEE-BBD4-A789F25C354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951228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5" name="Picture 4" descr="A blue and white background&#10;&#10;Description automatically generated">
            <a:extLst>
              <a:ext uri="{FF2B5EF4-FFF2-40B4-BE49-F238E27FC236}">
                <a16:creationId xmlns:a16="http://schemas.microsoft.com/office/drawing/2014/main" id="{63B6A318-EF11-49E8-E8AE-15107F6C178B}"/>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984086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screenshot of a computer&#10;&#10;Description automatically generated">
            <a:extLst>
              <a:ext uri="{FF2B5EF4-FFF2-40B4-BE49-F238E27FC236}">
                <a16:creationId xmlns:a16="http://schemas.microsoft.com/office/drawing/2014/main" id="{0CB99F05-75D2-06B1-964A-A54B3F613142}"/>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1579743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theme" Target="../theme/theme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6" Type="http://schemas.openxmlformats.org/officeDocument/2006/relationships/image" Target="../media/image4.png"/><Relationship Id="rId5" Type="http://schemas.openxmlformats.org/officeDocument/2006/relationships/theme" Target="../theme/theme2.xml"/><Relationship Id="rId4" Type="http://schemas.openxmlformats.org/officeDocument/2006/relationships/slideLayout" Target="../slideLayouts/slideLayout7.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8/18/2026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6"/>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5" r:id="rId2"/>
    <p:sldLayoutId id="2147483684" r:id="rId3"/>
    <p:sldLayoutId id="2147483686"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704" r:id="rId1"/>
    <p:sldLayoutId id="214748370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package" Target="../embeddings/Microsoft_Word_Document.docx"/><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6.xml"/><Relationship Id="rId1" Type="http://schemas.openxmlformats.org/officeDocument/2006/relationships/video" Target="https://www.youtube.com/embed/oVLgZZYWF6o?feature=oembed" TargetMode="External"/><Relationship Id="rId4" Type="http://schemas.openxmlformats.org/officeDocument/2006/relationships/image" Target="../media/image11.jpeg"/></Relationships>
</file>

<file path=ppt/slides/_rels/slide15.xml.rels><?xml version="1.0" encoding="UTF-8" standalone="yes"?>
<Relationships xmlns="http://schemas.openxmlformats.org/package/2006/relationships"><Relationship Id="rId3" Type="http://schemas.openxmlformats.org/officeDocument/2006/relationships/image" Target="../media/image12.png"/><Relationship Id="rId7" Type="http://schemas.openxmlformats.org/officeDocument/2006/relationships/image" Target="../media/image14.emf"/><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oleObject" Target="../embeddings/oleObject2.bin"/><Relationship Id="rId5" Type="http://schemas.openxmlformats.org/officeDocument/2006/relationships/image" Target="../media/image13.emf"/><Relationship Id="rId4" Type="http://schemas.openxmlformats.org/officeDocument/2006/relationships/oleObject" Target="../embeddings/oleObject1.bin"/></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14240A7-15B4-5533-4F69-8A0FD4CCD711}"/>
              </a:ext>
            </a:extLst>
          </p:cNvPr>
          <p:cNvSpPr txBox="1"/>
          <p:nvPr/>
        </p:nvSpPr>
        <p:spPr>
          <a:xfrm>
            <a:off x="3300153" y="5303520"/>
            <a:ext cx="5660967" cy="1077218"/>
          </a:xfrm>
          <a:prstGeom prst="rect">
            <a:avLst/>
          </a:prstGeom>
          <a:noFill/>
        </p:spPr>
        <p:txBody>
          <a:bodyPr wrap="square" rtlCol="0">
            <a:spAutoFit/>
          </a:bodyPr>
          <a:lstStyle/>
          <a:p>
            <a:r>
              <a:rPr lang="en-GB" sz="3200" dirty="0">
                <a:solidFill>
                  <a:schemeClr val="bg1"/>
                </a:solidFill>
              </a:rPr>
              <a:t>Lecturer: Steven Thompson</a:t>
            </a:r>
          </a:p>
          <a:p>
            <a:r>
              <a:rPr lang="en-GB" sz="3200" dirty="0">
                <a:solidFill>
                  <a:schemeClr val="bg1"/>
                </a:solidFill>
              </a:rPr>
              <a:t>Date: </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30E8D-A0FB-4C86-BF98-88CD02338511}"/>
              </a:ext>
            </a:extLst>
          </p:cNvPr>
          <p:cNvSpPr>
            <a:spLocks noGrp="1"/>
          </p:cNvSpPr>
          <p:nvPr/>
        </p:nvSpPr>
        <p:spPr>
          <a:xfrm>
            <a:off x="543098" y="230678"/>
            <a:ext cx="8229600" cy="1143000"/>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r>
              <a:rPr lang="en-GB" sz="6000" dirty="0">
                <a:solidFill>
                  <a:schemeClr val="bg1"/>
                </a:solidFill>
              </a:rPr>
              <a:t>Content</a:t>
            </a:r>
          </a:p>
        </p:txBody>
      </p:sp>
      <p:sp>
        <p:nvSpPr>
          <p:cNvPr id="3" name="Content Placeholder 3">
            <a:extLst>
              <a:ext uri="{FF2B5EF4-FFF2-40B4-BE49-F238E27FC236}">
                <a16:creationId xmlns:a16="http://schemas.microsoft.com/office/drawing/2014/main" id="{CCBD16E8-B770-413E-9CEB-6D4296E3B5AE}"/>
              </a:ext>
            </a:extLst>
          </p:cNvPr>
          <p:cNvSpPr>
            <a:spLocks noGrp="1"/>
          </p:cNvSpPr>
          <p:nvPr/>
        </p:nvSpPr>
        <p:spPr>
          <a:xfrm>
            <a:off x="1049548" y="1449237"/>
            <a:ext cx="8229600" cy="4415231"/>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r>
              <a:rPr lang="en-GB" sz="4000" dirty="0">
                <a:solidFill>
                  <a:schemeClr val="bg1"/>
                </a:solidFill>
              </a:rPr>
              <a:t>Overview</a:t>
            </a:r>
          </a:p>
          <a:p>
            <a:r>
              <a:rPr lang="en-GB" sz="4000" dirty="0">
                <a:solidFill>
                  <a:schemeClr val="bg1"/>
                </a:solidFill>
              </a:rPr>
              <a:t>Module aims</a:t>
            </a:r>
          </a:p>
          <a:p>
            <a:r>
              <a:rPr lang="en-GB" sz="4000" dirty="0">
                <a:solidFill>
                  <a:schemeClr val="bg1"/>
                </a:solidFill>
              </a:rPr>
              <a:t>Learning outcomes</a:t>
            </a:r>
          </a:p>
          <a:p>
            <a:r>
              <a:rPr lang="en-GB" sz="4000" dirty="0">
                <a:solidFill>
                  <a:schemeClr val="bg1"/>
                </a:solidFill>
              </a:rPr>
              <a:t>Content</a:t>
            </a:r>
          </a:p>
          <a:p>
            <a:r>
              <a:rPr lang="en-GB" sz="4000" dirty="0">
                <a:solidFill>
                  <a:schemeClr val="bg1"/>
                </a:solidFill>
              </a:rPr>
              <a:t>Assessment</a:t>
            </a:r>
          </a:p>
          <a:p>
            <a:r>
              <a:rPr lang="en-GB" sz="4000" dirty="0">
                <a:solidFill>
                  <a:schemeClr val="bg1"/>
                </a:solidFill>
              </a:rPr>
              <a:t>Harvard referencing</a:t>
            </a:r>
          </a:p>
        </p:txBody>
      </p:sp>
    </p:spTree>
    <p:extLst>
      <p:ext uri="{BB962C8B-B14F-4D97-AF65-F5344CB8AC3E}">
        <p14:creationId xmlns:p14="http://schemas.microsoft.com/office/powerpoint/2010/main" val="42310188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5004C-6F40-348B-98E6-30346A2D23C3}"/>
              </a:ext>
            </a:extLst>
          </p:cNvPr>
          <p:cNvSpPr>
            <a:spLocks noGrp="1"/>
          </p:cNvSpPr>
          <p:nvPr>
            <p:ph type="title"/>
          </p:nvPr>
        </p:nvSpPr>
        <p:spPr>
          <a:xfrm>
            <a:off x="298515" y="1186586"/>
            <a:ext cx="11594969" cy="967529"/>
          </a:xfrm>
        </p:spPr>
        <p:txBody>
          <a:bodyPr/>
          <a:lstStyle/>
          <a:p>
            <a:r>
              <a:rPr lang="en-GB" dirty="0"/>
              <a:t>Course Overview</a:t>
            </a:r>
          </a:p>
        </p:txBody>
      </p:sp>
      <p:sp>
        <p:nvSpPr>
          <p:cNvPr id="3" name="Content Placeholder 2">
            <a:extLst>
              <a:ext uri="{FF2B5EF4-FFF2-40B4-BE49-F238E27FC236}">
                <a16:creationId xmlns:a16="http://schemas.microsoft.com/office/drawing/2014/main" id="{B7E2D424-00E1-6BFE-76FB-AA87EDA4C281}"/>
              </a:ext>
            </a:extLst>
          </p:cNvPr>
          <p:cNvSpPr>
            <a:spLocks noGrp="1"/>
          </p:cNvSpPr>
          <p:nvPr>
            <p:ph idx="1"/>
          </p:nvPr>
        </p:nvSpPr>
        <p:spPr>
          <a:xfrm>
            <a:off x="301657" y="2013439"/>
            <a:ext cx="11594969" cy="4484076"/>
          </a:xfrm>
        </p:spPr>
        <p:txBody>
          <a:bodyPr>
            <a:normAutofit fontScale="92500" lnSpcReduction="20000"/>
          </a:bodyPr>
          <a:lstStyle/>
          <a:p>
            <a:r>
              <a:rPr lang="en-GB" dirty="0"/>
              <a:t>Lessons over 10 Weeks (6 October – 8 December 2026)</a:t>
            </a:r>
          </a:p>
          <a:p>
            <a:pPr lvl="1"/>
            <a:r>
              <a:rPr lang="en-GB" dirty="0"/>
              <a:t>Every Tuesday evening (1730 – 2000ish)</a:t>
            </a:r>
          </a:p>
          <a:p>
            <a:r>
              <a:rPr lang="en-GB" dirty="0"/>
              <a:t>One (1) assessment due January 8</a:t>
            </a:r>
            <a:r>
              <a:rPr lang="en-GB" baseline="30000" dirty="0"/>
              <a:t>th</a:t>
            </a:r>
            <a:r>
              <a:rPr lang="en-GB" dirty="0"/>
              <a:t>, 2027</a:t>
            </a:r>
          </a:p>
          <a:p>
            <a:pPr lvl="1"/>
            <a:r>
              <a:rPr lang="en-GB" dirty="0"/>
              <a:t>Assessment must be submitted on Moodle</a:t>
            </a:r>
          </a:p>
          <a:p>
            <a:r>
              <a:rPr lang="en-GB" dirty="0"/>
              <a:t>All lessons on Teams</a:t>
            </a:r>
          </a:p>
          <a:p>
            <a:pPr lvl="1"/>
            <a:r>
              <a:rPr lang="en-GB" dirty="0"/>
              <a:t>Recordings automatically saved in the activity area</a:t>
            </a:r>
          </a:p>
          <a:p>
            <a:pPr lvl="1"/>
            <a:r>
              <a:rPr lang="en-GB" dirty="0"/>
              <a:t>All slides available on Moodle</a:t>
            </a:r>
          </a:p>
          <a:p>
            <a:r>
              <a:rPr lang="en-GB" dirty="0"/>
              <a:t>Moodle</a:t>
            </a:r>
          </a:p>
          <a:p>
            <a:pPr lvl="1"/>
            <a:r>
              <a:rPr lang="en-GB" dirty="0"/>
              <a:t>Has course overview</a:t>
            </a:r>
          </a:p>
          <a:p>
            <a:pPr lvl="1"/>
            <a:r>
              <a:rPr lang="en-GB" dirty="0"/>
              <a:t>Has Assessment brief</a:t>
            </a:r>
          </a:p>
          <a:p>
            <a:pPr lvl="1"/>
            <a:r>
              <a:rPr lang="en-GB" dirty="0"/>
              <a:t>Has all slides per week</a:t>
            </a:r>
          </a:p>
          <a:p>
            <a:pPr lvl="1"/>
            <a:r>
              <a:rPr lang="en-GB" dirty="0"/>
              <a:t>Has resources for further research</a:t>
            </a:r>
          </a:p>
          <a:p>
            <a:pPr lvl="1"/>
            <a:r>
              <a:rPr lang="en-GB" dirty="0"/>
              <a:t>Has resources for referencing</a:t>
            </a:r>
          </a:p>
        </p:txBody>
      </p:sp>
    </p:spTree>
    <p:extLst>
      <p:ext uri="{BB962C8B-B14F-4D97-AF65-F5344CB8AC3E}">
        <p14:creationId xmlns:p14="http://schemas.microsoft.com/office/powerpoint/2010/main" val="24692244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B1D74E-2F62-230D-E4CD-06502BDD29E2}"/>
              </a:ext>
            </a:extLst>
          </p:cNvPr>
          <p:cNvSpPr>
            <a:spLocks noGrp="1"/>
          </p:cNvSpPr>
          <p:nvPr>
            <p:ph type="title"/>
          </p:nvPr>
        </p:nvSpPr>
        <p:spPr/>
        <p:txBody>
          <a:bodyPr/>
          <a:lstStyle/>
          <a:p>
            <a:r>
              <a:rPr lang="en-GB" dirty="0"/>
              <a:t>Module Aim</a:t>
            </a:r>
          </a:p>
        </p:txBody>
      </p:sp>
      <p:sp>
        <p:nvSpPr>
          <p:cNvPr id="3" name="Content Placeholder 2">
            <a:extLst>
              <a:ext uri="{FF2B5EF4-FFF2-40B4-BE49-F238E27FC236}">
                <a16:creationId xmlns:a16="http://schemas.microsoft.com/office/drawing/2014/main" id="{181476B3-0EDE-5A65-0835-5055FB719D45}"/>
              </a:ext>
            </a:extLst>
          </p:cNvPr>
          <p:cNvSpPr>
            <a:spLocks noGrp="1"/>
          </p:cNvSpPr>
          <p:nvPr>
            <p:ph idx="1"/>
          </p:nvPr>
        </p:nvSpPr>
        <p:spPr>
          <a:xfrm>
            <a:off x="301657" y="2593732"/>
            <a:ext cx="11594969" cy="3939044"/>
          </a:xfrm>
        </p:spPr>
        <p:txBody>
          <a:bodyPr>
            <a:normAutofit/>
          </a:bodyPr>
          <a:lstStyle/>
          <a:p>
            <a:r>
              <a:rPr lang="en-GB" sz="3200" dirty="0"/>
              <a:t>To allow students to consider the professional aspects of the governance structures that exist in policing and the wider partnership world, that ensure accountability. </a:t>
            </a:r>
          </a:p>
          <a:p>
            <a:r>
              <a:rPr lang="en-GB" sz="3200" dirty="0"/>
              <a:t>BLUF (Bottomline upfront) – we will be looking at strategic governance within policing, why we have them, the benefits of them and when they may not be the most beneficial operationally.</a:t>
            </a:r>
          </a:p>
        </p:txBody>
      </p:sp>
    </p:spTree>
    <p:extLst>
      <p:ext uri="{BB962C8B-B14F-4D97-AF65-F5344CB8AC3E}">
        <p14:creationId xmlns:p14="http://schemas.microsoft.com/office/powerpoint/2010/main" val="26394871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EDF06-9194-9E09-1133-C68A07645294}"/>
              </a:ext>
            </a:extLst>
          </p:cNvPr>
          <p:cNvSpPr>
            <a:spLocks noGrp="1"/>
          </p:cNvSpPr>
          <p:nvPr>
            <p:ph type="title"/>
          </p:nvPr>
        </p:nvSpPr>
        <p:spPr/>
        <p:txBody>
          <a:bodyPr/>
          <a:lstStyle/>
          <a:p>
            <a:r>
              <a:rPr lang="en-GB" dirty="0"/>
              <a:t>Learning Outcomes</a:t>
            </a:r>
          </a:p>
        </p:txBody>
      </p:sp>
      <p:sp>
        <p:nvSpPr>
          <p:cNvPr id="3" name="Content Placeholder 2">
            <a:extLst>
              <a:ext uri="{FF2B5EF4-FFF2-40B4-BE49-F238E27FC236}">
                <a16:creationId xmlns:a16="http://schemas.microsoft.com/office/drawing/2014/main" id="{8FAC19DA-5F41-33CB-F8D1-4419F288B3E2}"/>
              </a:ext>
            </a:extLst>
          </p:cNvPr>
          <p:cNvSpPr>
            <a:spLocks noGrp="1"/>
          </p:cNvSpPr>
          <p:nvPr>
            <p:ph idx="1"/>
          </p:nvPr>
        </p:nvSpPr>
        <p:spPr/>
        <p:txBody>
          <a:bodyPr>
            <a:normAutofit fontScale="92500"/>
          </a:bodyPr>
          <a:lstStyle/>
          <a:p>
            <a:r>
              <a:rPr lang="en-GB" dirty="0"/>
              <a:t>Upon the successful completion of this module, the student should be able to:  </a:t>
            </a:r>
          </a:p>
          <a:p>
            <a:pPr lvl="1"/>
            <a:r>
              <a:rPr lang="en-GB" dirty="0"/>
              <a:t>Critically evaluate the effectiveness of the accountability mechanisms in place across policing and wider partnerships.  </a:t>
            </a:r>
          </a:p>
          <a:p>
            <a:pPr lvl="1"/>
            <a:endParaRPr lang="en-GB" dirty="0"/>
          </a:p>
          <a:p>
            <a:pPr lvl="1"/>
            <a:r>
              <a:rPr lang="en-GB" dirty="0"/>
              <a:t>Systematically investigate the impact that these governance mechanisms have on the effectiveness of operational policing and community safety. </a:t>
            </a:r>
          </a:p>
          <a:p>
            <a:pPr lvl="1"/>
            <a:endParaRPr lang="en-GB" dirty="0"/>
          </a:p>
          <a:p>
            <a:pPr lvl="1"/>
            <a:r>
              <a:rPr lang="en-GB" dirty="0"/>
              <a:t>Demonstrate a systematic understanding of knowledge, and a critical awareness of the impact that pan-organisational decisions have across complex partnerships in a shifting political landscape. </a:t>
            </a:r>
          </a:p>
        </p:txBody>
      </p:sp>
    </p:spTree>
    <p:extLst>
      <p:ext uri="{BB962C8B-B14F-4D97-AF65-F5344CB8AC3E}">
        <p14:creationId xmlns:p14="http://schemas.microsoft.com/office/powerpoint/2010/main" val="2890220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EF39C-5383-E085-7DA9-E1088C596EB5}"/>
              </a:ext>
            </a:extLst>
          </p:cNvPr>
          <p:cNvSpPr>
            <a:spLocks noGrp="1"/>
          </p:cNvSpPr>
          <p:nvPr>
            <p:ph type="title"/>
          </p:nvPr>
        </p:nvSpPr>
        <p:spPr>
          <a:xfrm>
            <a:off x="295374" y="1160585"/>
            <a:ext cx="11594969" cy="844061"/>
          </a:xfrm>
        </p:spPr>
        <p:txBody>
          <a:bodyPr/>
          <a:lstStyle/>
          <a:p>
            <a:r>
              <a:rPr lang="en-GB" dirty="0"/>
              <a:t>Course Content</a:t>
            </a:r>
          </a:p>
        </p:txBody>
      </p:sp>
      <p:sp>
        <p:nvSpPr>
          <p:cNvPr id="3" name="Content Placeholder 2">
            <a:extLst>
              <a:ext uri="{FF2B5EF4-FFF2-40B4-BE49-F238E27FC236}">
                <a16:creationId xmlns:a16="http://schemas.microsoft.com/office/drawing/2014/main" id="{7434FB07-52FF-3AE5-2D5E-0E144896F191}"/>
              </a:ext>
            </a:extLst>
          </p:cNvPr>
          <p:cNvSpPr>
            <a:spLocks noGrp="1"/>
          </p:cNvSpPr>
          <p:nvPr>
            <p:ph idx="1"/>
          </p:nvPr>
        </p:nvSpPr>
        <p:spPr>
          <a:xfrm>
            <a:off x="301657" y="1855178"/>
            <a:ext cx="11594969" cy="4870938"/>
          </a:xfrm>
        </p:spPr>
        <p:txBody>
          <a:bodyPr>
            <a:normAutofit fontScale="92500" lnSpcReduction="20000"/>
          </a:bodyPr>
          <a:lstStyle/>
          <a:p>
            <a:r>
              <a:rPr lang="en-GB" sz="2200" dirty="0"/>
              <a:t>Governance in policing and its effectiveness: </a:t>
            </a:r>
          </a:p>
          <a:p>
            <a:pPr lvl="1"/>
            <a:r>
              <a:rPr lang="en-GB" sz="1800" dirty="0"/>
              <a:t>Evaluating the effectiveness of the governance mechanisms that exist within forces, across regions and the national policing landscape and how these contribute to tackling both local and national issues. </a:t>
            </a:r>
          </a:p>
          <a:p>
            <a:pPr lvl="1"/>
            <a:endParaRPr lang="en-GB" sz="2200" dirty="0"/>
          </a:p>
          <a:p>
            <a:r>
              <a:rPr lang="en-GB" sz="2200" dirty="0"/>
              <a:t>Developing strategic partnerships: exploring the one public service concept to achieve a citizen </a:t>
            </a:r>
            <a:r>
              <a:rPr lang="en-GB" sz="2200" dirty="0" err="1"/>
              <a:t>centered</a:t>
            </a:r>
            <a:r>
              <a:rPr lang="en-GB" sz="2200" dirty="0"/>
              <a:t> approach </a:t>
            </a:r>
          </a:p>
          <a:p>
            <a:endParaRPr lang="en-GB" sz="2200" dirty="0"/>
          </a:p>
          <a:p>
            <a:r>
              <a:rPr lang="en-GB" sz="2200" dirty="0"/>
              <a:t>Accountability and decision making in a complex partnership environment, involving the public, private and third sector</a:t>
            </a:r>
          </a:p>
          <a:p>
            <a:pPr marL="0" indent="0">
              <a:buNone/>
            </a:pPr>
            <a:r>
              <a:rPr lang="en-GB" sz="2200" dirty="0"/>
              <a:t> </a:t>
            </a:r>
          </a:p>
          <a:p>
            <a:r>
              <a:rPr lang="en-GB" sz="2200" dirty="0"/>
              <a:t>Leading strategic transformational change to meet the challenges and demands of the future. </a:t>
            </a:r>
          </a:p>
          <a:p>
            <a:endParaRPr lang="en-GB" sz="2200" dirty="0"/>
          </a:p>
          <a:p>
            <a:r>
              <a:rPr lang="en-GB" sz="2200" dirty="0"/>
              <a:t>Business skills at the executive level    </a:t>
            </a:r>
          </a:p>
          <a:p>
            <a:endParaRPr lang="en-GB" sz="2200" dirty="0"/>
          </a:p>
          <a:p>
            <a:r>
              <a:rPr lang="en-GB" sz="2200" dirty="0"/>
              <a:t>Policing in a digital age</a:t>
            </a:r>
          </a:p>
        </p:txBody>
      </p:sp>
    </p:spTree>
    <p:extLst>
      <p:ext uri="{BB962C8B-B14F-4D97-AF65-F5344CB8AC3E}">
        <p14:creationId xmlns:p14="http://schemas.microsoft.com/office/powerpoint/2010/main" val="12255378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A2D7D2-7D34-78B9-A98B-9021C5C9C4AC}"/>
              </a:ext>
            </a:extLst>
          </p:cNvPr>
          <p:cNvSpPr>
            <a:spLocks noGrp="1"/>
          </p:cNvSpPr>
          <p:nvPr>
            <p:ph type="title"/>
          </p:nvPr>
        </p:nvSpPr>
        <p:spPr/>
        <p:txBody>
          <a:bodyPr/>
          <a:lstStyle/>
          <a:p>
            <a:r>
              <a:rPr lang="en-GB" dirty="0"/>
              <a:t>How am I going to get us there:</a:t>
            </a:r>
          </a:p>
        </p:txBody>
      </p:sp>
      <p:sp>
        <p:nvSpPr>
          <p:cNvPr id="3" name="Content Placeholder 2">
            <a:extLst>
              <a:ext uri="{FF2B5EF4-FFF2-40B4-BE49-F238E27FC236}">
                <a16:creationId xmlns:a16="http://schemas.microsoft.com/office/drawing/2014/main" id="{AF6800B4-D5A1-F6F8-767B-0C7B99FB75A9}"/>
              </a:ext>
            </a:extLst>
          </p:cNvPr>
          <p:cNvSpPr>
            <a:spLocks noGrp="1"/>
          </p:cNvSpPr>
          <p:nvPr>
            <p:ph idx="1"/>
          </p:nvPr>
        </p:nvSpPr>
        <p:spPr>
          <a:xfrm>
            <a:off x="301657" y="2426678"/>
            <a:ext cx="11594969" cy="4106098"/>
          </a:xfrm>
        </p:spPr>
        <p:txBody>
          <a:bodyPr>
            <a:normAutofit fontScale="92500" lnSpcReduction="10000"/>
          </a:bodyPr>
          <a:lstStyle/>
          <a:p>
            <a:r>
              <a:rPr lang="en-GB" dirty="0"/>
              <a:t>Leadership and strategic direction</a:t>
            </a:r>
          </a:p>
          <a:p>
            <a:r>
              <a:rPr lang="en-GB" dirty="0"/>
              <a:t>Ethics, integrity and professional standards</a:t>
            </a:r>
          </a:p>
          <a:p>
            <a:r>
              <a:rPr lang="en-GB" dirty="0"/>
              <a:t>Accountability and scrutiny</a:t>
            </a:r>
          </a:p>
          <a:p>
            <a:r>
              <a:rPr lang="en-GB" dirty="0"/>
              <a:t>Transparency and openness</a:t>
            </a:r>
          </a:p>
          <a:p>
            <a:r>
              <a:rPr lang="en-GB" dirty="0"/>
              <a:t>Risk Management and Internal Control</a:t>
            </a:r>
          </a:p>
          <a:p>
            <a:r>
              <a:rPr lang="en-GB" dirty="0"/>
              <a:t>Financial Governance and Stewardship</a:t>
            </a:r>
          </a:p>
          <a:p>
            <a:r>
              <a:rPr lang="en-GB" dirty="0"/>
              <a:t>Performance Management</a:t>
            </a:r>
          </a:p>
          <a:p>
            <a:r>
              <a:rPr lang="en-GB" dirty="0"/>
              <a:t>Stakeholder and Community Engagement</a:t>
            </a:r>
          </a:p>
          <a:p>
            <a:r>
              <a:rPr lang="en-GB" dirty="0"/>
              <a:t>Audit, Assurance and Compliance</a:t>
            </a:r>
          </a:p>
        </p:txBody>
      </p:sp>
    </p:spTree>
    <p:extLst>
      <p:ext uri="{BB962C8B-B14F-4D97-AF65-F5344CB8AC3E}">
        <p14:creationId xmlns:p14="http://schemas.microsoft.com/office/powerpoint/2010/main" val="415958020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B5296-FA53-7512-50B1-612126E6D9CD}"/>
              </a:ext>
            </a:extLst>
          </p:cNvPr>
          <p:cNvSpPr>
            <a:spLocks noGrp="1"/>
          </p:cNvSpPr>
          <p:nvPr>
            <p:ph type="title"/>
          </p:nvPr>
        </p:nvSpPr>
        <p:spPr>
          <a:xfrm>
            <a:off x="298515" y="1165949"/>
            <a:ext cx="11594969" cy="654059"/>
          </a:xfrm>
        </p:spPr>
        <p:txBody>
          <a:bodyPr>
            <a:normAutofit fontScale="90000"/>
          </a:bodyPr>
          <a:lstStyle/>
          <a:p>
            <a:r>
              <a:rPr lang="en-GB" dirty="0"/>
              <a:t>Assessment	</a:t>
            </a:r>
          </a:p>
        </p:txBody>
      </p:sp>
      <p:sp>
        <p:nvSpPr>
          <p:cNvPr id="3" name="Content Placeholder 2">
            <a:extLst>
              <a:ext uri="{FF2B5EF4-FFF2-40B4-BE49-F238E27FC236}">
                <a16:creationId xmlns:a16="http://schemas.microsoft.com/office/drawing/2014/main" id="{3F3AE1A4-DB6A-C7AD-243A-6A41A79F91B3}"/>
              </a:ext>
            </a:extLst>
          </p:cNvPr>
          <p:cNvSpPr>
            <a:spLocks noGrp="1"/>
          </p:cNvSpPr>
          <p:nvPr>
            <p:ph idx="1"/>
          </p:nvPr>
        </p:nvSpPr>
        <p:spPr>
          <a:xfrm>
            <a:off x="301657" y="1820008"/>
            <a:ext cx="11594969" cy="4712767"/>
          </a:xfrm>
        </p:spPr>
        <p:txBody>
          <a:bodyPr>
            <a:normAutofit fontScale="92500" lnSpcReduction="20000"/>
          </a:bodyPr>
          <a:lstStyle/>
          <a:p>
            <a:r>
              <a:rPr lang="en-GB" sz="2400" dirty="0"/>
              <a:t>One (1) written assignment</a:t>
            </a:r>
          </a:p>
          <a:p>
            <a:pPr lvl="1"/>
            <a:r>
              <a:rPr lang="en-GB" sz="1800" dirty="0"/>
              <a:t>5,000-word essay</a:t>
            </a:r>
          </a:p>
          <a:p>
            <a:pPr lvl="1"/>
            <a:r>
              <a:rPr lang="en-GB" sz="1800" dirty="0"/>
              <a:t>Due Friday, 8</a:t>
            </a:r>
            <a:r>
              <a:rPr lang="en-GB" sz="1800" baseline="30000" dirty="0"/>
              <a:t>th</a:t>
            </a:r>
            <a:r>
              <a:rPr lang="en-GB" sz="1800" dirty="0"/>
              <a:t> January 2027, no later than 2359hrs.</a:t>
            </a:r>
          </a:p>
          <a:p>
            <a:r>
              <a:rPr lang="en-GB" sz="2400" dirty="0"/>
              <a:t>Task</a:t>
            </a:r>
          </a:p>
          <a:p>
            <a:pPr lvl="1" fontAlgn="base"/>
            <a:r>
              <a:rPr lang="en-GB" sz="1800" dirty="0"/>
              <a:t>Policing has faced significant challenges throughout its history. Arguably, none have been more significant than those presented by the Coalition Government’s policy of austerity from 2010. Sir Michael Barber’s 2022 Strategic Review of Policing in the UK highlights a crisis of confidence in policing. He says now is the time to tackle the complex challenges of policing in the 21</a:t>
            </a:r>
            <a:r>
              <a:rPr lang="en-GB" sz="1100" baseline="30000" dirty="0"/>
              <a:t>st</a:t>
            </a:r>
            <a:r>
              <a:rPr lang="en-GB" sz="1800" dirty="0"/>
              <a:t> century. What are the central issues of corporate governance, and how might they be tackled? </a:t>
            </a:r>
          </a:p>
          <a:p>
            <a:pPr lvl="1" fontAlgn="base"/>
            <a:endParaRPr lang="en-GB" sz="1800" dirty="0"/>
          </a:p>
          <a:p>
            <a:pPr lvl="1" fontAlgn="base"/>
            <a:r>
              <a:rPr lang="en-GB" sz="1800" dirty="0"/>
              <a:t>Students are required to critically reflect upon which bodies set the budgets, shape the priorities, and scrutinise performance, and whether these bodies and the systems they operate within, are effective and efficient for today’s policing. </a:t>
            </a:r>
          </a:p>
          <a:p>
            <a:pPr lvl="1" fontAlgn="base"/>
            <a:endParaRPr lang="en-GB" sz="1800" dirty="0"/>
          </a:p>
          <a:p>
            <a:pPr lvl="1" fontAlgn="base"/>
            <a:r>
              <a:rPr lang="en-GB" sz="1800" dirty="0"/>
              <a:t>Students are encouraged to make use of their own professional skills, experience, and insight. However, these must be supported with credible, academic sources of information. </a:t>
            </a:r>
          </a:p>
          <a:p>
            <a:pPr lvl="1" fontAlgn="base"/>
            <a:endParaRPr lang="en-GB" sz="1800" dirty="0"/>
          </a:p>
          <a:p>
            <a:pPr lvl="1" fontAlgn="base"/>
            <a:r>
              <a:rPr lang="en-GB" sz="1800" dirty="0"/>
              <a:t>Students are also encouraged to consider governance issues within the wider government structures and civic framework which police services operate. Challenging intelligently might offer some new alternatives about how future police services might be designed and delivered. </a:t>
            </a:r>
          </a:p>
        </p:txBody>
      </p:sp>
      <p:graphicFrame>
        <p:nvGraphicFramePr>
          <p:cNvPr id="4" name="Object 3">
            <a:extLst>
              <a:ext uri="{FF2B5EF4-FFF2-40B4-BE49-F238E27FC236}">
                <a16:creationId xmlns:a16="http://schemas.microsoft.com/office/drawing/2014/main" id="{782F64C1-5E45-9DEE-119F-B0CB8F26DBB9}"/>
              </a:ext>
            </a:extLst>
          </p:cNvPr>
          <p:cNvGraphicFramePr>
            <a:graphicFrameLocks noChangeAspect="1"/>
          </p:cNvGraphicFramePr>
          <p:nvPr>
            <p:extLst>
              <p:ext uri="{D42A27DB-BD31-4B8C-83A1-F6EECF244321}">
                <p14:modId xmlns:p14="http://schemas.microsoft.com/office/powerpoint/2010/main" val="2543256522"/>
              </p:ext>
            </p:extLst>
          </p:nvPr>
        </p:nvGraphicFramePr>
        <p:xfrm>
          <a:off x="10738338" y="1490291"/>
          <a:ext cx="914400" cy="771525"/>
        </p:xfrm>
        <a:graphic>
          <a:graphicData uri="http://schemas.openxmlformats.org/presentationml/2006/ole">
            <mc:AlternateContent xmlns:mc="http://schemas.openxmlformats.org/markup-compatibility/2006">
              <mc:Choice xmlns:v="urn:schemas-microsoft-com:vml" Requires="v">
                <p:oleObj name="Document" showAsIcon="1" r:id="rId2" imgW="914400" imgH="771701" progId="Word.Document.12">
                  <p:embed/>
                </p:oleObj>
              </mc:Choice>
              <mc:Fallback>
                <p:oleObj name="Document" showAsIcon="1" r:id="rId2" imgW="914400" imgH="771701" progId="Word.Document.12">
                  <p:embed/>
                  <p:pic>
                    <p:nvPicPr>
                      <p:cNvPr id="0" name=""/>
                      <p:cNvPicPr/>
                      <p:nvPr/>
                    </p:nvPicPr>
                    <p:blipFill>
                      <a:blip r:embed="rId3"/>
                      <a:stretch>
                        <a:fillRect/>
                      </a:stretch>
                    </p:blipFill>
                    <p:spPr>
                      <a:xfrm>
                        <a:off x="10738338" y="1490291"/>
                        <a:ext cx="914400" cy="771525"/>
                      </a:xfrm>
                      <a:prstGeom prst="rect">
                        <a:avLst/>
                      </a:prstGeom>
                    </p:spPr>
                  </p:pic>
                </p:oleObj>
              </mc:Fallback>
            </mc:AlternateContent>
          </a:graphicData>
        </a:graphic>
      </p:graphicFrame>
    </p:spTree>
    <p:extLst>
      <p:ext uri="{BB962C8B-B14F-4D97-AF65-F5344CB8AC3E}">
        <p14:creationId xmlns:p14="http://schemas.microsoft.com/office/powerpoint/2010/main" val="35472446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E4E8E0-C733-3D08-50FB-F3190A477235}"/>
              </a:ext>
            </a:extLst>
          </p:cNvPr>
          <p:cNvSpPr>
            <a:spLocks noGrp="1"/>
          </p:cNvSpPr>
          <p:nvPr>
            <p:ph type="title"/>
          </p:nvPr>
        </p:nvSpPr>
        <p:spPr/>
        <p:txBody>
          <a:bodyPr/>
          <a:lstStyle/>
          <a:p>
            <a:r>
              <a:rPr lang="en-GB" dirty="0"/>
              <a:t>Session 1 (Leadership and Strategic Direction)</a:t>
            </a:r>
          </a:p>
        </p:txBody>
      </p:sp>
      <p:sp>
        <p:nvSpPr>
          <p:cNvPr id="3" name="Content Placeholder 2">
            <a:extLst>
              <a:ext uri="{FF2B5EF4-FFF2-40B4-BE49-F238E27FC236}">
                <a16:creationId xmlns:a16="http://schemas.microsoft.com/office/drawing/2014/main" id="{090149CC-9241-38F1-7ADD-46BA628E6749}"/>
              </a:ext>
            </a:extLst>
          </p:cNvPr>
          <p:cNvSpPr>
            <a:spLocks noGrp="1"/>
          </p:cNvSpPr>
          <p:nvPr>
            <p:ph idx="1"/>
          </p:nvPr>
        </p:nvSpPr>
        <p:spPr/>
        <p:txBody>
          <a:bodyPr/>
          <a:lstStyle/>
          <a:p>
            <a:r>
              <a:rPr lang="en-GB" dirty="0"/>
              <a:t>Quick 3-minute presentation on:</a:t>
            </a:r>
          </a:p>
          <a:p>
            <a:pPr lvl="1"/>
            <a:r>
              <a:rPr lang="en-GB" dirty="0"/>
              <a:t>Your organisation</a:t>
            </a:r>
          </a:p>
          <a:p>
            <a:pPr lvl="1"/>
            <a:r>
              <a:rPr lang="en-GB" dirty="0"/>
              <a:t>Your leadership role within your organisation</a:t>
            </a:r>
          </a:p>
          <a:p>
            <a:pPr lvl="1"/>
            <a:r>
              <a:rPr lang="en-GB" dirty="0"/>
              <a:t>Your organisations priorities</a:t>
            </a:r>
          </a:p>
          <a:p>
            <a:pPr lvl="1"/>
            <a:r>
              <a:rPr lang="en-GB" dirty="0"/>
              <a:t>Where you fit in with regards to those priorities</a:t>
            </a:r>
          </a:p>
          <a:p>
            <a:pPr lvl="1"/>
            <a:r>
              <a:rPr lang="en-GB" dirty="0"/>
              <a:t>One thing you or your team does well</a:t>
            </a:r>
          </a:p>
          <a:p>
            <a:pPr lvl="1"/>
            <a:r>
              <a:rPr lang="en-GB" dirty="0"/>
              <a:t>One thing your organisation struggles to do well</a:t>
            </a:r>
          </a:p>
        </p:txBody>
      </p:sp>
    </p:spTree>
    <p:extLst>
      <p:ext uri="{BB962C8B-B14F-4D97-AF65-F5344CB8AC3E}">
        <p14:creationId xmlns:p14="http://schemas.microsoft.com/office/powerpoint/2010/main" val="35103449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711BF-1714-A06E-8153-84E6866BF3ED}"/>
              </a:ext>
            </a:extLst>
          </p:cNvPr>
          <p:cNvSpPr>
            <a:spLocks noGrp="1"/>
          </p:cNvSpPr>
          <p:nvPr>
            <p:ph type="title"/>
          </p:nvPr>
        </p:nvSpPr>
        <p:spPr/>
        <p:txBody>
          <a:bodyPr/>
          <a:lstStyle/>
          <a:p>
            <a:r>
              <a:rPr lang="en-GB" dirty="0"/>
              <a:t>Strategic Leadership Responsibilities </a:t>
            </a:r>
          </a:p>
        </p:txBody>
      </p:sp>
      <p:sp>
        <p:nvSpPr>
          <p:cNvPr id="3" name="Content Placeholder 2">
            <a:extLst>
              <a:ext uri="{FF2B5EF4-FFF2-40B4-BE49-F238E27FC236}">
                <a16:creationId xmlns:a16="http://schemas.microsoft.com/office/drawing/2014/main" id="{7E303C22-5396-E7F1-8D49-CF656337B542}"/>
              </a:ext>
            </a:extLst>
          </p:cNvPr>
          <p:cNvSpPr>
            <a:spLocks noGrp="1"/>
          </p:cNvSpPr>
          <p:nvPr>
            <p:ph idx="1"/>
          </p:nvPr>
        </p:nvSpPr>
        <p:spPr>
          <a:xfrm>
            <a:off x="301657" y="2435470"/>
            <a:ext cx="11594969" cy="4097306"/>
          </a:xfrm>
        </p:spPr>
        <p:txBody>
          <a:bodyPr/>
          <a:lstStyle/>
          <a:p>
            <a:r>
              <a:rPr lang="en-GB" dirty="0"/>
              <a:t>When it comes to corporate governance there are some key responsibilities leaders must consider.</a:t>
            </a:r>
          </a:p>
          <a:p>
            <a:pPr marL="514350" indent="-514350">
              <a:buFont typeface="+mj-lt"/>
              <a:buAutoNum type="arabicPeriod"/>
            </a:pPr>
            <a:r>
              <a:rPr lang="en-GB" dirty="0"/>
              <a:t>Is there a clear vision?</a:t>
            </a:r>
          </a:p>
          <a:p>
            <a:pPr lvl="1"/>
            <a:r>
              <a:rPr lang="en-GB" dirty="0"/>
              <a:t>Is it communicated well?</a:t>
            </a:r>
          </a:p>
          <a:p>
            <a:pPr lvl="1"/>
            <a:r>
              <a:rPr lang="en-GB" dirty="0"/>
              <a:t>Is the vision effective for the organisation, community and present time?</a:t>
            </a:r>
          </a:p>
          <a:p>
            <a:pPr marL="514350" indent="-514350">
              <a:buFont typeface="+mj-lt"/>
              <a:buAutoNum type="arabicPeriod"/>
            </a:pPr>
            <a:r>
              <a:rPr lang="en-GB" dirty="0"/>
              <a:t>Are there defined organisation priorities</a:t>
            </a:r>
          </a:p>
          <a:p>
            <a:pPr lvl="1"/>
            <a:r>
              <a:rPr lang="en-GB" dirty="0"/>
              <a:t>Why would this be necessary?</a:t>
            </a:r>
          </a:p>
          <a:p>
            <a:pPr lvl="1"/>
            <a:r>
              <a:rPr lang="en-GB" dirty="0"/>
              <a:t>What happens if there are conflicting concerns?</a:t>
            </a:r>
          </a:p>
        </p:txBody>
      </p:sp>
    </p:spTree>
    <p:extLst>
      <p:ext uri="{BB962C8B-B14F-4D97-AF65-F5344CB8AC3E}">
        <p14:creationId xmlns:p14="http://schemas.microsoft.com/office/powerpoint/2010/main" val="42503772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EBA248-8BF6-A1C0-FE2C-885E67AB2710}"/>
              </a:ext>
            </a:extLst>
          </p:cNvPr>
          <p:cNvSpPr>
            <a:spLocks noGrp="1"/>
          </p:cNvSpPr>
          <p:nvPr>
            <p:ph type="title"/>
          </p:nvPr>
        </p:nvSpPr>
        <p:spPr/>
        <p:txBody>
          <a:bodyPr/>
          <a:lstStyle/>
          <a:p>
            <a:r>
              <a:rPr lang="en-GB" dirty="0"/>
              <a:t>Strategic Leadership Responsibilities (</a:t>
            </a:r>
            <a:r>
              <a:rPr lang="en-GB" dirty="0" err="1"/>
              <a:t>Con’t</a:t>
            </a:r>
            <a:r>
              <a:rPr lang="en-GB" dirty="0"/>
              <a:t>)</a:t>
            </a:r>
          </a:p>
        </p:txBody>
      </p:sp>
      <p:sp>
        <p:nvSpPr>
          <p:cNvPr id="3" name="Content Placeholder 2">
            <a:extLst>
              <a:ext uri="{FF2B5EF4-FFF2-40B4-BE49-F238E27FC236}">
                <a16:creationId xmlns:a16="http://schemas.microsoft.com/office/drawing/2014/main" id="{918B4DDC-657C-035B-9172-4FD3808B8608}"/>
              </a:ext>
            </a:extLst>
          </p:cNvPr>
          <p:cNvSpPr>
            <a:spLocks noGrp="1"/>
          </p:cNvSpPr>
          <p:nvPr>
            <p:ph idx="1"/>
          </p:nvPr>
        </p:nvSpPr>
        <p:spPr/>
        <p:txBody>
          <a:bodyPr/>
          <a:lstStyle/>
          <a:p>
            <a:pPr marL="514350" indent="-514350">
              <a:buFont typeface="+mj-lt"/>
              <a:buAutoNum type="arabicPeriod" startAt="3"/>
            </a:pPr>
            <a:r>
              <a:rPr lang="en-GB" dirty="0"/>
              <a:t>Are resources aligned with strategic goals</a:t>
            </a:r>
          </a:p>
          <a:p>
            <a:pPr lvl="1"/>
            <a:r>
              <a:rPr lang="en-GB" dirty="0"/>
              <a:t>Do we have the right resources to do the job to meet goals/priorities?</a:t>
            </a:r>
          </a:p>
          <a:p>
            <a:pPr lvl="1"/>
            <a:r>
              <a:rPr lang="en-GB" dirty="0"/>
              <a:t>If not, what can we do?</a:t>
            </a:r>
          </a:p>
          <a:p>
            <a:pPr marL="514350" indent="-514350">
              <a:buFont typeface="+mj-lt"/>
              <a:buAutoNum type="arabicPeriod" startAt="4"/>
            </a:pPr>
            <a:r>
              <a:rPr lang="en-GB" dirty="0"/>
              <a:t>Is there a drive for ethical culture and performance</a:t>
            </a:r>
          </a:p>
          <a:p>
            <a:pPr lvl="1"/>
            <a:r>
              <a:rPr lang="en-GB" dirty="0"/>
              <a:t>What does ethical culture look like today?</a:t>
            </a:r>
          </a:p>
          <a:p>
            <a:pPr lvl="1"/>
            <a:r>
              <a:rPr lang="en-GB" dirty="0"/>
              <a:t>What is needed to be high performing in the Police?</a:t>
            </a:r>
          </a:p>
          <a:p>
            <a:pPr lvl="1"/>
            <a:r>
              <a:rPr lang="en-GB" dirty="0"/>
              <a:t>What do we do with those that do not perform well?</a:t>
            </a:r>
          </a:p>
          <a:p>
            <a:pPr lvl="1"/>
            <a:r>
              <a:rPr lang="en-GB" dirty="0"/>
              <a:t>Are there warning signs for potential problem officers?</a:t>
            </a:r>
          </a:p>
        </p:txBody>
      </p:sp>
    </p:spTree>
    <p:extLst>
      <p:ext uri="{BB962C8B-B14F-4D97-AF65-F5344CB8AC3E}">
        <p14:creationId xmlns:p14="http://schemas.microsoft.com/office/powerpoint/2010/main" val="4458000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2DD58-0130-112C-734C-B0C31673203D}"/>
              </a:ext>
            </a:extLst>
          </p:cNvPr>
          <p:cNvSpPr>
            <a:spLocks noGrp="1"/>
          </p:cNvSpPr>
          <p:nvPr>
            <p:ph type="title"/>
          </p:nvPr>
        </p:nvSpPr>
        <p:spPr/>
        <p:txBody>
          <a:bodyPr/>
          <a:lstStyle/>
          <a:p>
            <a:r>
              <a:rPr lang="en-GB" dirty="0"/>
              <a:t>Strategic Leadership Responsibilities (</a:t>
            </a:r>
            <a:r>
              <a:rPr lang="en-GB" dirty="0" err="1"/>
              <a:t>Con’t</a:t>
            </a:r>
            <a:r>
              <a:rPr lang="en-GB" dirty="0"/>
              <a:t>)</a:t>
            </a:r>
          </a:p>
        </p:txBody>
      </p:sp>
      <p:sp>
        <p:nvSpPr>
          <p:cNvPr id="3" name="Content Placeholder 2">
            <a:extLst>
              <a:ext uri="{FF2B5EF4-FFF2-40B4-BE49-F238E27FC236}">
                <a16:creationId xmlns:a16="http://schemas.microsoft.com/office/drawing/2014/main" id="{79208062-A910-5729-6534-FE2C7FCAA247}"/>
              </a:ext>
            </a:extLst>
          </p:cNvPr>
          <p:cNvSpPr>
            <a:spLocks noGrp="1"/>
          </p:cNvSpPr>
          <p:nvPr>
            <p:ph idx="1"/>
          </p:nvPr>
        </p:nvSpPr>
        <p:spPr>
          <a:xfrm>
            <a:off x="301657" y="2461846"/>
            <a:ext cx="11594969" cy="4070929"/>
          </a:xfrm>
        </p:spPr>
        <p:txBody>
          <a:bodyPr>
            <a:normAutofit lnSpcReduction="10000"/>
          </a:bodyPr>
          <a:lstStyle/>
          <a:p>
            <a:pPr marL="514350" indent="-514350">
              <a:buFont typeface="+mj-lt"/>
              <a:buAutoNum type="arabicPeriod" startAt="5"/>
            </a:pPr>
            <a:r>
              <a:rPr lang="en-GB" dirty="0"/>
              <a:t>Are you leading organisational change and innovation</a:t>
            </a:r>
          </a:p>
          <a:p>
            <a:pPr lvl="1"/>
            <a:r>
              <a:rPr lang="en-GB" dirty="0"/>
              <a:t>Can you recognise a need for change?</a:t>
            </a:r>
          </a:p>
          <a:p>
            <a:pPr lvl="1"/>
            <a:r>
              <a:rPr lang="en-GB" dirty="0"/>
              <a:t>Are you making a change for the sake of change?</a:t>
            </a:r>
          </a:p>
          <a:p>
            <a:pPr lvl="1"/>
            <a:r>
              <a:rPr lang="en-GB" dirty="0"/>
              <a:t>Is status quo okay?</a:t>
            </a:r>
          </a:p>
          <a:p>
            <a:pPr lvl="1"/>
            <a:r>
              <a:rPr lang="en-GB" dirty="0"/>
              <a:t>Is having a new way to do something always better?</a:t>
            </a:r>
          </a:p>
          <a:p>
            <a:pPr>
              <a:buFont typeface="Wingdings" panose="05000000000000000000" pitchFamily="2" charset="2"/>
              <a:buChar char="Ø"/>
            </a:pPr>
            <a:r>
              <a:rPr lang="en-GB" dirty="0"/>
              <a:t> Some Executive Questions to consider:</a:t>
            </a:r>
          </a:p>
          <a:p>
            <a:pPr lvl="1">
              <a:buFont typeface="Wingdings" panose="05000000000000000000" pitchFamily="2" charset="2"/>
              <a:buChar char="Ø"/>
            </a:pPr>
            <a:r>
              <a:rPr lang="en-GB" dirty="0"/>
              <a:t> What outcome matter the most</a:t>
            </a:r>
          </a:p>
          <a:p>
            <a:pPr lvl="1">
              <a:buFont typeface="Wingdings" panose="05000000000000000000" pitchFamily="2" charset="2"/>
              <a:buChar char="Ø"/>
            </a:pPr>
            <a:r>
              <a:rPr lang="en-GB" dirty="0"/>
              <a:t> Are priorities understood across the force </a:t>
            </a:r>
          </a:p>
          <a:p>
            <a:pPr lvl="2">
              <a:buFont typeface="Wingdings" panose="05000000000000000000" pitchFamily="2" charset="2"/>
              <a:buChar char="Ø"/>
            </a:pPr>
            <a:r>
              <a:rPr lang="en-GB" dirty="0"/>
              <a:t> Are their conflicting priorities in different regions?</a:t>
            </a:r>
          </a:p>
          <a:p>
            <a:pPr lvl="1">
              <a:buFont typeface="Wingdings" panose="05000000000000000000" pitchFamily="2" charset="2"/>
              <a:buChar char="Ø"/>
            </a:pPr>
            <a:r>
              <a:rPr lang="en-GB" dirty="0"/>
              <a:t> Are leaders modelling expected behaviours?</a:t>
            </a:r>
          </a:p>
        </p:txBody>
      </p:sp>
    </p:spTree>
    <p:extLst>
      <p:ext uri="{BB962C8B-B14F-4D97-AF65-F5344CB8AC3E}">
        <p14:creationId xmlns:p14="http://schemas.microsoft.com/office/powerpoint/2010/main" val="2899740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966EC-CE27-9210-D106-910957247465}"/>
              </a:ext>
            </a:extLst>
          </p:cNvPr>
          <p:cNvSpPr>
            <a:spLocks noGrp="1"/>
          </p:cNvSpPr>
          <p:nvPr>
            <p:ph type="title"/>
          </p:nvPr>
        </p:nvSpPr>
        <p:spPr>
          <a:xfrm>
            <a:off x="301657" y="1153870"/>
            <a:ext cx="11594969" cy="868362"/>
          </a:xfrm>
        </p:spPr>
        <p:txBody>
          <a:bodyPr/>
          <a:lstStyle/>
          <a:p>
            <a:r>
              <a:rPr lang="en-GB" dirty="0"/>
              <a:t>Alignment with the Police and Crime Plan</a:t>
            </a:r>
          </a:p>
        </p:txBody>
      </p:sp>
      <p:sp>
        <p:nvSpPr>
          <p:cNvPr id="3" name="Content Placeholder 2">
            <a:extLst>
              <a:ext uri="{FF2B5EF4-FFF2-40B4-BE49-F238E27FC236}">
                <a16:creationId xmlns:a16="http://schemas.microsoft.com/office/drawing/2014/main" id="{BFD6F089-BFEC-A9DA-E18F-54FE58FD9B4A}"/>
              </a:ext>
            </a:extLst>
          </p:cNvPr>
          <p:cNvSpPr>
            <a:spLocks noGrp="1"/>
          </p:cNvSpPr>
          <p:nvPr>
            <p:ph idx="1"/>
          </p:nvPr>
        </p:nvSpPr>
        <p:spPr>
          <a:xfrm>
            <a:off x="301657" y="2022232"/>
            <a:ext cx="11594969" cy="4510544"/>
          </a:xfrm>
        </p:spPr>
        <p:txBody>
          <a:bodyPr>
            <a:normAutofit/>
          </a:bodyPr>
          <a:lstStyle/>
          <a:p>
            <a:r>
              <a:rPr lang="en-GB" sz="3200" dirty="0"/>
              <a:t>Overview</a:t>
            </a:r>
          </a:p>
          <a:p>
            <a:pPr lvl="1" fontAlgn="base"/>
            <a:r>
              <a:rPr lang="en-US" sz="2800" dirty="0"/>
              <a:t>Translates Police and Crime Plan priorities into force objectives​</a:t>
            </a:r>
            <a:endParaRPr lang="en-US" sz="800" dirty="0"/>
          </a:p>
          <a:p>
            <a:pPr lvl="1" fontAlgn="base"/>
            <a:endParaRPr lang="en-US" sz="800" dirty="0"/>
          </a:p>
          <a:p>
            <a:pPr lvl="1" fontAlgn="base"/>
            <a:r>
              <a:rPr lang="en-US" sz="2800" dirty="0"/>
              <a:t>Ensures operational plans support local and national requirements​</a:t>
            </a:r>
            <a:endParaRPr lang="en-US" sz="1100" dirty="0"/>
          </a:p>
          <a:p>
            <a:pPr lvl="1" fontAlgn="base"/>
            <a:endParaRPr lang="en-US" sz="1100" dirty="0"/>
          </a:p>
          <a:p>
            <a:pPr lvl="1" fontAlgn="base"/>
            <a:r>
              <a:rPr lang="en-US" sz="2800" dirty="0"/>
              <a:t>Monitors performance against agreed outcomes​</a:t>
            </a:r>
            <a:endParaRPr lang="en-US" sz="1100" dirty="0"/>
          </a:p>
          <a:p>
            <a:pPr lvl="1" fontAlgn="base"/>
            <a:endParaRPr lang="en-US" sz="1100" dirty="0"/>
          </a:p>
          <a:p>
            <a:pPr lvl="1" fontAlgn="base"/>
            <a:r>
              <a:rPr lang="en-US" sz="2800" dirty="0"/>
              <a:t>Maintain accountability to PCC and communities​</a:t>
            </a:r>
            <a:endParaRPr lang="en-US" sz="1600" dirty="0"/>
          </a:p>
          <a:p>
            <a:r>
              <a:rPr lang="en-GB" sz="3200" dirty="0"/>
              <a:t>Where does the Police and Crime Plan come from?</a:t>
            </a:r>
          </a:p>
          <a:p>
            <a:pPr lvl="1"/>
            <a:r>
              <a:rPr lang="en-GB" sz="2800" dirty="0"/>
              <a:t>If this comes from the PCCs, what happens when they go away?</a:t>
            </a:r>
          </a:p>
        </p:txBody>
      </p:sp>
    </p:spTree>
    <p:extLst>
      <p:ext uri="{BB962C8B-B14F-4D97-AF65-F5344CB8AC3E}">
        <p14:creationId xmlns:p14="http://schemas.microsoft.com/office/powerpoint/2010/main" val="3054223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0080A6-BB99-39D8-836A-50D7CF9C385C}"/>
              </a:ext>
            </a:extLst>
          </p:cNvPr>
          <p:cNvSpPr>
            <a:spLocks noGrp="1"/>
          </p:cNvSpPr>
          <p:nvPr>
            <p:ph type="title"/>
          </p:nvPr>
        </p:nvSpPr>
        <p:spPr>
          <a:xfrm>
            <a:off x="191929" y="1174039"/>
            <a:ext cx="11594969" cy="673050"/>
          </a:xfrm>
        </p:spPr>
        <p:txBody>
          <a:bodyPr>
            <a:normAutofit fontScale="90000"/>
          </a:bodyPr>
          <a:lstStyle/>
          <a:p>
            <a:r>
              <a:rPr lang="en-GB" dirty="0"/>
              <a:t>Police and Crime Plan</a:t>
            </a:r>
          </a:p>
        </p:txBody>
      </p:sp>
      <p:pic>
        <p:nvPicPr>
          <p:cNvPr id="4" name="Online Media 3" title="We are South Wales Police: our mission, vision and values">
            <a:hlinkClick r:id="" action="ppaction://media"/>
            <a:extLst>
              <a:ext uri="{FF2B5EF4-FFF2-40B4-BE49-F238E27FC236}">
                <a16:creationId xmlns:a16="http://schemas.microsoft.com/office/drawing/2014/main" id="{C426ADA1-4FB9-04D5-AB9A-3174FF2CB500}"/>
              </a:ext>
            </a:extLst>
          </p:cNvPr>
          <p:cNvPicPr>
            <a:picLocks noGrp="1" noRot="1" noChangeAspect="1"/>
          </p:cNvPicPr>
          <p:nvPr>
            <p:ph idx="1"/>
            <a:videoFile r:link="rId1"/>
          </p:nvPr>
        </p:nvPicPr>
        <p:blipFill>
          <a:blip r:embed="rId4"/>
          <a:stretch>
            <a:fillRect/>
          </a:stretch>
        </p:blipFill>
        <p:spPr>
          <a:xfrm>
            <a:off x="1945421" y="1847089"/>
            <a:ext cx="8301157" cy="4689919"/>
          </a:xfrm>
          <a:prstGeom prst="rect">
            <a:avLst/>
          </a:prstGeom>
        </p:spPr>
      </p:pic>
    </p:spTree>
    <p:extLst>
      <p:ext uri="{BB962C8B-B14F-4D97-AF65-F5344CB8AC3E}">
        <p14:creationId xmlns:p14="http://schemas.microsoft.com/office/powerpoint/2010/main" val="21683906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2340F-2F39-0ED3-4ABF-24F3CCF4775F}"/>
              </a:ext>
            </a:extLst>
          </p:cNvPr>
          <p:cNvSpPr>
            <a:spLocks noGrp="1"/>
          </p:cNvSpPr>
          <p:nvPr>
            <p:ph idx="1"/>
          </p:nvPr>
        </p:nvSpPr>
        <p:spPr>
          <a:xfrm>
            <a:off x="73057" y="1217218"/>
            <a:ext cx="4444079" cy="2870149"/>
          </a:xfrm>
        </p:spPr>
        <p:txBody>
          <a:bodyPr/>
          <a:lstStyle/>
          <a:p>
            <a:r>
              <a:rPr lang="en-GB" dirty="0"/>
              <a:t>South Wales Police</a:t>
            </a:r>
          </a:p>
          <a:p>
            <a:pPr lvl="1"/>
            <a:r>
              <a:rPr lang="en-GB" dirty="0"/>
              <a:t>Report is below or use the link in the notes</a:t>
            </a:r>
          </a:p>
          <a:p>
            <a:pPr lvl="1"/>
            <a:r>
              <a:rPr lang="en-GB" dirty="0"/>
              <a:t>Plan is below or use the link in the notes</a:t>
            </a:r>
          </a:p>
          <a:p>
            <a:r>
              <a:rPr lang="en-GB" dirty="0"/>
              <a:t>How well do you know your organisations plans?</a:t>
            </a:r>
          </a:p>
        </p:txBody>
      </p:sp>
      <p:pic>
        <p:nvPicPr>
          <p:cNvPr id="8" name="Picture 7">
            <a:extLst>
              <a:ext uri="{FF2B5EF4-FFF2-40B4-BE49-F238E27FC236}">
                <a16:creationId xmlns:a16="http://schemas.microsoft.com/office/drawing/2014/main" id="{33026036-1A94-EB7C-6357-DB5F45C2E4D8}"/>
              </a:ext>
            </a:extLst>
          </p:cNvPr>
          <p:cNvPicPr>
            <a:picLocks noChangeAspect="1"/>
          </p:cNvPicPr>
          <p:nvPr/>
        </p:nvPicPr>
        <p:blipFill>
          <a:blip r:embed="rId3"/>
          <a:stretch>
            <a:fillRect/>
          </a:stretch>
        </p:blipFill>
        <p:spPr>
          <a:xfrm>
            <a:off x="4517136" y="1130608"/>
            <a:ext cx="5438269" cy="5727392"/>
          </a:xfrm>
          <a:prstGeom prst="rect">
            <a:avLst/>
          </a:prstGeom>
        </p:spPr>
      </p:pic>
      <p:graphicFrame>
        <p:nvGraphicFramePr>
          <p:cNvPr id="9" name="Object 8">
            <a:extLst>
              <a:ext uri="{FF2B5EF4-FFF2-40B4-BE49-F238E27FC236}">
                <a16:creationId xmlns:a16="http://schemas.microsoft.com/office/drawing/2014/main" id="{9B241FF6-534D-735A-92F0-EBA2A9B33DA3}"/>
              </a:ext>
            </a:extLst>
          </p:cNvPr>
          <p:cNvGraphicFramePr>
            <a:graphicFrameLocks noChangeAspect="1"/>
          </p:cNvGraphicFramePr>
          <p:nvPr>
            <p:extLst>
              <p:ext uri="{D42A27DB-BD31-4B8C-83A1-F6EECF244321}">
                <p14:modId xmlns:p14="http://schemas.microsoft.com/office/powerpoint/2010/main" val="4200954351"/>
              </p:ext>
            </p:extLst>
          </p:nvPr>
        </p:nvGraphicFramePr>
        <p:xfrm>
          <a:off x="335280" y="5640781"/>
          <a:ext cx="914400" cy="771525"/>
        </p:xfrm>
        <a:graphic>
          <a:graphicData uri="http://schemas.openxmlformats.org/presentationml/2006/ole">
            <mc:AlternateContent xmlns:mc="http://schemas.openxmlformats.org/markup-compatibility/2006">
              <mc:Choice xmlns:v="urn:schemas-microsoft-com:vml" Requires="v">
                <p:oleObj name="Packager Shell Object" showAsIcon="1" r:id="rId4" imgW="914400" imgH="771701" progId="Package">
                  <p:embed/>
                </p:oleObj>
              </mc:Choice>
              <mc:Fallback>
                <p:oleObj name="Packager Shell Object" showAsIcon="1" r:id="rId4" imgW="914400" imgH="771701" progId="Package">
                  <p:embed/>
                  <p:pic>
                    <p:nvPicPr>
                      <p:cNvPr id="0" name=""/>
                      <p:cNvPicPr/>
                      <p:nvPr/>
                    </p:nvPicPr>
                    <p:blipFill>
                      <a:blip r:embed="rId5"/>
                      <a:stretch>
                        <a:fillRect/>
                      </a:stretch>
                    </p:blipFill>
                    <p:spPr>
                      <a:xfrm>
                        <a:off x="335280" y="5640781"/>
                        <a:ext cx="914400" cy="771525"/>
                      </a:xfrm>
                      <a:prstGeom prst="rect">
                        <a:avLst/>
                      </a:prstGeom>
                    </p:spPr>
                  </p:pic>
                </p:oleObj>
              </mc:Fallback>
            </mc:AlternateContent>
          </a:graphicData>
        </a:graphic>
      </p:graphicFrame>
      <p:graphicFrame>
        <p:nvGraphicFramePr>
          <p:cNvPr id="10" name="Object 9">
            <a:extLst>
              <a:ext uri="{FF2B5EF4-FFF2-40B4-BE49-F238E27FC236}">
                <a16:creationId xmlns:a16="http://schemas.microsoft.com/office/drawing/2014/main" id="{5D2BC4CB-C7CD-850C-D445-2B3A48D22C1A}"/>
              </a:ext>
            </a:extLst>
          </p:cNvPr>
          <p:cNvGraphicFramePr>
            <a:graphicFrameLocks noChangeAspect="1"/>
          </p:cNvGraphicFramePr>
          <p:nvPr>
            <p:extLst>
              <p:ext uri="{D42A27DB-BD31-4B8C-83A1-F6EECF244321}">
                <p14:modId xmlns:p14="http://schemas.microsoft.com/office/powerpoint/2010/main" val="2539860126"/>
              </p:ext>
            </p:extLst>
          </p:nvPr>
        </p:nvGraphicFramePr>
        <p:xfrm>
          <a:off x="1969008" y="5640781"/>
          <a:ext cx="914400" cy="771525"/>
        </p:xfrm>
        <a:graphic>
          <a:graphicData uri="http://schemas.openxmlformats.org/presentationml/2006/ole">
            <mc:AlternateContent xmlns:mc="http://schemas.openxmlformats.org/markup-compatibility/2006">
              <mc:Choice xmlns:v="urn:schemas-microsoft-com:vml" Requires="v">
                <p:oleObj name="Packager Shell Object" showAsIcon="1" r:id="rId6" imgW="914400" imgH="771701" progId="Package">
                  <p:embed/>
                </p:oleObj>
              </mc:Choice>
              <mc:Fallback>
                <p:oleObj name="Packager Shell Object" showAsIcon="1" r:id="rId6" imgW="914400" imgH="771701" progId="Package">
                  <p:embed/>
                  <p:pic>
                    <p:nvPicPr>
                      <p:cNvPr id="0" name=""/>
                      <p:cNvPicPr/>
                      <p:nvPr/>
                    </p:nvPicPr>
                    <p:blipFill>
                      <a:blip r:embed="rId7"/>
                      <a:stretch>
                        <a:fillRect/>
                      </a:stretch>
                    </p:blipFill>
                    <p:spPr>
                      <a:xfrm>
                        <a:off x="1969008" y="5640781"/>
                        <a:ext cx="914400" cy="771525"/>
                      </a:xfrm>
                      <a:prstGeom prst="rect">
                        <a:avLst/>
                      </a:prstGeom>
                    </p:spPr>
                  </p:pic>
                </p:oleObj>
              </mc:Fallback>
            </mc:AlternateContent>
          </a:graphicData>
        </a:graphic>
      </p:graphicFrame>
    </p:spTree>
    <p:extLst>
      <p:ext uri="{BB962C8B-B14F-4D97-AF65-F5344CB8AC3E}">
        <p14:creationId xmlns:p14="http://schemas.microsoft.com/office/powerpoint/2010/main" val="232475486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EBD1E328-12AC-71D4-91B5-F7BD8B76958F}"/>
              </a:ext>
            </a:extLst>
          </p:cNvPr>
          <p:cNvPicPr>
            <a:picLocks noGrp="1" noChangeAspect="1"/>
          </p:cNvPicPr>
          <p:nvPr>
            <p:ph idx="1"/>
          </p:nvPr>
        </p:nvPicPr>
        <p:blipFill>
          <a:blip r:embed="rId2"/>
          <a:stretch>
            <a:fillRect/>
          </a:stretch>
        </p:blipFill>
        <p:spPr>
          <a:xfrm>
            <a:off x="2247900" y="-5657"/>
            <a:ext cx="7696200" cy="6863657"/>
          </a:xfrm>
          <a:prstGeom prst="rect">
            <a:avLst/>
          </a:prstGeom>
        </p:spPr>
      </p:pic>
    </p:spTree>
    <p:extLst>
      <p:ext uri="{BB962C8B-B14F-4D97-AF65-F5344CB8AC3E}">
        <p14:creationId xmlns:p14="http://schemas.microsoft.com/office/powerpoint/2010/main" val="12228321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2581AC72-0F53-F10F-FE3B-956D1FE8FB10}"/>
              </a:ext>
            </a:extLst>
          </p:cNvPr>
          <p:cNvPicPr>
            <a:picLocks noGrp="1" noChangeAspect="1"/>
          </p:cNvPicPr>
          <p:nvPr>
            <p:ph idx="1"/>
          </p:nvPr>
        </p:nvPicPr>
        <p:blipFill>
          <a:blip r:embed="rId2"/>
          <a:stretch>
            <a:fillRect/>
          </a:stretch>
        </p:blipFill>
        <p:spPr>
          <a:xfrm>
            <a:off x="995493" y="1284515"/>
            <a:ext cx="10201014" cy="5312227"/>
          </a:xfrm>
          <a:prstGeom prst="rect">
            <a:avLst/>
          </a:prstGeom>
        </p:spPr>
      </p:pic>
    </p:spTree>
    <p:extLst>
      <p:ext uri="{BB962C8B-B14F-4D97-AF65-F5344CB8AC3E}">
        <p14:creationId xmlns:p14="http://schemas.microsoft.com/office/powerpoint/2010/main" val="30778868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9C035E-241A-4362-EC65-BB6076F58391}"/>
              </a:ext>
            </a:extLst>
          </p:cNvPr>
          <p:cNvSpPr>
            <a:spLocks noGrp="1"/>
          </p:cNvSpPr>
          <p:nvPr>
            <p:ph type="title"/>
          </p:nvPr>
        </p:nvSpPr>
        <p:spPr/>
        <p:txBody>
          <a:bodyPr/>
          <a:lstStyle/>
          <a:p>
            <a:r>
              <a:rPr lang="en-GB" dirty="0"/>
              <a:t>Strategic Direction Framework</a:t>
            </a:r>
          </a:p>
        </p:txBody>
      </p:sp>
      <p:sp>
        <p:nvSpPr>
          <p:cNvPr id="3" name="Content Placeholder 2">
            <a:extLst>
              <a:ext uri="{FF2B5EF4-FFF2-40B4-BE49-F238E27FC236}">
                <a16:creationId xmlns:a16="http://schemas.microsoft.com/office/drawing/2014/main" id="{76F9336D-08A8-CA2B-0893-00421C1869BF}"/>
              </a:ext>
            </a:extLst>
          </p:cNvPr>
          <p:cNvSpPr>
            <a:spLocks noGrp="1"/>
          </p:cNvSpPr>
          <p:nvPr>
            <p:ph idx="1"/>
          </p:nvPr>
        </p:nvSpPr>
        <p:spPr>
          <a:xfrm>
            <a:off x="301657" y="2586790"/>
            <a:ext cx="11594969" cy="3945986"/>
          </a:xfrm>
        </p:spPr>
        <p:txBody>
          <a:bodyPr>
            <a:normAutofit/>
          </a:bodyPr>
          <a:lstStyle/>
          <a:p>
            <a:r>
              <a:rPr lang="en-GB" sz="3600" dirty="0"/>
              <a:t>Vision			  Priorities</a:t>
            </a:r>
          </a:p>
          <a:p>
            <a:r>
              <a:rPr lang="en-GB" sz="3600" dirty="0"/>
              <a:t>Priorities		  Objectives	</a:t>
            </a:r>
          </a:p>
          <a:p>
            <a:r>
              <a:rPr lang="en-GB" sz="3600" dirty="0"/>
              <a:t>Objectives		   Resources</a:t>
            </a:r>
          </a:p>
          <a:p>
            <a:r>
              <a:rPr lang="en-GB" sz="3600" dirty="0"/>
              <a:t>Resources		   Delivery</a:t>
            </a:r>
          </a:p>
          <a:p>
            <a:r>
              <a:rPr lang="en-GB" sz="3600" dirty="0"/>
              <a:t>Delivery			   Performance Review    </a:t>
            </a:r>
          </a:p>
        </p:txBody>
      </p:sp>
      <p:sp>
        <p:nvSpPr>
          <p:cNvPr id="4" name="Arrow: Right 3">
            <a:extLst>
              <a:ext uri="{FF2B5EF4-FFF2-40B4-BE49-F238E27FC236}">
                <a16:creationId xmlns:a16="http://schemas.microsoft.com/office/drawing/2014/main" id="{A1D5B9D2-2BFB-2BEC-1329-D4AF7A9C1CC5}"/>
              </a:ext>
            </a:extLst>
          </p:cNvPr>
          <p:cNvSpPr/>
          <p:nvPr/>
        </p:nvSpPr>
        <p:spPr>
          <a:xfrm>
            <a:off x="2799343" y="2707940"/>
            <a:ext cx="1275347" cy="336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  </a:t>
            </a:r>
          </a:p>
        </p:txBody>
      </p:sp>
      <p:sp>
        <p:nvSpPr>
          <p:cNvPr id="6" name="Arrow: Right 5">
            <a:extLst>
              <a:ext uri="{FF2B5EF4-FFF2-40B4-BE49-F238E27FC236}">
                <a16:creationId xmlns:a16="http://schemas.microsoft.com/office/drawing/2014/main" id="{EF078B7B-2E10-993B-E82D-E515C02AD66F}"/>
              </a:ext>
            </a:extLst>
          </p:cNvPr>
          <p:cNvSpPr/>
          <p:nvPr/>
        </p:nvSpPr>
        <p:spPr>
          <a:xfrm>
            <a:off x="2799344" y="3343160"/>
            <a:ext cx="1275347" cy="336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Arrow: Right 7">
            <a:extLst>
              <a:ext uri="{FF2B5EF4-FFF2-40B4-BE49-F238E27FC236}">
                <a16:creationId xmlns:a16="http://schemas.microsoft.com/office/drawing/2014/main" id="{5DED38CE-5C91-AB54-2B8F-ED1B10089B6B}"/>
              </a:ext>
            </a:extLst>
          </p:cNvPr>
          <p:cNvSpPr/>
          <p:nvPr/>
        </p:nvSpPr>
        <p:spPr>
          <a:xfrm>
            <a:off x="2799342" y="4042246"/>
            <a:ext cx="1275347" cy="336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Arrow: Right 9">
            <a:extLst>
              <a:ext uri="{FF2B5EF4-FFF2-40B4-BE49-F238E27FC236}">
                <a16:creationId xmlns:a16="http://schemas.microsoft.com/office/drawing/2014/main" id="{2B05B86F-21E0-9464-FF4D-A30DF84E3405}"/>
              </a:ext>
            </a:extLst>
          </p:cNvPr>
          <p:cNvSpPr/>
          <p:nvPr/>
        </p:nvSpPr>
        <p:spPr>
          <a:xfrm>
            <a:off x="2799339" y="4572890"/>
            <a:ext cx="1275347" cy="336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Right 11">
            <a:extLst>
              <a:ext uri="{FF2B5EF4-FFF2-40B4-BE49-F238E27FC236}">
                <a16:creationId xmlns:a16="http://schemas.microsoft.com/office/drawing/2014/main" id="{084CA86D-FD1D-C83A-C501-830015C011F4}"/>
              </a:ext>
            </a:extLst>
          </p:cNvPr>
          <p:cNvSpPr/>
          <p:nvPr/>
        </p:nvSpPr>
        <p:spPr>
          <a:xfrm>
            <a:off x="2799340" y="5198224"/>
            <a:ext cx="1275347" cy="33688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7807679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247E47-043F-A176-183B-814CC2D8D8A2}"/>
              </a:ext>
            </a:extLst>
          </p:cNvPr>
          <p:cNvSpPr>
            <a:spLocks noGrp="1"/>
          </p:cNvSpPr>
          <p:nvPr>
            <p:ph type="title"/>
          </p:nvPr>
        </p:nvSpPr>
        <p:spPr/>
        <p:txBody>
          <a:bodyPr/>
          <a:lstStyle/>
          <a:p>
            <a:r>
              <a:rPr lang="en-GB" dirty="0"/>
              <a:t>Discussion</a:t>
            </a:r>
          </a:p>
        </p:txBody>
      </p:sp>
      <p:sp>
        <p:nvSpPr>
          <p:cNvPr id="3" name="Content Placeholder 2">
            <a:extLst>
              <a:ext uri="{FF2B5EF4-FFF2-40B4-BE49-F238E27FC236}">
                <a16:creationId xmlns:a16="http://schemas.microsoft.com/office/drawing/2014/main" id="{87129D88-3D83-96BD-9CAE-4872D35437B7}"/>
              </a:ext>
            </a:extLst>
          </p:cNvPr>
          <p:cNvSpPr>
            <a:spLocks noGrp="1"/>
          </p:cNvSpPr>
          <p:nvPr>
            <p:ph idx="1"/>
          </p:nvPr>
        </p:nvSpPr>
        <p:spPr>
          <a:xfrm>
            <a:off x="301657" y="2502568"/>
            <a:ext cx="11594969" cy="4030207"/>
          </a:xfrm>
        </p:spPr>
        <p:txBody>
          <a:bodyPr>
            <a:normAutofit fontScale="92500" lnSpcReduction="10000"/>
          </a:bodyPr>
          <a:lstStyle/>
          <a:p>
            <a:pPr marL="0" indent="0">
              <a:buNone/>
            </a:pPr>
            <a:r>
              <a:rPr lang="en-GB" dirty="0"/>
              <a:t>1. Are current priorities aligned with emerging demand?​</a:t>
            </a:r>
          </a:p>
          <a:p>
            <a:pPr marL="0" indent="0">
              <a:buNone/>
            </a:pPr>
            <a:endParaRPr lang="en-GB" dirty="0"/>
          </a:p>
          <a:p>
            <a:pPr marL="0" indent="0">
              <a:buNone/>
            </a:pPr>
            <a:r>
              <a:rPr lang="en-GB" dirty="0"/>
              <a:t>2. How effectively are resources linked to strategic outcomes?​</a:t>
            </a:r>
          </a:p>
          <a:p>
            <a:pPr marL="0" indent="0">
              <a:buNone/>
            </a:pPr>
            <a:endParaRPr lang="en-GB" dirty="0"/>
          </a:p>
          <a:p>
            <a:pPr marL="0" indent="0">
              <a:buNone/>
            </a:pPr>
            <a:r>
              <a:rPr lang="en-GB" dirty="0"/>
              <a:t>3. How is success measured beyond crime statistics?​</a:t>
            </a:r>
          </a:p>
          <a:p>
            <a:pPr marL="0" indent="0">
              <a:buNone/>
            </a:pPr>
            <a:endParaRPr lang="en-GB" dirty="0"/>
          </a:p>
          <a:p>
            <a:pPr marL="0" indent="0">
              <a:buNone/>
            </a:pPr>
            <a:r>
              <a:rPr lang="en-GB" dirty="0"/>
              <a:t>4. What governance mechanisms provide assurance?​</a:t>
            </a:r>
          </a:p>
          <a:p>
            <a:pPr marL="0" indent="0">
              <a:buNone/>
            </a:pPr>
            <a:endParaRPr lang="en-GB" dirty="0"/>
          </a:p>
          <a:p>
            <a:pPr marL="0" indent="0">
              <a:buNone/>
            </a:pPr>
            <a:r>
              <a:rPr lang="en-GB" dirty="0"/>
              <a:t>5. How do we maintain public confidence while delivering change?​</a:t>
            </a:r>
          </a:p>
        </p:txBody>
      </p:sp>
    </p:spTree>
    <p:extLst>
      <p:ext uri="{BB962C8B-B14F-4D97-AF65-F5344CB8AC3E}">
        <p14:creationId xmlns:p14="http://schemas.microsoft.com/office/powerpoint/2010/main" val="728040661"/>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ab2a199a1a827bb2a776a2aab96a8706">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8f65977e4c16e8d6e64cbf3bcd3168e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TaxCatchAll xmlns="303dbf9b-b85b-46a0-94f1-894078c07ecd" xsi:nil="true"/>
    <lcf76f155ced4ddcb4097134ff3c332f xmlns="211f9404-bca0-4bcf-9c1d-965ccb6f8d2d">
      <Terms xmlns="http://schemas.microsoft.com/office/infopath/2007/PartnerControls"/>
    </lcf76f155ced4ddcb4097134ff3c332f>
  </documentManagement>
</p:properties>
</file>

<file path=customXml/itemProps1.xml><?xml version="1.0" encoding="utf-8"?>
<ds:datastoreItem xmlns:ds="http://schemas.openxmlformats.org/officeDocument/2006/customXml" ds:itemID="{980E6990-2BAD-4C9B-94C1-F2D088B1672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005B358-F4C1-4779-9208-30E86E3F7A24}">
  <ds:schemaRefs>
    <ds:schemaRef ds:uri="http://schemas.microsoft.com/sharepoint/v3/contenttype/forms"/>
  </ds:schemaRefs>
</ds:datastoreItem>
</file>

<file path=customXml/itemProps3.xml><?xml version="1.0" encoding="utf-8"?>
<ds:datastoreItem xmlns:ds="http://schemas.openxmlformats.org/officeDocument/2006/customXml" ds:itemID="{5D040630-A62C-4063-B6E2-E8C2D35B5414}">
  <ds:schemaRefs>
    <ds:schemaRef ds:uri="http://schemas.microsoft.com/office/2006/metadata/properties"/>
    <ds:schemaRef ds:uri="http://schemas.microsoft.com/office/infopath/2007/PartnerControls"/>
    <ds:schemaRef ds:uri="303dbf9b-b85b-46a0-94f1-894078c07ecd"/>
    <ds:schemaRef ds:uri="211f9404-bca0-4bcf-9c1d-965ccb6f8d2d"/>
  </ds:schemaRefs>
</ds:datastoreItem>
</file>

<file path=docProps/app.xml><?xml version="1.0" encoding="utf-8"?>
<Properties xmlns="http://schemas.openxmlformats.org/officeDocument/2006/extended-properties" xmlns:vt="http://schemas.openxmlformats.org/officeDocument/2006/docPropsVTypes">
  <TotalTime>0</TotalTime>
  <Words>1183</Words>
  <Application>Microsoft Office PowerPoint</Application>
  <PresentationFormat>Widescreen</PresentationFormat>
  <Paragraphs>148</Paragraphs>
  <Slides>19</Slides>
  <Notes>2</Notes>
  <HiddenSlides>0</HiddenSlides>
  <MMClips>1</MMClips>
  <ScaleCrop>false</ScaleCrop>
  <HeadingPairs>
    <vt:vector size="8" baseType="variant">
      <vt:variant>
        <vt:lpstr>Fonts Used</vt:lpstr>
      </vt:variant>
      <vt:variant>
        <vt:i4>5</vt:i4>
      </vt:variant>
      <vt:variant>
        <vt:lpstr>Theme</vt:lpstr>
      </vt:variant>
      <vt:variant>
        <vt:i4>3</vt:i4>
      </vt:variant>
      <vt:variant>
        <vt:lpstr>Embedded OLE Servers</vt:lpstr>
      </vt:variant>
      <vt:variant>
        <vt:i4>2</vt:i4>
      </vt:variant>
      <vt:variant>
        <vt:lpstr>Slide Titles</vt:lpstr>
      </vt:variant>
      <vt:variant>
        <vt:i4>19</vt:i4>
      </vt:variant>
    </vt:vector>
  </HeadingPairs>
  <TitlesOfParts>
    <vt:vector size="29" baseType="lpstr">
      <vt:lpstr>Aptos</vt:lpstr>
      <vt:lpstr>Arial</vt:lpstr>
      <vt:lpstr>Calibri</vt:lpstr>
      <vt:lpstr>Calibri Light</vt:lpstr>
      <vt:lpstr>Wingdings</vt:lpstr>
      <vt:lpstr>UWTSD Holding Page</vt:lpstr>
      <vt:lpstr>UWTSD Text 2</vt:lpstr>
      <vt:lpstr>UWTSD Logo Variations place image in Background</vt:lpstr>
      <vt:lpstr>Microsoft Word Document</vt:lpstr>
      <vt:lpstr>Package</vt:lpstr>
      <vt:lpstr>PowerPoint Presentation</vt:lpstr>
      <vt:lpstr>PowerPoint Presentation</vt:lpstr>
      <vt:lpstr>Course Overview</vt:lpstr>
      <vt:lpstr>Module Aim</vt:lpstr>
      <vt:lpstr>Learning Outcomes</vt:lpstr>
      <vt:lpstr>Course Content</vt:lpstr>
      <vt:lpstr>How am I going to get us there:</vt:lpstr>
      <vt:lpstr>Assessment </vt:lpstr>
      <vt:lpstr>Session 1 (Leadership and Strategic Direction)</vt:lpstr>
      <vt:lpstr>Strategic Leadership Responsibilities </vt:lpstr>
      <vt:lpstr>Strategic Leadership Responsibilities (Con’t)</vt:lpstr>
      <vt:lpstr>Strategic Leadership Responsibilities (Con’t)</vt:lpstr>
      <vt:lpstr>Alignment with the Police and Crime Plan</vt:lpstr>
      <vt:lpstr>Police and Crime Plan</vt:lpstr>
      <vt:lpstr>PowerPoint Presentation</vt:lpstr>
      <vt:lpstr>PowerPoint Presentation</vt:lpstr>
      <vt:lpstr>PowerPoint Presentation</vt:lpstr>
      <vt:lpstr>Strategic Direction Framework</vt:lpstr>
      <vt:lpstr>Discussion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Steven Thompson</cp:lastModifiedBy>
  <cp:revision>21</cp:revision>
  <dcterms:created xsi:type="dcterms:W3CDTF">2021-03-09T15:35:42Z</dcterms:created>
  <dcterms:modified xsi:type="dcterms:W3CDTF">2026-08-18T10:35:54Z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y fmtid="{D5CDD505-2E9C-101B-9397-08002B2CF9AE}" pid="3" name="MediaServiceImageTags">
    <vt:lpwstr/>
  </property>
</Properties>
</file>