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7" r:id="rId4"/>
    <p:sldId id="258" r:id="rId6"/>
    <p:sldId id="259" r:id="rId7"/>
    <p:sldId id="260" r:id="rId8"/>
    <p:sldId id="261"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94660"/>
  </p:normalViewPr>
  <p:slideViewPr>
    <p:cSldViewPr snapToGrid="0">
      <p:cViewPr varScale="1">
        <p:scale>
          <a:sx n="70" d="100"/>
          <a:sy n="70"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879C50-C485-4995-8020-7EB0C66A242F}" type="datetimeFigureOut">
              <a:rPr lang="en-IN" smtClean="0"/>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3661DF-57A9-4737-80B8-2FE737C3933F}" type="slidenum">
              <a:rPr lang="en-IN" smtClean="0"/>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C43661DF-57A9-4737-80B8-2FE737C3933F}" type="slidenum">
              <a:rPr lang="en-IN" smtClean="0"/>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dirty="0" smtClean="0">
                <a:latin typeface="Arial" panose="020B0604020202020204" pitchFamily="34" charset="0"/>
                <a:cs typeface="Arial" panose="020B0604020202020204" pitchFamily="34" charset="0"/>
              </a:rPr>
              <a:t>It is one of the leading hotel chains that has been operating in the hospitality industry. From the revenue of the </a:t>
            </a:r>
            <a:r>
              <a:rPr lang="en-US" dirty="0" err="1" smtClean="0">
                <a:latin typeface="Arial" panose="020B0604020202020204" pitchFamily="34" charset="0"/>
                <a:cs typeface="Arial" panose="020B0604020202020204" pitchFamily="34" charset="0"/>
              </a:rPr>
              <a:t>organisation</a:t>
            </a:r>
            <a:r>
              <a:rPr lang="en-US" dirty="0" smtClean="0">
                <a:latin typeface="Arial" panose="020B0604020202020204" pitchFamily="34" charset="0"/>
                <a:cs typeface="Arial" panose="020B0604020202020204" pitchFamily="34" charset="0"/>
              </a:rPr>
              <a:t>, it can be understood that the hotel has been doing  significantly well in terms of their finances in recent times. The company has seen a 50% increase in their revenue from their previous year figure</a:t>
            </a:r>
            <a:endParaRPr lang="en-IN" dirty="0" smtClean="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C43661DF-57A9-4737-80B8-2FE737C3933F}" type="slidenum">
              <a:rPr lang="en-IN" smtClean="0"/>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dirty="0" smtClean="0"/>
              <a:t>Being a luxury hotel, it can be understood that the hotel will be trying to target the customers who will have sufficient financial resources with them. Apart from  that the target customers of hotel will be the customers who prefers to purchase from the hotels having significant amount of brand awareness in their marketplace. </a:t>
            </a:r>
            <a:endParaRPr lang="en-IN" dirty="0" smtClean="0"/>
          </a:p>
          <a:p>
            <a:endParaRPr lang="en-IN" dirty="0"/>
          </a:p>
        </p:txBody>
      </p:sp>
      <p:sp>
        <p:nvSpPr>
          <p:cNvPr id="4" name="Slide Number Placeholder 3"/>
          <p:cNvSpPr>
            <a:spLocks noGrp="1"/>
          </p:cNvSpPr>
          <p:nvPr>
            <p:ph type="sldNum" sz="quarter" idx="10"/>
          </p:nvPr>
        </p:nvSpPr>
        <p:spPr/>
        <p:txBody>
          <a:bodyPr/>
          <a:lstStyle/>
          <a:p>
            <a:fld id="{C43661DF-57A9-4737-80B8-2FE737C3933F}" type="slidenum">
              <a:rPr lang="en-IN" smtClean="0"/>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dirty="0" smtClean="0">
                <a:latin typeface="Arial" panose="020B0604020202020204" pitchFamily="34" charset="0"/>
                <a:cs typeface="Arial" panose="020B0604020202020204" pitchFamily="34" charset="0"/>
              </a:rPr>
              <a:t>The reason the hotel chain gives importance to this customer segment is that this is the customer segment that will be more quality sensitive in comparison to being price sensitive. Apart from that they have the capacity to spend extra money for exclusive experiences</a:t>
            </a:r>
            <a:endParaRPr lang="en-IN" dirty="0" smtClean="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C43661DF-57A9-4737-80B8-2FE737C3933F}" type="slidenum">
              <a:rPr lang="en-IN" smtClean="0"/>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dirty="0" smtClean="0">
                <a:latin typeface="Arial" panose="020B0604020202020204" pitchFamily="34" charset="0"/>
                <a:cs typeface="Arial" panose="020B0604020202020204" pitchFamily="34" charset="0"/>
              </a:rPr>
              <a:t>It is to note that the nature of the guest services can be different. For example, some of the organizations can provide food services whereas some of the organizations can provide entertainment services to their guests. In the case of Marriott, it is seen that the </a:t>
            </a:r>
            <a:r>
              <a:rPr lang="en-US" dirty="0" err="1" smtClean="0">
                <a:latin typeface="Arial" panose="020B0604020202020204" pitchFamily="34" charset="0"/>
                <a:cs typeface="Arial" panose="020B0604020202020204" pitchFamily="34" charset="0"/>
              </a:rPr>
              <a:t>oragnisation</a:t>
            </a:r>
            <a:r>
              <a:rPr lang="en-US" dirty="0" smtClean="0">
                <a:latin typeface="Arial" panose="020B0604020202020204" pitchFamily="34" charset="0"/>
                <a:cs typeface="Arial" panose="020B0604020202020204" pitchFamily="34" charset="0"/>
              </a:rPr>
              <a:t> provides a range of services and facilities to their guests.</a:t>
            </a:r>
            <a:endParaRPr lang="en-IN" dirty="0" smtClean="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C43661DF-57A9-4737-80B8-2FE737C3933F}" type="slidenum">
              <a:rPr lang="en-IN" smtClean="0"/>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dirty="0" smtClean="0">
                <a:latin typeface="Arial" panose="020B0604020202020204" pitchFamily="34" charset="0"/>
                <a:cs typeface="Arial" panose="020B0604020202020204" pitchFamily="34" charset="0"/>
              </a:rPr>
              <a:t>The scope of the guest services happens to be quite significant in nature. The reason for this is that the hotel can provide customized services to their guests that will be able to meet the expectation of the guests. Marriott as a hotel provides </a:t>
            </a:r>
            <a:r>
              <a:rPr lang="en-US" dirty="0" err="1" smtClean="0">
                <a:latin typeface="Arial" panose="020B0604020202020204" pitchFamily="34" charset="0"/>
                <a:cs typeface="Arial" panose="020B0604020202020204" pitchFamily="34" charset="0"/>
              </a:rPr>
              <a:t>customised</a:t>
            </a:r>
            <a:r>
              <a:rPr lang="en-US" dirty="0" smtClean="0">
                <a:latin typeface="Arial" panose="020B0604020202020204" pitchFamily="34" charset="0"/>
                <a:cs typeface="Arial" panose="020B0604020202020204" pitchFamily="34" charset="0"/>
              </a:rPr>
              <a:t> and unique services to their guests. For example, the hotel chain gives spa services to their guests. </a:t>
            </a:r>
            <a:endParaRPr lang="en-IN" dirty="0" smtClean="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C43661DF-57A9-4737-80B8-2FE737C3933F}" type="slidenum">
              <a:rPr lang="en-IN" smtClean="0"/>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dirty="0" smtClean="0">
                <a:latin typeface="Arial" panose="020B0604020202020204" pitchFamily="34" charset="0"/>
                <a:cs typeface="Arial" panose="020B0604020202020204" pitchFamily="34" charset="0"/>
              </a:rPr>
              <a:t>The guest services as well as facilities of the hotels are able to give improved guest experience to guests. This helps the hotels to increase their brand value as well as brand awareness. This is true even in the case of </a:t>
            </a:r>
            <a:r>
              <a:rPr lang="en-US" dirty="0" err="1" smtClean="0">
                <a:latin typeface="Arial" panose="020B0604020202020204" pitchFamily="34" charset="0"/>
                <a:cs typeface="Arial" panose="020B0604020202020204" pitchFamily="34" charset="0"/>
              </a:rPr>
              <a:t>Marriotrt</a:t>
            </a:r>
            <a:r>
              <a:rPr lang="en-US" dirty="0" smtClean="0">
                <a:latin typeface="Arial" panose="020B0604020202020204" pitchFamily="34" charset="0"/>
                <a:cs typeface="Arial" panose="020B0604020202020204" pitchFamily="34" charset="0"/>
              </a:rPr>
              <a:t> as well. The reason for this is that the hotel has a brand awareness of 84%, which is a significant in the hotel industry.</a:t>
            </a:r>
            <a:endParaRPr lang="en-IN" dirty="0" smtClean="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C43661DF-57A9-4737-80B8-2FE737C3933F}" type="slidenum">
              <a:rPr lang="en-IN" smtClean="0"/>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dirty="0" smtClean="0">
                <a:latin typeface="Arial" panose="020B0604020202020204" pitchFamily="34" charset="0"/>
                <a:cs typeface="Arial" panose="020B0604020202020204" pitchFamily="34" charset="0"/>
              </a:rPr>
              <a:t>Hospitality is an essential component in the hotels. The reason for this is that it contributes to the guest retention of the hotels. It means that if an hotel provides good hospitality to their guests, then there is a possibility that the guest will want to return to the hotel in the future</a:t>
            </a:r>
            <a:endParaRPr lang="en-IN" dirty="0" smtClean="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C43661DF-57A9-4737-80B8-2FE737C3933F}" type="slidenum">
              <a:rPr lang="en-IN" smtClean="0"/>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C43661DF-57A9-4737-80B8-2FE737C3933F}" type="slidenum">
              <a:rPr lang="en-IN" smtClean="0"/>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3"/>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9AA0600E-CA03-4120-A413-1ED127DBB77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9AA0600E-CA03-4120-A413-1ED127DBB774}"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7" name="Date Placeholder 4"/>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9AA0600E-CA03-4120-A413-1ED127DBB77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9AA0600E-CA03-4120-A413-1ED127DBB774}"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endParaRPr lang="en-US" smtClean="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61414E-8F01-4BA6-AC89-63DA21F0B4C0}" type="slidenum">
              <a:rPr lang="en-IN" smtClean="0"/>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panose="020B0604020202020204"/>
                <a:ea typeface="+mj-ea"/>
                <a:cs typeface="+mj-cs"/>
              </a:defRPr>
            </a:lvl1pPr>
          </a:lstStyle>
          <a:p>
            <a:pPr lvl="0"/>
            <a:r>
              <a:rPr lang="en-US" dirty="0"/>
              <a:t>”</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AA0600E-CA03-4120-A413-1ED127DBB774}" type="datetimeFigureOut">
              <a:rPr lang="en-IN" smtClean="0"/>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AA0600E-CA03-4120-A413-1ED127DBB774}" type="datetimeFigureOut">
              <a:rPr lang="en-IN" smtClean="0"/>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9AA0600E-CA03-4120-A413-1ED127DBB774}"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761414E-8F01-4BA6-AC89-63DA21F0B4C0}" type="slidenum">
              <a:rPr lang="en-IN" smtClean="0"/>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2" Type="http://schemas.openxmlformats.org/officeDocument/2006/relationships/theme" Target="../theme/theme1.xml"/><Relationship Id="rId21" Type="http://schemas.openxmlformats.org/officeDocument/2006/relationships/image" Target="../media/image4.png"/><Relationship Id="rId20" Type="http://schemas.openxmlformats.org/officeDocument/2006/relationships/image" Target="../media/image3.png"/><Relationship Id="rId2" Type="http://schemas.openxmlformats.org/officeDocument/2006/relationships/slideLayout" Target="../slideLayouts/slideLayout2.xml"/><Relationship Id="rId19" Type="http://schemas.openxmlformats.org/officeDocument/2006/relationships/image" Target="../media/image2.png"/><Relationship Id="rId18" Type="http://schemas.openxmlformats.org/officeDocument/2006/relationships/image" Target="../media/image1.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8">
            <a:extLst>
              <a:ext uri="{28A0092B-C50C-407E-A947-70E740481C1C}">
                <a14:useLocalDpi xmlns:a14="http://schemas.microsoft.com/office/drawing/2010/main" val="0"/>
              </a:ext>
            </a:extLst>
          </a:blip>
          <a:srcRect l="3613"/>
          <a:stretch>
            <a:fillRect/>
          </a:stretch>
        </p:blipFill>
        <p:spPr>
          <a:xfrm>
            <a:off x="0" y="2669685"/>
            <a:ext cx="4037012" cy="4188315"/>
          </a:xfrm>
          <a:prstGeom prst="rect">
            <a:avLst/>
          </a:prstGeom>
        </p:spPr>
      </p:pic>
      <p:pic>
        <p:nvPicPr>
          <p:cNvPr id="7" name="Picture 6"/>
          <p:cNvPicPr>
            <a:picLocks noChangeAspect="1"/>
          </p:cNvPicPr>
          <p:nvPr/>
        </p:nvPicPr>
        <p:blipFill rotWithShape="1">
          <a:blip r:embed="rId19">
            <a:extLst>
              <a:ext uri="{28A0092B-C50C-407E-A947-70E740481C1C}">
                <a14:useLocalDpi xmlns:a14="http://schemas.microsoft.com/office/drawing/2010/main" val="0"/>
              </a:ext>
            </a:extLst>
          </a:blip>
          <a:srcRect l="35640"/>
          <a:stretch>
            <a:fillRect/>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0">
            <a:extLst>
              <a:ext uri="{28A0092B-C50C-407E-A947-70E740481C1C}">
                <a14:useLocalDpi xmlns:a14="http://schemas.microsoft.com/office/drawing/2010/main" val="0"/>
              </a:ext>
            </a:extLst>
          </a:blip>
          <a:srcRect t="28813"/>
          <a:stretch>
            <a:fillRect/>
          </a:stretch>
        </p:blipFill>
        <p:spPr>
          <a:xfrm>
            <a:off x="7999412" y="0"/>
            <a:ext cx="1603387" cy="1141407"/>
          </a:xfrm>
          <a:prstGeom prst="rect">
            <a:avLst/>
          </a:prstGeom>
        </p:spPr>
      </p:pic>
      <p:pic>
        <p:nvPicPr>
          <p:cNvPr id="10" name="Picture 9"/>
          <p:cNvPicPr>
            <a:picLocks noChangeAspect="1"/>
          </p:cNvPicPr>
          <p:nvPr/>
        </p:nvPicPr>
        <p:blipFill rotWithShape="1">
          <a:blip r:embed="rId21">
            <a:extLst>
              <a:ext uri="{28A0092B-C50C-407E-A947-70E740481C1C}">
                <a14:useLocalDpi xmlns:a14="http://schemas.microsoft.com/office/drawing/2010/main" val="0"/>
              </a:ext>
            </a:extLst>
          </a:blip>
          <a:srcRect b="23320"/>
          <a:stretch>
            <a:fillRect/>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AA0600E-CA03-4120-A413-1ED127DBB774}" type="datetimeFigureOut">
              <a:rPr lang="en-IN" smtClean="0"/>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761414E-8F01-4BA6-AC89-63DA21F0B4C0}" type="slidenum">
              <a:rPr lang="en-IN" smtClean="0"/>
            </a:fld>
            <a:endParaRPr lang="en-IN"/>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5pPr>
      <a:lvl6pPr marL="250571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panose="05040102010807070707"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3235" y="1447800"/>
            <a:ext cx="8825658" cy="3329581"/>
          </a:xfrm>
        </p:spPr>
        <p:txBody>
          <a:bodyPr/>
          <a:lstStyle/>
          <a:p>
            <a:pPr algn="ctr"/>
            <a:r>
              <a:rPr lang="en-US" sz="4000" b="1" dirty="0">
                <a:latin typeface="Times New Roman" panose="02020603050405020304" pitchFamily="18" charset="0"/>
                <a:cs typeface="Times New Roman" panose="02020603050405020304" pitchFamily="18" charset="0"/>
                <a:sym typeface="+mn-ea"/>
              </a:rPr>
              <a:t>BMIH4003 </a:t>
            </a:r>
            <a:br>
              <a:rPr lang="en-US" sz="4000" b="1" dirty="0">
                <a:latin typeface="Times New Roman" panose="02020603050405020304" pitchFamily="18" charset="0"/>
                <a:cs typeface="Times New Roman" panose="02020603050405020304" pitchFamily="18" charset="0"/>
                <a:sym typeface="+mn-ea"/>
              </a:rPr>
            </a:br>
            <a:r>
              <a:rPr lang="en-US" sz="4000" b="1" dirty="0">
                <a:latin typeface="Times New Roman" panose="02020603050405020304" pitchFamily="18" charset="0"/>
                <a:cs typeface="Times New Roman" panose="02020603050405020304" pitchFamily="18" charset="0"/>
                <a:sym typeface="+mn-ea"/>
              </a:rPr>
              <a:t>Hospitality &amp; Guest Services </a:t>
            </a:r>
            <a:br>
              <a:rPr lang="en-US" sz="4000" b="1" dirty="0">
                <a:latin typeface="Times New Roman" panose="02020603050405020304" pitchFamily="18" charset="0"/>
                <a:cs typeface="Times New Roman" panose="02020603050405020304" pitchFamily="18" charset="0"/>
                <a:sym typeface="+mn-ea"/>
              </a:rPr>
            </a:br>
            <a:r>
              <a:rPr lang="en-US" sz="4000" b="1" dirty="0">
                <a:latin typeface="Times New Roman" panose="02020603050405020304" pitchFamily="18" charset="0"/>
                <a:cs typeface="Times New Roman" panose="02020603050405020304" pitchFamily="18" charset="0"/>
                <a:sym typeface="+mn-ea"/>
              </a:rPr>
              <a:t>Module Lead: Charlotte Joyner</a:t>
            </a:r>
            <a:br>
              <a:rPr lang="en-US" sz="4000" b="1" dirty="0">
                <a:latin typeface="Times New Roman" panose="02020603050405020304" pitchFamily="18" charset="0"/>
                <a:cs typeface="Times New Roman" panose="02020603050405020304" pitchFamily="18" charset="0"/>
                <a:sym typeface="+mn-ea"/>
              </a:rPr>
            </a:br>
            <a:r>
              <a:rPr lang="en-US" sz="4000" b="1" dirty="0">
                <a:latin typeface="Times New Roman" panose="02020603050405020304" pitchFamily="18" charset="0"/>
                <a:cs typeface="Times New Roman" panose="02020603050405020304" pitchFamily="18" charset="0"/>
                <a:sym typeface="+mn-ea"/>
              </a:rPr>
              <a:t>Student name : </a:t>
            </a:r>
            <a:r>
              <a:rPr lang="en-GB" altLang="en-US" sz="4000" b="1" dirty="0">
                <a:latin typeface="Times New Roman" panose="02020603050405020304" pitchFamily="18" charset="0"/>
                <a:cs typeface="Times New Roman" panose="02020603050405020304" pitchFamily="18" charset="0"/>
                <a:sym typeface="+mn-ea"/>
              </a:rPr>
              <a:t>Bianca Negreanu</a:t>
            </a:r>
            <a:br>
              <a:rPr lang="en-US" sz="4000" b="1" dirty="0">
                <a:latin typeface="Times New Roman" panose="02020603050405020304" pitchFamily="18" charset="0"/>
                <a:cs typeface="Times New Roman" panose="02020603050405020304" pitchFamily="18" charset="0"/>
                <a:sym typeface="+mn-ea"/>
              </a:rPr>
            </a:br>
            <a:r>
              <a:rPr lang="en-US" sz="4000" b="1" dirty="0">
                <a:latin typeface="Times New Roman" panose="02020603050405020304" pitchFamily="18" charset="0"/>
                <a:cs typeface="Times New Roman" panose="02020603050405020304" pitchFamily="18" charset="0"/>
                <a:sym typeface="+mn-ea"/>
              </a:rPr>
              <a:t>Student id : 224</a:t>
            </a:r>
            <a:r>
              <a:rPr lang="en-GB" altLang="en-US" sz="4000" b="1" dirty="0">
                <a:latin typeface="Times New Roman" panose="02020603050405020304" pitchFamily="18" charset="0"/>
                <a:cs typeface="Times New Roman" panose="02020603050405020304" pitchFamily="18" charset="0"/>
                <a:sym typeface="+mn-ea"/>
              </a:rPr>
              <a:t>4613</a:t>
            </a:r>
            <a:endParaRPr lang="en-GB" altLang="en-US" sz="4000" b="1" dirty="0">
              <a:latin typeface="Times New Roman" panose="02020603050405020304" pitchFamily="18" charset="0"/>
              <a:cs typeface="Times New Roman" panose="02020603050405020304" pitchFamily="18" charset="0"/>
              <a:sym typeface="+mn-ea"/>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Introduction</a:t>
            </a:r>
            <a:r>
              <a:rPr lang="en-US" b="1" dirty="0"/>
              <a:t> </a:t>
            </a:r>
            <a:endParaRPr lang="en-IN" dirty="0"/>
          </a:p>
        </p:txBody>
      </p:sp>
      <p:sp>
        <p:nvSpPr>
          <p:cNvPr id="3" name="Content Placeholder 2"/>
          <p:cNvSpPr>
            <a:spLocks noGrp="1"/>
          </p:cNvSpPr>
          <p:nvPr>
            <p:ph idx="1"/>
          </p:nvPr>
        </p:nvSpPr>
        <p:spPr>
          <a:xfrm>
            <a:off x="1103312" y="2052918"/>
            <a:ext cx="4642395" cy="4195481"/>
          </a:xfrm>
        </p:spPr>
        <p:txBody>
          <a:bodyPr>
            <a:normAutofit fontScale="92500" lnSpcReduction="20000"/>
          </a:bodyPr>
          <a:lstStyle/>
          <a:p>
            <a:pPr marL="0" indent="0" algn="just">
              <a:buNone/>
            </a:pPr>
            <a:r>
              <a:rPr lang="en-GB" dirty="0"/>
              <a:t>Guest service as well as facilities happens to be one of the major components in the hospitality sector. For this reason, the essentiality of the element in the hospitality industry has been highlighted in this study. In order to understand the context in a more specific manner, JW Marriott hotel has been considered for the </a:t>
            </a:r>
            <a:r>
              <a:rPr lang="en-GB" dirty="0" smtClean="0"/>
              <a:t>study. </a:t>
            </a:r>
            <a:r>
              <a:rPr lang="en-GB"/>
              <a:t>An overview of the organisation is provided</a:t>
            </a:r>
            <a:r>
              <a:rPr lang="en-GB" smtClean="0"/>
              <a:t>. </a:t>
            </a:r>
            <a:r>
              <a:rPr lang="en-GB" dirty="0"/>
              <a:t>In respect to JW Marriott, discussion about the scope, role as well as nature of the guest service and facilities has been done. Essentiality of hospitality has been described.</a:t>
            </a:r>
            <a:endParaRPr lang="en-IN" dirty="0"/>
          </a:p>
          <a:p>
            <a:pPr marL="0" indent="0">
              <a:buNone/>
            </a:pPr>
            <a:endParaRPr lang="en-IN"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1"/>
          <a:stretch>
            <a:fillRect/>
          </a:stretch>
        </p:blipFill>
        <p:spPr>
          <a:xfrm>
            <a:off x="6459909" y="2052918"/>
            <a:ext cx="4867733" cy="366549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Brief discussion about JW </a:t>
            </a:r>
            <a:r>
              <a:rPr lang="en-US" b="1" dirty="0" smtClean="0">
                <a:latin typeface="Arial" panose="020B0604020202020204" pitchFamily="34" charset="0"/>
                <a:cs typeface="Arial" panose="020B0604020202020204" pitchFamily="34" charset="0"/>
              </a:rPr>
              <a:t>Marriott</a:t>
            </a:r>
            <a:endParaRPr lang="en-IN" dirty="0"/>
          </a:p>
        </p:txBody>
      </p:sp>
      <p:sp>
        <p:nvSpPr>
          <p:cNvPr id="3" name="Content Placeholder 2"/>
          <p:cNvSpPr>
            <a:spLocks noGrp="1"/>
          </p:cNvSpPr>
          <p:nvPr>
            <p:ph idx="1"/>
          </p:nvPr>
        </p:nvSpPr>
        <p:spPr>
          <a:xfrm>
            <a:off x="1103313" y="2052918"/>
            <a:ext cx="5092772" cy="4195481"/>
          </a:xfrm>
        </p:spPr>
        <p:txBody>
          <a:bodyPr>
            <a:normAutofit/>
          </a:bodyPr>
          <a:lstStyle/>
          <a:p>
            <a:pPr lvl="0" algn="just"/>
            <a:r>
              <a:rPr lang="en-US" dirty="0" smtClean="0">
                <a:latin typeface="Arial" panose="020B0604020202020204" pitchFamily="34" charset="0"/>
                <a:cs typeface="Arial" panose="020B0604020202020204" pitchFamily="34" charset="0"/>
              </a:rPr>
              <a:t>JW </a:t>
            </a:r>
            <a:r>
              <a:rPr lang="en-US" dirty="0">
                <a:latin typeface="Arial" panose="020B0604020202020204" pitchFamily="34" charset="0"/>
                <a:cs typeface="Arial" panose="020B0604020202020204" pitchFamily="34" charset="0"/>
              </a:rPr>
              <a:t>Marriott is a luxurious hotel chain.</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The hotel chain was founded in 1927 in Washington DC (Marriott, 2023).</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Revenue of JW Marriott in 2022 was 20.773 billion USD (</a:t>
            </a:r>
            <a:r>
              <a:rPr lang="en-US" dirty="0" err="1">
                <a:latin typeface="Arial" panose="020B0604020202020204" pitchFamily="34" charset="0"/>
                <a:cs typeface="Arial" panose="020B0604020202020204" pitchFamily="34" charset="0"/>
              </a:rPr>
              <a:t>Macrotrends</a:t>
            </a:r>
            <a:r>
              <a:rPr lang="en-US" dirty="0">
                <a:latin typeface="Arial" panose="020B0604020202020204" pitchFamily="34" charset="0"/>
                <a:cs typeface="Arial" panose="020B0604020202020204" pitchFamily="34" charset="0"/>
              </a:rPr>
              <a:t>, 2023).</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The company has seen a 49.91% increase in their revenue (</a:t>
            </a:r>
            <a:r>
              <a:rPr lang="en-US" dirty="0" err="1">
                <a:latin typeface="Arial" panose="020B0604020202020204" pitchFamily="34" charset="0"/>
                <a:cs typeface="Arial" panose="020B0604020202020204" pitchFamily="34" charset="0"/>
              </a:rPr>
              <a:t>Macrotrends</a:t>
            </a:r>
            <a:r>
              <a:rPr lang="en-US" dirty="0">
                <a:latin typeface="Arial" panose="020B0604020202020204" pitchFamily="34" charset="0"/>
                <a:cs typeface="Arial" panose="020B0604020202020204" pitchFamily="34" charset="0"/>
              </a:rPr>
              <a:t>, 2023</a:t>
            </a:r>
            <a:r>
              <a:rPr lang="en-US" dirty="0" smtClean="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p:txBody>
      </p:sp>
      <p:pic>
        <p:nvPicPr>
          <p:cNvPr id="4" name="image7.png"/>
          <p:cNvPicPr/>
          <p:nvPr/>
        </p:nvPicPr>
        <p:blipFill>
          <a:blip r:embed="rId1"/>
          <a:srcRect/>
          <a:stretch>
            <a:fillRect/>
          </a:stretch>
        </p:blipFill>
        <p:spPr>
          <a:xfrm>
            <a:off x="6864825" y="2052917"/>
            <a:ext cx="4476465" cy="351536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Main consumers of the </a:t>
            </a:r>
            <a:r>
              <a:rPr lang="en-US" b="1" dirty="0" smtClean="0"/>
              <a:t>group</a:t>
            </a:r>
            <a:endParaRPr lang="en-IN" dirty="0"/>
          </a:p>
        </p:txBody>
      </p:sp>
      <p:sp>
        <p:nvSpPr>
          <p:cNvPr id="3" name="Content Placeholder 2"/>
          <p:cNvSpPr>
            <a:spLocks noGrp="1"/>
          </p:cNvSpPr>
          <p:nvPr>
            <p:ph idx="1"/>
          </p:nvPr>
        </p:nvSpPr>
        <p:spPr>
          <a:xfrm>
            <a:off x="1103313" y="2052918"/>
            <a:ext cx="4710633" cy="4195481"/>
          </a:xfrm>
        </p:spPr>
        <p:txBody>
          <a:bodyPr/>
          <a:lstStyle/>
          <a:p>
            <a:pPr lvl="0" algn="just"/>
            <a:r>
              <a:rPr lang="en-US" dirty="0" smtClean="0"/>
              <a:t>The </a:t>
            </a:r>
            <a:r>
              <a:rPr lang="en-US" dirty="0"/>
              <a:t>customers of the hotel mainly happen to be people who belong to higher income class (Kim </a:t>
            </a:r>
            <a:r>
              <a:rPr lang="en-US" i="1" dirty="0"/>
              <a:t>et al., </a:t>
            </a:r>
            <a:r>
              <a:rPr lang="en-US" dirty="0"/>
              <a:t>2018).</a:t>
            </a:r>
            <a:endParaRPr lang="en-IN" dirty="0"/>
          </a:p>
          <a:p>
            <a:pPr lvl="0" algn="just"/>
            <a:r>
              <a:rPr lang="en-US" dirty="0"/>
              <a:t>The tourists and </a:t>
            </a:r>
            <a:r>
              <a:rPr lang="en-US" dirty="0" err="1"/>
              <a:t>travellers</a:t>
            </a:r>
            <a:r>
              <a:rPr lang="en-US" dirty="0"/>
              <a:t> who have significant purchasing power are the customers of the </a:t>
            </a:r>
            <a:r>
              <a:rPr lang="en-US" dirty="0" err="1"/>
              <a:t>organisation</a:t>
            </a:r>
            <a:r>
              <a:rPr lang="en-US" dirty="0"/>
              <a:t>.</a:t>
            </a:r>
            <a:endParaRPr lang="en-IN" dirty="0"/>
          </a:p>
          <a:p>
            <a:pPr lvl="0" algn="just"/>
            <a:r>
              <a:rPr lang="en-US" dirty="0"/>
              <a:t>This is because customers seek convenience and quality service</a:t>
            </a:r>
            <a:r>
              <a:rPr lang="en-US" dirty="0" smtClean="0"/>
              <a:t>.</a:t>
            </a:r>
            <a:endParaRPr lang="en-IN" dirty="0"/>
          </a:p>
        </p:txBody>
      </p:sp>
      <p:pic>
        <p:nvPicPr>
          <p:cNvPr id="4" name="image8.png"/>
          <p:cNvPicPr/>
          <p:nvPr/>
        </p:nvPicPr>
        <p:blipFill>
          <a:blip r:embed="rId1"/>
          <a:srcRect/>
          <a:stretch>
            <a:fillRect/>
          </a:stretch>
        </p:blipFill>
        <p:spPr>
          <a:xfrm>
            <a:off x="6901715" y="2052918"/>
            <a:ext cx="4412279" cy="343348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The reason this group appeal to JW </a:t>
            </a:r>
            <a:r>
              <a:rPr lang="en-US" b="1" dirty="0" smtClean="0">
                <a:latin typeface="Arial" panose="020B0604020202020204" pitchFamily="34" charset="0"/>
                <a:cs typeface="Arial" panose="020B0604020202020204" pitchFamily="34" charset="0"/>
              </a:rPr>
              <a:t>Marriott</a:t>
            </a:r>
            <a:endParaRPr lang="en-IN" dirty="0"/>
          </a:p>
        </p:txBody>
      </p:sp>
      <p:sp>
        <p:nvSpPr>
          <p:cNvPr id="3" name="Content Placeholder 2"/>
          <p:cNvSpPr>
            <a:spLocks noGrp="1"/>
          </p:cNvSpPr>
          <p:nvPr>
            <p:ph idx="1"/>
          </p:nvPr>
        </p:nvSpPr>
        <p:spPr>
          <a:xfrm>
            <a:off x="1103313" y="2052918"/>
            <a:ext cx="4492270" cy="4195481"/>
          </a:xfrm>
        </p:spPr>
        <p:txBody>
          <a:bodyPr>
            <a:normAutofit/>
          </a:bodyPr>
          <a:lstStyle/>
          <a:p>
            <a:pPr lvl="0" algn="just"/>
            <a:r>
              <a:rPr lang="en-US" dirty="0" smtClean="0">
                <a:latin typeface="Arial" panose="020B0604020202020204" pitchFamily="34" charset="0"/>
                <a:cs typeface="Arial" panose="020B0604020202020204" pitchFamily="34" charset="0"/>
              </a:rPr>
              <a:t>This </a:t>
            </a:r>
            <a:r>
              <a:rPr lang="en-US" dirty="0">
                <a:latin typeface="Arial" panose="020B0604020202020204" pitchFamily="34" charset="0"/>
                <a:cs typeface="Arial" panose="020B0604020202020204" pitchFamily="34" charset="0"/>
              </a:rPr>
              <a:t>group has the purchasing power to spend extra on hospitality services.</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This customer segment will prefer the brand name of JW </a:t>
            </a:r>
            <a:r>
              <a:rPr lang="en-US" dirty="0" err="1">
                <a:latin typeface="Arial" panose="020B0604020202020204" pitchFamily="34" charset="0"/>
                <a:cs typeface="Arial" panose="020B0604020202020204" pitchFamily="34" charset="0"/>
              </a:rPr>
              <a:t>marriott</a:t>
            </a:r>
            <a:r>
              <a:rPr lang="en-US"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a:p>
            <a:pPr lvl="0" algn="just"/>
            <a:r>
              <a:rPr lang="en-US" dirty="0" err="1">
                <a:latin typeface="Arial" panose="020B0604020202020204" pitchFamily="34" charset="0"/>
                <a:cs typeface="Arial" panose="020B0604020202020204" pitchFamily="34" charset="0"/>
              </a:rPr>
              <a:t>Harnjo</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 in their study has opined that JW </a:t>
            </a:r>
            <a:r>
              <a:rPr lang="en-US" dirty="0" err="1">
                <a:latin typeface="Arial" panose="020B0604020202020204" pitchFamily="34" charset="0"/>
                <a:cs typeface="Arial" panose="020B0604020202020204" pitchFamily="34" charset="0"/>
              </a:rPr>
              <a:t>marriott</a:t>
            </a:r>
            <a:r>
              <a:rPr lang="en-US" dirty="0">
                <a:latin typeface="Arial" panose="020B0604020202020204" pitchFamily="34" charset="0"/>
                <a:cs typeface="Arial" panose="020B0604020202020204" pitchFamily="34" charset="0"/>
              </a:rPr>
              <a:t> gives </a:t>
            </a:r>
            <a:r>
              <a:rPr lang="en-US" dirty="0" err="1">
                <a:latin typeface="Arial" panose="020B0604020202020204" pitchFamily="34" charset="0"/>
                <a:cs typeface="Arial" panose="020B0604020202020204" pitchFamily="34" charset="0"/>
              </a:rPr>
              <a:t>exclusiuve</a:t>
            </a:r>
            <a:r>
              <a:rPr lang="en-US" dirty="0">
                <a:latin typeface="Arial" panose="020B0604020202020204" pitchFamily="34" charset="0"/>
                <a:cs typeface="Arial" panose="020B0604020202020204" pitchFamily="34" charset="0"/>
              </a:rPr>
              <a:t> guest services </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This group is ready to spend extra money on the luxurious experiences of JW Marriott</a:t>
            </a:r>
            <a:r>
              <a:rPr lang="en-US" dirty="0" smtClean="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p:txBody>
      </p:sp>
      <p:pic>
        <p:nvPicPr>
          <p:cNvPr id="4" name="image4.png"/>
          <p:cNvPicPr/>
          <p:nvPr/>
        </p:nvPicPr>
        <p:blipFill>
          <a:blip r:embed="rId1"/>
          <a:srcRect/>
          <a:stretch>
            <a:fillRect/>
          </a:stretch>
        </p:blipFill>
        <p:spPr>
          <a:xfrm>
            <a:off x="6291333" y="2164875"/>
            <a:ext cx="5063603" cy="370366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latin typeface="Arial" panose="020B0604020202020204" pitchFamily="34" charset="0"/>
                <a:cs typeface="Arial" panose="020B0604020202020204" pitchFamily="34" charset="0"/>
              </a:rPr>
              <a:t>Nature of guest services and facilities and their application JW </a:t>
            </a:r>
            <a:r>
              <a:rPr lang="en-US" sz="4000" b="1" dirty="0" smtClean="0">
                <a:latin typeface="Arial" panose="020B0604020202020204" pitchFamily="34" charset="0"/>
                <a:cs typeface="Arial" panose="020B0604020202020204" pitchFamily="34" charset="0"/>
              </a:rPr>
              <a:t>Marriott</a:t>
            </a:r>
            <a:endParaRPr lang="en-IN" sz="4000" dirty="0"/>
          </a:p>
        </p:txBody>
      </p:sp>
      <p:sp>
        <p:nvSpPr>
          <p:cNvPr id="3" name="Content Placeholder 2"/>
          <p:cNvSpPr>
            <a:spLocks noGrp="1"/>
          </p:cNvSpPr>
          <p:nvPr>
            <p:ph idx="1"/>
          </p:nvPr>
        </p:nvSpPr>
        <p:spPr>
          <a:xfrm>
            <a:off x="1103313" y="2052918"/>
            <a:ext cx="6416604" cy="4195481"/>
          </a:xfrm>
        </p:spPr>
        <p:txBody>
          <a:bodyPr>
            <a:normAutofit lnSpcReduction="10000"/>
          </a:bodyPr>
          <a:lstStyle/>
          <a:p>
            <a:pPr lvl="0" algn="just"/>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nature of guest services and facilities can vary</a:t>
            </a:r>
            <a:endParaRPr lang="en-IN" dirty="0">
              <a:latin typeface="Arial" panose="020B0604020202020204" pitchFamily="34" charset="0"/>
              <a:cs typeface="Arial" panose="020B0604020202020204" pitchFamily="34" charset="0"/>
            </a:endParaRPr>
          </a:p>
          <a:p>
            <a:pPr lvl="0" algn="just"/>
            <a:r>
              <a:rPr lang="en-US" dirty="0" smtClean="0">
                <a:latin typeface="Arial" panose="020B0604020202020204" pitchFamily="34" charset="0"/>
                <a:cs typeface="Arial" panose="020B0604020202020204" pitchFamily="34" charset="0"/>
              </a:rPr>
              <a:t>Entertainment, </a:t>
            </a:r>
            <a:r>
              <a:rPr lang="en-US" dirty="0">
                <a:latin typeface="Arial" panose="020B0604020202020204" pitchFamily="34" charset="0"/>
                <a:cs typeface="Arial" panose="020B0604020202020204" pitchFamily="34" charset="0"/>
              </a:rPr>
              <a:t>food services as well as accommodation are examples of the nature of guest services (</a:t>
            </a:r>
            <a:r>
              <a:rPr lang="en-US" dirty="0" err="1">
                <a:latin typeface="Arial" panose="020B0604020202020204" pitchFamily="34" charset="0"/>
                <a:cs typeface="Arial" panose="020B0604020202020204" pitchFamily="34" charset="0"/>
              </a:rPr>
              <a:t>Ampofo</a:t>
            </a:r>
            <a:r>
              <a:rPr lang="en-US" dirty="0">
                <a:latin typeface="Arial" panose="020B0604020202020204" pitchFamily="34" charset="0"/>
                <a:cs typeface="Arial" panose="020B0604020202020204" pitchFamily="34" charset="0"/>
              </a:rPr>
              <a:t>, 2020).</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Car parking, </a:t>
            </a:r>
            <a:r>
              <a:rPr lang="en-US" dirty="0" smtClean="0">
                <a:latin typeface="Arial" panose="020B0604020202020204" pitchFamily="34" charset="0"/>
                <a:cs typeface="Arial" panose="020B0604020202020204" pitchFamily="34" charset="0"/>
              </a:rPr>
              <a:t>banquette </a:t>
            </a:r>
            <a:r>
              <a:rPr lang="en-US" dirty="0">
                <a:latin typeface="Arial" panose="020B0604020202020204" pitchFamily="34" charset="0"/>
                <a:cs typeface="Arial" panose="020B0604020202020204" pitchFamily="34" charset="0"/>
              </a:rPr>
              <a:t>facility are examples of facilities in Hospitality sector.</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JW Marriott gives </a:t>
            </a:r>
            <a:r>
              <a:rPr lang="en-US" dirty="0" err="1" smtClean="0">
                <a:latin typeface="Arial" panose="020B0604020202020204" pitchFamily="34" charset="0"/>
                <a:cs typeface="Arial" panose="020B0604020202020204" pitchFamily="34" charset="0"/>
              </a:rPr>
              <a:t>varities</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of services and facilities to their customers.</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It has the facility of arranging meetings and events and they also have fitness </a:t>
            </a:r>
            <a:r>
              <a:rPr lang="en-US" dirty="0" err="1">
                <a:latin typeface="Arial" panose="020B0604020202020204" pitchFamily="34" charset="0"/>
                <a:cs typeface="Arial" panose="020B0604020202020204" pitchFamily="34" charset="0"/>
              </a:rPr>
              <a:t>centres</a:t>
            </a:r>
            <a:r>
              <a:rPr lang="en-US" dirty="0">
                <a:latin typeface="Arial" panose="020B0604020202020204" pitchFamily="34" charset="0"/>
                <a:cs typeface="Arial" panose="020B0604020202020204" pitchFamily="34" charset="0"/>
              </a:rPr>
              <a:t> (Marriott-hotels, 2023).</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It provides accommodation, food services .</a:t>
            </a:r>
            <a:endParaRPr lang="en-IN" dirty="0">
              <a:latin typeface="Arial" panose="020B0604020202020204" pitchFamily="34" charset="0"/>
              <a:cs typeface="Arial" panose="020B0604020202020204" pitchFamily="34" charset="0"/>
            </a:endParaRPr>
          </a:p>
          <a:p>
            <a:endParaRPr lang="en-IN" dirty="0"/>
          </a:p>
        </p:txBody>
      </p:sp>
      <p:pic>
        <p:nvPicPr>
          <p:cNvPr id="4" name="image6.png"/>
          <p:cNvPicPr/>
          <p:nvPr/>
        </p:nvPicPr>
        <p:blipFill>
          <a:blip r:embed="rId1"/>
          <a:srcRect/>
          <a:stretch>
            <a:fillRect/>
          </a:stretch>
        </p:blipFill>
        <p:spPr>
          <a:xfrm>
            <a:off x="7861110" y="2052917"/>
            <a:ext cx="3998794" cy="4195481"/>
          </a:xfrm>
          <a:prstGeom prst="rect">
            <a:avLst/>
          </a:prstGeom>
          <a:ln w="25400">
            <a:solidFill>
              <a:srgbClr val="000000"/>
            </a:solidFill>
            <a:prstDash val="soli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Arial" panose="020B0604020202020204" pitchFamily="34" charset="0"/>
                <a:cs typeface="Arial" panose="020B0604020202020204" pitchFamily="34" charset="0"/>
              </a:rPr>
              <a:t>Scope of guest services  and facilities and the application on JW </a:t>
            </a:r>
            <a:r>
              <a:rPr lang="en-US" sz="3200" b="1" dirty="0" smtClean="0">
                <a:latin typeface="Arial" panose="020B0604020202020204" pitchFamily="34" charset="0"/>
                <a:cs typeface="Arial" panose="020B0604020202020204" pitchFamily="34" charset="0"/>
              </a:rPr>
              <a:t>Marriott</a:t>
            </a:r>
            <a:endParaRPr lang="en-IN" sz="3200" dirty="0"/>
          </a:p>
        </p:txBody>
      </p:sp>
      <p:sp>
        <p:nvSpPr>
          <p:cNvPr id="3" name="Content Placeholder 2"/>
          <p:cNvSpPr>
            <a:spLocks noGrp="1"/>
          </p:cNvSpPr>
          <p:nvPr>
            <p:ph idx="1"/>
          </p:nvPr>
        </p:nvSpPr>
        <p:spPr>
          <a:xfrm>
            <a:off x="1103313" y="2052918"/>
            <a:ext cx="4928998" cy="4195481"/>
          </a:xfrm>
        </p:spPr>
        <p:txBody>
          <a:bodyPr>
            <a:normAutofit lnSpcReduction="10000"/>
          </a:bodyPr>
          <a:lstStyle/>
          <a:p>
            <a:pPr lvl="0" algn="just"/>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scope of guests services as well as facilities are significant </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Check in and Check out services are to be provided to the consumers.</a:t>
            </a:r>
            <a:endParaRPr lang="en-IN" dirty="0">
              <a:latin typeface="Arial" panose="020B0604020202020204" pitchFamily="34" charset="0"/>
              <a:cs typeface="Arial" panose="020B0604020202020204" pitchFamily="34" charset="0"/>
            </a:endParaRPr>
          </a:p>
          <a:p>
            <a:pPr lvl="0" algn="just"/>
            <a:r>
              <a:rPr lang="en-US" dirty="0" err="1">
                <a:latin typeface="Arial" panose="020B0604020202020204" pitchFamily="34" charset="0"/>
                <a:cs typeface="Arial" panose="020B0604020202020204" pitchFamily="34" charset="0"/>
              </a:rPr>
              <a:t>Customised</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service </a:t>
            </a:r>
            <a:r>
              <a:rPr lang="en-US" dirty="0">
                <a:latin typeface="Arial" panose="020B0604020202020204" pitchFamily="34" charset="0"/>
                <a:cs typeface="Arial" panose="020B0604020202020204" pitchFamily="34" charset="0"/>
              </a:rPr>
              <a:t>can be provided to the guests (</a:t>
            </a:r>
            <a:r>
              <a:rPr lang="en-US" dirty="0" err="1">
                <a:latin typeface="Arial" panose="020B0604020202020204" pitchFamily="34" charset="0"/>
                <a:cs typeface="Arial" panose="020B0604020202020204" pitchFamily="34" charset="0"/>
              </a:rPr>
              <a:t>Baek</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Marriott has used the scope of services in the hospitality industry.</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As an example, the Marriott </a:t>
            </a:r>
            <a:r>
              <a:rPr lang="en-US" dirty="0" err="1">
                <a:latin typeface="Arial" panose="020B0604020202020204" pitchFamily="34" charset="0"/>
                <a:cs typeface="Arial" panose="020B0604020202020204" pitchFamily="34" charset="0"/>
              </a:rPr>
              <a:t>Bonvoy</a:t>
            </a:r>
            <a:r>
              <a:rPr lang="en-US" dirty="0">
                <a:latin typeface="Arial" panose="020B0604020202020204" pitchFamily="34" charset="0"/>
                <a:cs typeface="Arial" panose="020B0604020202020204" pitchFamily="34" charset="0"/>
              </a:rPr>
              <a:t> Spa facility of the company can be taken into account (</a:t>
            </a:r>
            <a:r>
              <a:rPr lang="en-US" dirty="0" err="1">
                <a:latin typeface="Arial" panose="020B0604020202020204" pitchFamily="34" charset="0"/>
                <a:cs typeface="Arial" panose="020B0604020202020204" pitchFamily="34" charset="0"/>
              </a:rPr>
              <a:t>Marriottspas</a:t>
            </a:r>
            <a:r>
              <a:rPr lang="en-US" dirty="0">
                <a:latin typeface="Arial" panose="020B0604020202020204" pitchFamily="34" charset="0"/>
                <a:cs typeface="Arial" panose="020B0604020202020204" pitchFamily="34" charset="0"/>
              </a:rPr>
              <a:t>, 2023).</a:t>
            </a:r>
            <a:endParaRPr lang="en-IN" dirty="0">
              <a:latin typeface="Arial" panose="020B0604020202020204" pitchFamily="34" charset="0"/>
              <a:cs typeface="Arial" panose="020B0604020202020204" pitchFamily="34" charset="0"/>
            </a:endParaRPr>
          </a:p>
          <a:p>
            <a:pPr algn="just"/>
            <a:endParaRPr lang="en-IN" dirty="0">
              <a:latin typeface="Arial" panose="020B0604020202020204" pitchFamily="34" charset="0"/>
              <a:cs typeface="Arial" panose="020B0604020202020204" pitchFamily="34" charset="0"/>
            </a:endParaRPr>
          </a:p>
        </p:txBody>
      </p:sp>
      <p:pic>
        <p:nvPicPr>
          <p:cNvPr id="4" name="image3.png"/>
          <p:cNvPicPr/>
          <p:nvPr/>
        </p:nvPicPr>
        <p:blipFill>
          <a:blip r:embed="rId1"/>
          <a:srcRect/>
          <a:stretch>
            <a:fillRect/>
          </a:stretch>
        </p:blipFill>
        <p:spPr>
          <a:xfrm>
            <a:off x="6769289" y="2052918"/>
            <a:ext cx="4148919" cy="3870210"/>
          </a:xfrm>
          <a:prstGeom prst="rect">
            <a:avLst/>
          </a:prstGeom>
          <a:ln w="25400">
            <a:solidFill>
              <a:srgbClr val="000000"/>
            </a:solidFill>
            <a:prstDash val="soli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Arial" panose="020B0604020202020204" pitchFamily="34" charset="0"/>
                <a:cs typeface="Arial" panose="020B0604020202020204" pitchFamily="34" charset="0"/>
              </a:rPr>
              <a:t>Role of the guest services and facilities and their application on JW </a:t>
            </a:r>
            <a:r>
              <a:rPr lang="en-US" sz="3200" b="1" dirty="0" smtClean="0">
                <a:latin typeface="Arial" panose="020B0604020202020204" pitchFamily="34" charset="0"/>
                <a:cs typeface="Arial" panose="020B0604020202020204" pitchFamily="34" charset="0"/>
              </a:rPr>
              <a:t>Marriott</a:t>
            </a:r>
            <a:endParaRPr lang="en-IN" sz="3200" dirty="0"/>
          </a:p>
        </p:txBody>
      </p:sp>
      <p:sp>
        <p:nvSpPr>
          <p:cNvPr id="3" name="Content Placeholder 2"/>
          <p:cNvSpPr>
            <a:spLocks noGrp="1"/>
          </p:cNvSpPr>
          <p:nvPr>
            <p:ph idx="1"/>
          </p:nvPr>
        </p:nvSpPr>
        <p:spPr>
          <a:xfrm>
            <a:off x="1103313" y="2052918"/>
            <a:ext cx="4478621" cy="4195481"/>
          </a:xfrm>
        </p:spPr>
        <p:txBody>
          <a:bodyPr>
            <a:normAutofit/>
          </a:bodyPr>
          <a:lstStyle/>
          <a:p>
            <a:pPr lvl="0" algn="just"/>
            <a:r>
              <a:rPr lang="en-US" dirty="0" smtClean="0">
                <a:latin typeface="Arial" panose="020B0604020202020204" pitchFamily="34" charset="0"/>
                <a:cs typeface="Arial" panose="020B0604020202020204" pitchFamily="34" charset="0"/>
              </a:rPr>
              <a:t>It </a:t>
            </a:r>
            <a:r>
              <a:rPr lang="en-US" dirty="0">
                <a:latin typeface="Arial" panose="020B0604020202020204" pitchFamily="34" charset="0"/>
                <a:cs typeface="Arial" panose="020B0604020202020204" pitchFamily="34" charset="0"/>
              </a:rPr>
              <a:t>can enhance the guest experience of the hotels</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The brand value of the hotels can be increased with the help of it. </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The guest services of JW Marriott has helped them to increase their brand awareness.</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JW Marriott has a brand awareness of about 84% (</a:t>
            </a:r>
            <a:r>
              <a:rPr lang="en-US" dirty="0" err="1">
                <a:latin typeface="Arial" panose="020B0604020202020204" pitchFamily="34" charset="0"/>
                <a:cs typeface="Arial" panose="020B0604020202020204" pitchFamily="34" charset="0"/>
              </a:rPr>
              <a:t>Kunst</a:t>
            </a:r>
            <a:r>
              <a:rPr lang="en-US" dirty="0">
                <a:latin typeface="Arial" panose="020B0604020202020204" pitchFamily="34" charset="0"/>
                <a:cs typeface="Arial" panose="020B0604020202020204" pitchFamily="34" charset="0"/>
              </a:rPr>
              <a:t>, 2023).</a:t>
            </a:r>
            <a:endParaRPr lang="en-IN" dirty="0">
              <a:latin typeface="Arial" panose="020B0604020202020204" pitchFamily="34" charset="0"/>
              <a:cs typeface="Arial" panose="020B0604020202020204" pitchFamily="34" charset="0"/>
            </a:endParaRPr>
          </a:p>
          <a:p>
            <a:endParaRPr lang="en-IN" dirty="0"/>
          </a:p>
        </p:txBody>
      </p:sp>
      <p:pic>
        <p:nvPicPr>
          <p:cNvPr id="4" name="image1.png"/>
          <p:cNvPicPr/>
          <p:nvPr/>
        </p:nvPicPr>
        <p:blipFill>
          <a:blip r:embed="rId1"/>
          <a:srcRect/>
          <a:stretch>
            <a:fillRect/>
          </a:stretch>
        </p:blipFill>
        <p:spPr>
          <a:xfrm>
            <a:off x="6184923" y="2167150"/>
            <a:ext cx="5172075" cy="3346545"/>
          </a:xfrm>
          <a:prstGeom prst="rect">
            <a:avLst/>
          </a:prstGeom>
          <a:ln w="25400">
            <a:solidFill>
              <a:srgbClr val="000000"/>
            </a:solidFill>
            <a:prstDash val="soli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latin typeface="Arial" panose="020B0604020202020204" pitchFamily="34" charset="0"/>
                <a:cs typeface="Arial" panose="020B0604020202020204" pitchFamily="34" charset="0"/>
              </a:rPr>
              <a:t>Essentiality of hospitality and how the hotels are able to meet the expectation of the </a:t>
            </a:r>
            <a:r>
              <a:rPr lang="en-US" sz="3200" b="1" dirty="0" smtClean="0">
                <a:latin typeface="Arial" panose="020B0604020202020204" pitchFamily="34" charset="0"/>
                <a:cs typeface="Arial" panose="020B0604020202020204" pitchFamily="34" charset="0"/>
              </a:rPr>
              <a:t>guests</a:t>
            </a:r>
            <a:endParaRPr lang="en-IN" sz="3200" dirty="0"/>
          </a:p>
        </p:txBody>
      </p:sp>
      <p:sp>
        <p:nvSpPr>
          <p:cNvPr id="3" name="Content Placeholder 2"/>
          <p:cNvSpPr>
            <a:spLocks noGrp="1"/>
          </p:cNvSpPr>
          <p:nvPr>
            <p:ph idx="1"/>
          </p:nvPr>
        </p:nvSpPr>
        <p:spPr>
          <a:xfrm>
            <a:off x="1103313" y="2052918"/>
            <a:ext cx="5747864" cy="4195481"/>
          </a:xfrm>
        </p:spPr>
        <p:txBody>
          <a:bodyPr>
            <a:normAutofit lnSpcReduction="10000"/>
          </a:bodyPr>
          <a:lstStyle/>
          <a:p>
            <a:pPr lvl="0" algn="just"/>
            <a:r>
              <a:rPr lang="en-US" dirty="0" smtClean="0">
                <a:latin typeface="Arial" panose="020B0604020202020204" pitchFamily="34" charset="0"/>
                <a:cs typeface="Arial" panose="020B0604020202020204" pitchFamily="34" charset="0"/>
              </a:rPr>
              <a:t>It </a:t>
            </a:r>
            <a:r>
              <a:rPr lang="en-US" dirty="0">
                <a:latin typeface="Arial" panose="020B0604020202020204" pitchFamily="34" charset="0"/>
                <a:cs typeface="Arial" panose="020B0604020202020204" pitchFamily="34" charset="0"/>
              </a:rPr>
              <a:t>helps the guests to feel comfortable as well as feel valued (Walker, 2021).</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This gives a reason to the guests to return to a certain place.</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Communication is one of the important elements that helps hotels to meet the expectation of their customers (Solomon, 2018). </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The hotels ask the needs of their guests and prepare their services based on that</a:t>
            </a:r>
            <a:endParaRPr lang="en-IN" dirty="0">
              <a:latin typeface="Arial" panose="020B0604020202020204" pitchFamily="34" charset="0"/>
              <a:cs typeface="Arial" panose="020B0604020202020204" pitchFamily="34" charset="0"/>
            </a:endParaRPr>
          </a:p>
          <a:p>
            <a:pPr lvl="0" algn="just"/>
            <a:r>
              <a:rPr lang="en-US" dirty="0">
                <a:latin typeface="Arial" panose="020B0604020202020204" pitchFamily="34" charset="0"/>
                <a:cs typeface="Arial" panose="020B0604020202020204" pitchFamily="34" charset="0"/>
              </a:rPr>
              <a:t>In Marriott, the preference of guests is given importance and services are designed based on their convenience (Kim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2018</a:t>
            </a:r>
            <a:r>
              <a:rPr lang="en-US" dirty="0" smtClean="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p:txBody>
      </p:sp>
      <p:pic>
        <p:nvPicPr>
          <p:cNvPr id="4" name="image2.png"/>
          <p:cNvPicPr/>
          <p:nvPr/>
        </p:nvPicPr>
        <p:blipFill>
          <a:blip r:embed="rId1"/>
          <a:srcRect/>
          <a:stretch>
            <a:fillRect/>
          </a:stretch>
        </p:blipFill>
        <p:spPr>
          <a:xfrm>
            <a:off x="7055891" y="2052917"/>
            <a:ext cx="4776717" cy="419548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anose="020B0604020202020204" pitchFamily="34" charset="0"/>
                <a:cs typeface="Arial" panose="020B0604020202020204" pitchFamily="34" charset="0"/>
              </a:rPr>
              <a:t>Conclusion</a:t>
            </a:r>
            <a:endParaRPr lang="en-IN" dirty="0"/>
          </a:p>
        </p:txBody>
      </p:sp>
      <p:sp>
        <p:nvSpPr>
          <p:cNvPr id="3" name="Content Placeholder 2"/>
          <p:cNvSpPr>
            <a:spLocks noGrp="1"/>
          </p:cNvSpPr>
          <p:nvPr>
            <p:ph idx="1"/>
          </p:nvPr>
        </p:nvSpPr>
        <p:spPr>
          <a:xfrm>
            <a:off x="1103313" y="2052918"/>
            <a:ext cx="4587804" cy="4195481"/>
          </a:xfrm>
        </p:spPr>
        <p:txBody>
          <a:bodyPr>
            <a:normAutofit lnSpcReduction="10000"/>
          </a:bodyPr>
          <a:lstStyle/>
          <a:p>
            <a:pPr marL="0" lvl="0" indent="0" algn="just">
              <a:buNone/>
            </a:pPr>
            <a:r>
              <a:rPr lang="en-GB" dirty="0"/>
              <a:t>In the conclusion of the study, it is to be said that the hotel Marriott has been able to provide adequate guest services to their customers. The services of the hotels have helped them to develop a strong position of them in their market. It is one of the reasons, the company is able to achieve a brand awareness of about 84%. This implies the essentiality of the guest services as well as facilities in the hospitality sector.</a:t>
            </a:r>
            <a:endParaRPr lang="en-IN" dirty="0">
              <a:latin typeface="Arial" panose="020B0604020202020204" pitchFamily="34" charset="0"/>
              <a:cs typeface="Arial" panose="020B0604020202020204" pitchFamily="34" charset="0"/>
            </a:endParaRPr>
          </a:p>
        </p:txBody>
      </p:sp>
      <p:pic>
        <p:nvPicPr>
          <p:cNvPr id="4" name="image5.png"/>
          <p:cNvPicPr/>
          <p:nvPr/>
        </p:nvPicPr>
        <p:blipFill>
          <a:blip r:embed="rId1"/>
          <a:srcRect/>
          <a:stretch>
            <a:fillRect/>
          </a:stretch>
        </p:blipFill>
        <p:spPr>
          <a:xfrm>
            <a:off x="6346208" y="1981199"/>
            <a:ext cx="4026091" cy="376450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smtClean="0">
                <a:latin typeface="Arial" panose="020B0604020202020204" pitchFamily="34" charset="0"/>
                <a:cs typeface="Arial" panose="020B0604020202020204" pitchFamily="34" charset="0"/>
              </a:rPr>
              <a:t>Reference</a:t>
            </a: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40000" lnSpcReduction="20000"/>
          </a:bodyPr>
          <a:lstStyle/>
          <a:p>
            <a:r>
              <a:rPr lang="en-IN" dirty="0" err="1"/>
              <a:t>Ampofo</a:t>
            </a:r>
            <a:r>
              <a:rPr lang="en-IN" dirty="0"/>
              <a:t>, J.A., 2020. Contributions of The hospitality industry (Hotels) in the development of </a:t>
            </a:r>
            <a:r>
              <a:rPr lang="en-IN" dirty="0" err="1"/>
              <a:t>Wa</a:t>
            </a:r>
            <a:r>
              <a:rPr lang="en-IN" dirty="0"/>
              <a:t> municipality in Ghana. </a:t>
            </a:r>
            <a:r>
              <a:rPr lang="en-IN" i="1" dirty="0"/>
              <a:t>International Journal of Advanced Economics</a:t>
            </a:r>
            <a:r>
              <a:rPr lang="en-IN" dirty="0"/>
              <a:t>, </a:t>
            </a:r>
            <a:r>
              <a:rPr lang="en-IN" i="1" dirty="0"/>
              <a:t>2</a:t>
            </a:r>
            <a:r>
              <a:rPr lang="en-IN" dirty="0"/>
              <a:t>(2), pp.21-38.</a:t>
            </a:r>
            <a:endParaRPr lang="en-IN" dirty="0"/>
          </a:p>
          <a:p>
            <a:r>
              <a:rPr lang="en-IN" dirty="0" err="1"/>
              <a:t>Baek</a:t>
            </a:r>
            <a:r>
              <a:rPr lang="en-IN" dirty="0"/>
              <a:t>, J., </a:t>
            </a:r>
            <a:r>
              <a:rPr lang="en-IN" dirty="0" err="1"/>
              <a:t>Choe</a:t>
            </a:r>
            <a:r>
              <a:rPr lang="en-IN" dirty="0"/>
              <a:t>, Y. and Ok, C.M., 2020. Determinants of hotel guests’ service experiences: an examination of differences between lifestyle and traditional hotels. </a:t>
            </a:r>
            <a:r>
              <a:rPr lang="en-IN" i="1" dirty="0"/>
              <a:t>Journal of Hospitality Marketing &amp; Management</a:t>
            </a:r>
            <a:r>
              <a:rPr lang="en-IN" dirty="0"/>
              <a:t>, </a:t>
            </a:r>
            <a:r>
              <a:rPr lang="en-IN" i="1" dirty="0"/>
              <a:t>29</a:t>
            </a:r>
            <a:r>
              <a:rPr lang="en-IN" dirty="0"/>
              <a:t>(1), pp.88-105.</a:t>
            </a:r>
            <a:endParaRPr lang="en-IN" dirty="0"/>
          </a:p>
          <a:p>
            <a:r>
              <a:rPr lang="en-IN" dirty="0" err="1"/>
              <a:t>Harnjo</a:t>
            </a:r>
            <a:r>
              <a:rPr lang="en-IN" dirty="0"/>
              <a:t>, E., Rudy, R., </a:t>
            </a:r>
            <a:r>
              <a:rPr lang="en-IN" dirty="0" err="1"/>
              <a:t>Simamora</a:t>
            </a:r>
            <a:r>
              <a:rPr lang="en-IN" dirty="0"/>
              <a:t>, J., </a:t>
            </a:r>
            <a:r>
              <a:rPr lang="en-IN" dirty="0" err="1"/>
              <a:t>Hutabarat</a:t>
            </a:r>
            <a:r>
              <a:rPr lang="en-IN" dirty="0"/>
              <a:t>, L.R. and Juliana, J., 2021. Identifying customer </a:t>
            </a:r>
            <a:r>
              <a:rPr lang="en-IN" dirty="0" err="1"/>
              <a:t>behavior</a:t>
            </a:r>
            <a:r>
              <a:rPr lang="en-IN" dirty="0"/>
              <a:t> in hospitality to deliver quality service and customer satisfaction. </a:t>
            </a:r>
            <a:r>
              <a:rPr lang="en-IN" i="1" dirty="0"/>
              <a:t>Journal Of Industrial Engineering &amp; Management Research</a:t>
            </a:r>
            <a:r>
              <a:rPr lang="en-IN" dirty="0"/>
              <a:t>, </a:t>
            </a:r>
            <a:r>
              <a:rPr lang="en-IN" i="1" dirty="0"/>
              <a:t>2</a:t>
            </a:r>
            <a:r>
              <a:rPr lang="en-IN" dirty="0"/>
              <a:t>(4), pp.107-113.</a:t>
            </a:r>
            <a:endParaRPr lang="en-IN" dirty="0"/>
          </a:p>
          <a:p>
            <a:r>
              <a:rPr lang="en-IN" dirty="0"/>
              <a:t>Kim, M., Tang, C.H. and Roehl, W.S., 2018. The effect of hotel’s dual-branding on willingness-to-pay and booking intention: a luxury/upper-upscale combination. </a:t>
            </a:r>
            <a:r>
              <a:rPr lang="en-IN" i="1" dirty="0"/>
              <a:t>Journal of Revenue and Pricing Management</a:t>
            </a:r>
            <a:r>
              <a:rPr lang="en-IN" dirty="0"/>
              <a:t>, </a:t>
            </a:r>
            <a:r>
              <a:rPr lang="en-IN" i="1" dirty="0"/>
              <a:t>17</a:t>
            </a:r>
            <a:r>
              <a:rPr lang="en-IN" dirty="0"/>
              <a:t>, pp.256-275.</a:t>
            </a:r>
            <a:endParaRPr lang="en-IN" dirty="0"/>
          </a:p>
          <a:p>
            <a:r>
              <a:rPr lang="en-IN" dirty="0" err="1"/>
              <a:t>Kunst</a:t>
            </a:r>
            <a:r>
              <a:rPr lang="en-IN" dirty="0"/>
              <a:t>, A. 2023. </a:t>
            </a:r>
            <a:r>
              <a:rPr lang="en-IN" i="1" dirty="0"/>
              <a:t>Marriott brand awareness, usage, popularity, loyalty, and buzz among hotel customers in the United States in 2022. </a:t>
            </a:r>
            <a:r>
              <a:rPr lang="en-IN" dirty="0"/>
              <a:t>Available at &lt;https://www.statista.com/forecasts/1335722/marriott-hotels-brand-profile-in-the-united-states &gt; [Accessed 29 September 2023]</a:t>
            </a:r>
            <a:endParaRPr lang="en-IN" dirty="0"/>
          </a:p>
          <a:p>
            <a:r>
              <a:rPr lang="en-IN" dirty="0" err="1"/>
              <a:t>Macrotrends</a:t>
            </a:r>
            <a:r>
              <a:rPr lang="en-IN" dirty="0"/>
              <a:t>. 2023. </a:t>
            </a:r>
            <a:r>
              <a:rPr lang="en-IN" i="1" dirty="0"/>
              <a:t>Marriott Revenue 2010-2023 | MAR. </a:t>
            </a:r>
            <a:r>
              <a:rPr lang="en-IN" dirty="0"/>
              <a:t>Available at &lt;https://www.macrotrends.net/stocks/charts/MAR/marriott/revenue#:~:text=Marriott%20revenue%20for%20the%20twelve,a%2031.09%25%20increase%20from%202020.  &gt; [Accessed 29 </a:t>
            </a:r>
            <a:r>
              <a:rPr lang="en-IN" dirty="0" err="1"/>
              <a:t>september</a:t>
            </a:r>
            <a:r>
              <a:rPr lang="en-IN" dirty="0"/>
              <a:t> 2023]</a:t>
            </a:r>
            <a:endParaRPr lang="en-IN" dirty="0"/>
          </a:p>
          <a:p>
            <a:r>
              <a:rPr lang="en-IN" dirty="0"/>
              <a:t>Marriott. 2023. </a:t>
            </a:r>
            <a:r>
              <a:rPr lang="en-IN" b="1" i="1" dirty="0"/>
              <a:t>Our Story of Innovation. </a:t>
            </a:r>
            <a:r>
              <a:rPr lang="en-IN" dirty="0"/>
              <a:t>Available at &lt;https://www.marriott.com/about/culture-and-values/history.mi#:~:text=before%20his%20passing.-,1984%201984%20The%20first%20JW%20Marriott%20Hotel%20opens%20in%20Washington,Bill%20Marriott%2C%20Jr. &gt; [Accessed 29 </a:t>
            </a:r>
            <a:r>
              <a:rPr lang="en-IN" dirty="0" err="1"/>
              <a:t>september</a:t>
            </a:r>
            <a:r>
              <a:rPr lang="en-IN" dirty="0"/>
              <a:t> 2023]</a:t>
            </a:r>
            <a:endParaRPr lang="en-IN" dirty="0"/>
          </a:p>
          <a:p>
            <a:r>
              <a:rPr lang="en-IN" dirty="0"/>
              <a:t>Marriott-hotels. 2023. </a:t>
            </a:r>
            <a:r>
              <a:rPr lang="en-IN" i="1" dirty="0"/>
              <a:t>Elevate everyday.</a:t>
            </a:r>
            <a:r>
              <a:rPr lang="en-IN" dirty="0"/>
              <a:t> Available at &lt;https://marriott-hotels.marriott.com/experience/  &gt; [Accessed 29 </a:t>
            </a:r>
            <a:r>
              <a:rPr lang="en-IN" dirty="0" err="1"/>
              <a:t>september</a:t>
            </a:r>
            <a:r>
              <a:rPr lang="en-IN" dirty="0"/>
              <a:t> 2023]</a:t>
            </a:r>
            <a:endParaRPr lang="en-IN" dirty="0"/>
          </a:p>
          <a:p>
            <a:r>
              <a:rPr lang="en-IN" dirty="0" err="1"/>
              <a:t>Marriottspas</a:t>
            </a:r>
            <a:r>
              <a:rPr lang="en-IN" dirty="0"/>
              <a:t>. 2023. </a:t>
            </a:r>
            <a:r>
              <a:rPr lang="en-IN" i="1" dirty="0"/>
              <a:t>RELAXATION AWAITS. </a:t>
            </a:r>
            <a:r>
              <a:rPr lang="en-IN" dirty="0"/>
              <a:t>Available at &lt;https://www.marriottspas.co.uk/#:~:text=Whether%20you're%20looking%20to,in%20an%20oasis%20of%20calm. &gt; [Accessed 29 </a:t>
            </a:r>
            <a:r>
              <a:rPr lang="en-IN" dirty="0" err="1"/>
              <a:t>september</a:t>
            </a:r>
            <a:r>
              <a:rPr lang="en-IN" dirty="0"/>
              <a:t> 2023]</a:t>
            </a:r>
            <a:endParaRPr lang="en-IN" dirty="0"/>
          </a:p>
          <a:p>
            <a:r>
              <a:rPr lang="en-IN" dirty="0"/>
              <a:t>Solomon, M. 2018. The heart of hospitality: a great hotel and restaurant leaders share their secrets, </a:t>
            </a:r>
            <a:r>
              <a:rPr lang="en-IN" dirty="0" err="1"/>
              <a:t>SelectBooks</a:t>
            </a:r>
            <a:r>
              <a:rPr lang="en-IN" dirty="0"/>
              <a:t> </a:t>
            </a:r>
            <a:endParaRPr lang="en-IN" dirty="0"/>
          </a:p>
          <a:p>
            <a:r>
              <a:rPr lang="en-IN" dirty="0"/>
              <a:t>Walker, J. 2021. Introduction to Hospitality, Pearson, </a:t>
            </a:r>
            <a:r>
              <a:rPr lang="en-IN" dirty="0" smtClean="0"/>
              <a:t>London</a:t>
            </a:r>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pic>
        <p:nvPicPr>
          <p:cNvPr id="6" name="Picture 5"/>
          <p:cNvPicPr>
            <a:picLocks noChangeAspect="1"/>
          </p:cNvPicPr>
          <p:nvPr/>
        </p:nvPicPr>
        <p:blipFill>
          <a:blip r:embed="rId1"/>
          <a:stretch>
            <a:fillRect/>
          </a:stretch>
        </p:blipFill>
        <p:spPr>
          <a:xfrm>
            <a:off x="646110" y="452719"/>
            <a:ext cx="10108325" cy="5893490"/>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6169</Words>
  <Application>WPS Presentation</Application>
  <PresentationFormat>Widescreen</PresentationFormat>
  <Paragraphs>80</Paragraphs>
  <Slides>12</Slides>
  <Notes>9</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12</vt:i4>
      </vt:variant>
    </vt:vector>
  </HeadingPairs>
  <TitlesOfParts>
    <vt:vector size="23" baseType="lpstr">
      <vt:lpstr>Arial</vt:lpstr>
      <vt:lpstr>SimSun</vt:lpstr>
      <vt:lpstr>Wingdings</vt:lpstr>
      <vt:lpstr>Wingdings 3</vt:lpstr>
      <vt:lpstr>Arial</vt:lpstr>
      <vt:lpstr>Century Gothic</vt:lpstr>
      <vt:lpstr>Microsoft YaHei</vt:lpstr>
      <vt:lpstr>Arial Unicode MS</vt:lpstr>
      <vt:lpstr>Calibri</vt:lpstr>
      <vt:lpstr>Times New Roman</vt:lpstr>
      <vt:lpstr>Ion</vt:lpstr>
      <vt:lpstr>THE ROLE AND IMPORTANCE OF HOSPITALITY &amp; GUEST SERVICES WITHIN THE HOTEL INDUSTRY </vt:lpstr>
      <vt:lpstr>Introduction </vt:lpstr>
      <vt:lpstr>Brief discussion about JW Marriott</vt:lpstr>
      <vt:lpstr>Main consumers of the group</vt:lpstr>
      <vt:lpstr>The reason this group appeal to JW Marriott</vt:lpstr>
      <vt:lpstr>Nature of guest services and facilities and their application JW Marriott</vt:lpstr>
      <vt:lpstr>Scope of guest services  and facilities and the application on JW Marriott</vt:lpstr>
      <vt:lpstr>Role of the guest services and facilities and their application on JW Marriott</vt:lpstr>
      <vt:lpstr>Essentiality of hospitality and how the hotels are able to meet the expectation of the guests</vt:lpstr>
      <vt:lpstr>Conclusion</vt:lpstr>
      <vt:lpstr>Reference</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Alina</cp:lastModifiedBy>
  <cp:revision>5</cp:revision>
  <dcterms:created xsi:type="dcterms:W3CDTF">2023-09-29T09:49:00Z</dcterms:created>
  <dcterms:modified xsi:type="dcterms:W3CDTF">2023-10-19T11:17:53Z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AC37B6CEB91E4A53ABF3CEFC59258728_12</vt:lpwstr>
  </property>
  <property fmtid="{D5CDD505-2E9C-101B-9397-08002B2CF9AE}" pid="3" name="KSOProductBuildVer">
    <vt:lpwstr>2057-12.2.0.13266</vt:lpwstr>
  </property>
</Properties>
</file>