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9"/>
  </p:notesMasterIdLst>
  <p:sldIdLst>
    <p:sldId id="257" r:id="rId2"/>
    <p:sldId id="258" r:id="rId3"/>
    <p:sldId id="259" r:id="rId4"/>
    <p:sldId id="260" r:id="rId5"/>
    <p:sldId id="296" r:id="rId6"/>
    <p:sldId id="299" r:id="rId7"/>
    <p:sldId id="298" r:id="rId8"/>
    <p:sldId id="264" r:id="rId9"/>
    <p:sldId id="265" r:id="rId10"/>
    <p:sldId id="266" r:id="rId11"/>
    <p:sldId id="267" r:id="rId12"/>
    <p:sldId id="268" r:id="rId13"/>
    <p:sldId id="269" r:id="rId14"/>
    <p:sldId id="270" r:id="rId15"/>
    <p:sldId id="271" r:id="rId16"/>
    <p:sldId id="300" r:id="rId17"/>
    <p:sldId id="301" r:id="rId18"/>
    <p:sldId id="302" r:id="rId19"/>
    <p:sldId id="303" r:id="rId20"/>
    <p:sldId id="304" r:id="rId21"/>
    <p:sldId id="305" r:id="rId22"/>
    <p:sldId id="306" r:id="rId23"/>
    <p:sldId id="307" r:id="rId24"/>
    <p:sldId id="275" r:id="rId25"/>
    <p:sldId id="278" r:id="rId26"/>
    <p:sldId id="279" r:id="rId27"/>
    <p:sldId id="308" r:id="rId28"/>
    <p:sldId id="281" r:id="rId29"/>
    <p:sldId id="282" r:id="rId30"/>
    <p:sldId id="283" r:id="rId31"/>
    <p:sldId id="284" r:id="rId32"/>
    <p:sldId id="285" r:id="rId33"/>
    <p:sldId id="286" r:id="rId34"/>
    <p:sldId id="287" r:id="rId35"/>
    <p:sldId id="288" r:id="rId36"/>
    <p:sldId id="289" r:id="rId37"/>
    <p:sldId id="292"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6EB9C73-312B-47A9-990B-07BC8C4DE868}" type="datetimeFigureOut">
              <a:rPr lang="en-GB" smtClean="0"/>
              <a:t>15/02/2015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C1B62E9-77F2-48F0-9646-AEC108A3F055}" type="slidenum">
              <a:rPr lang="en-GB" smtClean="0"/>
              <a:t>‹#›</a:t>
            </a:fld>
            <a:endParaRPr lang="en-GB"/>
          </a:p>
        </p:txBody>
      </p:sp>
    </p:spTree>
    <p:extLst>
      <p:ext uri="{BB962C8B-B14F-4D97-AF65-F5344CB8AC3E}">
        <p14:creationId xmlns:p14="http://schemas.microsoft.com/office/powerpoint/2010/main" val="4148781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eaLnBrk="1" hangingPunct="1"/>
            <a:fld id="{9E628B3D-9915-4713-8F80-48CF6A7FC1C6}" type="slidenum">
              <a:rPr lang="en-GB" altLang="en-US" smtClean="0"/>
              <a:pPr eaLnBrk="1" hangingPunct="1"/>
              <a:t>19</a:t>
            </a:fld>
            <a:endParaRPr lang="en-GB"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19460"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BF0207A3-08C5-4190-8578-154033252F58}" type="slidenum">
              <a:rPr lang="en-GB" altLang="en-US" sz="1200"/>
              <a:pPr algn="r" eaLnBrk="1" hangingPunct="1"/>
              <a:t>20</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20484"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D70E6E91-366B-4A44-B33D-4F3A2332D25A}" type="slidenum">
              <a:rPr lang="en-GB" altLang="en-US" sz="1200"/>
              <a:pPr algn="r" eaLnBrk="1" hangingPunct="1"/>
              <a:t>21</a:t>
            </a:fld>
            <a:endParaRPr lang="en-GB"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GB"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8C1B62E9-77F2-48F0-9646-AEC108A3F055}" type="slidenum">
              <a:rPr lang="en-GB" smtClean="0"/>
              <a:t>29</a:t>
            </a:fld>
            <a:endParaRPr lang="en-GB"/>
          </a:p>
        </p:txBody>
      </p:sp>
    </p:spTree>
    <p:extLst>
      <p:ext uri="{BB962C8B-B14F-4D97-AF65-F5344CB8AC3E}">
        <p14:creationId xmlns:p14="http://schemas.microsoft.com/office/powerpoint/2010/main" val="1612702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30</a:t>
            </a:fld>
            <a:endParaRPr lang="en-GB"/>
          </a:p>
        </p:txBody>
      </p:sp>
    </p:spTree>
    <p:extLst>
      <p:ext uri="{BB962C8B-B14F-4D97-AF65-F5344CB8AC3E}">
        <p14:creationId xmlns:p14="http://schemas.microsoft.com/office/powerpoint/2010/main" val="1702303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32</a:t>
            </a:fld>
            <a:endParaRPr lang="en-GB"/>
          </a:p>
        </p:txBody>
      </p:sp>
    </p:spTree>
    <p:extLst>
      <p:ext uri="{BB962C8B-B14F-4D97-AF65-F5344CB8AC3E}">
        <p14:creationId xmlns:p14="http://schemas.microsoft.com/office/powerpoint/2010/main" val="3822512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A54F4782-74EC-413E-A552-06AC94DCCA59}"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1559C5A0-AB42-45C3-A355-F5B84B393CD6}" type="slidenum">
              <a:rPr lang="en-GB" smtClean="0"/>
              <a:t>‹#›</a:t>
            </a:fld>
            <a:endParaRPr lang="en-GB"/>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54F4782-74EC-413E-A552-06AC94DCCA59}"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9C5A0-AB42-45C3-A355-F5B84B393CD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A54F4782-74EC-413E-A552-06AC94DCCA59}" type="datetimeFigureOut">
              <a:rPr lang="en-GB" smtClean="0"/>
              <a:t>15/02/2015</a:t>
            </a:fld>
            <a:endParaRPr lang="en-GB"/>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9C5A0-AB42-45C3-A355-F5B84B393CD6}" type="slidenum">
              <a:rPr lang="en-GB" smtClean="0"/>
              <a:t>‹#›</a:t>
            </a:fld>
            <a:endParaRPr lang="en-GB"/>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54F4782-74EC-413E-A552-06AC94DCCA59}" type="datetimeFigureOut">
              <a:rPr lang="en-GB" smtClean="0"/>
              <a:t>15/02/2015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9C5A0-AB42-45C3-A355-F5B84B393CD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54F4782-74EC-413E-A552-06AC94DCCA59}" type="datetimeFigureOut">
              <a:rPr lang="en-GB" smtClean="0"/>
              <a:t>15/02/2015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59C5A0-AB42-45C3-A355-F5B84B393CD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54F4782-74EC-413E-A552-06AC94DCCA59}" type="datetimeFigureOut">
              <a:rPr lang="en-GB" smtClean="0"/>
              <a:t>15/02/2015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59C5A0-AB42-45C3-A355-F5B84B393CD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A54F4782-74EC-413E-A552-06AC94DCCA59}" type="datetimeFigureOut">
              <a:rPr lang="en-GB" smtClean="0"/>
              <a:t>15/02/2015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59C5A0-AB42-45C3-A355-F5B84B393CD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54F4782-74EC-413E-A552-06AC94DCCA59}" type="datetimeFigureOut">
              <a:rPr lang="en-GB" smtClean="0"/>
              <a:t>15/02/2015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9C5A0-AB42-45C3-A355-F5B84B393CD6}" type="slidenum">
              <a:rPr lang="en-GB" smtClean="0"/>
              <a:t>‹#›</a:t>
            </a:fld>
            <a:endParaRPr lang="en-GB"/>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fld id="{A54F4782-74EC-413E-A552-06AC94DCCA59}" type="datetimeFigureOut">
              <a:rPr lang="en-GB" smtClean="0"/>
              <a:t>15/02/2015</a:t>
            </a:fld>
            <a:endParaRPr lang="en-GB"/>
          </a:p>
        </p:txBody>
      </p:sp>
      <p:sp>
        <p:nvSpPr>
          <p:cNvPr id="7" name="Slide Number Placeholder 6"/>
          <p:cNvSpPr>
            <a:spLocks noGrp="1"/>
          </p:cNvSpPr>
          <p:nvPr>
            <p:ph type="sldNum" sz="quarter" idx="12"/>
          </p:nvPr>
        </p:nvSpPr>
        <p:spPr/>
        <p:txBody>
          <a:bodyPr/>
          <a:lstStyle/>
          <a:p>
            <a:fld id="{1559C5A0-AB42-45C3-A355-F5B84B393CD6}" type="slidenum">
              <a:rPr lang="en-GB" smtClean="0"/>
              <a:t>‹#›</a:t>
            </a:fld>
            <a:endParaRPr lang="en-GB"/>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54F4782-74EC-413E-A552-06AC94DCCA59}"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9C5A0-AB42-45C3-A355-F5B84B393CD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4F4782-74EC-413E-A552-06AC94DCCA59}"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9C5A0-AB42-45C3-A355-F5B84B393CD6}"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5EA3DF3D-72CE-4814-BDD8-C09D9BB8B332}" type="slidenum">
              <a:rPr lang="en-GB"/>
              <a:pPr>
                <a:defRPr/>
              </a:pPr>
              <a:t>‹#›</a:t>
            </a:fld>
            <a:endParaRPr lang="en-GB"/>
          </a:p>
        </p:txBody>
      </p:sp>
    </p:spTree>
    <p:extLst>
      <p:ext uri="{BB962C8B-B14F-4D97-AF65-F5344CB8AC3E}">
        <p14:creationId xmlns:p14="http://schemas.microsoft.com/office/powerpoint/2010/main" val="3856817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A54F4782-74EC-413E-A552-06AC94DCCA59}" type="datetimeFigureOut">
              <a:rPr lang="en-GB" smtClean="0"/>
              <a:t>15/02/2015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1559C5A0-AB42-45C3-A355-F5B84B393CD6}" type="slidenum">
              <a:rPr lang="en-GB" smtClean="0"/>
              <a:t>‹#›</a:t>
            </a:fld>
            <a:endParaRPr lang="en-GB"/>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www.youthworkwales.org.uk/creo_files/upload/files/code_of_occupational_ethics_feb_2012_eng.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b="1" dirty="0" smtClean="0"/>
              <a:t>SJYW4014</a:t>
            </a:r>
          </a:p>
        </p:txBody>
      </p:sp>
      <p:sp>
        <p:nvSpPr>
          <p:cNvPr id="3075" name="Rectangle 3"/>
          <p:cNvSpPr>
            <a:spLocks noGrp="1" noChangeArrowheads="1"/>
          </p:cNvSpPr>
          <p:nvPr>
            <p:ph type="subTitle" idx="1"/>
          </p:nvPr>
        </p:nvSpPr>
        <p:spPr/>
        <p:txBody>
          <a:bodyPr>
            <a:normAutofit fontScale="70000" lnSpcReduction="20000"/>
          </a:bodyPr>
          <a:lstStyle/>
          <a:p>
            <a:pPr eaLnBrk="1" hangingPunct="1"/>
            <a:r>
              <a:rPr lang="en-GB" altLang="en-US" dirty="0" smtClean="0"/>
              <a:t>The wide range of youth work</a:t>
            </a:r>
          </a:p>
          <a:p>
            <a:pPr eaLnBrk="1" hangingPunct="1"/>
            <a:r>
              <a:rPr lang="en-GB" altLang="en-US" dirty="0" smtClean="0"/>
              <a:t>16.02.15</a:t>
            </a:r>
          </a:p>
        </p:txBody>
      </p:sp>
    </p:spTree>
    <p:extLst>
      <p:ext uri="{BB962C8B-B14F-4D97-AF65-F5344CB8AC3E}">
        <p14:creationId xmlns:p14="http://schemas.microsoft.com/office/powerpoint/2010/main" val="16436504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br>
              <a:rPr lang="en-GB" altLang="en-US" b="1" dirty="0"/>
            </a:br>
            <a:endParaRPr lang="en-GB" b="1" dirty="0"/>
          </a:p>
        </p:txBody>
      </p:sp>
      <p:sp>
        <p:nvSpPr>
          <p:cNvPr id="4099" name="Rectangle 5"/>
          <p:cNvSpPr>
            <a:spLocks noGrp="1" noChangeArrowheads="1"/>
          </p:cNvSpPr>
          <p:nvPr>
            <p:ph idx="1"/>
          </p:nvPr>
        </p:nvSpPr>
        <p:spPr/>
        <p:txBody>
          <a:bodyPr/>
          <a:lstStyle/>
          <a:p>
            <a:pPr eaLnBrk="1" hangingPunct="1">
              <a:lnSpc>
                <a:spcPct val="90000"/>
              </a:lnSpc>
            </a:pPr>
            <a:r>
              <a:rPr lang="en-GB" altLang="en-US" sz="1700" dirty="0" smtClean="0"/>
              <a:t>Youth Work takes place in a very wide range of settings using a diverse set of activities. Some examples include:</a:t>
            </a:r>
          </a:p>
          <a:p>
            <a:pPr eaLnBrk="1" hangingPunct="1">
              <a:lnSpc>
                <a:spcPct val="90000"/>
              </a:lnSpc>
              <a:buFont typeface="Wingdings" pitchFamily="2" charset="2"/>
              <a:buNone/>
            </a:pPr>
            <a:endParaRPr lang="en-GB" altLang="en-US" sz="1700" dirty="0" smtClean="0"/>
          </a:p>
          <a:p>
            <a:pPr lvl="1" eaLnBrk="1" hangingPunct="1">
              <a:lnSpc>
                <a:spcPct val="90000"/>
              </a:lnSpc>
            </a:pPr>
            <a:r>
              <a:rPr lang="en-GB" altLang="en-US" sz="1500" dirty="0" smtClean="0"/>
              <a:t>Detached or outreach work</a:t>
            </a:r>
          </a:p>
          <a:p>
            <a:pPr lvl="1" eaLnBrk="1" hangingPunct="1">
              <a:lnSpc>
                <a:spcPct val="90000"/>
              </a:lnSpc>
            </a:pPr>
            <a:r>
              <a:rPr lang="en-GB" altLang="en-US" sz="1500" dirty="0" smtClean="0"/>
              <a:t>Work in mobile centres</a:t>
            </a:r>
          </a:p>
          <a:p>
            <a:pPr lvl="1" eaLnBrk="1" hangingPunct="1">
              <a:lnSpc>
                <a:spcPct val="90000"/>
              </a:lnSpc>
            </a:pPr>
            <a:r>
              <a:rPr lang="en-GB" altLang="en-US" sz="1500" dirty="0" smtClean="0"/>
              <a:t>Clubs that may operate every night of the week in large urban centres, or once a week in rural areas </a:t>
            </a:r>
          </a:p>
          <a:p>
            <a:pPr lvl="1" eaLnBrk="1" hangingPunct="1">
              <a:lnSpc>
                <a:spcPct val="90000"/>
              </a:lnSpc>
            </a:pPr>
            <a:r>
              <a:rPr lang="en-GB" altLang="en-US" sz="1500" dirty="0" smtClean="0"/>
              <a:t>Specific project work, for example, the Duke of Edinburgh’s Award, youth theatres, adventure clubs</a:t>
            </a:r>
          </a:p>
          <a:p>
            <a:pPr lvl="1">
              <a:lnSpc>
                <a:spcPct val="90000"/>
              </a:lnSpc>
            </a:pPr>
            <a:r>
              <a:rPr lang="en-GB" altLang="en-US" sz="1500" dirty="0"/>
              <a:t>Work in units based on the identity of the young people (young women’s groups, teenage parents groups, groups </a:t>
            </a:r>
            <a:r>
              <a:rPr lang="en-GB" altLang="en-US" sz="1500" dirty="0" smtClean="0"/>
              <a:t>for LGBT young people)</a:t>
            </a:r>
            <a:endParaRPr lang="en-GB" altLang="en-US" sz="1500" dirty="0"/>
          </a:p>
          <a:p>
            <a:pPr lvl="1">
              <a:lnSpc>
                <a:spcPct val="80000"/>
              </a:lnSpc>
            </a:pPr>
            <a:r>
              <a:rPr lang="en-GB" altLang="en-US" sz="1500" dirty="0"/>
              <a:t>In specialist projects based around such issues as health, prostitution, young carers.</a:t>
            </a:r>
          </a:p>
          <a:p>
            <a:pPr lvl="1">
              <a:lnSpc>
                <a:spcPct val="80000"/>
              </a:lnSpc>
            </a:pPr>
            <a:r>
              <a:rPr lang="en-GB" altLang="en-US" sz="1500" dirty="0"/>
              <a:t>There are information services, one stop information shops and centres that offer counselling.</a:t>
            </a:r>
          </a:p>
          <a:p>
            <a:pPr lvl="1" eaLnBrk="1" hangingPunct="1">
              <a:lnSpc>
                <a:spcPct val="90000"/>
              </a:lnSpc>
            </a:pPr>
            <a:endParaRPr lang="en-GB" altLang="en-US" sz="1500" dirty="0" smtClean="0"/>
          </a:p>
        </p:txBody>
      </p:sp>
      <p:sp>
        <p:nvSpPr>
          <p:cNvPr id="6" name="Rectangle 8"/>
          <p:cNvSpPr txBox="1">
            <a:spLocks noChangeArrowheads="1"/>
          </p:cNvSpPr>
          <p:nvPr/>
        </p:nvSpPr>
        <p:spPr>
          <a:xfrm>
            <a:off x="5562600" y="1827213"/>
            <a:ext cx="3581400" cy="4114800"/>
          </a:xfrm>
          <a:prstGeom prst="rect">
            <a:avLst/>
          </a:prstGeom>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a:lnSpc>
                <a:spcPct val="80000"/>
              </a:lnSpc>
            </a:pPr>
            <a:endParaRPr lang="en-GB" altLang="en-US" sz="1700" dirty="0" smtClean="0"/>
          </a:p>
        </p:txBody>
      </p:sp>
    </p:spTree>
    <p:extLst>
      <p:ext uri="{BB962C8B-B14F-4D97-AF65-F5344CB8AC3E}">
        <p14:creationId xmlns:p14="http://schemas.microsoft.com/office/powerpoint/2010/main" val="18096808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0" name="Rectangle 6"/>
          <p:cNvSpPr>
            <a:spLocks noGrp="1" noChangeArrowheads="1"/>
          </p:cNvSpPr>
          <p:nvPr>
            <p:ph type="title" idx="4294967295"/>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r>
              <a:rPr lang="en-GB" altLang="en-US" dirty="0"/>
              <a:t/>
            </a:r>
            <a:br>
              <a:rPr lang="en-GB" altLang="en-US" dirty="0"/>
            </a:br>
            <a:endParaRPr lang="en-US" altLang="en-US" dirty="0" smtClean="0"/>
          </a:p>
        </p:txBody>
      </p:sp>
      <p:sp>
        <p:nvSpPr>
          <p:cNvPr id="6147" name="Rectangle 5"/>
          <p:cNvSpPr>
            <a:spLocks noGrp="1" noChangeArrowheads="1"/>
          </p:cNvSpPr>
          <p:nvPr>
            <p:ph type="body" idx="1"/>
          </p:nvPr>
        </p:nvSpPr>
        <p:spPr>
          <a:xfrm>
            <a:off x="827584" y="1772816"/>
            <a:ext cx="7313612" cy="4114800"/>
          </a:xfrm>
        </p:spPr>
        <p:txBody>
          <a:bodyPr/>
          <a:lstStyle/>
          <a:p>
            <a:pPr eaLnBrk="1" hangingPunct="1">
              <a:lnSpc>
                <a:spcPct val="90000"/>
              </a:lnSpc>
            </a:pPr>
            <a:r>
              <a:rPr lang="en-GB" altLang="en-US" sz="2500" dirty="0" smtClean="0"/>
              <a:t>Youth workers may work in a wide range of other settings:</a:t>
            </a:r>
          </a:p>
          <a:p>
            <a:pPr eaLnBrk="1" hangingPunct="1">
              <a:lnSpc>
                <a:spcPct val="90000"/>
              </a:lnSpc>
              <a:buFont typeface="Wingdings" pitchFamily="2" charset="2"/>
              <a:buNone/>
            </a:pPr>
            <a:endParaRPr lang="en-GB" altLang="en-US" sz="2500" dirty="0" smtClean="0"/>
          </a:p>
          <a:p>
            <a:pPr lvl="1" eaLnBrk="1" hangingPunct="1">
              <a:lnSpc>
                <a:spcPct val="90000"/>
              </a:lnSpc>
            </a:pPr>
            <a:r>
              <a:rPr lang="en-GB" altLang="en-US" sz="2100" dirty="0" smtClean="0"/>
              <a:t>Colleges</a:t>
            </a:r>
          </a:p>
          <a:p>
            <a:pPr lvl="1" eaLnBrk="1" hangingPunct="1">
              <a:lnSpc>
                <a:spcPct val="90000"/>
              </a:lnSpc>
            </a:pPr>
            <a:r>
              <a:rPr lang="en-GB" altLang="en-US" sz="2100" dirty="0" smtClean="0"/>
              <a:t>Health Centres</a:t>
            </a:r>
          </a:p>
          <a:p>
            <a:pPr lvl="1" eaLnBrk="1" hangingPunct="1">
              <a:lnSpc>
                <a:spcPct val="90000"/>
              </a:lnSpc>
            </a:pPr>
            <a:r>
              <a:rPr lang="en-GB" altLang="en-US" sz="2100" dirty="0" smtClean="0"/>
              <a:t>Schools</a:t>
            </a:r>
          </a:p>
          <a:p>
            <a:pPr lvl="1" eaLnBrk="1" hangingPunct="1">
              <a:lnSpc>
                <a:spcPct val="90000"/>
              </a:lnSpc>
            </a:pPr>
            <a:r>
              <a:rPr lang="en-GB" altLang="en-US" sz="2100" dirty="0" smtClean="0"/>
              <a:t>Social service units</a:t>
            </a:r>
          </a:p>
          <a:p>
            <a:pPr lvl="1" eaLnBrk="1" hangingPunct="1">
              <a:lnSpc>
                <a:spcPct val="90000"/>
              </a:lnSpc>
            </a:pPr>
            <a:r>
              <a:rPr lang="en-GB" altLang="en-US" sz="2100" dirty="0" smtClean="0"/>
              <a:t>Youth Offending service</a:t>
            </a:r>
          </a:p>
          <a:p>
            <a:pPr lvl="1" eaLnBrk="1" hangingPunct="1">
              <a:lnSpc>
                <a:spcPct val="90000"/>
              </a:lnSpc>
            </a:pPr>
            <a:r>
              <a:rPr lang="en-GB" altLang="en-US" sz="2100" dirty="0" smtClean="0"/>
              <a:t>Barnardo’s</a:t>
            </a:r>
          </a:p>
          <a:p>
            <a:pPr lvl="1" eaLnBrk="1" hangingPunct="1">
              <a:lnSpc>
                <a:spcPct val="90000"/>
              </a:lnSpc>
            </a:pPr>
            <a:r>
              <a:rPr lang="en-GB" altLang="en-US" sz="2100" dirty="0" smtClean="0"/>
              <a:t>Multi-agency projects - EWO</a:t>
            </a:r>
          </a:p>
        </p:txBody>
      </p:sp>
    </p:spTree>
    <p:extLst>
      <p:ext uri="{BB962C8B-B14F-4D97-AF65-F5344CB8AC3E}">
        <p14:creationId xmlns:p14="http://schemas.microsoft.com/office/powerpoint/2010/main" val="32627779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title" idx="4294967295"/>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r>
              <a:rPr lang="en-GB" altLang="en-US" dirty="0"/>
              <a:t/>
            </a:r>
            <a:br>
              <a:rPr lang="en-GB" altLang="en-US" dirty="0"/>
            </a:br>
            <a:endParaRPr lang="en-US" altLang="en-US" dirty="0" smtClean="0"/>
          </a:p>
        </p:txBody>
      </p:sp>
      <p:sp>
        <p:nvSpPr>
          <p:cNvPr id="7171" name="Rectangle 5"/>
          <p:cNvSpPr>
            <a:spLocks noGrp="1" noChangeArrowheads="1"/>
          </p:cNvSpPr>
          <p:nvPr>
            <p:ph type="body" idx="1"/>
          </p:nvPr>
        </p:nvSpPr>
        <p:spPr>
          <a:xfrm>
            <a:off x="899592" y="1844824"/>
            <a:ext cx="7313612" cy="4114800"/>
          </a:xfrm>
        </p:spPr>
        <p:txBody>
          <a:bodyPr/>
          <a:lstStyle/>
          <a:p>
            <a:pPr eaLnBrk="1" hangingPunct="1">
              <a:lnSpc>
                <a:spcPct val="90000"/>
              </a:lnSpc>
            </a:pPr>
            <a:r>
              <a:rPr lang="en-GB" altLang="en-US" sz="2500" dirty="0" smtClean="0"/>
              <a:t>This is a complex situation, difficult to explain to people quickly. It can be put like this:</a:t>
            </a:r>
            <a:endParaRPr lang="en-GB" altLang="en-US" sz="2500" i="1" dirty="0" smtClean="0"/>
          </a:p>
          <a:p>
            <a:pPr lvl="1" eaLnBrk="1" hangingPunct="1">
              <a:lnSpc>
                <a:spcPct val="90000"/>
              </a:lnSpc>
            </a:pPr>
            <a:r>
              <a:rPr lang="en-GB" altLang="en-US" sz="2100" i="1" dirty="0" smtClean="0"/>
              <a:t>Youth workers work wherever young people are: in clubs, or on the streets, in schools. The work is the same, it just takes place in a range of settings.</a:t>
            </a:r>
            <a:endParaRPr lang="en-GB" altLang="en-US" sz="2100" dirty="0" smtClean="0"/>
          </a:p>
          <a:p>
            <a:pPr eaLnBrk="1" hangingPunct="1">
              <a:lnSpc>
                <a:spcPct val="90000"/>
              </a:lnSpc>
            </a:pPr>
            <a:r>
              <a:rPr lang="en-GB" altLang="en-US" sz="2500" dirty="0" smtClean="0"/>
              <a:t>Some workers often see the work in their setting as being more relevant and appropriate than work in another setting</a:t>
            </a:r>
          </a:p>
          <a:p>
            <a:pPr algn="r" eaLnBrk="1" hangingPunct="1">
              <a:lnSpc>
                <a:spcPct val="90000"/>
              </a:lnSpc>
              <a:buFont typeface="Wingdings" pitchFamily="2" charset="2"/>
              <a:buNone/>
            </a:pPr>
            <a:r>
              <a:rPr lang="en-GB" altLang="en-US" sz="1700" dirty="0" smtClean="0"/>
              <a:t>(Harrison &amp; Wise, 2005, p. 13)</a:t>
            </a:r>
          </a:p>
        </p:txBody>
      </p:sp>
    </p:spTree>
    <p:extLst>
      <p:ext uri="{BB962C8B-B14F-4D97-AF65-F5344CB8AC3E}">
        <p14:creationId xmlns:p14="http://schemas.microsoft.com/office/powerpoint/2010/main" val="16468470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Detached work is where it’s at. We work with young people on their territory. This gives the young people the power….they don’t see us as an institution like building-based work.</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6165304"/>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75414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I work in a youth club, everyone says we are irrelevant and old-fashioned but where else is the work so embedded in the community? The workers are off the estate: many were members themselves. Young people hear about the club from their parents, we’re part of their scene…each generation makes the club their own.</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954" y="6165304"/>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40722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The Duke of Edinburgh’s Award is fantastic. Ok, so we do appeal to lots of kids who achieve more, they’ve got needs too, but we also run groups aimed at including disaffected young people. Our young people get a tremendous sense of achievement; a nationally recognised qualification…</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6237312"/>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40722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0" name="Rectangle 6"/>
          <p:cNvSpPr>
            <a:spLocks noGrp="1" noChangeArrowheads="1"/>
          </p:cNvSpPr>
          <p:nvPr>
            <p:ph type="title" idx="4294967295"/>
          </p:nvPr>
        </p:nvSpPr>
        <p:spPr/>
        <p:txBody>
          <a:bodyPr>
            <a:normAutofit fontScale="90000"/>
          </a:bodyPr>
          <a:lstStyle/>
          <a:p>
            <a:r>
              <a:rPr lang="en-GB" altLang="en-US" b="1" dirty="0"/>
              <a:t>The wide range of youth work</a:t>
            </a:r>
            <a:endParaRPr lang="en-US" altLang="en-US" b="1" dirty="0" smtClean="0"/>
          </a:p>
        </p:txBody>
      </p:sp>
      <p:sp>
        <p:nvSpPr>
          <p:cNvPr id="11267" name="Rectangle 3"/>
          <p:cNvSpPr>
            <a:spLocks noGrp="1" noChangeArrowheads="1"/>
          </p:cNvSpPr>
          <p:nvPr>
            <p:ph type="body" idx="1"/>
          </p:nvPr>
        </p:nvSpPr>
        <p:spPr>
          <a:xfrm>
            <a:off x="899592" y="1772816"/>
            <a:ext cx="7313613" cy="4114800"/>
          </a:xfrm>
        </p:spPr>
        <p:txBody>
          <a:bodyPr/>
          <a:lstStyle/>
          <a:p>
            <a:pPr eaLnBrk="1" hangingPunct="1">
              <a:lnSpc>
                <a:spcPct val="80000"/>
              </a:lnSpc>
            </a:pPr>
            <a:r>
              <a:rPr lang="en-GB" altLang="en-US" sz="2500" dirty="0" smtClean="0"/>
              <a:t>There is a need for youth workers to celebrate that they work in a range of different ways. </a:t>
            </a:r>
          </a:p>
          <a:p>
            <a:pPr eaLnBrk="1" hangingPunct="1">
              <a:lnSpc>
                <a:spcPct val="80000"/>
              </a:lnSpc>
            </a:pPr>
            <a:r>
              <a:rPr lang="en-GB" altLang="en-US" sz="2500" dirty="0" smtClean="0"/>
              <a:t>This level of differentiation means that a wide range of young people have their needs met. </a:t>
            </a:r>
          </a:p>
          <a:p>
            <a:pPr eaLnBrk="1" hangingPunct="1">
              <a:lnSpc>
                <a:spcPct val="80000"/>
              </a:lnSpc>
            </a:pPr>
            <a:r>
              <a:rPr lang="en-GB" altLang="en-US" sz="2500" dirty="0" smtClean="0"/>
              <a:t>Additionally, they can move on to different things as their needs change.  </a:t>
            </a:r>
          </a:p>
          <a:p>
            <a:pPr eaLnBrk="1" hangingPunct="1">
              <a:lnSpc>
                <a:spcPct val="80000"/>
              </a:lnSpc>
            </a:pPr>
            <a:r>
              <a:rPr lang="en-GB" altLang="en-US" sz="2500" dirty="0" smtClean="0"/>
              <a:t>Youth workers offer a highly accessible and differentiated service.</a:t>
            </a:r>
          </a:p>
          <a:p>
            <a:pPr algn="r" eaLnBrk="1" hangingPunct="1">
              <a:lnSpc>
                <a:spcPct val="80000"/>
              </a:lnSpc>
              <a:buFont typeface="Wingdings" pitchFamily="2" charset="2"/>
              <a:buNone/>
            </a:pPr>
            <a:r>
              <a:rPr lang="en-GB" altLang="en-US" sz="2500" dirty="0" smtClean="0"/>
              <a:t>(Harrison &amp; Wise, 2005, p. 14)</a:t>
            </a:r>
          </a:p>
        </p:txBody>
      </p:sp>
    </p:spTree>
    <p:extLst>
      <p:ext uri="{BB962C8B-B14F-4D97-AF65-F5344CB8AC3E}">
        <p14:creationId xmlns:p14="http://schemas.microsoft.com/office/powerpoint/2010/main" val="37149360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95536" y="301625"/>
            <a:ext cx="8288089" cy="1143000"/>
          </a:xfrm>
        </p:spPr>
        <p:txBody>
          <a:bodyPr>
            <a:normAutofit/>
          </a:bodyPr>
          <a:lstStyle/>
          <a:p>
            <a:pPr algn="just" eaLnBrk="1" hangingPunct="1"/>
            <a:r>
              <a:rPr lang="en-GB" altLang="en-US" sz="2800" b="1" dirty="0" smtClean="0"/>
              <a:t>Working in different ways requires a range of skills…</a:t>
            </a:r>
          </a:p>
        </p:txBody>
      </p:sp>
      <p:sp>
        <p:nvSpPr>
          <p:cNvPr id="12291" name="Rectangle 3"/>
          <p:cNvSpPr>
            <a:spLocks noGrp="1" noChangeArrowheads="1"/>
          </p:cNvSpPr>
          <p:nvPr>
            <p:ph type="body" idx="1"/>
          </p:nvPr>
        </p:nvSpPr>
        <p:spPr>
          <a:xfrm>
            <a:off x="1187450" y="1628775"/>
            <a:ext cx="7313613" cy="4114800"/>
          </a:xfrm>
        </p:spPr>
        <p:txBody>
          <a:bodyPr/>
          <a:lstStyle/>
          <a:p>
            <a:pPr eaLnBrk="1" hangingPunct="1"/>
            <a:r>
              <a:rPr lang="en-GB" altLang="en-US" sz="2500" smtClean="0"/>
              <a:t>Youth workers are multi-talented…</a:t>
            </a:r>
          </a:p>
        </p:txBody>
      </p:sp>
      <p:pic>
        <p:nvPicPr>
          <p:cNvPr id="12292" name="Picture 5"/>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2051050" y="2387600"/>
            <a:ext cx="5545138" cy="3209925"/>
          </a:xfrm>
          <a:noFill/>
        </p:spPr>
      </p:pic>
    </p:spTree>
    <p:extLst>
      <p:ext uri="{BB962C8B-B14F-4D97-AF65-F5344CB8AC3E}">
        <p14:creationId xmlns:p14="http://schemas.microsoft.com/office/powerpoint/2010/main" val="12041964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en-GB" altLang="en-US" sz="3200" b="1" dirty="0" smtClean="0"/>
              <a:t>Youth Work:</a:t>
            </a:r>
            <a:br>
              <a:rPr lang="en-GB" altLang="en-US" sz="3200" b="1" dirty="0" smtClean="0"/>
            </a:br>
            <a:r>
              <a:rPr lang="en-GB" altLang="en-US" sz="3200" b="1" dirty="0" smtClean="0"/>
              <a:t>Identifying the Skills and Values</a:t>
            </a:r>
            <a:r>
              <a:rPr lang="en-GB" altLang="en-US" sz="3200" dirty="0" smtClean="0"/>
              <a:t> </a:t>
            </a:r>
          </a:p>
        </p:txBody>
      </p:sp>
      <p:sp>
        <p:nvSpPr>
          <p:cNvPr id="13315" name="Rectangle 4"/>
          <p:cNvSpPr>
            <a:spLocks noGrp="1" noChangeArrowheads="1"/>
          </p:cNvSpPr>
          <p:nvPr>
            <p:ph type="body" idx="1"/>
          </p:nvPr>
        </p:nvSpPr>
        <p:spPr>
          <a:xfrm>
            <a:off x="827584" y="1916832"/>
            <a:ext cx="7313612" cy="4114800"/>
          </a:xfrm>
        </p:spPr>
        <p:txBody>
          <a:bodyPr/>
          <a:lstStyle/>
          <a:p>
            <a:pPr eaLnBrk="1" hangingPunct="1"/>
            <a:r>
              <a:rPr lang="en-GB" altLang="en-US" sz="2500" dirty="0" smtClean="0"/>
              <a:t>Group work:</a:t>
            </a:r>
          </a:p>
          <a:p>
            <a:pPr lvl="1" eaLnBrk="1" hangingPunct="1"/>
            <a:r>
              <a:rPr lang="en-GB" altLang="en-US" sz="2100" dirty="0" smtClean="0"/>
              <a:t>In groups of read the youth worker job advertisement, and identify the skills needed to effectively undertake the post.</a:t>
            </a:r>
          </a:p>
          <a:p>
            <a:pPr eaLnBrk="1" hangingPunct="1"/>
            <a:r>
              <a:rPr lang="en-GB" altLang="en-US" sz="2500" dirty="0" smtClean="0"/>
              <a:t>Feedback your findings </a:t>
            </a:r>
          </a:p>
        </p:txBody>
      </p:sp>
    </p:spTree>
    <p:extLst>
      <p:ext uri="{BB962C8B-B14F-4D97-AF65-F5344CB8AC3E}">
        <p14:creationId xmlns:p14="http://schemas.microsoft.com/office/powerpoint/2010/main" val="23887512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4339" name="Rectangle 4"/>
          <p:cNvSpPr>
            <a:spLocks noGrp="1" noChangeArrowheads="1"/>
          </p:cNvSpPr>
          <p:nvPr>
            <p:ph type="body" idx="1"/>
          </p:nvPr>
        </p:nvSpPr>
        <p:spPr>
          <a:xfrm>
            <a:off x="755576" y="1844824"/>
            <a:ext cx="7313612" cy="4114800"/>
          </a:xfrm>
        </p:spPr>
        <p:txBody>
          <a:bodyPr/>
          <a:lstStyle/>
          <a:p>
            <a:pPr eaLnBrk="1" hangingPunct="1">
              <a:lnSpc>
                <a:spcPct val="80000"/>
              </a:lnSpc>
            </a:pPr>
            <a:r>
              <a:rPr lang="en-GB" altLang="en-US" sz="2500" dirty="0" smtClean="0"/>
              <a:t>Effective communication and engagement</a:t>
            </a:r>
          </a:p>
          <a:p>
            <a:pPr eaLnBrk="1" hangingPunct="1">
              <a:lnSpc>
                <a:spcPct val="80000"/>
              </a:lnSpc>
            </a:pPr>
            <a:r>
              <a:rPr lang="en-GB" altLang="en-US" sz="2500" dirty="0" smtClean="0"/>
              <a:t>Listening, questioning, understanding and responding to what is being communicated</a:t>
            </a:r>
          </a:p>
          <a:p>
            <a:pPr eaLnBrk="1" hangingPunct="1">
              <a:lnSpc>
                <a:spcPct val="80000"/>
              </a:lnSpc>
            </a:pPr>
            <a:r>
              <a:rPr lang="en-GB" altLang="en-US" sz="2500" dirty="0" smtClean="0"/>
              <a:t>It is important to be able to communicate both on a one-to-one basis and in a group context</a:t>
            </a:r>
          </a:p>
          <a:p>
            <a:pPr eaLnBrk="1" hangingPunct="1">
              <a:lnSpc>
                <a:spcPct val="80000"/>
              </a:lnSpc>
            </a:pPr>
            <a:r>
              <a:rPr lang="en-GB" altLang="en-US" sz="2500" dirty="0" smtClean="0"/>
              <a:t>Communication is not just about the words you use, but also your manner of speaking, body language and, above all, the effectiveness with which you listen</a:t>
            </a:r>
          </a:p>
        </p:txBody>
      </p:sp>
    </p:spTree>
    <p:extLst>
      <p:ext uri="{BB962C8B-B14F-4D97-AF65-F5344CB8AC3E}">
        <p14:creationId xmlns:p14="http://schemas.microsoft.com/office/powerpoint/2010/main" val="11117040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5363" name="Rectangle 4"/>
          <p:cNvSpPr>
            <a:spLocks noGrp="1" noChangeArrowheads="1"/>
          </p:cNvSpPr>
          <p:nvPr>
            <p:ph type="body" idx="1"/>
          </p:nvPr>
        </p:nvSpPr>
        <p:spPr>
          <a:xfrm>
            <a:off x="755576" y="1844824"/>
            <a:ext cx="7313612" cy="4114800"/>
          </a:xfrm>
        </p:spPr>
        <p:txBody>
          <a:bodyPr/>
          <a:lstStyle/>
          <a:p>
            <a:pPr eaLnBrk="1" hangingPunct="1">
              <a:lnSpc>
                <a:spcPct val="80000"/>
              </a:lnSpc>
            </a:pPr>
            <a:r>
              <a:rPr lang="en-GB" altLang="en-US" sz="2500" dirty="0" smtClean="0"/>
              <a:t>Establish rapport and respectful, trusting relationships</a:t>
            </a:r>
          </a:p>
          <a:p>
            <a:pPr eaLnBrk="1" hangingPunct="1">
              <a:lnSpc>
                <a:spcPct val="80000"/>
              </a:lnSpc>
            </a:pPr>
            <a:r>
              <a:rPr lang="en-GB" altLang="en-US" sz="2500" dirty="0" smtClean="0"/>
              <a:t>Build open and honest relationships by respecting young people and making them feel valued as partners</a:t>
            </a:r>
          </a:p>
          <a:p>
            <a:pPr eaLnBrk="1" hangingPunct="1">
              <a:lnSpc>
                <a:spcPct val="80000"/>
              </a:lnSpc>
            </a:pPr>
            <a:r>
              <a:rPr lang="en-GB" altLang="en-US" sz="2500" dirty="0" smtClean="0"/>
              <a:t>Hold conversations at the appropriate time and place, understanding the value of day to day contact</a:t>
            </a:r>
          </a:p>
          <a:p>
            <a:pPr eaLnBrk="1" hangingPunct="1">
              <a:lnSpc>
                <a:spcPct val="80000"/>
              </a:lnSpc>
            </a:pPr>
            <a:r>
              <a:rPr lang="en-GB" altLang="en-US" sz="2500" dirty="0" smtClean="0"/>
              <a:t>Consultation and negotiation skills</a:t>
            </a:r>
          </a:p>
          <a:p>
            <a:pPr eaLnBrk="1" hangingPunct="1">
              <a:lnSpc>
                <a:spcPct val="80000"/>
              </a:lnSpc>
            </a:pPr>
            <a:r>
              <a:rPr lang="en-GB" altLang="en-US" sz="2500" dirty="0" smtClean="0"/>
              <a:t>Observation and judgement </a:t>
            </a:r>
          </a:p>
        </p:txBody>
      </p:sp>
    </p:spTree>
    <p:extLst>
      <p:ext uri="{BB962C8B-B14F-4D97-AF65-F5344CB8AC3E}">
        <p14:creationId xmlns:p14="http://schemas.microsoft.com/office/powerpoint/2010/main" val="13189045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6387" name="Rectangle 4"/>
          <p:cNvSpPr>
            <a:spLocks noGrp="1" noChangeArrowheads="1"/>
          </p:cNvSpPr>
          <p:nvPr>
            <p:ph type="body" idx="1"/>
          </p:nvPr>
        </p:nvSpPr>
        <p:spPr>
          <a:xfrm>
            <a:off x="683568" y="1916832"/>
            <a:ext cx="7313612" cy="4114800"/>
          </a:xfrm>
        </p:spPr>
        <p:txBody>
          <a:bodyPr/>
          <a:lstStyle/>
          <a:p>
            <a:pPr eaLnBrk="1" hangingPunct="1">
              <a:lnSpc>
                <a:spcPct val="80000"/>
              </a:lnSpc>
            </a:pPr>
            <a:r>
              <a:rPr lang="en-GB" altLang="en-US" sz="2900" dirty="0" smtClean="0"/>
              <a:t>Observe a young person’s behaviour, understand its context, and notice any unexpected changes</a:t>
            </a:r>
          </a:p>
          <a:p>
            <a:pPr eaLnBrk="1" hangingPunct="1">
              <a:lnSpc>
                <a:spcPct val="80000"/>
              </a:lnSpc>
            </a:pPr>
            <a:r>
              <a:rPr lang="en-GB" altLang="en-US" sz="2900" dirty="0" smtClean="0"/>
              <a:t>Be able to recognise the signs of a possible developmental delay</a:t>
            </a:r>
          </a:p>
          <a:p>
            <a:pPr eaLnBrk="1" hangingPunct="1">
              <a:lnSpc>
                <a:spcPct val="80000"/>
              </a:lnSpc>
            </a:pPr>
            <a:r>
              <a:rPr lang="en-GB" altLang="en-US" sz="2900" dirty="0" smtClean="0"/>
              <a:t>Make considered decisions on whether concerns can be addressed by providing or signposting additional sources of information or advice</a:t>
            </a:r>
          </a:p>
        </p:txBody>
      </p:sp>
    </p:spTree>
    <p:extLst>
      <p:ext uri="{BB962C8B-B14F-4D97-AF65-F5344CB8AC3E}">
        <p14:creationId xmlns:p14="http://schemas.microsoft.com/office/powerpoint/2010/main" val="8545072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b="1" dirty="0" smtClean="0"/>
              <a:t>Identifying the skills</a:t>
            </a:r>
            <a:r>
              <a:rPr lang="en-GB" altLang="en-US" dirty="0" smtClean="0"/>
              <a:t> </a:t>
            </a:r>
          </a:p>
        </p:txBody>
      </p:sp>
      <p:sp>
        <p:nvSpPr>
          <p:cNvPr id="17411" name="Rectangle 4"/>
          <p:cNvSpPr>
            <a:spLocks noGrp="1" noChangeArrowheads="1"/>
          </p:cNvSpPr>
          <p:nvPr>
            <p:ph type="body" idx="1"/>
          </p:nvPr>
        </p:nvSpPr>
        <p:spPr>
          <a:xfrm>
            <a:off x="827584" y="1844824"/>
            <a:ext cx="7313612" cy="4114800"/>
          </a:xfrm>
        </p:spPr>
        <p:txBody>
          <a:bodyPr/>
          <a:lstStyle/>
          <a:p>
            <a:pPr eaLnBrk="1" hangingPunct="1">
              <a:lnSpc>
                <a:spcPct val="90000"/>
              </a:lnSpc>
            </a:pPr>
            <a:r>
              <a:rPr lang="en-GB" altLang="en-US" sz="2900" dirty="0" smtClean="0"/>
              <a:t>Empathy and understanding</a:t>
            </a:r>
          </a:p>
          <a:p>
            <a:pPr eaLnBrk="1" hangingPunct="1">
              <a:lnSpc>
                <a:spcPct val="90000"/>
              </a:lnSpc>
            </a:pPr>
            <a:r>
              <a:rPr lang="en-GB" altLang="en-US" sz="2900" dirty="0" smtClean="0"/>
              <a:t>Demonstrate your commitment to reaching a shared understanding with a young person by talking and listening effectively</a:t>
            </a:r>
          </a:p>
          <a:p>
            <a:pPr eaLnBrk="1" hangingPunct="1">
              <a:lnSpc>
                <a:spcPct val="90000"/>
              </a:lnSpc>
            </a:pPr>
            <a:r>
              <a:rPr lang="en-GB" altLang="en-US" sz="2900" dirty="0" smtClean="0"/>
              <a:t>Be able to support a young person to reach their own decisions (while taking into account health and safety and child protection issues)</a:t>
            </a:r>
          </a:p>
        </p:txBody>
      </p:sp>
    </p:spTree>
    <p:extLst>
      <p:ext uri="{BB962C8B-B14F-4D97-AF65-F5344CB8AC3E}">
        <p14:creationId xmlns:p14="http://schemas.microsoft.com/office/powerpoint/2010/main" val="40163304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eaLnBrk="1" hangingPunct="1"/>
            <a:r>
              <a:rPr lang="en-GB" altLang="en-US" sz="3200" b="1" smtClean="0"/>
              <a:t>The importance of ethics in youth work</a:t>
            </a:r>
            <a:r>
              <a:rPr lang="en-GB" altLang="en-US" sz="3200" smtClean="0"/>
              <a:t> </a:t>
            </a:r>
          </a:p>
        </p:txBody>
      </p:sp>
      <p:sp>
        <p:nvSpPr>
          <p:cNvPr id="18435" name="Rectangle 4"/>
          <p:cNvSpPr>
            <a:spLocks noGrp="1" noChangeArrowheads="1"/>
          </p:cNvSpPr>
          <p:nvPr>
            <p:ph type="body" idx="1"/>
          </p:nvPr>
        </p:nvSpPr>
        <p:spPr>
          <a:xfrm>
            <a:off x="683568" y="1844824"/>
            <a:ext cx="7313612" cy="4114800"/>
          </a:xfrm>
        </p:spPr>
        <p:txBody>
          <a:bodyPr/>
          <a:lstStyle/>
          <a:p>
            <a:pPr eaLnBrk="1" hangingPunct="1"/>
            <a:r>
              <a:rPr lang="en-GB" altLang="en-US" sz="2500" dirty="0" smtClean="0"/>
              <a:t>Ethics is generally regarded as being about the norms of behaviour people follow regarding what is good or bad, right or wrong. </a:t>
            </a:r>
          </a:p>
          <a:p>
            <a:pPr eaLnBrk="1" hangingPunct="1"/>
            <a:r>
              <a:rPr lang="en-GB" altLang="en-US" sz="2500" dirty="0" smtClean="0"/>
              <a:t>Usually ethical issues are about matters of human well being or welfare.</a:t>
            </a:r>
          </a:p>
          <a:p>
            <a:pPr eaLnBrk="1" hangingPunct="1"/>
            <a:endParaRPr lang="en-GB" altLang="en-US" sz="2500" dirty="0" smtClean="0"/>
          </a:p>
        </p:txBody>
      </p:sp>
    </p:spTree>
    <p:extLst>
      <p:ext uri="{BB962C8B-B14F-4D97-AF65-F5344CB8AC3E}">
        <p14:creationId xmlns:p14="http://schemas.microsoft.com/office/powerpoint/2010/main" val="14097572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476672"/>
            <a:ext cx="8260672" cy="1039427"/>
          </a:xfrm>
        </p:spPr>
        <p:txBody>
          <a:bodyPr>
            <a:normAutofit fontScale="90000"/>
          </a:bodyPr>
          <a:lstStyle/>
          <a:p>
            <a:pPr algn="l"/>
            <a:r>
              <a:rPr lang="en-GB" b="1" dirty="0"/>
              <a:t>CODE OF </a:t>
            </a:r>
            <a:r>
              <a:rPr lang="en-GB" b="1" dirty="0" smtClean="0"/>
              <a:t>OCCUPATIONAL ETHICS </a:t>
            </a:r>
            <a:r>
              <a:rPr lang="en-GB" b="1" dirty="0"/>
              <a:t>FOR THE </a:t>
            </a:r>
            <a:r>
              <a:rPr lang="en-GB" b="1" dirty="0" smtClean="0"/>
              <a:t>YOUTH SERVICE IN </a:t>
            </a:r>
            <a:r>
              <a:rPr lang="en-GB" b="1" dirty="0"/>
              <a:t>WALES</a:t>
            </a:r>
          </a:p>
        </p:txBody>
      </p:sp>
      <p:sp>
        <p:nvSpPr>
          <p:cNvPr id="6" name="Content Placeholder 5"/>
          <p:cNvSpPr>
            <a:spLocks noGrp="1"/>
          </p:cNvSpPr>
          <p:nvPr>
            <p:ph idx="1"/>
          </p:nvPr>
        </p:nvSpPr>
        <p:spPr/>
        <p:txBody>
          <a:bodyPr/>
          <a:lstStyle/>
          <a:p>
            <a:r>
              <a:rPr lang="en-GB" dirty="0" smtClean="0"/>
              <a:t>The Youth Service in Wales has its own code of occupational ethics, which can be located here:</a:t>
            </a:r>
          </a:p>
          <a:p>
            <a:pPr lvl="1"/>
            <a:r>
              <a:rPr lang="en-GB" dirty="0">
                <a:hlinkClick r:id="rId2"/>
              </a:rPr>
              <a:t>http://</a:t>
            </a:r>
            <a:r>
              <a:rPr lang="en-GB" dirty="0" smtClean="0">
                <a:hlinkClick r:id="rId2"/>
              </a:rPr>
              <a:t>www.youthworkwales.org.uk/creo_files/upload/files/code_of_occupational_ethics_feb_2012_eng.pdf</a:t>
            </a:r>
            <a:endParaRPr lang="en-GB" dirty="0" smtClean="0"/>
          </a:p>
          <a:p>
            <a:r>
              <a:rPr lang="en-GB" dirty="0" smtClean="0"/>
              <a:t>A copy is also on Moodle.  </a:t>
            </a:r>
          </a:p>
          <a:p>
            <a:r>
              <a:rPr lang="en-GB" dirty="0" smtClean="0"/>
              <a:t>Please take the time to read and digest this information</a:t>
            </a:r>
          </a:p>
          <a:p>
            <a:endParaRPr lang="en-GB" dirty="0"/>
          </a:p>
        </p:txBody>
      </p:sp>
    </p:spTree>
    <p:extLst>
      <p:ext uri="{BB962C8B-B14F-4D97-AF65-F5344CB8AC3E}">
        <p14:creationId xmlns:p14="http://schemas.microsoft.com/office/powerpoint/2010/main" val="7095004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200" b="1" dirty="0">
                <a:solidFill>
                  <a:srgbClr val="93A299">
                    <a:lumMod val="75000"/>
                  </a:srgbClr>
                </a:solidFill>
              </a:rPr>
              <a:t>CODE OF OCCUPATIONAL ETHICS FOR THE YOUTH SERVICE IN WALES</a:t>
            </a:r>
            <a:endParaRPr lang="en-GB" dirty="0"/>
          </a:p>
        </p:txBody>
      </p:sp>
      <p:sp>
        <p:nvSpPr>
          <p:cNvPr id="3" name="Content Placeholder 2"/>
          <p:cNvSpPr>
            <a:spLocks noGrp="1"/>
          </p:cNvSpPr>
          <p:nvPr>
            <p:ph idx="1"/>
          </p:nvPr>
        </p:nvSpPr>
        <p:spPr>
          <a:xfrm>
            <a:off x="457200" y="1752600"/>
            <a:ext cx="8229600" cy="4700736"/>
          </a:xfrm>
        </p:spPr>
        <p:txBody>
          <a:bodyPr>
            <a:normAutofit lnSpcReduction="10000"/>
          </a:bodyPr>
          <a:lstStyle/>
          <a:p>
            <a:pPr marL="114300" indent="0">
              <a:buNone/>
            </a:pPr>
            <a:r>
              <a:rPr lang="en-GB" dirty="0" smtClean="0"/>
              <a:t>“A </a:t>
            </a:r>
            <a:r>
              <a:rPr lang="en-GB" dirty="0"/>
              <a:t>code of ethics is a set of principles of conduct within an organisation that </a:t>
            </a:r>
            <a:r>
              <a:rPr lang="en-GB" dirty="0" smtClean="0"/>
              <a:t>guide decision </a:t>
            </a:r>
            <a:r>
              <a:rPr lang="en-GB" dirty="0"/>
              <a:t>making and behaviour. The purpose of this code is to provide Youth </a:t>
            </a:r>
            <a:r>
              <a:rPr lang="en-GB" dirty="0" smtClean="0"/>
              <a:t>Service workers </a:t>
            </a:r>
            <a:r>
              <a:rPr lang="en-GB" dirty="0"/>
              <a:t>with guidelines for making ethical choices in the conduct of their </a:t>
            </a:r>
            <a:r>
              <a:rPr lang="en-GB" dirty="0" smtClean="0"/>
              <a:t>work.  Occupational </a:t>
            </a:r>
            <a:r>
              <a:rPr lang="en-GB" dirty="0"/>
              <a:t>integrity is the cornerstone of workers’ credibility. All those involved in </a:t>
            </a:r>
            <a:r>
              <a:rPr lang="en-GB" dirty="0" smtClean="0"/>
              <a:t>the framework adopt </a:t>
            </a:r>
            <a:r>
              <a:rPr lang="en-GB" dirty="0"/>
              <a:t>an occupational code of ethics to share a dedication to </a:t>
            </a:r>
            <a:r>
              <a:rPr lang="en-GB" dirty="0" smtClean="0"/>
              <a:t>ethical behaviour </a:t>
            </a:r>
            <a:r>
              <a:rPr lang="en-GB" dirty="0"/>
              <a:t>and to declare the occupational principles and standards of their </a:t>
            </a:r>
            <a:r>
              <a:rPr lang="en-GB" dirty="0" smtClean="0"/>
              <a:t>practice”.</a:t>
            </a:r>
          </a:p>
          <a:p>
            <a:pPr marL="114300" indent="0">
              <a:buNone/>
            </a:pPr>
            <a:endParaRPr lang="en-GB" dirty="0" smtClean="0"/>
          </a:p>
          <a:p>
            <a:pPr marL="114300" indent="0" algn="r">
              <a:buNone/>
            </a:pPr>
            <a:r>
              <a:rPr lang="en-GB" sz="1800" dirty="0" smtClean="0"/>
              <a:t>(ETS </a:t>
            </a:r>
            <a:r>
              <a:rPr lang="en-GB" sz="1800" dirty="0" err="1" smtClean="0"/>
              <a:t>Cymru</a:t>
            </a:r>
            <a:r>
              <a:rPr lang="en-GB" sz="1800" dirty="0" smtClean="0"/>
              <a:t> and YMCA Wales Community College, 2012, p. 1)</a:t>
            </a:r>
            <a:endParaRPr lang="en-GB" sz="1800" dirty="0"/>
          </a:p>
        </p:txBody>
      </p:sp>
    </p:spTree>
    <p:extLst>
      <p:ext uri="{BB962C8B-B14F-4D97-AF65-F5344CB8AC3E}">
        <p14:creationId xmlns:p14="http://schemas.microsoft.com/office/powerpoint/2010/main" val="37253973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dirty="0" smtClean="0">
                <a:solidFill>
                  <a:srgbClr val="93A299">
                    <a:lumMod val="75000"/>
                  </a:srgbClr>
                </a:solidFill>
              </a:rPr>
              <a:t>Ethical Dilemmas in youth work </a:t>
            </a:r>
            <a:endParaRPr lang="en-GB" dirty="0"/>
          </a:p>
        </p:txBody>
      </p:sp>
      <p:sp>
        <p:nvSpPr>
          <p:cNvPr id="3" name="Content Placeholder 2"/>
          <p:cNvSpPr>
            <a:spLocks noGrp="1"/>
          </p:cNvSpPr>
          <p:nvPr>
            <p:ph idx="1"/>
          </p:nvPr>
        </p:nvSpPr>
        <p:spPr/>
        <p:txBody>
          <a:bodyPr/>
          <a:lstStyle/>
          <a:p>
            <a:r>
              <a:rPr lang="en-GB" dirty="0" smtClean="0"/>
              <a:t>Group task…</a:t>
            </a:r>
            <a:endParaRPr lang="en-GB" dirty="0"/>
          </a:p>
        </p:txBody>
      </p:sp>
    </p:spTree>
    <p:extLst>
      <p:ext uri="{BB962C8B-B14F-4D97-AF65-F5344CB8AC3E}">
        <p14:creationId xmlns:p14="http://schemas.microsoft.com/office/powerpoint/2010/main" val="10087265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chor="b">
            <a:normAutofit fontScale="90000"/>
          </a:bodyPr>
          <a:lstStyle/>
          <a:p>
            <a:r>
              <a:rPr lang="en-GB" altLang="en-US" b="1" dirty="0" smtClean="0"/>
              <a:t/>
            </a:r>
            <a:br>
              <a:rPr lang="en-GB" altLang="en-US" b="1" dirty="0" smtClean="0"/>
            </a:br>
            <a:r>
              <a:rPr lang="en-GB" altLang="en-US" b="1" dirty="0"/>
              <a:t/>
            </a:r>
            <a:br>
              <a:rPr lang="en-GB" altLang="en-US" b="1" dirty="0"/>
            </a:br>
            <a:r>
              <a:rPr lang="en-GB" altLang="en-US" b="1" dirty="0" smtClean="0"/>
              <a:t/>
            </a:r>
            <a:br>
              <a:rPr lang="en-GB" altLang="en-US" b="1" dirty="0" smtClean="0"/>
            </a:br>
            <a:r>
              <a:rPr lang="en-GB" altLang="en-US" b="1" dirty="0" smtClean="0"/>
              <a:t>Values </a:t>
            </a:r>
            <a:r>
              <a:rPr lang="en-GB" altLang="en-US" b="1" dirty="0"/>
              <a:t>and Principles</a:t>
            </a:r>
            <a:br>
              <a:rPr lang="en-GB" altLang="en-US" b="1" dirty="0"/>
            </a:br>
            <a:endParaRPr lang="cy-GB" altLang="en-US" b="1" dirty="0"/>
          </a:p>
        </p:txBody>
      </p:sp>
      <p:sp>
        <p:nvSpPr>
          <p:cNvPr id="5123" name="Rectangle 3"/>
          <p:cNvSpPr>
            <a:spLocks noGrp="1" noChangeArrowheads="1"/>
          </p:cNvSpPr>
          <p:nvPr>
            <p:ph idx="1"/>
          </p:nvPr>
        </p:nvSpPr>
        <p:spPr>
          <a:xfrm>
            <a:off x="457200" y="1752600"/>
            <a:ext cx="8229600" cy="4772744"/>
          </a:xfrm>
        </p:spPr>
        <p:txBody>
          <a:bodyPr>
            <a:normAutofit fontScale="92500" lnSpcReduction="20000"/>
          </a:bodyPr>
          <a:lstStyle/>
          <a:p>
            <a:r>
              <a:rPr lang="en-GB" altLang="en-US" dirty="0"/>
              <a:t>Youth Work has a suite of values (LSIS, 2012) which distinguishes youth work from other, sometimes related, activities involving young people</a:t>
            </a:r>
            <a:r>
              <a:rPr lang="en-GB" altLang="en-US" dirty="0" smtClean="0"/>
              <a:t>.</a:t>
            </a:r>
          </a:p>
          <a:p>
            <a:r>
              <a:rPr lang="en-GB" altLang="en-US" dirty="0"/>
              <a:t>These values are at the core of the work undertaken within youth work and underpin the National Occupational Standards (LSIS, 2012), recognising that at the heart of all youth work is a young person led approach.</a:t>
            </a:r>
          </a:p>
          <a:p>
            <a:r>
              <a:rPr lang="en-GB" altLang="en-US" dirty="0"/>
              <a:t>It is also recognised that these values need to be placed within the local, social and political context within which youth work activities are undertaken, and of which youth workers will need to be aware. </a:t>
            </a:r>
          </a:p>
          <a:p>
            <a:r>
              <a:rPr lang="en-GB" altLang="en-US" dirty="0"/>
              <a:t>These values also illustrate how youth work is involved in the holistic development of young people.</a:t>
            </a:r>
          </a:p>
          <a:p>
            <a:endParaRPr lang="en-GB" altLang="en-US" dirty="0"/>
          </a:p>
          <a:p>
            <a:pPr marL="114300" indent="0" algn="r">
              <a:buNone/>
            </a:pPr>
            <a:r>
              <a:rPr lang="en-GB" altLang="en-US" dirty="0"/>
              <a:t>(LSIS, 2012)</a:t>
            </a:r>
          </a:p>
          <a:p>
            <a:endParaRPr lang="en-GB" altLang="en-US" dirty="0"/>
          </a:p>
        </p:txBody>
      </p:sp>
    </p:spTree>
    <p:extLst>
      <p:ext uri="{BB962C8B-B14F-4D97-AF65-F5344CB8AC3E}">
        <p14:creationId xmlns:p14="http://schemas.microsoft.com/office/powerpoint/2010/main" val="17644410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cy-GB" altLang="en-US" b="1"/>
          </a:p>
        </p:txBody>
      </p:sp>
      <p:sp>
        <p:nvSpPr>
          <p:cNvPr id="7171" name="Rectangle 3"/>
          <p:cNvSpPr>
            <a:spLocks noGrp="1" noChangeArrowheads="1"/>
          </p:cNvSpPr>
          <p:nvPr>
            <p:ph idx="1"/>
          </p:nvPr>
        </p:nvSpPr>
        <p:spPr/>
        <p:txBody>
          <a:bodyPr>
            <a:normAutofit lnSpcReduction="10000"/>
          </a:bodyPr>
          <a:lstStyle/>
          <a:p>
            <a:pPr>
              <a:lnSpc>
                <a:spcPct val="80000"/>
              </a:lnSpc>
            </a:pPr>
            <a:r>
              <a:rPr lang="en-GB" altLang="en-US" sz="2600" b="1"/>
              <a:t>Participation and active involvement</a:t>
            </a:r>
          </a:p>
          <a:p>
            <a:pPr lvl="1">
              <a:lnSpc>
                <a:spcPct val="80000"/>
              </a:lnSpc>
            </a:pPr>
            <a:r>
              <a:rPr lang="en-GB" altLang="en-US" sz="2400"/>
              <a:t>Young people choose to be involved, not least because they want to relax, meet friends, make new relationships, to have fun, and to find support,</a:t>
            </a:r>
          </a:p>
          <a:p>
            <a:pPr lvl="1">
              <a:lnSpc>
                <a:spcPct val="80000"/>
              </a:lnSpc>
            </a:pPr>
            <a:r>
              <a:rPr lang="en-GB" altLang="en-US" sz="2400"/>
              <a:t>The work starts from where young people are in relation to their own values, views and principles, as well as their own personal and social space,</a:t>
            </a:r>
          </a:p>
          <a:p>
            <a:pPr lvl="1">
              <a:lnSpc>
                <a:spcPct val="80000"/>
              </a:lnSpc>
            </a:pPr>
            <a:r>
              <a:rPr lang="en-GB" altLang="en-US" sz="2400"/>
              <a:t>It seeks to go beyond where young people start, to widen their horizons, promote participation and invite social commitment, in particular by encouraging them to be critical and creative in their responses to their experience and the world around them,</a:t>
            </a:r>
          </a:p>
        </p:txBody>
      </p:sp>
    </p:spTree>
    <p:extLst>
      <p:ext uri="{BB962C8B-B14F-4D97-AF65-F5344CB8AC3E}">
        <p14:creationId xmlns:p14="http://schemas.microsoft.com/office/powerpoint/2010/main" val="11576574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cy-GB" altLang="en-US" b="1"/>
          </a:p>
        </p:txBody>
      </p:sp>
      <p:sp>
        <p:nvSpPr>
          <p:cNvPr id="8195" name="Rectangle 3"/>
          <p:cNvSpPr>
            <a:spLocks noGrp="1" noChangeArrowheads="1"/>
          </p:cNvSpPr>
          <p:nvPr>
            <p:ph idx="1"/>
          </p:nvPr>
        </p:nvSpPr>
        <p:spPr/>
        <p:txBody>
          <a:bodyPr/>
          <a:lstStyle/>
          <a:p>
            <a:pPr>
              <a:lnSpc>
                <a:spcPct val="80000"/>
              </a:lnSpc>
            </a:pPr>
            <a:r>
              <a:rPr lang="en-GB" altLang="en-US" sz="2600" b="1"/>
              <a:t>Equity, diversity and inclusion:</a:t>
            </a:r>
          </a:p>
          <a:p>
            <a:pPr lvl="1">
              <a:lnSpc>
                <a:spcPct val="80000"/>
              </a:lnSpc>
            </a:pPr>
            <a:r>
              <a:rPr lang="en-GB" altLang="en-US" sz="2400"/>
              <a:t>It treats young people with respect, valuing each individual and their differences, and promoting the acceptance and understanding of others, whilst challenging oppressive behaviour and ideas,</a:t>
            </a:r>
          </a:p>
          <a:p>
            <a:pPr lvl="1">
              <a:lnSpc>
                <a:spcPct val="80000"/>
              </a:lnSpc>
            </a:pPr>
            <a:r>
              <a:rPr lang="en-GB" altLang="en-US" sz="2400"/>
              <a:t>It respects and values individual differences by supporting and strengthening young people’s belief in themselves, and their capacity to grow and to change through a supportive group environment,</a:t>
            </a:r>
          </a:p>
          <a:p>
            <a:pPr lvl="1">
              <a:lnSpc>
                <a:spcPct val="80000"/>
              </a:lnSpc>
            </a:pPr>
            <a:r>
              <a:rPr lang="en-GB" altLang="en-US" sz="2400"/>
              <a:t> It is underpinned by the principles of equity, diversity and interdependence,</a:t>
            </a:r>
          </a:p>
        </p:txBody>
      </p:sp>
    </p:spTree>
    <p:extLst>
      <p:ext uri="{BB962C8B-B14F-4D97-AF65-F5344CB8AC3E}">
        <p14:creationId xmlns:p14="http://schemas.microsoft.com/office/powerpoint/2010/main" val="21824561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en-GB" altLang="en-US" b="1"/>
          </a:p>
        </p:txBody>
      </p:sp>
      <p:sp>
        <p:nvSpPr>
          <p:cNvPr id="9219" name="Rectangle 3"/>
          <p:cNvSpPr>
            <a:spLocks noGrp="1" noChangeArrowheads="1"/>
          </p:cNvSpPr>
          <p:nvPr>
            <p:ph idx="1"/>
          </p:nvPr>
        </p:nvSpPr>
        <p:spPr/>
        <p:txBody>
          <a:bodyPr/>
          <a:lstStyle/>
          <a:p>
            <a:pPr>
              <a:lnSpc>
                <a:spcPct val="80000"/>
              </a:lnSpc>
            </a:pPr>
            <a:r>
              <a:rPr lang="en-GB" altLang="en-US" sz="2100" b="1"/>
              <a:t>Partnership with young people and others</a:t>
            </a:r>
          </a:p>
          <a:p>
            <a:pPr lvl="1">
              <a:lnSpc>
                <a:spcPct val="80000"/>
              </a:lnSpc>
            </a:pPr>
            <a:r>
              <a:rPr lang="en-GB" altLang="en-US" sz="220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p>
          <a:p>
            <a:pPr lvl="1">
              <a:lnSpc>
                <a:spcPct val="80000"/>
              </a:lnSpc>
            </a:pPr>
            <a:r>
              <a:rPr lang="en-GB" altLang="en-US" sz="2200"/>
              <a:t>It works in partnership with young people and other agencies which contribute to young people’s social, educational and personal development,</a:t>
            </a:r>
          </a:p>
          <a:p>
            <a:pPr lvl="1">
              <a:lnSpc>
                <a:spcPct val="80000"/>
              </a:lnSpc>
            </a:pPr>
            <a:r>
              <a:rPr lang="en-GB" altLang="en-US" sz="2200"/>
              <a:t>It recognises the young person as a partner in a learning process, complementing formal education, promoting their access to learning opportunities which enable them to fulfil their potential,</a:t>
            </a:r>
          </a:p>
        </p:txBody>
      </p:sp>
    </p:spTree>
    <p:extLst>
      <p:ext uri="{BB962C8B-B14F-4D97-AF65-F5344CB8AC3E}">
        <p14:creationId xmlns:p14="http://schemas.microsoft.com/office/powerpoint/2010/main" val="8678205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en-GB" altLang="en-US" b="1"/>
          </a:p>
        </p:txBody>
      </p:sp>
      <p:sp>
        <p:nvSpPr>
          <p:cNvPr id="10243" name="Rectangle 3"/>
          <p:cNvSpPr>
            <a:spLocks noGrp="1" noChangeArrowheads="1"/>
          </p:cNvSpPr>
          <p:nvPr>
            <p:ph idx="1"/>
          </p:nvPr>
        </p:nvSpPr>
        <p:spPr/>
        <p:txBody>
          <a:bodyPr/>
          <a:lstStyle/>
          <a:p>
            <a:pPr>
              <a:lnSpc>
                <a:spcPct val="90000"/>
              </a:lnSpc>
            </a:pPr>
            <a:r>
              <a:rPr lang="en-GB" altLang="en-US" sz="2600" b="1"/>
              <a:t>Personal, social and political development:</a:t>
            </a:r>
          </a:p>
          <a:p>
            <a:pPr lvl="1">
              <a:lnSpc>
                <a:spcPct val="90000"/>
              </a:lnSpc>
            </a:pPr>
            <a:r>
              <a:rPr lang="en-GB" altLang="en-US" sz="2400"/>
              <a:t>It is concerned with how young people feel, and not just with what they know and can do,</a:t>
            </a:r>
          </a:p>
          <a:p>
            <a:pPr lvl="1">
              <a:lnSpc>
                <a:spcPct val="90000"/>
              </a:lnSpc>
            </a:pPr>
            <a:r>
              <a:rPr lang="en-GB" altLang="en-US" sz="2400"/>
              <a:t>It is concerned with facilitating and empowering the voice of young people, encouraging and enabling them to influence the environment in which they live</a:t>
            </a:r>
          </a:p>
          <a:p>
            <a:pPr lvl="1">
              <a:lnSpc>
                <a:spcPct val="90000"/>
              </a:lnSpc>
            </a:pPr>
            <a:r>
              <a:rPr lang="en-GB" altLang="en-US" sz="2400"/>
              <a:t>It safeguards the welfare of young people, and provides them with a safe environment in which to explore their values, beliefs, ideas and issues</a:t>
            </a:r>
          </a:p>
          <a:p>
            <a:pPr lvl="1" algn="r">
              <a:lnSpc>
                <a:spcPct val="90000"/>
              </a:lnSpc>
              <a:buFont typeface="Wingdings" pitchFamily="2" charset="2"/>
              <a:buNone/>
            </a:pPr>
            <a:r>
              <a:rPr lang="en-GB" altLang="en-US" sz="2400"/>
              <a:t>(LSIS, 2012)</a:t>
            </a:r>
          </a:p>
        </p:txBody>
      </p:sp>
    </p:spTree>
    <p:extLst>
      <p:ext uri="{BB962C8B-B14F-4D97-AF65-F5344CB8AC3E}">
        <p14:creationId xmlns:p14="http://schemas.microsoft.com/office/powerpoint/2010/main" val="41090846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smtClean="0"/>
              <a:t>Values and Principles</a:t>
            </a:r>
            <a:r>
              <a:rPr lang="en-GB" altLang="en-US" smtClean="0"/>
              <a:t> </a:t>
            </a:r>
          </a:p>
        </p:txBody>
      </p:sp>
      <p:sp>
        <p:nvSpPr>
          <p:cNvPr id="24579" name="Rectangle 4"/>
          <p:cNvSpPr>
            <a:spLocks noGrp="1" noChangeArrowheads="1"/>
          </p:cNvSpPr>
          <p:nvPr>
            <p:ph type="body" idx="1"/>
          </p:nvPr>
        </p:nvSpPr>
        <p:spPr>
          <a:xfrm>
            <a:off x="827584" y="1844824"/>
            <a:ext cx="7704856" cy="4842147"/>
          </a:xfrm>
        </p:spPr>
        <p:txBody>
          <a:bodyPr>
            <a:normAutofit lnSpcReduction="10000"/>
          </a:bodyPr>
          <a:lstStyle/>
          <a:p>
            <a:pPr eaLnBrk="1" hangingPunct="1"/>
            <a:r>
              <a:rPr lang="en-GB" altLang="en-US" sz="2000" dirty="0" smtClean="0"/>
              <a:t>Authority, power and influence </a:t>
            </a:r>
          </a:p>
          <a:p>
            <a:pPr eaLnBrk="1" hangingPunct="1"/>
            <a:r>
              <a:rPr lang="en-GB" altLang="en-US" sz="2000" dirty="0" smtClean="0"/>
              <a:t>How we exercise such influence is a key aspect of professional practice</a:t>
            </a:r>
          </a:p>
          <a:p>
            <a:pPr marL="114300" indent="0" algn="r" eaLnBrk="1" hangingPunct="1">
              <a:buNone/>
            </a:pPr>
            <a:r>
              <a:rPr lang="en-GB" altLang="en-US" sz="2000" dirty="0" smtClean="0"/>
              <a:t>(Payne, 2005, p. 129)</a:t>
            </a:r>
            <a:r>
              <a:rPr lang="en-GB" altLang="en-US" sz="2000" i="1" dirty="0" smtClean="0"/>
              <a:t> </a:t>
            </a:r>
            <a:endParaRPr lang="en-GB" altLang="en-US" sz="2000" dirty="0" smtClean="0"/>
          </a:p>
          <a:p>
            <a:r>
              <a:rPr lang="en-GB" altLang="en-US" sz="2000" dirty="0"/>
              <a:t>It is clear that, as informal educators, our intentions to promote learning are never value-free.  We believe certain human values to be important, and this gives rise to an agenda for the learning we want to promote.  Indeed, some would argue that the informal education task is the promotion of learning about values</a:t>
            </a:r>
          </a:p>
          <a:p>
            <a:pPr marL="114300" indent="0" algn="r">
              <a:buNone/>
            </a:pPr>
            <a:r>
              <a:rPr lang="en-GB" altLang="en-US" sz="2000" dirty="0" smtClean="0"/>
              <a:t>(</a:t>
            </a:r>
            <a:r>
              <a:rPr lang="en-GB" altLang="en-US" sz="2000" dirty="0"/>
              <a:t>Young, 1999, p. 3</a:t>
            </a:r>
            <a:r>
              <a:rPr lang="en-GB" altLang="en-US" sz="2000" dirty="0" smtClean="0"/>
              <a:t>)</a:t>
            </a:r>
            <a:endParaRPr lang="en-GB" altLang="en-US" sz="2000" dirty="0"/>
          </a:p>
          <a:p>
            <a:r>
              <a:rPr lang="en-GB" altLang="en-US" sz="2000" dirty="0"/>
              <a:t>Giving young people opportunities to examine their own values, think about the principles on which they are based, and make informed decisions and choices</a:t>
            </a:r>
          </a:p>
          <a:p>
            <a:pPr marL="114300" indent="0" algn="r">
              <a:buNone/>
            </a:pPr>
            <a:r>
              <a:rPr lang="en-GB" altLang="en-US" sz="2000" dirty="0" smtClean="0"/>
              <a:t>(</a:t>
            </a:r>
            <a:r>
              <a:rPr lang="en-GB" altLang="en-US" sz="2000" dirty="0"/>
              <a:t>Payne, 2005, p. 131)</a:t>
            </a:r>
          </a:p>
          <a:p>
            <a:pPr eaLnBrk="1" hangingPunct="1"/>
            <a:endParaRPr lang="en-GB" altLang="en-US" sz="1700" dirty="0" smtClean="0"/>
          </a:p>
        </p:txBody>
      </p:sp>
    </p:spTree>
    <p:extLst>
      <p:ext uri="{BB962C8B-B14F-4D97-AF65-F5344CB8AC3E}">
        <p14:creationId xmlns:p14="http://schemas.microsoft.com/office/powerpoint/2010/main" val="20833261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b="1" smtClean="0"/>
              <a:t>Multiple Roles</a:t>
            </a:r>
            <a:r>
              <a:rPr lang="en-GB" altLang="en-US" smtClean="0"/>
              <a:t> </a:t>
            </a:r>
          </a:p>
        </p:txBody>
      </p:sp>
      <p:sp>
        <p:nvSpPr>
          <p:cNvPr id="29699" name="Rectangle 4"/>
          <p:cNvSpPr>
            <a:spLocks noGrp="1" noChangeArrowheads="1"/>
          </p:cNvSpPr>
          <p:nvPr>
            <p:ph type="body" idx="1"/>
          </p:nvPr>
        </p:nvSpPr>
        <p:spPr>
          <a:xfrm>
            <a:off x="899592" y="1844824"/>
            <a:ext cx="7560840" cy="4114800"/>
          </a:xfrm>
        </p:spPr>
        <p:txBody>
          <a:bodyPr/>
          <a:lstStyle/>
          <a:p>
            <a:pPr eaLnBrk="1" hangingPunct="1">
              <a:lnSpc>
                <a:spcPct val="90000"/>
              </a:lnSpc>
            </a:pPr>
            <a:r>
              <a:rPr lang="en-GB" altLang="en-US" sz="2900" dirty="0" smtClean="0"/>
              <a:t>Youth Workers tend to take on multiple roles when they work with young people, for example: </a:t>
            </a:r>
          </a:p>
          <a:p>
            <a:pPr lvl="1" eaLnBrk="1" hangingPunct="1">
              <a:lnSpc>
                <a:spcPct val="90000"/>
              </a:lnSpc>
            </a:pPr>
            <a:r>
              <a:rPr lang="en-GB" altLang="en-US" sz="2500" dirty="0" smtClean="0"/>
              <a:t> friend, </a:t>
            </a:r>
          </a:p>
          <a:p>
            <a:pPr lvl="1" eaLnBrk="1" hangingPunct="1">
              <a:lnSpc>
                <a:spcPct val="90000"/>
              </a:lnSpc>
            </a:pPr>
            <a:r>
              <a:rPr lang="en-GB" altLang="en-US" sz="2500" dirty="0" smtClean="0"/>
              <a:t> teacher,  </a:t>
            </a:r>
          </a:p>
          <a:p>
            <a:pPr lvl="1" eaLnBrk="1" hangingPunct="1">
              <a:lnSpc>
                <a:spcPct val="90000"/>
              </a:lnSpc>
            </a:pPr>
            <a:r>
              <a:rPr lang="en-GB" altLang="en-US" sz="2500" dirty="0" smtClean="0"/>
              <a:t> counsellor, </a:t>
            </a:r>
          </a:p>
          <a:p>
            <a:pPr lvl="1" eaLnBrk="1" hangingPunct="1">
              <a:lnSpc>
                <a:spcPct val="90000"/>
              </a:lnSpc>
            </a:pPr>
            <a:r>
              <a:rPr lang="en-GB" altLang="en-US" sz="2500" dirty="0" smtClean="0"/>
              <a:t> coach, </a:t>
            </a:r>
          </a:p>
          <a:p>
            <a:pPr lvl="1" eaLnBrk="1" hangingPunct="1">
              <a:lnSpc>
                <a:spcPct val="90000"/>
              </a:lnSpc>
            </a:pPr>
            <a:r>
              <a:rPr lang="en-GB" altLang="en-US" sz="2500" dirty="0" smtClean="0"/>
              <a:t> advocate </a:t>
            </a:r>
          </a:p>
          <a:p>
            <a:pPr lvl="1" eaLnBrk="1" hangingPunct="1">
              <a:lnSpc>
                <a:spcPct val="90000"/>
              </a:lnSpc>
            </a:pPr>
            <a:r>
              <a:rPr lang="en-GB" altLang="en-US" sz="2500" dirty="0" smtClean="0"/>
              <a:t> and mentor. </a:t>
            </a:r>
          </a:p>
          <a:p>
            <a:pPr eaLnBrk="1" hangingPunct="1">
              <a:lnSpc>
                <a:spcPct val="90000"/>
              </a:lnSpc>
              <a:buFont typeface="Wingdings" pitchFamily="2" charset="2"/>
              <a:buNone/>
            </a:pPr>
            <a:endParaRPr lang="en-GB" altLang="en-US" sz="2900" dirty="0" smtClean="0"/>
          </a:p>
        </p:txBody>
      </p:sp>
    </p:spTree>
    <p:extLst>
      <p:ext uri="{BB962C8B-B14F-4D97-AF65-F5344CB8AC3E}">
        <p14:creationId xmlns:p14="http://schemas.microsoft.com/office/powerpoint/2010/main" val="220776631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smtClean="0"/>
              <a:t>Multiple Roles</a:t>
            </a:r>
            <a:r>
              <a:rPr lang="en-GB" altLang="en-US" smtClean="0"/>
              <a:t> </a:t>
            </a:r>
          </a:p>
        </p:txBody>
      </p:sp>
      <p:sp>
        <p:nvSpPr>
          <p:cNvPr id="30723" name="Rectangle 4"/>
          <p:cNvSpPr>
            <a:spLocks noGrp="1" noChangeArrowheads="1"/>
          </p:cNvSpPr>
          <p:nvPr>
            <p:ph type="body" idx="1"/>
          </p:nvPr>
        </p:nvSpPr>
        <p:spPr>
          <a:xfrm>
            <a:off x="467544" y="1827212"/>
            <a:ext cx="8216081" cy="4626123"/>
          </a:xfrm>
        </p:spPr>
        <p:txBody>
          <a:bodyPr>
            <a:normAutofit fontScale="92500"/>
          </a:bodyPr>
          <a:lstStyle/>
          <a:p>
            <a:pPr eaLnBrk="1" hangingPunct="1">
              <a:lnSpc>
                <a:spcPct val="80000"/>
              </a:lnSpc>
            </a:pPr>
            <a:r>
              <a:rPr lang="en-GB" altLang="en-US" sz="2400" dirty="0" smtClean="0"/>
              <a:t>The most effective youth workers adopt or adapt roles according to the demand and needs of the young people they are working with and the requirements of the moment.</a:t>
            </a:r>
          </a:p>
          <a:p>
            <a:pPr eaLnBrk="1" hangingPunct="1">
              <a:lnSpc>
                <a:spcPct val="80000"/>
              </a:lnSpc>
            </a:pPr>
            <a:r>
              <a:rPr lang="en-GB" altLang="en-US" sz="2400" dirty="0" smtClean="0"/>
              <a:t>As informal and non-formal educators youth workers find themselves involved in various projects and activities.</a:t>
            </a:r>
          </a:p>
          <a:p>
            <a:pPr>
              <a:lnSpc>
                <a:spcPct val="80000"/>
              </a:lnSpc>
            </a:pPr>
            <a:r>
              <a:rPr lang="en-GB" altLang="en-US" sz="2400" dirty="0"/>
              <a:t>The job titles may be youth and community worker, project worker, detached worker or drugs/alcohol worker, the list goes on. </a:t>
            </a:r>
          </a:p>
          <a:p>
            <a:pPr>
              <a:lnSpc>
                <a:spcPct val="80000"/>
              </a:lnSpc>
            </a:pPr>
            <a:r>
              <a:rPr lang="en-GB" altLang="en-US" sz="2400" dirty="0"/>
              <a:t>Activities are also diverse these may include </a:t>
            </a:r>
            <a:r>
              <a:rPr lang="en-GB" altLang="en-US" sz="2400" dirty="0" err="1"/>
              <a:t>residentials</a:t>
            </a:r>
            <a:r>
              <a:rPr lang="en-GB" altLang="en-US" sz="2400" dirty="0"/>
              <a:t>, theatre groups, sport, music or one-to-one work.</a:t>
            </a:r>
          </a:p>
          <a:p>
            <a:pPr>
              <a:lnSpc>
                <a:spcPct val="80000"/>
              </a:lnSpc>
            </a:pPr>
            <a:r>
              <a:rPr lang="en-GB" altLang="en-US" sz="2400" dirty="0"/>
              <a:t>Although the job titles and the tasks may look different, the overall aim stays consistent – </a:t>
            </a:r>
            <a:r>
              <a:rPr lang="en-GB" altLang="en-US" sz="2400" b="1" dirty="0"/>
              <a:t>Education</a:t>
            </a:r>
            <a:r>
              <a:rPr lang="en-GB" altLang="en-US" sz="2400" dirty="0" smtClean="0"/>
              <a:t>.</a:t>
            </a:r>
          </a:p>
          <a:p>
            <a:pPr lvl="0">
              <a:lnSpc>
                <a:spcPct val="80000"/>
              </a:lnSpc>
              <a:buClr>
                <a:srgbClr val="93A299"/>
              </a:buClr>
            </a:pPr>
            <a:r>
              <a:rPr lang="en-GB" altLang="en-US" sz="2400" u="sng" dirty="0">
                <a:solidFill>
                  <a:srgbClr val="564B3C"/>
                </a:solidFill>
              </a:rPr>
              <a:t>And always underpinned by youth work’s purpose, principles and values</a:t>
            </a:r>
            <a:r>
              <a:rPr lang="en-GB" altLang="en-US" sz="2400" dirty="0">
                <a:solidFill>
                  <a:srgbClr val="564B3C"/>
                </a:solidFill>
              </a:rPr>
              <a:t>.</a:t>
            </a:r>
          </a:p>
          <a:p>
            <a:pPr>
              <a:lnSpc>
                <a:spcPct val="80000"/>
              </a:lnSpc>
            </a:pPr>
            <a:endParaRPr lang="en-GB" altLang="en-US" sz="2500" dirty="0" smtClean="0"/>
          </a:p>
          <a:p>
            <a:pPr>
              <a:lnSpc>
                <a:spcPct val="80000"/>
              </a:lnSpc>
            </a:pPr>
            <a:endParaRPr lang="en-GB" altLang="en-US" sz="2500" dirty="0"/>
          </a:p>
          <a:p>
            <a:pPr eaLnBrk="1" hangingPunct="1">
              <a:lnSpc>
                <a:spcPct val="80000"/>
              </a:lnSpc>
            </a:pPr>
            <a:endParaRPr lang="en-GB" altLang="en-US" sz="2500" dirty="0" smtClean="0"/>
          </a:p>
          <a:p>
            <a:pPr eaLnBrk="1" hangingPunct="1">
              <a:lnSpc>
                <a:spcPct val="80000"/>
              </a:lnSpc>
              <a:buFont typeface="Wingdings" pitchFamily="2" charset="2"/>
              <a:buNone/>
            </a:pPr>
            <a:endParaRPr lang="en-GB" altLang="en-US" sz="2500" dirty="0" smtClean="0"/>
          </a:p>
        </p:txBody>
      </p:sp>
    </p:spTree>
    <p:extLst>
      <p:ext uri="{BB962C8B-B14F-4D97-AF65-F5344CB8AC3E}">
        <p14:creationId xmlns:p14="http://schemas.microsoft.com/office/powerpoint/2010/main" val="34614338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sp>
        <p:nvSpPr>
          <p:cNvPr id="2" name="Title 1"/>
          <p:cNvSpPr>
            <a:spLocks noGrp="1"/>
          </p:cNvSpPr>
          <p:nvPr>
            <p:ph type="ctrTitle"/>
          </p:nvPr>
        </p:nvSpPr>
        <p:spPr/>
        <p:txBody>
          <a:bodyPr/>
          <a:lstStyle/>
          <a:p>
            <a:r>
              <a:rPr lang="en-GB" dirty="0"/>
              <a:t>Different Models of Youth Work</a:t>
            </a:r>
          </a:p>
        </p:txBody>
      </p:sp>
    </p:spTree>
    <p:extLst>
      <p:ext uri="{BB962C8B-B14F-4D97-AF65-F5344CB8AC3E}">
        <p14:creationId xmlns:p14="http://schemas.microsoft.com/office/powerpoint/2010/main" val="274392244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r>
              <a:rPr lang="en-GB" altLang="en-US" sz="3600" b="1" dirty="0"/>
              <a:t>Centre Based Youth Work</a:t>
            </a:r>
            <a:br>
              <a:rPr lang="en-GB" altLang="en-US" sz="3600" b="1" dirty="0"/>
            </a:br>
            <a:endParaRPr lang="en-GB" altLang="en-US" b="1" dirty="0" smtClean="0"/>
          </a:p>
        </p:txBody>
      </p:sp>
      <p:sp>
        <p:nvSpPr>
          <p:cNvPr id="32771" name="Rectangle 4"/>
          <p:cNvSpPr>
            <a:spLocks noGrp="1" noChangeArrowheads="1"/>
          </p:cNvSpPr>
          <p:nvPr>
            <p:ph type="body" idx="1"/>
          </p:nvPr>
        </p:nvSpPr>
        <p:spPr>
          <a:xfrm>
            <a:off x="683568" y="1772816"/>
            <a:ext cx="7920880" cy="4841875"/>
          </a:xfrm>
        </p:spPr>
        <p:txBody>
          <a:bodyPr>
            <a:normAutofit lnSpcReduction="10000"/>
          </a:bodyPr>
          <a:lstStyle/>
          <a:p>
            <a:pPr lvl="1" eaLnBrk="1" hangingPunct="1">
              <a:lnSpc>
                <a:spcPct val="80000"/>
              </a:lnSpc>
            </a:pPr>
            <a:r>
              <a:rPr lang="en-GB" altLang="en-US" sz="2000" dirty="0" smtClean="0"/>
              <a:t>An </a:t>
            </a:r>
            <a:r>
              <a:rPr lang="en-GB" altLang="en-US" sz="2000" dirty="0" smtClean="0"/>
              <a:t>umbrella term for the use and developments of buildings as a resource and focus for programmes of youth work – including as a ‘base’ for street based youth work (youth centres, community centres, village halls </a:t>
            </a:r>
            <a:r>
              <a:rPr lang="en-GB" altLang="en-US" sz="2000" dirty="0" err="1" smtClean="0"/>
              <a:t>etc</a:t>
            </a:r>
            <a:r>
              <a:rPr lang="en-GB" altLang="en-US" sz="2000" dirty="0" smtClean="0"/>
              <a:t>).</a:t>
            </a:r>
          </a:p>
          <a:p>
            <a:pPr lvl="1" eaLnBrk="1" hangingPunct="1">
              <a:lnSpc>
                <a:spcPct val="80000"/>
              </a:lnSpc>
            </a:pPr>
            <a:r>
              <a:rPr lang="en-GB" altLang="en-US" sz="2000" dirty="0" smtClean="0"/>
              <a:t>A significant proportion of youth work takes place in youth centres. Centre based youth work continues to provide an engaging informal environment for young people in which they can learn and benefit from positive outcomes. </a:t>
            </a:r>
          </a:p>
          <a:p>
            <a:pPr lvl="1" eaLnBrk="1" hangingPunct="1">
              <a:lnSpc>
                <a:spcPct val="80000"/>
              </a:lnSpc>
            </a:pPr>
            <a:r>
              <a:rPr lang="en-GB" altLang="en-US" sz="2000" dirty="0" smtClean="0"/>
              <a:t>Environments in Youth Centres can provide a bridge between young people and their communities. There, young people can become members of well-informed, well-motivated and actively participating communities. </a:t>
            </a:r>
          </a:p>
          <a:p>
            <a:pPr lvl="1" eaLnBrk="1" hangingPunct="1">
              <a:lnSpc>
                <a:spcPct val="80000"/>
              </a:lnSpc>
            </a:pPr>
            <a:r>
              <a:rPr lang="en-GB" altLang="en-US" sz="2000" dirty="0" smtClean="0"/>
              <a:t>Learning in youth centres can be informal and non-formal in nature. That is, learning can take place in conversations and un-structured background activities, but learning can also take place in structured programmes delivered within the youth centre. </a:t>
            </a:r>
          </a:p>
          <a:p>
            <a:pPr lvl="1" eaLnBrk="1" hangingPunct="1">
              <a:lnSpc>
                <a:spcPct val="80000"/>
              </a:lnSpc>
            </a:pPr>
            <a:endParaRPr lang="en-GB" altLang="en-US" sz="1900" dirty="0" smtClean="0"/>
          </a:p>
        </p:txBody>
      </p:sp>
    </p:spTree>
    <p:extLst>
      <p:ext uri="{BB962C8B-B14F-4D97-AF65-F5344CB8AC3E}">
        <p14:creationId xmlns:p14="http://schemas.microsoft.com/office/powerpoint/2010/main" val="151543685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b="1" smtClean="0"/>
              <a:t>Youth Clubs</a:t>
            </a:r>
          </a:p>
        </p:txBody>
      </p:sp>
      <p:sp>
        <p:nvSpPr>
          <p:cNvPr id="34819" name="Rectangle 4"/>
          <p:cNvSpPr>
            <a:spLocks noGrp="1" noChangeArrowheads="1"/>
          </p:cNvSpPr>
          <p:nvPr>
            <p:ph type="body" idx="1"/>
          </p:nvPr>
        </p:nvSpPr>
        <p:spPr>
          <a:xfrm>
            <a:off x="683568" y="1827213"/>
            <a:ext cx="8000057" cy="5030787"/>
          </a:xfrm>
        </p:spPr>
        <p:txBody>
          <a:bodyPr>
            <a:normAutofit/>
          </a:bodyPr>
          <a:lstStyle/>
          <a:p>
            <a:pPr eaLnBrk="1" hangingPunct="1"/>
            <a:r>
              <a:rPr lang="en-GB" altLang="en-US" sz="2000" dirty="0"/>
              <a:t>Y</a:t>
            </a:r>
            <a:r>
              <a:rPr lang="en-GB" altLang="en-US" sz="2000" dirty="0" smtClean="0"/>
              <a:t>oung people gather together in youth clubs </a:t>
            </a:r>
          </a:p>
          <a:p>
            <a:pPr lvl="1"/>
            <a:r>
              <a:rPr lang="en-GB" altLang="en-US" sz="1600" dirty="0" smtClean="0"/>
              <a:t>to meet each other, to chat, to do activities, to work on projects, to go on trips, to play games and to discuss issues.</a:t>
            </a:r>
          </a:p>
          <a:p>
            <a:pPr eaLnBrk="1" hangingPunct="1"/>
            <a:r>
              <a:rPr lang="en-GB" altLang="en-US" sz="2000" dirty="0" smtClean="0"/>
              <a:t>A youth club is a place where young people can meet and enjoy activities</a:t>
            </a:r>
          </a:p>
          <a:p>
            <a:pPr lvl="1"/>
            <a:r>
              <a:rPr lang="en-GB" altLang="en-US" sz="1600" dirty="0" smtClean="0"/>
              <a:t>For example pool, table tennis or video games. </a:t>
            </a:r>
          </a:p>
          <a:p>
            <a:pPr eaLnBrk="1" hangingPunct="1"/>
            <a:r>
              <a:rPr lang="en-GB" altLang="en-US" sz="2000" dirty="0" smtClean="0"/>
              <a:t>However, youth work is much deeper than this.  The activities are </a:t>
            </a:r>
            <a:r>
              <a:rPr lang="en-GB" altLang="en-US" sz="2000" b="1" dirty="0" smtClean="0"/>
              <a:t>used as a tool</a:t>
            </a:r>
            <a:r>
              <a:rPr lang="en-GB" altLang="en-US" sz="2000" dirty="0" smtClean="0"/>
              <a:t> to build relationships so that youth workers can enable and support young people, at critical moments in their lives, and promote young people’s personal and social development. </a:t>
            </a:r>
          </a:p>
          <a:p>
            <a:pPr eaLnBrk="1" hangingPunct="1"/>
            <a:r>
              <a:rPr lang="en-GB" altLang="en-US" sz="2000" dirty="0" smtClean="0"/>
              <a:t>Many youth clubs are set up to provide young people within an area with activities designed to ‘keep them off the streets’.</a:t>
            </a:r>
            <a:endParaRPr lang="en-GB" altLang="en-US" sz="2000" b="1" dirty="0" smtClean="0"/>
          </a:p>
        </p:txBody>
      </p:sp>
    </p:spTree>
    <p:extLst>
      <p:ext uri="{BB962C8B-B14F-4D97-AF65-F5344CB8AC3E}">
        <p14:creationId xmlns:p14="http://schemas.microsoft.com/office/powerpoint/2010/main" val="10348663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b="1" smtClean="0"/>
              <a:t>Youth Clubs</a:t>
            </a:r>
          </a:p>
        </p:txBody>
      </p:sp>
      <p:sp>
        <p:nvSpPr>
          <p:cNvPr id="36867" name="Rectangle 4"/>
          <p:cNvSpPr>
            <a:spLocks noGrp="1" noChangeArrowheads="1"/>
          </p:cNvSpPr>
          <p:nvPr>
            <p:ph type="body" idx="1"/>
          </p:nvPr>
        </p:nvSpPr>
        <p:spPr>
          <a:xfrm>
            <a:off x="611560" y="1827212"/>
            <a:ext cx="8072065" cy="4914156"/>
          </a:xfrm>
        </p:spPr>
        <p:txBody>
          <a:bodyPr>
            <a:normAutofit fontScale="92500"/>
          </a:bodyPr>
          <a:lstStyle/>
          <a:p>
            <a:pPr eaLnBrk="1" hangingPunct="1">
              <a:lnSpc>
                <a:spcPct val="80000"/>
              </a:lnSpc>
            </a:pPr>
            <a:r>
              <a:rPr lang="en-GB" altLang="en-US" sz="2400" dirty="0"/>
              <a:t>O</a:t>
            </a:r>
            <a:r>
              <a:rPr lang="en-GB" altLang="en-US" sz="2400" dirty="0" smtClean="0"/>
              <a:t>pen to all people aged 11-25 years old, and are places where young people can go to meet friends, make new friends, experience new activities and learn. </a:t>
            </a:r>
          </a:p>
          <a:p>
            <a:pPr eaLnBrk="1" hangingPunct="1">
              <a:lnSpc>
                <a:spcPct val="80000"/>
              </a:lnSpc>
            </a:pPr>
            <a:r>
              <a:rPr lang="en-GB" altLang="en-US" sz="2400" dirty="0" smtClean="0"/>
              <a:t>Youth workers will encourage young people to join in the club's programme where they could learn new skills</a:t>
            </a:r>
          </a:p>
          <a:p>
            <a:pPr lvl="1">
              <a:lnSpc>
                <a:spcPct val="80000"/>
              </a:lnSpc>
            </a:pPr>
            <a:r>
              <a:rPr lang="en-GB" altLang="en-US" sz="1800" dirty="0" smtClean="0"/>
              <a:t>For example music or computing, organisational skills through planning a trip away. </a:t>
            </a:r>
            <a:endParaRPr lang="en-GB" altLang="en-US" sz="1800" dirty="0"/>
          </a:p>
          <a:p>
            <a:pPr eaLnBrk="1" hangingPunct="1">
              <a:lnSpc>
                <a:spcPct val="80000"/>
              </a:lnSpc>
            </a:pPr>
            <a:r>
              <a:rPr lang="en-GB" altLang="en-US" sz="2400" dirty="0" smtClean="0"/>
              <a:t>Youth workers will consult with the young people when it comes to preparing the youth club’s programme.</a:t>
            </a:r>
          </a:p>
          <a:p>
            <a:pPr lvl="1">
              <a:lnSpc>
                <a:spcPct val="80000"/>
              </a:lnSpc>
            </a:pPr>
            <a:r>
              <a:rPr lang="en-GB" altLang="en-US" sz="1800" dirty="0" smtClean="0"/>
              <a:t>Why is this important?</a:t>
            </a:r>
          </a:p>
          <a:p>
            <a:pPr eaLnBrk="1" hangingPunct="1">
              <a:lnSpc>
                <a:spcPct val="80000"/>
              </a:lnSpc>
            </a:pPr>
            <a:r>
              <a:rPr lang="en-GB" altLang="en-US" sz="2400" dirty="0" smtClean="0"/>
              <a:t>A youth club is also somewhere for young people to relax</a:t>
            </a:r>
          </a:p>
          <a:p>
            <a:pPr eaLnBrk="1" hangingPunct="1">
              <a:lnSpc>
                <a:spcPct val="80000"/>
              </a:lnSpc>
            </a:pPr>
            <a:r>
              <a:rPr lang="en-GB" altLang="en-US" sz="2400" dirty="0" smtClean="0"/>
              <a:t>Many youth clubs/projects will have information pamphlets/designated information boards available to help a young person if they are having a problem at school or at home, and youth workers are there to listen to any concerns</a:t>
            </a:r>
            <a:r>
              <a:rPr lang="en-GB" altLang="en-US" sz="2000" dirty="0" smtClean="0"/>
              <a:t>.</a:t>
            </a:r>
          </a:p>
          <a:p>
            <a:pPr eaLnBrk="1" hangingPunct="1">
              <a:lnSpc>
                <a:spcPct val="80000"/>
              </a:lnSpc>
            </a:pPr>
            <a:endParaRPr lang="en-GB" altLang="en-US" sz="1800" dirty="0" smtClean="0"/>
          </a:p>
        </p:txBody>
      </p:sp>
    </p:spTree>
    <p:extLst>
      <p:ext uri="{BB962C8B-B14F-4D97-AF65-F5344CB8AC3E}">
        <p14:creationId xmlns:p14="http://schemas.microsoft.com/office/powerpoint/2010/main" val="316821154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b="1" dirty="0" smtClean="0"/>
              <a:t>Issue based Youth Work</a:t>
            </a:r>
          </a:p>
        </p:txBody>
      </p:sp>
      <p:sp>
        <p:nvSpPr>
          <p:cNvPr id="37891" name="Rectangle 4"/>
          <p:cNvSpPr>
            <a:spLocks noGrp="1" noChangeArrowheads="1"/>
          </p:cNvSpPr>
          <p:nvPr>
            <p:ph type="body" idx="1"/>
          </p:nvPr>
        </p:nvSpPr>
        <p:spPr>
          <a:xfrm>
            <a:off x="467544" y="1772816"/>
            <a:ext cx="7200800" cy="4896544"/>
          </a:xfrm>
        </p:spPr>
        <p:txBody>
          <a:bodyPr>
            <a:normAutofit lnSpcReduction="10000"/>
          </a:bodyPr>
          <a:lstStyle/>
          <a:p>
            <a:pPr eaLnBrk="1" hangingPunct="1">
              <a:lnSpc>
                <a:spcPct val="80000"/>
              </a:lnSpc>
            </a:pPr>
            <a:r>
              <a:rPr lang="en-GB" altLang="en-US" sz="2000" dirty="0" smtClean="0"/>
              <a:t>Youth workers and youth work organisations engage with young people in a range of issue based work. These structured and non-formal projects and programmes are often developed in partnership with young people and address issues that the young people have identified as being of interest or importance to them. Some of these programmes are accredited.</a:t>
            </a:r>
          </a:p>
          <a:p>
            <a:pPr eaLnBrk="1" hangingPunct="1">
              <a:lnSpc>
                <a:spcPct val="80000"/>
              </a:lnSpc>
            </a:pPr>
            <a:r>
              <a:rPr lang="en-GB" altLang="en-US" sz="2000" dirty="0" smtClean="0"/>
              <a:t>Young people face a variety of issues as they progress through adolescence. Youth Work offers them information, support and advice to help them through what can be a difficult and confusing time of their lives. It aims to raise their awareness and understanding so that they can make informed decisions on a variety of issues that impact on their lives.</a:t>
            </a:r>
          </a:p>
          <a:p>
            <a:pPr eaLnBrk="1" hangingPunct="1">
              <a:lnSpc>
                <a:spcPct val="80000"/>
              </a:lnSpc>
            </a:pPr>
            <a:r>
              <a:rPr lang="en-GB" altLang="en-US" sz="2000" dirty="0" smtClean="0"/>
              <a:t>Issue based work is often delivered as part of a planned youth work programme, but can also be part of the informal discussions that go on between Youth Workers and young people as part of the day to day youth work.</a:t>
            </a:r>
          </a:p>
          <a:p>
            <a:pPr eaLnBrk="1" hangingPunct="1">
              <a:lnSpc>
                <a:spcPct val="80000"/>
              </a:lnSpc>
              <a:buFont typeface="Wingdings" pitchFamily="2" charset="2"/>
              <a:buNone/>
            </a:pPr>
            <a:endParaRPr lang="en-GB" altLang="en-US" sz="1800" dirty="0" smtClean="0"/>
          </a:p>
        </p:txBody>
      </p:sp>
      <p:pic>
        <p:nvPicPr>
          <p:cNvPr id="6146" name="Picture 2" descr="C:\Users\a.lewis\AppData\Local\Microsoft\Windows\Temporary Internet Files\Content.IE5\RULHQE1H\signpost[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4856" y="1844824"/>
            <a:ext cx="1368152" cy="4439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09481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b="1" smtClean="0"/>
              <a:t>Health Based Youth Work</a:t>
            </a:r>
            <a:r>
              <a:rPr lang="en-GB" altLang="en-US" smtClean="0"/>
              <a:t> </a:t>
            </a:r>
          </a:p>
        </p:txBody>
      </p:sp>
      <p:sp>
        <p:nvSpPr>
          <p:cNvPr id="39939" name="Rectangle 4"/>
          <p:cNvSpPr>
            <a:spLocks noGrp="1" noChangeArrowheads="1"/>
          </p:cNvSpPr>
          <p:nvPr>
            <p:ph type="body" idx="1"/>
          </p:nvPr>
        </p:nvSpPr>
        <p:spPr>
          <a:xfrm>
            <a:off x="539552" y="1700808"/>
            <a:ext cx="8144073" cy="5030788"/>
          </a:xfrm>
        </p:spPr>
        <p:txBody>
          <a:bodyPr>
            <a:normAutofit/>
          </a:bodyPr>
          <a:lstStyle/>
          <a:p>
            <a:pPr eaLnBrk="1" hangingPunct="1">
              <a:lnSpc>
                <a:spcPct val="80000"/>
              </a:lnSpc>
            </a:pPr>
            <a:r>
              <a:rPr lang="en-GB" altLang="en-US" sz="2000" dirty="0" smtClean="0"/>
              <a:t>Health Promotion Youth Worker – Dedicated worker for the Youth Service; Youth Health Teams – NHS multi-professional team</a:t>
            </a:r>
          </a:p>
          <a:p>
            <a:pPr eaLnBrk="1" hangingPunct="1">
              <a:lnSpc>
                <a:spcPct val="80000"/>
              </a:lnSpc>
            </a:pPr>
            <a:r>
              <a:rPr lang="en-GB" altLang="en-US" sz="2000" dirty="0" smtClean="0"/>
              <a:t>All dedicated to supporting young people</a:t>
            </a:r>
          </a:p>
          <a:p>
            <a:pPr lvl="1">
              <a:lnSpc>
                <a:spcPct val="80000"/>
              </a:lnSpc>
            </a:pPr>
            <a:r>
              <a:rPr lang="en-GB" altLang="en-US" sz="1600" dirty="0" smtClean="0"/>
              <a:t>however the range of settings and the aims and objectives may differ.  Some projects would work with young people who do not attend full time mainstream school, others would be based within a school.</a:t>
            </a:r>
          </a:p>
          <a:p>
            <a:pPr eaLnBrk="1" hangingPunct="1">
              <a:lnSpc>
                <a:spcPct val="80000"/>
              </a:lnSpc>
            </a:pPr>
            <a:r>
              <a:rPr lang="en-GB" altLang="en-US" sz="2000" dirty="0" smtClean="0"/>
              <a:t>Youth Health Services offer young people a flexible and confidential service including information, education, support, referral, and counselling on issues such as: </a:t>
            </a:r>
          </a:p>
          <a:p>
            <a:pPr lvl="1">
              <a:lnSpc>
                <a:spcPct val="80000"/>
              </a:lnSpc>
            </a:pPr>
            <a:r>
              <a:rPr lang="en-GB" altLang="en-US" sz="1600" dirty="0" smtClean="0"/>
              <a:t>Drugs and alcohol </a:t>
            </a:r>
          </a:p>
          <a:p>
            <a:pPr lvl="1">
              <a:lnSpc>
                <a:spcPct val="80000"/>
              </a:lnSpc>
            </a:pPr>
            <a:r>
              <a:rPr lang="en-GB" altLang="en-US" sz="1600" dirty="0" smtClean="0"/>
              <a:t>Sexual health </a:t>
            </a:r>
          </a:p>
          <a:p>
            <a:pPr lvl="1">
              <a:lnSpc>
                <a:spcPct val="80000"/>
              </a:lnSpc>
            </a:pPr>
            <a:r>
              <a:rPr lang="en-GB" altLang="en-US" sz="1600" dirty="0" smtClean="0"/>
              <a:t>Emergency health care </a:t>
            </a:r>
          </a:p>
          <a:p>
            <a:pPr lvl="1">
              <a:lnSpc>
                <a:spcPct val="80000"/>
              </a:lnSpc>
            </a:pPr>
            <a:r>
              <a:rPr lang="en-GB" altLang="en-US" sz="1600" dirty="0" smtClean="0"/>
              <a:t>Specialist counselling </a:t>
            </a:r>
          </a:p>
          <a:p>
            <a:pPr lvl="1">
              <a:lnSpc>
                <a:spcPct val="80000"/>
              </a:lnSpc>
            </a:pPr>
            <a:r>
              <a:rPr lang="en-GB" altLang="en-US" sz="1600" dirty="0" smtClean="0"/>
              <a:t>Pregnancy testing </a:t>
            </a:r>
          </a:p>
          <a:p>
            <a:pPr lvl="1">
              <a:lnSpc>
                <a:spcPct val="80000"/>
              </a:lnSpc>
            </a:pPr>
            <a:r>
              <a:rPr lang="en-GB" altLang="en-US" sz="1600" dirty="0" smtClean="0"/>
              <a:t>Referral services </a:t>
            </a:r>
          </a:p>
          <a:p>
            <a:pPr lvl="1">
              <a:lnSpc>
                <a:spcPct val="80000"/>
              </a:lnSpc>
            </a:pPr>
            <a:r>
              <a:rPr lang="en-GB" altLang="en-US" sz="1600" dirty="0" smtClean="0"/>
              <a:t>Any issue that affects the health and wellbeing of young people</a:t>
            </a:r>
          </a:p>
          <a:p>
            <a:pPr eaLnBrk="1" hangingPunct="1">
              <a:lnSpc>
                <a:spcPct val="80000"/>
              </a:lnSpc>
            </a:pPr>
            <a:r>
              <a:rPr lang="en-GB" altLang="en-US" sz="2000" dirty="0" smtClean="0"/>
              <a:t>Youth work methods range from working one to one or in groups depending on the young person's personal choice.</a:t>
            </a:r>
          </a:p>
          <a:p>
            <a:pPr eaLnBrk="1" hangingPunct="1">
              <a:lnSpc>
                <a:spcPct val="80000"/>
              </a:lnSpc>
            </a:pPr>
            <a:endParaRPr lang="en-GB" altLang="en-US" sz="1600" dirty="0" smtClean="0"/>
          </a:p>
        </p:txBody>
      </p:sp>
    </p:spTree>
    <p:extLst>
      <p:ext uri="{BB962C8B-B14F-4D97-AF65-F5344CB8AC3E}">
        <p14:creationId xmlns:p14="http://schemas.microsoft.com/office/powerpoint/2010/main" val="114025554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b="1" smtClean="0"/>
              <a:t>Schools Based Youth Work</a:t>
            </a:r>
          </a:p>
        </p:txBody>
      </p:sp>
      <p:sp>
        <p:nvSpPr>
          <p:cNvPr id="41987" name="Rectangle 4"/>
          <p:cNvSpPr>
            <a:spLocks noGrp="1" noChangeArrowheads="1"/>
          </p:cNvSpPr>
          <p:nvPr>
            <p:ph type="body" idx="1"/>
          </p:nvPr>
        </p:nvSpPr>
        <p:spPr>
          <a:xfrm>
            <a:off x="467544" y="1827212"/>
            <a:ext cx="8216081" cy="4770140"/>
          </a:xfrm>
        </p:spPr>
        <p:txBody>
          <a:bodyPr/>
          <a:lstStyle/>
          <a:p>
            <a:pPr eaLnBrk="1" hangingPunct="1">
              <a:lnSpc>
                <a:spcPct val="80000"/>
              </a:lnSpc>
            </a:pPr>
            <a:r>
              <a:rPr lang="en-GB" altLang="en-US" sz="2000" dirty="0" smtClean="0"/>
              <a:t>Youth workers and youth work organisations are involved in a range of initiatives and programmes which compliment and support the work of schools and formal education. </a:t>
            </a:r>
          </a:p>
          <a:p>
            <a:pPr eaLnBrk="1" hangingPunct="1">
              <a:lnSpc>
                <a:spcPct val="80000"/>
              </a:lnSpc>
            </a:pPr>
            <a:r>
              <a:rPr lang="en-GB" altLang="en-US" sz="2000" dirty="0" smtClean="0"/>
              <a:t>These initiatives range from youth workers involved in Alternative Education Provision, and youth workers delivering accredited programmes within schools, to youth workers providing issue specific programmes and youth workers providing informal support to young people experiencing difficulty in school.</a:t>
            </a:r>
          </a:p>
          <a:p>
            <a:pPr eaLnBrk="1" hangingPunct="1">
              <a:lnSpc>
                <a:spcPct val="80000"/>
              </a:lnSpc>
            </a:pPr>
            <a:r>
              <a:rPr lang="en-GB" altLang="en-US" sz="2000" dirty="0" smtClean="0"/>
              <a:t>School based youth work can enhance many areas of the school curriculum contributing to PSHE, Citizenship as well as developing alternative curriculum projects to re-engage young people in learning, and supports young people through informal education methods so they can achieve positive outcomes.</a:t>
            </a:r>
            <a:r>
              <a:rPr lang="en-GB" altLang="en-US" sz="1800" dirty="0" smtClean="0"/>
              <a:t/>
            </a:r>
            <a:br>
              <a:rPr lang="en-GB" altLang="en-US" sz="1800" dirty="0" smtClean="0"/>
            </a:br>
            <a:endParaRPr lang="en-GB" altLang="en-US" sz="1800" dirty="0" smtClean="0"/>
          </a:p>
          <a:p>
            <a:pPr eaLnBrk="1" hangingPunct="1">
              <a:lnSpc>
                <a:spcPct val="80000"/>
              </a:lnSpc>
            </a:pPr>
            <a:endParaRPr lang="en-GB" altLang="en-US" sz="1800" dirty="0" smtClean="0"/>
          </a:p>
        </p:txBody>
      </p:sp>
    </p:spTree>
    <p:extLst>
      <p:ext uri="{BB962C8B-B14F-4D97-AF65-F5344CB8AC3E}">
        <p14:creationId xmlns:p14="http://schemas.microsoft.com/office/powerpoint/2010/main" val="26803050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fontScale="90000"/>
          </a:bodyPr>
          <a:lstStyle/>
          <a:p>
            <a:pPr eaLnBrk="1" hangingPunct="1"/>
            <a:r>
              <a:rPr lang="en-GB" altLang="en-US" sz="3200" b="1" dirty="0" smtClean="0"/>
              <a:t>Schools Based Youth Work (SBYW)</a:t>
            </a:r>
          </a:p>
        </p:txBody>
      </p:sp>
      <p:sp>
        <p:nvSpPr>
          <p:cNvPr id="44035" name="Rectangle 4"/>
          <p:cNvSpPr>
            <a:spLocks noGrp="1" noChangeArrowheads="1"/>
          </p:cNvSpPr>
          <p:nvPr>
            <p:ph type="body" idx="1"/>
          </p:nvPr>
        </p:nvSpPr>
        <p:spPr>
          <a:xfrm>
            <a:off x="539552" y="1827213"/>
            <a:ext cx="8144073" cy="4114800"/>
          </a:xfrm>
        </p:spPr>
        <p:txBody>
          <a:bodyPr/>
          <a:lstStyle/>
          <a:p>
            <a:pPr eaLnBrk="1" hangingPunct="1">
              <a:lnSpc>
                <a:spcPct val="80000"/>
              </a:lnSpc>
            </a:pPr>
            <a:r>
              <a:rPr lang="en-GB" altLang="en-US" sz="1900" dirty="0" smtClean="0"/>
              <a:t>When Youth Workers are available on school sites during lunch breaks, young people are able to have the opportunity to get to know them and this can lead to positive relationships which encourage participation in local Youth Projects. </a:t>
            </a:r>
          </a:p>
          <a:p>
            <a:pPr eaLnBrk="1" hangingPunct="1">
              <a:lnSpc>
                <a:spcPct val="80000"/>
              </a:lnSpc>
            </a:pPr>
            <a:r>
              <a:rPr lang="en-GB" altLang="en-US" sz="1900" dirty="0" smtClean="0"/>
              <a:t>Young people may be referred to the SBYW through teachers, pastoral teams, education welfare officers or social services. Young people may also self refer through arranging a time to meet with the SBYW. </a:t>
            </a:r>
          </a:p>
          <a:p>
            <a:pPr eaLnBrk="1" hangingPunct="1">
              <a:lnSpc>
                <a:spcPct val="80000"/>
              </a:lnSpc>
            </a:pPr>
            <a:r>
              <a:rPr lang="en-GB" altLang="en-US" sz="1900" dirty="0" smtClean="0"/>
              <a:t>The relationship between the youth worker and young person remains voluntary through a clear understanding that the young person does not have to work with the youth worker.</a:t>
            </a:r>
          </a:p>
          <a:p>
            <a:pPr eaLnBrk="1" hangingPunct="1">
              <a:lnSpc>
                <a:spcPct val="80000"/>
              </a:lnSpc>
            </a:pPr>
            <a:r>
              <a:rPr lang="en-GB" altLang="en-US" sz="1900" dirty="0" smtClean="0"/>
              <a:t>Every secondary school in Carmarthenshire has contact with a SBYW.</a:t>
            </a:r>
          </a:p>
        </p:txBody>
      </p:sp>
    </p:spTree>
    <p:extLst>
      <p:ext uri="{BB962C8B-B14F-4D97-AF65-F5344CB8AC3E}">
        <p14:creationId xmlns:p14="http://schemas.microsoft.com/office/powerpoint/2010/main" val="56724916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b="1" smtClean="0"/>
              <a:t>Schools Based Youth Work</a:t>
            </a:r>
          </a:p>
        </p:txBody>
      </p:sp>
      <p:sp>
        <p:nvSpPr>
          <p:cNvPr id="45059" name="Rectangle 4"/>
          <p:cNvSpPr>
            <a:spLocks noGrp="1" noChangeArrowheads="1"/>
          </p:cNvSpPr>
          <p:nvPr>
            <p:ph type="body" idx="1"/>
          </p:nvPr>
        </p:nvSpPr>
        <p:spPr>
          <a:xfrm>
            <a:off x="683568" y="1827213"/>
            <a:ext cx="8000057" cy="5030787"/>
          </a:xfrm>
        </p:spPr>
        <p:txBody>
          <a:bodyPr/>
          <a:lstStyle/>
          <a:p>
            <a:pPr eaLnBrk="1" hangingPunct="1">
              <a:lnSpc>
                <a:spcPct val="80000"/>
              </a:lnSpc>
            </a:pPr>
            <a:r>
              <a:rPr lang="en-GB" altLang="en-US" sz="2000" dirty="0" smtClean="0"/>
              <a:t>Some school based youth work projects include:</a:t>
            </a:r>
          </a:p>
          <a:p>
            <a:pPr eaLnBrk="1" hangingPunct="1">
              <a:lnSpc>
                <a:spcPct val="80000"/>
              </a:lnSpc>
              <a:buFont typeface="Wingdings" pitchFamily="2" charset="2"/>
              <a:buNone/>
            </a:pPr>
            <a:endParaRPr lang="en-GB" altLang="en-US" sz="2000" dirty="0" smtClean="0"/>
          </a:p>
          <a:p>
            <a:pPr lvl="1" eaLnBrk="1" hangingPunct="1">
              <a:lnSpc>
                <a:spcPct val="80000"/>
              </a:lnSpc>
            </a:pPr>
            <a:r>
              <a:rPr lang="en-GB" altLang="en-US" sz="2000" dirty="0" smtClean="0"/>
              <a:t>Anti-Bullying Projects</a:t>
            </a:r>
          </a:p>
          <a:p>
            <a:pPr lvl="1" eaLnBrk="1" hangingPunct="1">
              <a:lnSpc>
                <a:spcPct val="80000"/>
              </a:lnSpc>
            </a:pPr>
            <a:r>
              <a:rPr lang="en-GB" altLang="en-US" sz="2000" dirty="0" smtClean="0"/>
              <a:t>Buddying    </a:t>
            </a:r>
          </a:p>
          <a:p>
            <a:pPr lvl="1" eaLnBrk="1" hangingPunct="1">
              <a:lnSpc>
                <a:spcPct val="80000"/>
              </a:lnSpc>
            </a:pPr>
            <a:r>
              <a:rPr lang="en-GB" altLang="en-US" sz="2000" dirty="0" smtClean="0"/>
              <a:t>Peer education projects – sex and relationship</a:t>
            </a:r>
          </a:p>
          <a:p>
            <a:pPr lvl="1" eaLnBrk="1" hangingPunct="1">
              <a:lnSpc>
                <a:spcPct val="80000"/>
              </a:lnSpc>
            </a:pPr>
            <a:r>
              <a:rPr lang="en-GB" altLang="en-US" sz="2000" dirty="0" smtClean="0"/>
              <a:t>Own zone</a:t>
            </a:r>
          </a:p>
          <a:p>
            <a:pPr lvl="1" eaLnBrk="1" hangingPunct="1">
              <a:lnSpc>
                <a:spcPct val="80000"/>
              </a:lnSpc>
            </a:pPr>
            <a:r>
              <a:rPr lang="en-GB" altLang="en-US" sz="2000" dirty="0" smtClean="0"/>
              <a:t>Group Work</a:t>
            </a:r>
          </a:p>
          <a:p>
            <a:pPr lvl="1" eaLnBrk="1" hangingPunct="1">
              <a:lnSpc>
                <a:spcPct val="80000"/>
              </a:lnSpc>
            </a:pPr>
            <a:r>
              <a:rPr lang="en-GB" altLang="en-US" sz="2000" dirty="0" smtClean="0"/>
              <a:t>One-one sessions</a:t>
            </a:r>
          </a:p>
          <a:p>
            <a:pPr lvl="1" eaLnBrk="1" hangingPunct="1">
              <a:lnSpc>
                <a:spcPct val="80000"/>
              </a:lnSpc>
            </a:pPr>
            <a:r>
              <a:rPr lang="en-GB" altLang="en-US" sz="2000" dirty="0" smtClean="0"/>
              <a:t>Lunchtime drop-in</a:t>
            </a:r>
          </a:p>
          <a:p>
            <a:pPr lvl="1" eaLnBrk="1" hangingPunct="1">
              <a:lnSpc>
                <a:spcPct val="80000"/>
              </a:lnSpc>
            </a:pPr>
            <a:r>
              <a:rPr lang="en-GB" altLang="en-US" sz="2000" dirty="0" smtClean="0"/>
              <a:t>After school projects</a:t>
            </a:r>
          </a:p>
          <a:p>
            <a:pPr lvl="1" eaLnBrk="1" hangingPunct="1">
              <a:lnSpc>
                <a:spcPct val="80000"/>
              </a:lnSpc>
            </a:pPr>
            <a:r>
              <a:rPr lang="en-GB" altLang="en-US" sz="2000" dirty="0" smtClean="0"/>
              <a:t>Anger-management projects</a:t>
            </a:r>
          </a:p>
          <a:p>
            <a:pPr lvl="1" eaLnBrk="1" hangingPunct="1">
              <a:lnSpc>
                <a:spcPct val="80000"/>
              </a:lnSpc>
            </a:pPr>
            <a:r>
              <a:rPr lang="en-GB" altLang="en-US" sz="2000" dirty="0" smtClean="0"/>
              <a:t>Mechanics/Mountain Biking/D of E</a:t>
            </a:r>
          </a:p>
          <a:p>
            <a:pPr lvl="1" eaLnBrk="1" hangingPunct="1">
              <a:lnSpc>
                <a:spcPct val="80000"/>
              </a:lnSpc>
            </a:pPr>
            <a:r>
              <a:rPr lang="en-GB" altLang="en-US" sz="2000" dirty="0" smtClean="0"/>
              <a:t>Theatre forum Projects</a:t>
            </a:r>
          </a:p>
          <a:p>
            <a:pPr lvl="1" eaLnBrk="1" hangingPunct="1">
              <a:lnSpc>
                <a:spcPct val="80000"/>
              </a:lnSpc>
            </a:pPr>
            <a:r>
              <a:rPr lang="en-GB" altLang="en-US" sz="2000" dirty="0" smtClean="0"/>
              <a:t>Peer Mentoring</a:t>
            </a:r>
          </a:p>
        </p:txBody>
      </p:sp>
    </p:spTree>
    <p:extLst>
      <p:ext uri="{BB962C8B-B14F-4D97-AF65-F5344CB8AC3E}">
        <p14:creationId xmlns:p14="http://schemas.microsoft.com/office/powerpoint/2010/main" val="68667174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r>
              <a:rPr lang="en-GB" altLang="en-US" b="1" dirty="0" smtClean="0"/>
              <a:t>Street Based/Detached </a:t>
            </a:r>
            <a:br>
              <a:rPr lang="en-GB" altLang="en-US" b="1" dirty="0" smtClean="0"/>
            </a:br>
            <a:r>
              <a:rPr lang="en-GB" altLang="en-US" b="1" dirty="0" smtClean="0"/>
              <a:t>Youth Work</a:t>
            </a:r>
            <a:r>
              <a:rPr lang="en-GB" altLang="en-US" dirty="0" smtClean="0"/>
              <a:t> </a:t>
            </a:r>
          </a:p>
        </p:txBody>
      </p:sp>
      <p:sp>
        <p:nvSpPr>
          <p:cNvPr id="46083" name="Rectangle 4"/>
          <p:cNvSpPr>
            <a:spLocks noGrp="1" noChangeArrowheads="1"/>
          </p:cNvSpPr>
          <p:nvPr>
            <p:ph type="body" idx="1"/>
          </p:nvPr>
        </p:nvSpPr>
        <p:spPr>
          <a:xfrm>
            <a:off x="467544" y="1844824"/>
            <a:ext cx="8280920" cy="4536504"/>
          </a:xfrm>
        </p:spPr>
        <p:txBody>
          <a:bodyPr>
            <a:normAutofit lnSpcReduction="10000"/>
          </a:bodyPr>
          <a:lstStyle/>
          <a:p>
            <a:pPr eaLnBrk="1" hangingPunct="1">
              <a:lnSpc>
                <a:spcPct val="80000"/>
              </a:lnSpc>
            </a:pPr>
            <a:r>
              <a:rPr lang="en-GB" altLang="en-US" sz="2000" dirty="0" smtClean="0"/>
              <a:t>Street Based Youth Work is the term used to describe youth work when it is carried out with young people on the streets or in other public spaces.</a:t>
            </a:r>
          </a:p>
          <a:p>
            <a:pPr eaLnBrk="1" hangingPunct="1">
              <a:lnSpc>
                <a:spcPct val="80000"/>
              </a:lnSpc>
            </a:pPr>
            <a:r>
              <a:rPr lang="en-GB" altLang="en-US" sz="2000" dirty="0" smtClean="0"/>
              <a:t>Its core purposes, principles and values remain the same as for youth work in other settings although in practice some aspects may require additional time and negotiation (e.g. establishing contact and boundaries).</a:t>
            </a:r>
          </a:p>
          <a:p>
            <a:pPr>
              <a:lnSpc>
                <a:spcPct val="80000"/>
              </a:lnSpc>
            </a:pPr>
            <a:r>
              <a:rPr lang="en-GB" altLang="en-US" sz="2000" dirty="0" smtClean="0"/>
              <a:t>It takes place on young people's own territory such as streets, cafes, and parks, outside shops etc. - that are appropriate to them and on their terms. It begins from where young people are in terms of their values, attitudes, issues and ambitions, and is concerned with their personal and social development.</a:t>
            </a:r>
          </a:p>
          <a:p>
            <a:pPr>
              <a:lnSpc>
                <a:spcPct val="80000"/>
              </a:lnSpc>
            </a:pPr>
            <a:r>
              <a:rPr lang="en-GB" altLang="en-US" sz="2000" dirty="0" smtClean="0"/>
              <a:t>A model of youth work practice targeted at vulnerable &amp; excluded young people that mainstream youth work and other services do not reach.</a:t>
            </a:r>
          </a:p>
          <a:p>
            <a:pPr>
              <a:lnSpc>
                <a:spcPct val="80000"/>
              </a:lnSpc>
            </a:pPr>
            <a:r>
              <a:rPr lang="en-GB" altLang="en-US" sz="2000" dirty="0"/>
              <a:t>Youth detached teams work to ensure that young people are fully informed and have all the possible information on the issues that affect them to be enable to make informed choices.</a:t>
            </a:r>
            <a:endParaRPr lang="en-GB" altLang="en-US" sz="2000" dirty="0" smtClean="0"/>
          </a:p>
          <a:p>
            <a:pPr>
              <a:lnSpc>
                <a:spcPct val="80000"/>
              </a:lnSpc>
            </a:pPr>
            <a:endParaRPr lang="en-GB" altLang="en-US" sz="2100" dirty="0" smtClean="0"/>
          </a:p>
          <a:p>
            <a:pPr eaLnBrk="1" hangingPunct="1">
              <a:lnSpc>
                <a:spcPct val="80000"/>
              </a:lnSpc>
            </a:pPr>
            <a:endParaRPr lang="en-GB" altLang="en-US" sz="2100" dirty="0" smtClean="0"/>
          </a:p>
        </p:txBody>
      </p:sp>
    </p:spTree>
    <p:extLst>
      <p:ext uri="{BB962C8B-B14F-4D97-AF65-F5344CB8AC3E}">
        <p14:creationId xmlns:p14="http://schemas.microsoft.com/office/powerpoint/2010/main" val="406610987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b="1" smtClean="0"/>
              <a:t>Outreach Youth Work</a:t>
            </a:r>
            <a:r>
              <a:rPr lang="en-GB" altLang="en-US" smtClean="0"/>
              <a:t> </a:t>
            </a:r>
          </a:p>
        </p:txBody>
      </p:sp>
      <p:sp>
        <p:nvSpPr>
          <p:cNvPr id="50179" name="Rectangle 4"/>
          <p:cNvSpPr>
            <a:spLocks noGrp="1" noChangeArrowheads="1"/>
          </p:cNvSpPr>
          <p:nvPr>
            <p:ph type="body" idx="1"/>
          </p:nvPr>
        </p:nvSpPr>
        <p:spPr>
          <a:xfrm>
            <a:off x="683568" y="1827213"/>
            <a:ext cx="8000057" cy="4114800"/>
          </a:xfrm>
        </p:spPr>
        <p:txBody>
          <a:bodyPr/>
          <a:lstStyle/>
          <a:p>
            <a:pPr eaLnBrk="1" hangingPunct="1">
              <a:lnSpc>
                <a:spcPct val="80000"/>
              </a:lnSpc>
            </a:pPr>
            <a:r>
              <a:rPr lang="en-GB" altLang="en-US" sz="2100" dirty="0" smtClean="0"/>
              <a:t>Outreach work is normally related to services which are available elsewhere and is generally aimed at feeding young people in to those services.</a:t>
            </a:r>
          </a:p>
          <a:p>
            <a:pPr eaLnBrk="1" hangingPunct="1">
              <a:lnSpc>
                <a:spcPct val="80000"/>
              </a:lnSpc>
            </a:pPr>
            <a:r>
              <a:rPr lang="en-GB" altLang="en-US" sz="2100" dirty="0" smtClean="0"/>
              <a:t>Whilst it can and does take place on young people’s own territory, it can also include work in existing youth facilities, educational institutions and commercial settings. </a:t>
            </a:r>
          </a:p>
          <a:p>
            <a:pPr eaLnBrk="1" hangingPunct="1">
              <a:lnSpc>
                <a:spcPct val="80000"/>
              </a:lnSpc>
            </a:pPr>
            <a:r>
              <a:rPr lang="en-GB" altLang="en-US" sz="2100" dirty="0" smtClean="0"/>
              <a:t>It is characterised by purposeful interaction between youth and community and young people and involves contact, information giving, and the invitation to join existing or proposed youth programmes and other services designed with them in mind.  </a:t>
            </a:r>
          </a:p>
          <a:p>
            <a:pPr eaLnBrk="1" hangingPunct="1">
              <a:lnSpc>
                <a:spcPct val="80000"/>
              </a:lnSpc>
            </a:pPr>
            <a:endParaRPr lang="en-GB" altLang="en-US" sz="2100" dirty="0" smtClean="0"/>
          </a:p>
        </p:txBody>
      </p:sp>
    </p:spTree>
    <p:extLst>
      <p:ext uri="{BB962C8B-B14F-4D97-AF65-F5344CB8AC3E}">
        <p14:creationId xmlns:p14="http://schemas.microsoft.com/office/powerpoint/2010/main" val="366264111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91</TotalTime>
  <Words>2955</Words>
  <Application>Microsoft Office PowerPoint</Application>
  <PresentationFormat>On-screen Show (4:3)</PresentationFormat>
  <Paragraphs>210</Paragraphs>
  <Slides>37</Slides>
  <Notes>7</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Apothecary</vt:lpstr>
      <vt:lpstr>SJYW4014</vt:lpstr>
      <vt:lpstr> The wide range of youth work </vt:lpstr>
      <vt:lpstr> The wide range of youth work </vt:lpstr>
      <vt:lpstr> The wide range of youth work </vt:lpstr>
      <vt:lpstr>For example, workers say:</vt:lpstr>
      <vt:lpstr>For example, workers say:</vt:lpstr>
      <vt:lpstr>For example, workers say:</vt:lpstr>
      <vt:lpstr>The wide range of youth work</vt:lpstr>
      <vt:lpstr>Working in different ways requires a range of skills…</vt:lpstr>
      <vt:lpstr>Youth Work: Identifying the Skills and Values </vt:lpstr>
      <vt:lpstr>Identifying the skills </vt:lpstr>
      <vt:lpstr>Identifying the skills </vt:lpstr>
      <vt:lpstr>Identifying the skills </vt:lpstr>
      <vt:lpstr>Identifying the skills </vt:lpstr>
      <vt:lpstr>The importance of ethics in youth work </vt:lpstr>
      <vt:lpstr>CODE OF OCCUPATIONAL ETHICS FOR THE YOUTH SERVICE IN WALES</vt:lpstr>
      <vt:lpstr>CODE OF OCCUPATIONAL ETHICS FOR THE YOUTH SERVICE IN WALES</vt:lpstr>
      <vt:lpstr>Ethical Dilemmas in youth work </vt:lpstr>
      <vt:lpstr>   Values and Principles </vt:lpstr>
      <vt:lpstr>Values and Principles </vt:lpstr>
      <vt:lpstr>Values and Principles </vt:lpstr>
      <vt:lpstr>Values and Principles </vt:lpstr>
      <vt:lpstr>Values and Principles </vt:lpstr>
      <vt:lpstr>Values and Principles </vt:lpstr>
      <vt:lpstr>Multiple Roles </vt:lpstr>
      <vt:lpstr>Multiple Roles </vt:lpstr>
      <vt:lpstr>Different Models of Youth Work</vt:lpstr>
      <vt:lpstr>Centre Based Youth Work </vt:lpstr>
      <vt:lpstr>Youth Clubs</vt:lpstr>
      <vt:lpstr>Youth Clubs</vt:lpstr>
      <vt:lpstr>Issue based Youth Work</vt:lpstr>
      <vt:lpstr>Health Based Youth Work </vt:lpstr>
      <vt:lpstr>Schools Based Youth Work</vt:lpstr>
      <vt:lpstr>Schools Based Youth Work (SBYW)</vt:lpstr>
      <vt:lpstr>Schools Based Youth Work</vt:lpstr>
      <vt:lpstr>Street Based/Detached  Youth Work </vt:lpstr>
      <vt:lpstr>Outreach Youth Work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SJYW4014</dc:title>
  <dc:creator>Administrator</dc:creator>
  <cp:lastModifiedBy>Administrator</cp:lastModifiedBy>
  <cp:revision>10</cp:revision>
  <dcterms:created xsi:type="dcterms:W3CDTF">2015-02-15T20:03:24Z</dcterms:created>
  <dcterms:modified xsi:type="dcterms:W3CDTF">2015-02-15T21:44:20Z</dcterms:modified>
</cp:coreProperties>
</file>