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1"/>
  </p:sldMasterIdLst>
  <p:notesMasterIdLst>
    <p:notesMasterId r:id="rId10"/>
  </p:notesMasterIdLst>
  <p:sldIdLst>
    <p:sldId id="256" r:id="rId2"/>
    <p:sldId id="257" r:id="rId3"/>
    <p:sldId id="258" r:id="rId4"/>
    <p:sldId id="259" r:id="rId5"/>
    <p:sldId id="260" r:id="rId6"/>
    <p:sldId id="261" r:id="rId7"/>
    <p:sldId id="268" r:id="rId8"/>
    <p:sldId id="26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94568"/>
  </p:normalViewPr>
  <p:slideViewPr>
    <p:cSldViewPr snapToGrid="0" snapToObjects="1">
      <p:cViewPr varScale="1">
        <p:scale>
          <a:sx n="90" d="100"/>
          <a:sy n="90" d="100"/>
        </p:scale>
        <p:origin x="232" y="6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E726EA-7BE6-A54D-8C76-3647A7B1B489}" type="doc">
      <dgm:prSet loTypeId="urn:microsoft.com/office/officeart/2005/8/layout/cycle2" loCatId="" qsTypeId="urn:microsoft.com/office/officeart/2005/8/quickstyle/simple1" qsCatId="simple" csTypeId="urn:microsoft.com/office/officeart/2005/8/colors/accent1_2" csCatId="accent1" phldr="1"/>
      <dgm:spPr/>
      <dgm:t>
        <a:bodyPr/>
        <a:lstStyle/>
        <a:p>
          <a:endParaRPr lang="en-GB"/>
        </a:p>
      </dgm:t>
    </dgm:pt>
    <dgm:pt modelId="{156FD7D3-71FE-534D-B36B-924F84BA5CF7}">
      <dgm:prSet phldrT="[Text]" custT="1"/>
      <dgm:spPr/>
      <dgm:t>
        <a:bodyPr/>
        <a:lstStyle/>
        <a:p>
          <a:r>
            <a:rPr lang="en-GB" sz="1600" b="1" dirty="0">
              <a:solidFill>
                <a:schemeClr val="bg2">
                  <a:lumMod val="10000"/>
                </a:schemeClr>
              </a:solidFill>
            </a:rPr>
            <a:t>Week 2-4</a:t>
          </a:r>
        </a:p>
        <a:p>
          <a:r>
            <a:rPr lang="en-GB" sz="1600" b="0" dirty="0">
              <a:solidFill>
                <a:schemeClr val="bg2">
                  <a:lumMod val="10000"/>
                </a:schemeClr>
              </a:solidFill>
            </a:rPr>
            <a:t>Build a team- promo video, PR, Social media management, online advertisement</a:t>
          </a:r>
        </a:p>
      </dgm:t>
    </dgm:pt>
    <dgm:pt modelId="{AD342C28-A085-2348-B324-D02C6B37FFA7}" type="parTrans" cxnId="{B22BA831-E12B-204A-80CE-BAF100CFE01A}">
      <dgm:prSet/>
      <dgm:spPr/>
      <dgm:t>
        <a:bodyPr/>
        <a:lstStyle/>
        <a:p>
          <a:endParaRPr lang="en-GB"/>
        </a:p>
      </dgm:t>
    </dgm:pt>
    <dgm:pt modelId="{A674C81D-4985-144B-AAAC-6B83133302A0}" type="sibTrans" cxnId="{B22BA831-E12B-204A-80CE-BAF100CFE01A}">
      <dgm:prSet/>
      <dgm:spPr/>
      <dgm:t>
        <a:bodyPr/>
        <a:lstStyle/>
        <a:p>
          <a:endParaRPr lang="en-GB"/>
        </a:p>
      </dgm:t>
    </dgm:pt>
    <dgm:pt modelId="{B048AD30-75E5-3B43-A508-7AB74DE9352C}">
      <dgm:prSet phldrT="[Text]" custT="1"/>
      <dgm:spPr/>
      <dgm:t>
        <a:bodyPr/>
        <a:lstStyle/>
        <a:p>
          <a:r>
            <a:rPr lang="en-GB" sz="1500" b="1" dirty="0">
              <a:solidFill>
                <a:schemeClr val="bg2">
                  <a:lumMod val="10000"/>
                </a:schemeClr>
              </a:solidFill>
            </a:rPr>
            <a:t>Week 8-9</a:t>
          </a:r>
        </a:p>
        <a:p>
          <a:r>
            <a:rPr lang="en-GB" sz="1500" b="0" dirty="0">
              <a:solidFill>
                <a:schemeClr val="bg2">
                  <a:lumMod val="10000"/>
                </a:schemeClr>
              </a:solidFill>
            </a:rPr>
            <a:t>Release EP of one song off album that will be most popular advertised online social media and blogs/ digital magazines- Tease music video</a:t>
          </a:r>
        </a:p>
      </dgm:t>
    </dgm:pt>
    <dgm:pt modelId="{035B0EE0-DF6F-7E43-A321-B0F5C9672328}" type="parTrans" cxnId="{F05A8056-2BFB-584E-B78D-8CB45752E3CC}">
      <dgm:prSet/>
      <dgm:spPr/>
      <dgm:t>
        <a:bodyPr/>
        <a:lstStyle/>
        <a:p>
          <a:endParaRPr lang="en-GB"/>
        </a:p>
      </dgm:t>
    </dgm:pt>
    <dgm:pt modelId="{643D261F-AB7C-8140-B97C-0FD1DA1EEE08}" type="sibTrans" cxnId="{F05A8056-2BFB-584E-B78D-8CB45752E3CC}">
      <dgm:prSet/>
      <dgm:spPr/>
      <dgm:t>
        <a:bodyPr/>
        <a:lstStyle/>
        <a:p>
          <a:endParaRPr lang="en-GB"/>
        </a:p>
      </dgm:t>
    </dgm:pt>
    <dgm:pt modelId="{BC5FE2E1-19FB-164A-AA08-5BA3FEC166E3}">
      <dgm:prSet phldrT="[Text]" custT="1"/>
      <dgm:spPr/>
      <dgm:t>
        <a:bodyPr/>
        <a:lstStyle/>
        <a:p>
          <a:r>
            <a:rPr lang="en-GB" sz="1600" b="1" dirty="0">
              <a:solidFill>
                <a:schemeClr val="bg2">
                  <a:lumMod val="10000"/>
                </a:schemeClr>
              </a:solidFill>
            </a:rPr>
            <a:t>Week 12</a:t>
          </a:r>
        </a:p>
        <a:p>
          <a:r>
            <a:rPr lang="en-GB" sz="1600" b="0" dirty="0">
              <a:solidFill>
                <a:schemeClr val="bg2">
                  <a:lumMod val="10000"/>
                </a:schemeClr>
              </a:solidFill>
            </a:rPr>
            <a:t>Release album along with music video on all music streaming platforms including Vinyl and CD purchases/ merchandise available online continuing advertisements on social media and online including radio plays and Spotify playlists.</a:t>
          </a:r>
        </a:p>
        <a:p>
          <a:r>
            <a:rPr lang="en-GB" sz="1600" b="0" dirty="0">
              <a:solidFill>
                <a:schemeClr val="bg2">
                  <a:lumMod val="10000"/>
                </a:schemeClr>
              </a:solidFill>
            </a:rPr>
            <a:t>EP video available on YouTube and Facebook page</a:t>
          </a:r>
        </a:p>
        <a:p>
          <a:endParaRPr lang="en-GB" sz="1600" b="0" dirty="0">
            <a:solidFill>
              <a:schemeClr val="bg2">
                <a:lumMod val="10000"/>
              </a:schemeClr>
            </a:solidFill>
          </a:endParaRPr>
        </a:p>
      </dgm:t>
    </dgm:pt>
    <dgm:pt modelId="{C7D74955-37F4-AA4C-BAB5-F15905E8C36E}" type="parTrans" cxnId="{523B1256-1B34-0646-AEC0-2FFCA073E9F7}">
      <dgm:prSet/>
      <dgm:spPr/>
      <dgm:t>
        <a:bodyPr/>
        <a:lstStyle/>
        <a:p>
          <a:endParaRPr lang="en-GB"/>
        </a:p>
      </dgm:t>
    </dgm:pt>
    <dgm:pt modelId="{7AAB346A-6233-5D4A-B5E4-C94FC35DB16C}" type="sibTrans" cxnId="{523B1256-1B34-0646-AEC0-2FFCA073E9F7}">
      <dgm:prSet/>
      <dgm:spPr/>
      <dgm:t>
        <a:bodyPr/>
        <a:lstStyle/>
        <a:p>
          <a:endParaRPr lang="en-GB"/>
        </a:p>
      </dgm:t>
    </dgm:pt>
    <dgm:pt modelId="{3348A480-B7CE-6D49-AD7E-92BD8C619D9E}">
      <dgm:prSet custT="1"/>
      <dgm:spPr/>
      <dgm:t>
        <a:bodyPr/>
        <a:lstStyle/>
        <a:p>
          <a:r>
            <a:rPr lang="en-GB" sz="1600" b="1" dirty="0">
              <a:solidFill>
                <a:schemeClr val="bg2">
                  <a:lumMod val="10000"/>
                </a:schemeClr>
              </a:solidFill>
            </a:rPr>
            <a:t>Week 1</a:t>
          </a:r>
        </a:p>
        <a:p>
          <a:r>
            <a:rPr lang="en-GB" sz="1600" dirty="0">
              <a:solidFill>
                <a:schemeClr val="bg2">
                  <a:lumMod val="10000"/>
                </a:schemeClr>
              </a:solidFill>
            </a:rPr>
            <a:t>Organise and execute photoshoot for promo pictures</a:t>
          </a:r>
        </a:p>
      </dgm:t>
    </dgm:pt>
    <dgm:pt modelId="{87E0F7B5-0B35-C549-AAD2-7C9CF87A82BC}" type="parTrans" cxnId="{2E2DB1A1-167C-FE49-97F8-EED8C8189C00}">
      <dgm:prSet/>
      <dgm:spPr/>
      <dgm:t>
        <a:bodyPr/>
        <a:lstStyle/>
        <a:p>
          <a:endParaRPr lang="en-GB"/>
        </a:p>
      </dgm:t>
    </dgm:pt>
    <dgm:pt modelId="{1B034823-6083-6F46-BA74-F53EFB21EDF3}" type="sibTrans" cxnId="{2E2DB1A1-167C-FE49-97F8-EED8C8189C00}">
      <dgm:prSet/>
      <dgm:spPr/>
      <dgm:t>
        <a:bodyPr/>
        <a:lstStyle/>
        <a:p>
          <a:endParaRPr lang="en-GB"/>
        </a:p>
      </dgm:t>
    </dgm:pt>
    <dgm:pt modelId="{9FA9EC35-A0F7-D84A-82A2-62C5EBC9217C}">
      <dgm:prSet custT="1"/>
      <dgm:spPr/>
      <dgm:t>
        <a:bodyPr/>
        <a:lstStyle/>
        <a:p>
          <a:r>
            <a:rPr lang="en-GB" sz="1600" b="1" dirty="0">
              <a:solidFill>
                <a:schemeClr val="bg2">
                  <a:lumMod val="10000"/>
                </a:schemeClr>
              </a:solidFill>
            </a:rPr>
            <a:t>Week 4-7</a:t>
          </a:r>
        </a:p>
        <a:p>
          <a:r>
            <a:rPr lang="en-GB" sz="1600" b="0" dirty="0">
              <a:solidFill>
                <a:schemeClr val="bg2">
                  <a:lumMod val="10000"/>
                </a:schemeClr>
              </a:solidFill>
            </a:rPr>
            <a:t>Update and create social media campaigns- advertise album release using promo pics and release of EP prior</a:t>
          </a:r>
        </a:p>
      </dgm:t>
    </dgm:pt>
    <dgm:pt modelId="{78ED77EA-1EF1-DF42-AFC2-1ED7970ADA51}" type="parTrans" cxnId="{11C91ADA-6078-EB42-955A-99C20047A742}">
      <dgm:prSet/>
      <dgm:spPr/>
      <dgm:t>
        <a:bodyPr/>
        <a:lstStyle/>
        <a:p>
          <a:endParaRPr lang="en-GB"/>
        </a:p>
      </dgm:t>
    </dgm:pt>
    <dgm:pt modelId="{64C4AA08-A245-554F-9811-B00EBD660E9A}" type="sibTrans" cxnId="{11C91ADA-6078-EB42-955A-99C20047A742}">
      <dgm:prSet/>
      <dgm:spPr/>
      <dgm:t>
        <a:bodyPr/>
        <a:lstStyle/>
        <a:p>
          <a:endParaRPr lang="en-GB"/>
        </a:p>
      </dgm:t>
    </dgm:pt>
    <dgm:pt modelId="{C8BED13B-98F5-4E42-B464-298EE1FDC9E0}">
      <dgm:prSet custT="1"/>
      <dgm:spPr/>
      <dgm:t>
        <a:bodyPr/>
        <a:lstStyle/>
        <a:p>
          <a:r>
            <a:rPr lang="en-GB" sz="1400" b="1" dirty="0">
              <a:solidFill>
                <a:schemeClr val="bg2">
                  <a:lumMod val="10000"/>
                </a:schemeClr>
              </a:solidFill>
            </a:rPr>
            <a:t>Week 7-8</a:t>
          </a:r>
        </a:p>
        <a:p>
          <a:r>
            <a:rPr lang="en-GB" sz="1400" b="0" dirty="0">
              <a:solidFill>
                <a:schemeClr val="bg2">
                  <a:lumMod val="10000"/>
                </a:schemeClr>
              </a:solidFill>
            </a:rPr>
            <a:t>Host a crowd-funding competition where fans can pay £5 raffle to win signed CD with merchandise</a:t>
          </a:r>
        </a:p>
      </dgm:t>
    </dgm:pt>
    <dgm:pt modelId="{AD5476F0-C320-564B-ACA6-5EC1738B2494}" type="parTrans" cxnId="{8A045CCF-C8A9-9944-B96E-80C96645B09E}">
      <dgm:prSet/>
      <dgm:spPr/>
      <dgm:t>
        <a:bodyPr/>
        <a:lstStyle/>
        <a:p>
          <a:endParaRPr lang="en-GB"/>
        </a:p>
      </dgm:t>
    </dgm:pt>
    <dgm:pt modelId="{3A6A40A0-9719-564B-800D-CAEA51289684}" type="sibTrans" cxnId="{8A045CCF-C8A9-9944-B96E-80C96645B09E}">
      <dgm:prSet/>
      <dgm:spPr/>
      <dgm:t>
        <a:bodyPr/>
        <a:lstStyle/>
        <a:p>
          <a:endParaRPr lang="en-GB"/>
        </a:p>
      </dgm:t>
    </dgm:pt>
    <dgm:pt modelId="{21374E1D-4FD1-D948-8C39-5ABBD97E1D48}" type="pres">
      <dgm:prSet presAssocID="{26E726EA-7BE6-A54D-8C76-3647A7B1B489}" presName="cycle" presStyleCnt="0">
        <dgm:presLayoutVars>
          <dgm:dir/>
          <dgm:resizeHandles val="exact"/>
        </dgm:presLayoutVars>
      </dgm:prSet>
      <dgm:spPr/>
    </dgm:pt>
    <dgm:pt modelId="{8973A971-7271-A74B-92EA-6A72734B583B}" type="pres">
      <dgm:prSet presAssocID="{3348A480-B7CE-6D49-AD7E-92BD8C619D9E}" presName="node" presStyleLbl="node1" presStyleIdx="0" presStyleCnt="6" custScaleX="111861" custScaleY="105437" custRadScaleRad="78505" custRadScaleInc="-9381">
        <dgm:presLayoutVars>
          <dgm:bulletEnabled val="1"/>
        </dgm:presLayoutVars>
      </dgm:prSet>
      <dgm:spPr/>
    </dgm:pt>
    <dgm:pt modelId="{37C5C58A-A4A1-B044-A2C5-3EAC7CDDE9EA}" type="pres">
      <dgm:prSet presAssocID="{1B034823-6083-6F46-BA74-F53EFB21EDF3}" presName="sibTrans" presStyleLbl="sibTrans2D1" presStyleIdx="0" presStyleCnt="6"/>
      <dgm:spPr/>
    </dgm:pt>
    <dgm:pt modelId="{5D4B6923-B908-2B42-88AD-119E291FD9C8}" type="pres">
      <dgm:prSet presAssocID="{1B034823-6083-6F46-BA74-F53EFB21EDF3}" presName="connectorText" presStyleLbl="sibTrans2D1" presStyleIdx="0" presStyleCnt="6"/>
      <dgm:spPr/>
    </dgm:pt>
    <dgm:pt modelId="{4C71D5DF-B9BA-9E46-ADCD-794959A67919}" type="pres">
      <dgm:prSet presAssocID="{156FD7D3-71FE-534D-B36B-924F84BA5CF7}" presName="node" presStyleLbl="node1" presStyleIdx="1" presStyleCnt="6" custScaleX="142818" custScaleY="143042" custRadScaleRad="110242" custRadScaleInc="12984">
        <dgm:presLayoutVars>
          <dgm:bulletEnabled val="1"/>
        </dgm:presLayoutVars>
      </dgm:prSet>
      <dgm:spPr/>
    </dgm:pt>
    <dgm:pt modelId="{AE11E6DE-0FBF-2D4E-B145-A5C442C6D855}" type="pres">
      <dgm:prSet presAssocID="{A674C81D-4985-144B-AAAC-6B83133302A0}" presName="sibTrans" presStyleLbl="sibTrans2D1" presStyleIdx="1" presStyleCnt="6"/>
      <dgm:spPr/>
    </dgm:pt>
    <dgm:pt modelId="{FF6E2855-72E4-454B-AF09-07EC2B1F0FA9}" type="pres">
      <dgm:prSet presAssocID="{A674C81D-4985-144B-AAAC-6B83133302A0}" presName="connectorText" presStyleLbl="sibTrans2D1" presStyleIdx="1" presStyleCnt="6"/>
      <dgm:spPr/>
    </dgm:pt>
    <dgm:pt modelId="{BAEE9DB7-41D6-A24B-BD6C-0AF269397E31}" type="pres">
      <dgm:prSet presAssocID="{9FA9EC35-A0F7-D84A-82A2-62C5EBC9217C}" presName="node" presStyleLbl="node1" presStyleIdx="2" presStyleCnt="6" custScaleX="162986" custScaleY="160689" custRadScaleRad="166981" custRadScaleInc="-37963">
        <dgm:presLayoutVars>
          <dgm:bulletEnabled val="1"/>
        </dgm:presLayoutVars>
      </dgm:prSet>
      <dgm:spPr/>
    </dgm:pt>
    <dgm:pt modelId="{7AA6AACE-D738-2947-8029-C970085DD94D}" type="pres">
      <dgm:prSet presAssocID="{64C4AA08-A245-554F-9811-B00EBD660E9A}" presName="sibTrans" presStyleLbl="sibTrans2D1" presStyleIdx="2" presStyleCnt="6"/>
      <dgm:spPr/>
    </dgm:pt>
    <dgm:pt modelId="{58976E94-CD45-EC40-875C-539A44FF5EF6}" type="pres">
      <dgm:prSet presAssocID="{64C4AA08-A245-554F-9811-B00EBD660E9A}" presName="connectorText" presStyleLbl="sibTrans2D1" presStyleIdx="2" presStyleCnt="6"/>
      <dgm:spPr/>
    </dgm:pt>
    <dgm:pt modelId="{72512CFD-32BC-0243-BFC8-6127FFC0CA08}" type="pres">
      <dgm:prSet presAssocID="{C8BED13B-98F5-4E42-B464-298EE1FDC9E0}" presName="node" presStyleLbl="node1" presStyleIdx="3" presStyleCnt="6" custScaleX="127587" custScaleY="147738" custRadScaleRad="93150" custRadScaleInc="-39523">
        <dgm:presLayoutVars>
          <dgm:bulletEnabled val="1"/>
        </dgm:presLayoutVars>
      </dgm:prSet>
      <dgm:spPr/>
    </dgm:pt>
    <dgm:pt modelId="{363A00D7-07C4-B242-BDF3-60166357ECC9}" type="pres">
      <dgm:prSet presAssocID="{3A6A40A0-9719-564B-800D-CAEA51289684}" presName="sibTrans" presStyleLbl="sibTrans2D1" presStyleIdx="3" presStyleCnt="6"/>
      <dgm:spPr/>
    </dgm:pt>
    <dgm:pt modelId="{ED00719F-7D49-614B-B571-A17B588179C7}" type="pres">
      <dgm:prSet presAssocID="{3A6A40A0-9719-564B-800D-CAEA51289684}" presName="connectorText" presStyleLbl="sibTrans2D1" presStyleIdx="3" presStyleCnt="6"/>
      <dgm:spPr/>
    </dgm:pt>
    <dgm:pt modelId="{6B359948-CF49-B340-A9DF-29353116F1D5}" type="pres">
      <dgm:prSet presAssocID="{B048AD30-75E5-3B43-A508-7AB74DE9352C}" presName="node" presStyleLbl="node1" presStyleIdx="4" presStyleCnt="6" custScaleX="155476" custScaleY="146651" custRadScaleRad="133843" custRadScaleInc="-43810">
        <dgm:presLayoutVars>
          <dgm:bulletEnabled val="1"/>
        </dgm:presLayoutVars>
      </dgm:prSet>
      <dgm:spPr/>
    </dgm:pt>
    <dgm:pt modelId="{BA736033-3DE9-904F-96B7-596AE72B4633}" type="pres">
      <dgm:prSet presAssocID="{643D261F-AB7C-8140-B97C-0FD1DA1EEE08}" presName="sibTrans" presStyleLbl="sibTrans2D1" presStyleIdx="4" presStyleCnt="6"/>
      <dgm:spPr/>
    </dgm:pt>
    <dgm:pt modelId="{17207BEC-3D23-6348-B3EB-706C3E0E47C9}" type="pres">
      <dgm:prSet presAssocID="{643D261F-AB7C-8140-B97C-0FD1DA1EEE08}" presName="connectorText" presStyleLbl="sibTrans2D1" presStyleIdx="4" presStyleCnt="6"/>
      <dgm:spPr/>
    </dgm:pt>
    <dgm:pt modelId="{45DFF0A5-4655-CC47-93BD-4A6C54FD09D8}" type="pres">
      <dgm:prSet presAssocID="{BC5FE2E1-19FB-164A-AA08-5BA3FEC166E3}" presName="node" presStyleLbl="node1" presStyleIdx="5" presStyleCnt="6" custScaleX="229910" custScaleY="260725" custRadScaleRad="220901" custRadScaleInc="-60417">
        <dgm:presLayoutVars>
          <dgm:bulletEnabled val="1"/>
        </dgm:presLayoutVars>
      </dgm:prSet>
      <dgm:spPr/>
    </dgm:pt>
    <dgm:pt modelId="{07577C13-A0C9-A44E-87E2-B6D8207951FA}" type="pres">
      <dgm:prSet presAssocID="{7AAB346A-6233-5D4A-B5E4-C94FC35DB16C}" presName="sibTrans" presStyleLbl="sibTrans2D1" presStyleIdx="5" presStyleCnt="6"/>
      <dgm:spPr/>
    </dgm:pt>
    <dgm:pt modelId="{E50780DC-CB3A-2F41-9A9D-62D0681FFD58}" type="pres">
      <dgm:prSet presAssocID="{7AAB346A-6233-5D4A-B5E4-C94FC35DB16C}" presName="connectorText" presStyleLbl="sibTrans2D1" presStyleIdx="5" presStyleCnt="6"/>
      <dgm:spPr/>
    </dgm:pt>
  </dgm:ptLst>
  <dgm:cxnLst>
    <dgm:cxn modelId="{3C004317-45C9-F948-A024-9F7F94BFB809}" type="presOf" srcId="{64C4AA08-A245-554F-9811-B00EBD660E9A}" destId="{7AA6AACE-D738-2947-8029-C970085DD94D}" srcOrd="0" destOrd="0" presId="urn:microsoft.com/office/officeart/2005/8/layout/cycle2"/>
    <dgm:cxn modelId="{2D52F628-A2E8-9E4B-8B4D-9EA8D7C70733}" type="presOf" srcId="{A674C81D-4985-144B-AAAC-6B83133302A0}" destId="{FF6E2855-72E4-454B-AF09-07EC2B1F0FA9}" srcOrd="1" destOrd="0" presId="urn:microsoft.com/office/officeart/2005/8/layout/cycle2"/>
    <dgm:cxn modelId="{B22BA831-E12B-204A-80CE-BAF100CFE01A}" srcId="{26E726EA-7BE6-A54D-8C76-3647A7B1B489}" destId="{156FD7D3-71FE-534D-B36B-924F84BA5CF7}" srcOrd="1" destOrd="0" parTransId="{AD342C28-A085-2348-B324-D02C6B37FFA7}" sibTransId="{A674C81D-4985-144B-AAAC-6B83133302A0}"/>
    <dgm:cxn modelId="{523B1256-1B34-0646-AEC0-2FFCA073E9F7}" srcId="{26E726EA-7BE6-A54D-8C76-3647A7B1B489}" destId="{BC5FE2E1-19FB-164A-AA08-5BA3FEC166E3}" srcOrd="5" destOrd="0" parTransId="{C7D74955-37F4-AA4C-BAB5-F15905E8C36E}" sibTransId="{7AAB346A-6233-5D4A-B5E4-C94FC35DB16C}"/>
    <dgm:cxn modelId="{F05A8056-2BFB-584E-B78D-8CB45752E3CC}" srcId="{26E726EA-7BE6-A54D-8C76-3647A7B1B489}" destId="{B048AD30-75E5-3B43-A508-7AB74DE9352C}" srcOrd="4" destOrd="0" parTransId="{035B0EE0-DF6F-7E43-A321-B0F5C9672328}" sibTransId="{643D261F-AB7C-8140-B97C-0FD1DA1EEE08}"/>
    <dgm:cxn modelId="{5B4CD25B-1254-A541-8CE5-AE7AC51D7465}" type="presOf" srcId="{BC5FE2E1-19FB-164A-AA08-5BA3FEC166E3}" destId="{45DFF0A5-4655-CC47-93BD-4A6C54FD09D8}" srcOrd="0" destOrd="0" presId="urn:microsoft.com/office/officeart/2005/8/layout/cycle2"/>
    <dgm:cxn modelId="{9837D35F-1A64-F04B-BB29-DC31237EB3A3}" type="presOf" srcId="{7AAB346A-6233-5D4A-B5E4-C94FC35DB16C}" destId="{E50780DC-CB3A-2F41-9A9D-62D0681FFD58}" srcOrd="1" destOrd="0" presId="urn:microsoft.com/office/officeart/2005/8/layout/cycle2"/>
    <dgm:cxn modelId="{C8F93466-9C45-4D42-8A5B-C0CBCEC9430F}" type="presOf" srcId="{3348A480-B7CE-6D49-AD7E-92BD8C619D9E}" destId="{8973A971-7271-A74B-92EA-6A72734B583B}" srcOrd="0" destOrd="0" presId="urn:microsoft.com/office/officeart/2005/8/layout/cycle2"/>
    <dgm:cxn modelId="{8FB39567-98DF-B940-95E8-DF09788CDC54}" type="presOf" srcId="{1B034823-6083-6F46-BA74-F53EFB21EDF3}" destId="{5D4B6923-B908-2B42-88AD-119E291FD9C8}" srcOrd="1" destOrd="0" presId="urn:microsoft.com/office/officeart/2005/8/layout/cycle2"/>
    <dgm:cxn modelId="{465D377A-DB71-004F-9762-FF865190EF5A}" type="presOf" srcId="{B048AD30-75E5-3B43-A508-7AB74DE9352C}" destId="{6B359948-CF49-B340-A9DF-29353116F1D5}" srcOrd="0" destOrd="0" presId="urn:microsoft.com/office/officeart/2005/8/layout/cycle2"/>
    <dgm:cxn modelId="{B677F690-B2EC-9641-A463-C3111CFD8045}" type="presOf" srcId="{A674C81D-4985-144B-AAAC-6B83133302A0}" destId="{AE11E6DE-0FBF-2D4E-B145-A5C442C6D855}" srcOrd="0" destOrd="0" presId="urn:microsoft.com/office/officeart/2005/8/layout/cycle2"/>
    <dgm:cxn modelId="{A3B89F91-DD56-5748-8369-BC77ADAEA579}" type="presOf" srcId="{1B034823-6083-6F46-BA74-F53EFB21EDF3}" destId="{37C5C58A-A4A1-B044-A2C5-3EAC7CDDE9EA}" srcOrd="0" destOrd="0" presId="urn:microsoft.com/office/officeart/2005/8/layout/cycle2"/>
    <dgm:cxn modelId="{A76F6C97-1148-C94F-9778-B99B85FFF097}" type="presOf" srcId="{643D261F-AB7C-8140-B97C-0FD1DA1EEE08}" destId="{17207BEC-3D23-6348-B3EB-706C3E0E47C9}" srcOrd="1" destOrd="0" presId="urn:microsoft.com/office/officeart/2005/8/layout/cycle2"/>
    <dgm:cxn modelId="{7F7BCE97-DA55-7F44-9723-1D51D0F743E8}" type="presOf" srcId="{7AAB346A-6233-5D4A-B5E4-C94FC35DB16C}" destId="{07577C13-A0C9-A44E-87E2-B6D8207951FA}" srcOrd="0" destOrd="0" presId="urn:microsoft.com/office/officeart/2005/8/layout/cycle2"/>
    <dgm:cxn modelId="{B193C998-C3A3-5547-BDDE-8F844740A5B8}" type="presOf" srcId="{643D261F-AB7C-8140-B97C-0FD1DA1EEE08}" destId="{BA736033-3DE9-904F-96B7-596AE72B4633}" srcOrd="0" destOrd="0" presId="urn:microsoft.com/office/officeart/2005/8/layout/cycle2"/>
    <dgm:cxn modelId="{2E2DB1A1-167C-FE49-97F8-EED8C8189C00}" srcId="{26E726EA-7BE6-A54D-8C76-3647A7B1B489}" destId="{3348A480-B7CE-6D49-AD7E-92BD8C619D9E}" srcOrd="0" destOrd="0" parTransId="{87E0F7B5-0B35-C549-AAD2-7C9CF87A82BC}" sibTransId="{1B034823-6083-6F46-BA74-F53EFB21EDF3}"/>
    <dgm:cxn modelId="{CDDD14A7-A41E-0940-84FE-58CBBB96C70C}" type="presOf" srcId="{64C4AA08-A245-554F-9811-B00EBD660E9A}" destId="{58976E94-CD45-EC40-875C-539A44FF5EF6}" srcOrd="1" destOrd="0" presId="urn:microsoft.com/office/officeart/2005/8/layout/cycle2"/>
    <dgm:cxn modelId="{17DBA4B3-0D73-C346-8201-D93B73AE3085}" type="presOf" srcId="{3A6A40A0-9719-564B-800D-CAEA51289684}" destId="{ED00719F-7D49-614B-B571-A17B588179C7}" srcOrd="1" destOrd="0" presId="urn:microsoft.com/office/officeart/2005/8/layout/cycle2"/>
    <dgm:cxn modelId="{14E443B9-547D-974F-A9A9-D1425FB1B9C9}" type="presOf" srcId="{9FA9EC35-A0F7-D84A-82A2-62C5EBC9217C}" destId="{BAEE9DB7-41D6-A24B-BD6C-0AF269397E31}" srcOrd="0" destOrd="0" presId="urn:microsoft.com/office/officeart/2005/8/layout/cycle2"/>
    <dgm:cxn modelId="{A0EDC0B9-6E74-544D-8D28-0EBC374128A5}" type="presOf" srcId="{3A6A40A0-9719-564B-800D-CAEA51289684}" destId="{363A00D7-07C4-B242-BDF3-60166357ECC9}" srcOrd="0" destOrd="0" presId="urn:microsoft.com/office/officeart/2005/8/layout/cycle2"/>
    <dgm:cxn modelId="{8A045CCF-C8A9-9944-B96E-80C96645B09E}" srcId="{26E726EA-7BE6-A54D-8C76-3647A7B1B489}" destId="{C8BED13B-98F5-4E42-B464-298EE1FDC9E0}" srcOrd="3" destOrd="0" parTransId="{AD5476F0-C320-564B-ACA6-5EC1738B2494}" sibTransId="{3A6A40A0-9719-564B-800D-CAEA51289684}"/>
    <dgm:cxn modelId="{11C91ADA-6078-EB42-955A-99C20047A742}" srcId="{26E726EA-7BE6-A54D-8C76-3647A7B1B489}" destId="{9FA9EC35-A0F7-D84A-82A2-62C5EBC9217C}" srcOrd="2" destOrd="0" parTransId="{78ED77EA-1EF1-DF42-AFC2-1ED7970ADA51}" sibTransId="{64C4AA08-A245-554F-9811-B00EBD660E9A}"/>
    <dgm:cxn modelId="{CCF67FE2-1F00-9740-940A-9F76D0B72216}" type="presOf" srcId="{156FD7D3-71FE-534D-B36B-924F84BA5CF7}" destId="{4C71D5DF-B9BA-9E46-ADCD-794959A67919}" srcOrd="0" destOrd="0" presId="urn:microsoft.com/office/officeart/2005/8/layout/cycle2"/>
    <dgm:cxn modelId="{686D4CEA-9E0F-D046-8735-8BAA21A7F4AC}" type="presOf" srcId="{26E726EA-7BE6-A54D-8C76-3647A7B1B489}" destId="{21374E1D-4FD1-D948-8C39-5ABBD97E1D48}" srcOrd="0" destOrd="0" presId="urn:microsoft.com/office/officeart/2005/8/layout/cycle2"/>
    <dgm:cxn modelId="{2631AEF9-1688-BE45-AB8D-4243490FEDB5}" type="presOf" srcId="{C8BED13B-98F5-4E42-B464-298EE1FDC9E0}" destId="{72512CFD-32BC-0243-BFC8-6127FFC0CA08}" srcOrd="0" destOrd="0" presId="urn:microsoft.com/office/officeart/2005/8/layout/cycle2"/>
    <dgm:cxn modelId="{30506ADC-4AD1-484C-8170-518AB128215F}" type="presParOf" srcId="{21374E1D-4FD1-D948-8C39-5ABBD97E1D48}" destId="{8973A971-7271-A74B-92EA-6A72734B583B}" srcOrd="0" destOrd="0" presId="urn:microsoft.com/office/officeart/2005/8/layout/cycle2"/>
    <dgm:cxn modelId="{1A965937-6D37-6344-89BE-7CF6FC0FF75D}" type="presParOf" srcId="{21374E1D-4FD1-D948-8C39-5ABBD97E1D48}" destId="{37C5C58A-A4A1-B044-A2C5-3EAC7CDDE9EA}" srcOrd="1" destOrd="0" presId="urn:microsoft.com/office/officeart/2005/8/layout/cycle2"/>
    <dgm:cxn modelId="{DC0448DE-E4CB-CE45-B0AF-3F4BD8545F0A}" type="presParOf" srcId="{37C5C58A-A4A1-B044-A2C5-3EAC7CDDE9EA}" destId="{5D4B6923-B908-2B42-88AD-119E291FD9C8}" srcOrd="0" destOrd="0" presId="urn:microsoft.com/office/officeart/2005/8/layout/cycle2"/>
    <dgm:cxn modelId="{374E1D00-369F-5746-909E-1CDF87601C2C}" type="presParOf" srcId="{21374E1D-4FD1-D948-8C39-5ABBD97E1D48}" destId="{4C71D5DF-B9BA-9E46-ADCD-794959A67919}" srcOrd="2" destOrd="0" presId="urn:microsoft.com/office/officeart/2005/8/layout/cycle2"/>
    <dgm:cxn modelId="{20D5D53F-5ED3-E342-8BB0-7FDB8020CDC8}" type="presParOf" srcId="{21374E1D-4FD1-D948-8C39-5ABBD97E1D48}" destId="{AE11E6DE-0FBF-2D4E-B145-A5C442C6D855}" srcOrd="3" destOrd="0" presId="urn:microsoft.com/office/officeart/2005/8/layout/cycle2"/>
    <dgm:cxn modelId="{32CD6C4E-4F33-5744-9403-FCBBC04DCECC}" type="presParOf" srcId="{AE11E6DE-0FBF-2D4E-B145-A5C442C6D855}" destId="{FF6E2855-72E4-454B-AF09-07EC2B1F0FA9}" srcOrd="0" destOrd="0" presId="urn:microsoft.com/office/officeart/2005/8/layout/cycle2"/>
    <dgm:cxn modelId="{8125E105-31C6-A745-BC34-F1E4C037E45D}" type="presParOf" srcId="{21374E1D-4FD1-D948-8C39-5ABBD97E1D48}" destId="{BAEE9DB7-41D6-A24B-BD6C-0AF269397E31}" srcOrd="4" destOrd="0" presId="urn:microsoft.com/office/officeart/2005/8/layout/cycle2"/>
    <dgm:cxn modelId="{1A4639F7-A7AB-5940-8677-B2F5E3D6569A}" type="presParOf" srcId="{21374E1D-4FD1-D948-8C39-5ABBD97E1D48}" destId="{7AA6AACE-D738-2947-8029-C970085DD94D}" srcOrd="5" destOrd="0" presId="urn:microsoft.com/office/officeart/2005/8/layout/cycle2"/>
    <dgm:cxn modelId="{2EE32F6A-4E8F-2446-AE6A-0AAC4726061F}" type="presParOf" srcId="{7AA6AACE-D738-2947-8029-C970085DD94D}" destId="{58976E94-CD45-EC40-875C-539A44FF5EF6}" srcOrd="0" destOrd="0" presId="urn:microsoft.com/office/officeart/2005/8/layout/cycle2"/>
    <dgm:cxn modelId="{37F132B3-E3C6-AB4D-B2DF-B64FDB43AD1D}" type="presParOf" srcId="{21374E1D-4FD1-D948-8C39-5ABBD97E1D48}" destId="{72512CFD-32BC-0243-BFC8-6127FFC0CA08}" srcOrd="6" destOrd="0" presId="urn:microsoft.com/office/officeart/2005/8/layout/cycle2"/>
    <dgm:cxn modelId="{79C8F4E5-7A87-AD4C-8B1D-DDD38CEA1795}" type="presParOf" srcId="{21374E1D-4FD1-D948-8C39-5ABBD97E1D48}" destId="{363A00D7-07C4-B242-BDF3-60166357ECC9}" srcOrd="7" destOrd="0" presId="urn:microsoft.com/office/officeart/2005/8/layout/cycle2"/>
    <dgm:cxn modelId="{B60697F5-5EEB-364F-B234-86E99D37B4A9}" type="presParOf" srcId="{363A00D7-07C4-B242-BDF3-60166357ECC9}" destId="{ED00719F-7D49-614B-B571-A17B588179C7}" srcOrd="0" destOrd="0" presId="urn:microsoft.com/office/officeart/2005/8/layout/cycle2"/>
    <dgm:cxn modelId="{D493B932-F864-954B-87D2-3032DDC1BEE8}" type="presParOf" srcId="{21374E1D-4FD1-D948-8C39-5ABBD97E1D48}" destId="{6B359948-CF49-B340-A9DF-29353116F1D5}" srcOrd="8" destOrd="0" presId="urn:microsoft.com/office/officeart/2005/8/layout/cycle2"/>
    <dgm:cxn modelId="{AE2737BA-6F6F-374D-8941-8E673E771541}" type="presParOf" srcId="{21374E1D-4FD1-D948-8C39-5ABBD97E1D48}" destId="{BA736033-3DE9-904F-96B7-596AE72B4633}" srcOrd="9" destOrd="0" presId="urn:microsoft.com/office/officeart/2005/8/layout/cycle2"/>
    <dgm:cxn modelId="{5866DD89-2ACA-4240-807E-24F40D6BD077}" type="presParOf" srcId="{BA736033-3DE9-904F-96B7-596AE72B4633}" destId="{17207BEC-3D23-6348-B3EB-706C3E0E47C9}" srcOrd="0" destOrd="0" presId="urn:microsoft.com/office/officeart/2005/8/layout/cycle2"/>
    <dgm:cxn modelId="{CD086B8C-0339-4843-90B8-B20307C5D8C6}" type="presParOf" srcId="{21374E1D-4FD1-D948-8C39-5ABBD97E1D48}" destId="{45DFF0A5-4655-CC47-93BD-4A6C54FD09D8}" srcOrd="10" destOrd="0" presId="urn:microsoft.com/office/officeart/2005/8/layout/cycle2"/>
    <dgm:cxn modelId="{2B4EDDBE-BBA0-AE4E-A90C-B52C3AC69D9D}" type="presParOf" srcId="{21374E1D-4FD1-D948-8C39-5ABBD97E1D48}" destId="{07577C13-A0C9-A44E-87E2-B6D8207951FA}" srcOrd="11" destOrd="0" presId="urn:microsoft.com/office/officeart/2005/8/layout/cycle2"/>
    <dgm:cxn modelId="{F7C9A996-DFBA-434E-B2EC-29B4ABCBBB66}" type="presParOf" srcId="{07577C13-A0C9-A44E-87E2-B6D8207951FA}" destId="{E50780DC-CB3A-2F41-9A9D-62D0681FFD58}" srcOrd="0" destOrd="0" presId="urn:microsoft.com/office/officeart/2005/8/layout/cycl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73A971-7271-A74B-92EA-6A72734B583B}">
      <dsp:nvSpPr>
        <dsp:cNvPr id="0" name=""/>
        <dsp:cNvSpPr/>
      </dsp:nvSpPr>
      <dsp:spPr>
        <a:xfrm>
          <a:off x="4390123" y="294562"/>
          <a:ext cx="1612749" cy="152013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2">
                  <a:lumMod val="10000"/>
                </a:schemeClr>
              </a:solidFill>
            </a:rPr>
            <a:t>Week 1</a:t>
          </a:r>
        </a:p>
        <a:p>
          <a:pPr marL="0" lvl="0" indent="0" algn="ctr" defTabSz="711200">
            <a:lnSpc>
              <a:spcPct val="90000"/>
            </a:lnSpc>
            <a:spcBef>
              <a:spcPct val="0"/>
            </a:spcBef>
            <a:spcAft>
              <a:spcPct val="35000"/>
            </a:spcAft>
            <a:buNone/>
          </a:pPr>
          <a:r>
            <a:rPr lang="en-GB" sz="1600" kern="1200" dirty="0">
              <a:solidFill>
                <a:schemeClr val="bg2">
                  <a:lumMod val="10000"/>
                </a:schemeClr>
              </a:solidFill>
            </a:rPr>
            <a:t>Organise and execute photoshoot for promo pictures</a:t>
          </a:r>
        </a:p>
      </dsp:txBody>
      <dsp:txXfrm>
        <a:off x="4626305" y="517180"/>
        <a:ext cx="1140385" cy="1074896"/>
      </dsp:txXfrm>
    </dsp:sp>
    <dsp:sp modelId="{37C5C58A-A4A1-B044-A2C5-3EAC7CDDE9EA}">
      <dsp:nvSpPr>
        <dsp:cNvPr id="0" name=""/>
        <dsp:cNvSpPr/>
      </dsp:nvSpPr>
      <dsp:spPr>
        <a:xfrm rot="972657">
          <a:off x="6064730" y="1101253"/>
          <a:ext cx="257926" cy="4865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6066268" y="1187770"/>
        <a:ext cx="180548" cy="291952"/>
      </dsp:txXfrm>
    </dsp:sp>
    <dsp:sp modelId="{4C71D5DF-B9BA-9E46-ADCD-794959A67919}">
      <dsp:nvSpPr>
        <dsp:cNvPr id="0" name=""/>
        <dsp:cNvSpPr/>
      </dsp:nvSpPr>
      <dsp:spPr>
        <a:xfrm>
          <a:off x="6393542" y="670821"/>
          <a:ext cx="2059070" cy="20623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2">
                  <a:lumMod val="10000"/>
                </a:schemeClr>
              </a:solidFill>
            </a:rPr>
            <a:t>Week 2-4</a:t>
          </a:r>
        </a:p>
        <a:p>
          <a:pPr marL="0" lvl="0" indent="0" algn="ctr" defTabSz="711200">
            <a:lnSpc>
              <a:spcPct val="90000"/>
            </a:lnSpc>
            <a:spcBef>
              <a:spcPct val="0"/>
            </a:spcBef>
            <a:spcAft>
              <a:spcPct val="35000"/>
            </a:spcAft>
            <a:buNone/>
          </a:pPr>
          <a:r>
            <a:rPr lang="en-GB" sz="1600" b="0" kern="1200" dirty="0">
              <a:solidFill>
                <a:schemeClr val="bg2">
                  <a:lumMod val="10000"/>
                </a:schemeClr>
              </a:solidFill>
            </a:rPr>
            <a:t>Build a team- promo video, PR, Social media management, online advertisement</a:t>
          </a:r>
        </a:p>
      </dsp:txBody>
      <dsp:txXfrm>
        <a:off x="6695086" y="972838"/>
        <a:ext cx="1455982" cy="1458266"/>
      </dsp:txXfrm>
    </dsp:sp>
    <dsp:sp modelId="{AE11E6DE-0FBF-2D4E-B145-A5C442C6D855}">
      <dsp:nvSpPr>
        <dsp:cNvPr id="0" name=""/>
        <dsp:cNvSpPr/>
      </dsp:nvSpPr>
      <dsp:spPr>
        <a:xfrm rot="3587890">
          <a:off x="7934090" y="2499025"/>
          <a:ext cx="189056" cy="4865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7948183" y="2571834"/>
        <a:ext cx="132339" cy="291952"/>
      </dsp:txXfrm>
    </dsp:sp>
    <dsp:sp modelId="{BAEE9DB7-41D6-A24B-BD6C-0AF269397E31}">
      <dsp:nvSpPr>
        <dsp:cNvPr id="0" name=""/>
        <dsp:cNvSpPr/>
      </dsp:nvSpPr>
      <dsp:spPr>
        <a:xfrm>
          <a:off x="7530897" y="2747415"/>
          <a:ext cx="2349841" cy="231672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2">
                  <a:lumMod val="10000"/>
                </a:schemeClr>
              </a:solidFill>
            </a:rPr>
            <a:t>Week 4-7</a:t>
          </a:r>
        </a:p>
        <a:p>
          <a:pPr marL="0" lvl="0" indent="0" algn="ctr" defTabSz="711200">
            <a:lnSpc>
              <a:spcPct val="90000"/>
            </a:lnSpc>
            <a:spcBef>
              <a:spcPct val="0"/>
            </a:spcBef>
            <a:spcAft>
              <a:spcPct val="35000"/>
            </a:spcAft>
            <a:buNone/>
          </a:pPr>
          <a:r>
            <a:rPr lang="en-GB" sz="1600" b="0" kern="1200" dirty="0">
              <a:solidFill>
                <a:schemeClr val="bg2">
                  <a:lumMod val="10000"/>
                </a:schemeClr>
              </a:solidFill>
            </a:rPr>
            <a:t>Update and create social media campaigns- advertise album release using promo pics and release of EP prior</a:t>
          </a:r>
        </a:p>
      </dsp:txBody>
      <dsp:txXfrm>
        <a:off x="7875023" y="3086691"/>
        <a:ext cx="1661589" cy="1638172"/>
      </dsp:txXfrm>
    </dsp:sp>
    <dsp:sp modelId="{7AA6AACE-D738-2947-8029-C970085DD94D}">
      <dsp:nvSpPr>
        <dsp:cNvPr id="0" name=""/>
        <dsp:cNvSpPr/>
      </dsp:nvSpPr>
      <dsp:spPr>
        <a:xfrm rot="9886240">
          <a:off x="6826041" y="4100691"/>
          <a:ext cx="540320" cy="4865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10800000">
        <a:off x="6969454" y="4178836"/>
        <a:ext cx="394344" cy="291952"/>
      </dsp:txXfrm>
    </dsp:sp>
    <dsp:sp modelId="{72512CFD-32BC-0243-BFC8-6127FFC0CA08}">
      <dsp:nvSpPr>
        <dsp:cNvPr id="0" name=""/>
        <dsp:cNvSpPr/>
      </dsp:nvSpPr>
      <dsp:spPr>
        <a:xfrm>
          <a:off x="4774544" y="3660647"/>
          <a:ext cx="1839478" cy="21300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2">
                  <a:lumMod val="10000"/>
                </a:schemeClr>
              </a:solidFill>
            </a:rPr>
            <a:t>Week 7-8</a:t>
          </a:r>
        </a:p>
        <a:p>
          <a:pPr marL="0" lvl="0" indent="0" algn="ctr" defTabSz="622300">
            <a:lnSpc>
              <a:spcPct val="90000"/>
            </a:lnSpc>
            <a:spcBef>
              <a:spcPct val="0"/>
            </a:spcBef>
            <a:spcAft>
              <a:spcPct val="35000"/>
            </a:spcAft>
            <a:buNone/>
          </a:pPr>
          <a:r>
            <a:rPr lang="en-GB" sz="1400" b="0" kern="1200" dirty="0">
              <a:solidFill>
                <a:schemeClr val="bg2">
                  <a:lumMod val="10000"/>
                </a:schemeClr>
              </a:solidFill>
            </a:rPr>
            <a:t>Host a crowd-funding competition where fans can pay £5 raffle to win signed CD with merchandise</a:t>
          </a:r>
        </a:p>
      </dsp:txBody>
      <dsp:txXfrm>
        <a:off x="5043929" y="3972579"/>
        <a:ext cx="1300708" cy="1506140"/>
      </dsp:txXfrm>
    </dsp:sp>
    <dsp:sp modelId="{363A00D7-07C4-B242-BDF3-60166357ECC9}">
      <dsp:nvSpPr>
        <dsp:cNvPr id="0" name=""/>
        <dsp:cNvSpPr/>
      </dsp:nvSpPr>
      <dsp:spPr>
        <a:xfrm rot="10814501">
          <a:off x="4408544" y="4477477"/>
          <a:ext cx="258646" cy="4865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10800000">
        <a:off x="4486138" y="4574959"/>
        <a:ext cx="181052" cy="291952"/>
      </dsp:txXfrm>
    </dsp:sp>
    <dsp:sp modelId="{6B359948-CF49-B340-A9DF-29353116F1D5}">
      <dsp:nvSpPr>
        <dsp:cNvPr id="0" name=""/>
        <dsp:cNvSpPr/>
      </dsp:nvSpPr>
      <dsp:spPr>
        <a:xfrm>
          <a:off x="2044987" y="3657817"/>
          <a:ext cx="2241566" cy="211433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bg2">
                  <a:lumMod val="10000"/>
                </a:schemeClr>
              </a:solidFill>
            </a:rPr>
            <a:t>Week 8-9</a:t>
          </a:r>
        </a:p>
        <a:p>
          <a:pPr marL="0" lvl="0" indent="0" algn="ctr" defTabSz="666750">
            <a:lnSpc>
              <a:spcPct val="90000"/>
            </a:lnSpc>
            <a:spcBef>
              <a:spcPct val="0"/>
            </a:spcBef>
            <a:spcAft>
              <a:spcPct val="35000"/>
            </a:spcAft>
            <a:buNone/>
          </a:pPr>
          <a:r>
            <a:rPr lang="en-GB" sz="1500" b="0" kern="1200" dirty="0">
              <a:solidFill>
                <a:schemeClr val="bg2">
                  <a:lumMod val="10000"/>
                </a:schemeClr>
              </a:solidFill>
            </a:rPr>
            <a:t>Release EP of one song off album that will be most popular advertised online social media and blogs/ digital magazines- Tease music video</a:t>
          </a:r>
        </a:p>
      </dsp:txBody>
      <dsp:txXfrm>
        <a:off x="2373257" y="3967454"/>
        <a:ext cx="1585026" cy="1495058"/>
      </dsp:txXfrm>
    </dsp:sp>
    <dsp:sp modelId="{BA736033-3DE9-904F-96B7-596AE72B4633}">
      <dsp:nvSpPr>
        <dsp:cNvPr id="0" name=""/>
        <dsp:cNvSpPr/>
      </dsp:nvSpPr>
      <dsp:spPr>
        <a:xfrm rot="14573641">
          <a:off x="2476785" y="3340500"/>
          <a:ext cx="219955" cy="4865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10800000">
        <a:off x="2524811" y="3467187"/>
        <a:ext cx="153969" cy="291952"/>
      </dsp:txXfrm>
    </dsp:sp>
    <dsp:sp modelId="{45DFF0A5-4655-CC47-93BD-4A6C54FD09D8}">
      <dsp:nvSpPr>
        <dsp:cNvPr id="0" name=""/>
        <dsp:cNvSpPr/>
      </dsp:nvSpPr>
      <dsp:spPr>
        <a:xfrm>
          <a:off x="0" y="-111449"/>
          <a:ext cx="3314714" cy="375898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2">
                  <a:lumMod val="10000"/>
                </a:schemeClr>
              </a:solidFill>
            </a:rPr>
            <a:t>Week 12</a:t>
          </a:r>
        </a:p>
        <a:p>
          <a:pPr marL="0" lvl="0" indent="0" algn="ctr" defTabSz="711200">
            <a:lnSpc>
              <a:spcPct val="90000"/>
            </a:lnSpc>
            <a:spcBef>
              <a:spcPct val="0"/>
            </a:spcBef>
            <a:spcAft>
              <a:spcPct val="35000"/>
            </a:spcAft>
            <a:buNone/>
          </a:pPr>
          <a:r>
            <a:rPr lang="en-GB" sz="1600" b="0" kern="1200" dirty="0">
              <a:solidFill>
                <a:schemeClr val="bg2">
                  <a:lumMod val="10000"/>
                </a:schemeClr>
              </a:solidFill>
            </a:rPr>
            <a:t>Release album along with music video on all music streaming platforms including Vinyl and CD purchases/ merchandise available online continuing advertisements on social media and online including radio plays and Spotify playlists.</a:t>
          </a:r>
        </a:p>
        <a:p>
          <a:pPr marL="0" lvl="0" indent="0" algn="ctr" defTabSz="711200">
            <a:lnSpc>
              <a:spcPct val="90000"/>
            </a:lnSpc>
            <a:spcBef>
              <a:spcPct val="0"/>
            </a:spcBef>
            <a:spcAft>
              <a:spcPct val="35000"/>
            </a:spcAft>
            <a:buNone/>
          </a:pPr>
          <a:r>
            <a:rPr lang="en-GB" sz="1600" b="0" kern="1200" dirty="0">
              <a:solidFill>
                <a:schemeClr val="bg2">
                  <a:lumMod val="10000"/>
                </a:schemeClr>
              </a:solidFill>
            </a:rPr>
            <a:t>EP video available on YouTube and Facebook page</a:t>
          </a:r>
        </a:p>
        <a:p>
          <a:pPr marL="0" lvl="0" indent="0" algn="ctr" defTabSz="711200">
            <a:lnSpc>
              <a:spcPct val="90000"/>
            </a:lnSpc>
            <a:spcBef>
              <a:spcPct val="0"/>
            </a:spcBef>
            <a:spcAft>
              <a:spcPct val="35000"/>
            </a:spcAft>
            <a:buNone/>
          </a:pPr>
          <a:endParaRPr lang="en-GB" sz="1600" b="0" kern="1200" dirty="0">
            <a:solidFill>
              <a:schemeClr val="bg2">
                <a:lumMod val="10000"/>
              </a:schemeClr>
            </a:solidFill>
          </a:endParaRPr>
        </a:p>
      </dsp:txBody>
      <dsp:txXfrm>
        <a:off x="485429" y="439042"/>
        <a:ext cx="2343856" cy="2658006"/>
      </dsp:txXfrm>
    </dsp:sp>
    <dsp:sp modelId="{07577C13-A0C9-A44E-87E2-B6D8207951FA}">
      <dsp:nvSpPr>
        <dsp:cNvPr id="0" name=""/>
        <dsp:cNvSpPr/>
      </dsp:nvSpPr>
      <dsp:spPr>
        <a:xfrm rot="20916187">
          <a:off x="3529312" y="1086436"/>
          <a:ext cx="604901" cy="4865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3530751" y="1198177"/>
        <a:ext cx="458925" cy="29195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78C383-954A-1E4E-8631-EB6481AC0F11}" type="datetimeFigureOut">
              <a:rPr lang="en-US" smtClean="0"/>
              <a:t>4/8/20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151C0F-2669-4C43-87DD-639B5EEEB4DD}" type="slidenum">
              <a:rPr lang="en-US" smtClean="0"/>
              <a:t>‹#›</a:t>
            </a:fld>
            <a:endParaRPr lang="en-US"/>
          </a:p>
        </p:txBody>
      </p:sp>
    </p:spTree>
    <p:extLst>
      <p:ext uri="{BB962C8B-B14F-4D97-AF65-F5344CB8AC3E}">
        <p14:creationId xmlns:p14="http://schemas.microsoft.com/office/powerpoint/2010/main" val="2203469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4D7F2261-313E-BA4B-9EC5-A5213A6D4B4A}" type="datetimeFigureOut">
              <a:rPr lang="en-US" smtClean="0"/>
              <a:t>4/8/20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6B66776-D286-7F41-93B7-65F991D9574A}" type="slidenum">
              <a:rPr lang="en-US" smtClean="0"/>
              <a:t>‹#›</a:t>
            </a:fld>
            <a:endParaRPr lang="en-US"/>
          </a:p>
        </p:txBody>
      </p:sp>
    </p:spTree>
    <p:extLst>
      <p:ext uri="{BB962C8B-B14F-4D97-AF65-F5344CB8AC3E}">
        <p14:creationId xmlns:p14="http://schemas.microsoft.com/office/powerpoint/2010/main" val="335585931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D7F2261-313E-BA4B-9EC5-A5213A6D4B4A}" type="datetimeFigureOut">
              <a:rPr lang="en-US" smtClean="0"/>
              <a:t>4/8/20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6B66776-D286-7F41-93B7-65F991D9574A}" type="slidenum">
              <a:rPr lang="en-US" smtClean="0"/>
              <a:t>‹#›</a:t>
            </a:fld>
            <a:endParaRPr lang="en-US"/>
          </a:p>
        </p:txBody>
      </p:sp>
    </p:spTree>
    <p:extLst>
      <p:ext uri="{BB962C8B-B14F-4D97-AF65-F5344CB8AC3E}">
        <p14:creationId xmlns:p14="http://schemas.microsoft.com/office/powerpoint/2010/main" val="1369390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4D7F2261-313E-BA4B-9EC5-A5213A6D4B4A}" type="datetimeFigureOut">
              <a:rPr lang="en-US" smtClean="0"/>
              <a:t>4/8/20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6B66776-D286-7F41-93B7-65F991D9574A}" type="slidenum">
              <a:rPr lang="en-US" smtClean="0"/>
              <a:t>‹#›</a:t>
            </a:fld>
            <a:endParaRPr lang="en-US"/>
          </a:p>
        </p:txBody>
      </p:sp>
    </p:spTree>
    <p:extLst>
      <p:ext uri="{BB962C8B-B14F-4D97-AF65-F5344CB8AC3E}">
        <p14:creationId xmlns:p14="http://schemas.microsoft.com/office/powerpoint/2010/main" val="4291307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4D7F2261-313E-BA4B-9EC5-A5213A6D4B4A}" type="datetimeFigureOut">
              <a:rPr lang="en-US" smtClean="0"/>
              <a:t>4/8/20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56B66776-D286-7F41-93B7-65F991D9574A}" type="slidenum">
              <a:rPr lang="en-US" smtClean="0"/>
              <a:t>‹#›</a:t>
            </a:fld>
            <a:endParaRPr lang="en-US"/>
          </a:p>
        </p:txBody>
      </p:sp>
    </p:spTree>
    <p:extLst>
      <p:ext uri="{BB962C8B-B14F-4D97-AF65-F5344CB8AC3E}">
        <p14:creationId xmlns:p14="http://schemas.microsoft.com/office/powerpoint/2010/main" val="3173040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D7F2261-313E-BA4B-9EC5-A5213A6D4B4A}" type="datetimeFigureOut">
              <a:rPr lang="en-US" smtClean="0"/>
              <a:t>4/8/20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6B66776-D286-7F41-93B7-65F991D9574A}"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225732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D7F2261-313E-BA4B-9EC5-A5213A6D4B4A}" type="datetimeFigureOut">
              <a:rPr lang="en-US" smtClean="0"/>
              <a:t>4/8/20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6B66776-D286-7F41-93B7-65F991D9574A}" type="slidenum">
              <a:rPr lang="en-US" smtClean="0"/>
              <a:t>‹#›</a:t>
            </a:fld>
            <a:endParaRPr lang="en-US"/>
          </a:p>
        </p:txBody>
      </p:sp>
    </p:spTree>
    <p:extLst>
      <p:ext uri="{BB962C8B-B14F-4D97-AF65-F5344CB8AC3E}">
        <p14:creationId xmlns:p14="http://schemas.microsoft.com/office/powerpoint/2010/main" val="1227545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7F2261-313E-BA4B-9EC5-A5213A6D4B4A}" type="datetimeFigureOut">
              <a:rPr lang="en-US" smtClean="0"/>
              <a:t>4/8/20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6B66776-D286-7F41-93B7-65F991D9574A}" type="slidenum">
              <a:rPr lang="en-US" smtClean="0"/>
              <a:t>‹#›</a:t>
            </a:fld>
            <a:endParaRPr lang="en-US"/>
          </a:p>
        </p:txBody>
      </p:sp>
    </p:spTree>
    <p:extLst>
      <p:ext uri="{BB962C8B-B14F-4D97-AF65-F5344CB8AC3E}">
        <p14:creationId xmlns:p14="http://schemas.microsoft.com/office/powerpoint/2010/main" val="3115628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4D7F2261-313E-BA4B-9EC5-A5213A6D4B4A}" type="datetimeFigureOut">
              <a:rPr lang="en-US" smtClean="0"/>
              <a:t>4/8/20</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56B66776-D286-7F41-93B7-65F991D9574A}" type="slidenum">
              <a:rPr lang="en-US" smtClean="0"/>
              <a:t>‹#›</a:t>
            </a:fld>
            <a:endParaRPr lang="en-US"/>
          </a:p>
        </p:txBody>
      </p:sp>
    </p:spTree>
    <p:extLst>
      <p:ext uri="{BB962C8B-B14F-4D97-AF65-F5344CB8AC3E}">
        <p14:creationId xmlns:p14="http://schemas.microsoft.com/office/powerpoint/2010/main" val="2326517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4D7F2261-313E-BA4B-9EC5-A5213A6D4B4A}" type="datetimeFigureOut">
              <a:rPr lang="en-US" smtClean="0"/>
              <a:t>4/8/20</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56B66776-D286-7F41-93B7-65F991D9574A}" type="slidenum">
              <a:rPr lang="en-US" smtClean="0"/>
              <a:t>‹#›</a:t>
            </a:fld>
            <a:endParaRPr lang="en-US"/>
          </a:p>
        </p:txBody>
      </p:sp>
    </p:spTree>
    <p:extLst>
      <p:ext uri="{BB962C8B-B14F-4D97-AF65-F5344CB8AC3E}">
        <p14:creationId xmlns:p14="http://schemas.microsoft.com/office/powerpoint/2010/main" val="3738379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D7F2261-313E-BA4B-9EC5-A5213A6D4B4A}" type="datetimeFigureOut">
              <a:rPr lang="en-US" smtClean="0"/>
              <a:t>4/8/20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B66776-D286-7F41-93B7-65F991D9574A}" type="slidenum">
              <a:rPr lang="en-US" smtClean="0"/>
              <a:t>‹#›</a:t>
            </a:fld>
            <a:endParaRPr lang="en-US"/>
          </a:p>
        </p:txBody>
      </p:sp>
    </p:spTree>
    <p:extLst>
      <p:ext uri="{BB962C8B-B14F-4D97-AF65-F5344CB8AC3E}">
        <p14:creationId xmlns:p14="http://schemas.microsoft.com/office/powerpoint/2010/main" val="2146363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D7F2261-313E-BA4B-9EC5-A5213A6D4B4A}" type="datetimeFigureOut">
              <a:rPr lang="en-US" smtClean="0"/>
              <a:t>4/8/20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B66776-D286-7F41-93B7-65F991D9574A}" type="slidenum">
              <a:rPr lang="en-US" smtClean="0"/>
              <a:t>‹#›</a:t>
            </a:fld>
            <a:endParaRPr lang="en-US"/>
          </a:p>
        </p:txBody>
      </p:sp>
    </p:spTree>
    <p:extLst>
      <p:ext uri="{BB962C8B-B14F-4D97-AF65-F5344CB8AC3E}">
        <p14:creationId xmlns:p14="http://schemas.microsoft.com/office/powerpoint/2010/main" val="3537517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D7F2261-313E-BA4B-9EC5-A5213A6D4B4A}" type="datetimeFigureOut">
              <a:rPr lang="en-US" smtClean="0"/>
              <a:t>4/8/20</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56B66776-D286-7F41-93B7-65F991D9574A}" type="slidenum">
              <a:rPr lang="en-US" smtClean="0"/>
              <a:t>‹#›</a:t>
            </a:fld>
            <a:endParaRPr lang="en-US"/>
          </a:p>
        </p:txBody>
      </p:sp>
    </p:spTree>
    <p:extLst>
      <p:ext uri="{BB962C8B-B14F-4D97-AF65-F5344CB8AC3E}">
        <p14:creationId xmlns:p14="http://schemas.microsoft.com/office/powerpoint/2010/main" val="350113821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1.png"/><Relationship Id="rId4" Type="http://schemas.openxmlformats.org/officeDocument/2006/relationships/image" Target="../media/image3.png"/><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FD607-9B77-0049-97E9-E4BB5DC6CEDC}"/>
              </a:ext>
            </a:extLst>
          </p:cNvPr>
          <p:cNvSpPr>
            <a:spLocks noGrp="1"/>
          </p:cNvSpPr>
          <p:nvPr>
            <p:ph type="ctrTitle"/>
          </p:nvPr>
        </p:nvSpPr>
        <p:spPr>
          <a:xfrm>
            <a:off x="1524000" y="220418"/>
            <a:ext cx="9144000" cy="2387600"/>
          </a:xfrm>
        </p:spPr>
        <p:txBody>
          <a:bodyPr>
            <a:normAutofit fontScale="90000"/>
          </a:bodyPr>
          <a:lstStyle/>
          <a:p>
            <a:r>
              <a:rPr lang="en-US" dirty="0"/>
              <a:t>Entertainment Marketing</a:t>
            </a:r>
            <a:br>
              <a:rPr lang="en-US" dirty="0"/>
            </a:br>
            <a:br>
              <a:rPr lang="en-US" dirty="0"/>
            </a:br>
            <a:r>
              <a:rPr lang="en-US" dirty="0"/>
              <a:t>Marketing Strategy for Jamie Bronson </a:t>
            </a:r>
            <a:br>
              <a:rPr lang="en-US" dirty="0"/>
            </a:br>
            <a:endParaRPr lang="en-US" dirty="0"/>
          </a:p>
        </p:txBody>
      </p:sp>
      <p:sp>
        <p:nvSpPr>
          <p:cNvPr id="3" name="Subtitle 2">
            <a:extLst>
              <a:ext uri="{FF2B5EF4-FFF2-40B4-BE49-F238E27FC236}">
                <a16:creationId xmlns:a16="http://schemas.microsoft.com/office/drawing/2014/main" id="{FB2550D7-085D-854E-AE1A-1D25C163EC5E}"/>
              </a:ext>
            </a:extLst>
          </p:cNvPr>
          <p:cNvSpPr>
            <a:spLocks noGrp="1"/>
          </p:cNvSpPr>
          <p:nvPr>
            <p:ph type="subTitle" idx="1"/>
          </p:nvPr>
        </p:nvSpPr>
        <p:spPr>
          <a:xfrm>
            <a:off x="1277815" y="4249983"/>
            <a:ext cx="9144000" cy="1655762"/>
          </a:xfrm>
        </p:spPr>
        <p:txBody>
          <a:bodyPr>
            <a:normAutofit lnSpcReduction="10000"/>
          </a:bodyPr>
          <a:lstStyle/>
          <a:p>
            <a:r>
              <a:rPr lang="en-GB" dirty="0"/>
              <a:t>Module Code: SBTY7003</a:t>
            </a:r>
          </a:p>
          <a:p>
            <a:r>
              <a:rPr lang="en-US" dirty="0"/>
              <a:t>Assessment Component 2- Presentation</a:t>
            </a:r>
          </a:p>
          <a:p>
            <a:r>
              <a:rPr lang="en-US" dirty="0"/>
              <a:t>Hannah Edwards</a:t>
            </a:r>
          </a:p>
          <a:p>
            <a:r>
              <a:rPr lang="en-US" dirty="0"/>
              <a:t>Student Number: 1801967</a:t>
            </a:r>
          </a:p>
        </p:txBody>
      </p:sp>
      <p:pic>
        <p:nvPicPr>
          <p:cNvPr id="4" name="Online Media 3" descr="Recorded Sound">
            <a:hlinkClick r:id="" action="ppaction://media"/>
            <a:extLst>
              <a:ext uri="{FF2B5EF4-FFF2-40B4-BE49-F238E27FC236}">
                <a16:creationId xmlns:a16="http://schemas.microsoft.com/office/drawing/2014/main" id="{F2A64871-D183-A94A-A7E6-04B295A9EC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63575" y="2865437"/>
            <a:ext cx="812800" cy="812800"/>
          </a:xfrm>
          <a:prstGeom prst="rect">
            <a:avLst/>
          </a:prstGeom>
        </p:spPr>
      </p:pic>
    </p:spTree>
    <p:extLst>
      <p:ext uri="{BB962C8B-B14F-4D97-AF65-F5344CB8AC3E}">
        <p14:creationId xmlns:p14="http://schemas.microsoft.com/office/powerpoint/2010/main" val="411182342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A5D567F-DF7D-DC42-83BD-EB1B02FA0DBC}"/>
              </a:ext>
            </a:extLst>
          </p:cNvPr>
          <p:cNvSpPr txBox="1"/>
          <p:nvPr/>
        </p:nvSpPr>
        <p:spPr>
          <a:xfrm>
            <a:off x="0" y="394692"/>
            <a:ext cx="3810000" cy="5909310"/>
          </a:xfrm>
          <a:prstGeom prst="rect">
            <a:avLst/>
          </a:prstGeom>
          <a:noFill/>
        </p:spPr>
        <p:txBody>
          <a:bodyPr wrap="square" rtlCol="0">
            <a:spAutoFit/>
          </a:bodyPr>
          <a:lstStyle/>
          <a:p>
            <a:pPr marL="285750" indent="-285750">
              <a:buFont typeface="Arial" panose="020B0604020202020204" pitchFamily="34" charset="0"/>
              <a:buChar char="•"/>
            </a:pPr>
            <a:r>
              <a:rPr lang="en-US" dirty="0"/>
              <a:t>Jamie Bronson is a self-proclaimed artist living London.</a:t>
            </a:r>
          </a:p>
          <a:p>
            <a:endParaRPr lang="en-US" dirty="0"/>
          </a:p>
          <a:p>
            <a:pPr marL="285750" indent="-285750">
              <a:buFont typeface="Arial" panose="020B0604020202020204" pitchFamily="34" charset="0"/>
              <a:buChar char="•"/>
            </a:pPr>
            <a:r>
              <a:rPr lang="en-US" dirty="0"/>
              <a:t>He self- taught himself guitar at the age of 16 following through with vocals and working on well-known covers including his own material following that.</a:t>
            </a:r>
          </a:p>
          <a:p>
            <a:endParaRPr lang="en-US" dirty="0"/>
          </a:p>
          <a:p>
            <a:pPr marL="285750" indent="-285750">
              <a:buFont typeface="Arial" panose="020B0604020202020204" pitchFamily="34" charset="0"/>
              <a:buChar char="•"/>
            </a:pPr>
            <a:r>
              <a:rPr lang="en-US" dirty="0"/>
              <a:t>Jamie Bronson started off playing in venues such as The Water Rats in Kings Cross and branched out to more function cover gigs in pubs.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His Unique voice and alternative look attracted the promotion company </a:t>
            </a:r>
            <a:r>
              <a:rPr lang="en-US" dirty="0" err="1"/>
              <a:t>HotVox</a:t>
            </a:r>
            <a:r>
              <a:rPr lang="en-US" dirty="0"/>
              <a:t>, who noticed his talent and offered more gigs and venues that they personally promoted.</a:t>
            </a:r>
          </a:p>
          <a:p>
            <a:endParaRPr lang="en-US" dirty="0"/>
          </a:p>
        </p:txBody>
      </p:sp>
      <p:sp>
        <p:nvSpPr>
          <p:cNvPr id="7" name="Rectangle 6">
            <a:extLst>
              <a:ext uri="{FF2B5EF4-FFF2-40B4-BE49-F238E27FC236}">
                <a16:creationId xmlns:a16="http://schemas.microsoft.com/office/drawing/2014/main" id="{272DCF7D-0524-8145-B55E-A687C0392AF9}"/>
              </a:ext>
            </a:extLst>
          </p:cNvPr>
          <p:cNvSpPr/>
          <p:nvPr/>
        </p:nvSpPr>
        <p:spPr>
          <a:xfrm>
            <a:off x="7957166" y="187569"/>
            <a:ext cx="2936381" cy="923330"/>
          </a:xfrm>
          <a:prstGeom prst="rect">
            <a:avLst/>
          </a:prstGeom>
          <a:noFill/>
        </p:spPr>
        <p:txBody>
          <a:bodyPr wrap="none" lIns="91440" tIns="45720" rIns="91440" bIns="45720">
            <a:spAutoFit/>
          </a:bodyPr>
          <a:lstStyle/>
          <a:p>
            <a:pPr algn="ctr"/>
            <a:r>
              <a:rPr lang="en-GB" sz="5400" b="0" cap="none" spc="0">
                <a:ln w="0"/>
                <a:solidFill>
                  <a:schemeClr val="tx1"/>
                </a:solidFill>
                <a:effectLst>
                  <a:outerShdw blurRad="38100" dist="19050" dir="2700000" algn="tl" rotWithShape="0">
                    <a:schemeClr val="dk1">
                      <a:alpha val="40000"/>
                    </a:schemeClr>
                  </a:outerShdw>
                </a:effectLst>
              </a:rPr>
              <a:t>Biography</a:t>
            </a:r>
          </a:p>
        </p:txBody>
      </p:sp>
      <p:pic>
        <p:nvPicPr>
          <p:cNvPr id="9" name="Picture 8">
            <a:extLst>
              <a:ext uri="{FF2B5EF4-FFF2-40B4-BE49-F238E27FC236}">
                <a16:creationId xmlns:a16="http://schemas.microsoft.com/office/drawing/2014/main" id="{2B790B57-DFBD-8C49-8F68-63E478869A6D}"/>
              </a:ext>
            </a:extLst>
          </p:cNvPr>
          <p:cNvPicPr>
            <a:picLocks noChangeAspect="1"/>
          </p:cNvPicPr>
          <p:nvPr/>
        </p:nvPicPr>
        <p:blipFill>
          <a:blip r:embed="rId4"/>
          <a:stretch>
            <a:fillRect/>
          </a:stretch>
        </p:blipFill>
        <p:spPr>
          <a:xfrm>
            <a:off x="7486650" y="2557636"/>
            <a:ext cx="4746568" cy="4300364"/>
          </a:xfrm>
          <a:prstGeom prst="rect">
            <a:avLst/>
          </a:prstGeom>
        </p:spPr>
      </p:pic>
      <p:sp>
        <p:nvSpPr>
          <p:cNvPr id="11" name="TextBox 10">
            <a:extLst>
              <a:ext uri="{FF2B5EF4-FFF2-40B4-BE49-F238E27FC236}">
                <a16:creationId xmlns:a16="http://schemas.microsoft.com/office/drawing/2014/main" id="{06E09C6F-C74D-7B47-A9C7-FDC0755C78C2}"/>
              </a:ext>
            </a:extLst>
          </p:cNvPr>
          <p:cNvSpPr txBox="1"/>
          <p:nvPr/>
        </p:nvSpPr>
        <p:spPr>
          <a:xfrm>
            <a:off x="4010025" y="187569"/>
            <a:ext cx="3476625" cy="6463308"/>
          </a:xfrm>
          <a:prstGeom prst="rect">
            <a:avLst/>
          </a:prstGeom>
          <a:noFill/>
        </p:spPr>
        <p:txBody>
          <a:bodyPr wrap="square" rtlCol="0">
            <a:spAutoFit/>
          </a:bodyPr>
          <a:lstStyle/>
          <a:p>
            <a:pPr marL="285750" indent="-285750">
              <a:buFont typeface="Arial" panose="020B0604020202020204" pitchFamily="34" charset="0"/>
              <a:buChar char="•"/>
            </a:pPr>
            <a:r>
              <a:rPr lang="en-US" dirty="0"/>
              <a:t>Jamie Bronson continues to write and perform songs through social media and YouTube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His most successful song to date is his original ‘It’s All Inside My Head’ which he followed on and released a music video for, posting and promoting on social media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Jamie continues to write and post on social media and also posts well known- covers which attracts a wider audience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Whilst performing online and live performances, Jamie is also attending a Songwriting Degree that has benefited his songwriting skills and challenged him to perceiver</a:t>
            </a:r>
          </a:p>
        </p:txBody>
      </p:sp>
      <p:pic>
        <p:nvPicPr>
          <p:cNvPr id="13" name="Online Media 12" descr="biography">
            <a:hlinkClick r:id="" action="ppaction://media"/>
            <a:extLst>
              <a:ext uri="{FF2B5EF4-FFF2-40B4-BE49-F238E27FC236}">
                <a16:creationId xmlns:a16="http://schemas.microsoft.com/office/drawing/2014/main" id="{8582D740-7C79-1646-AA26-106206F50F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88784" y="1236662"/>
            <a:ext cx="812800" cy="812800"/>
          </a:xfrm>
          <a:prstGeom prst="rect">
            <a:avLst/>
          </a:prstGeom>
        </p:spPr>
      </p:pic>
    </p:spTree>
    <p:extLst>
      <p:ext uri="{BB962C8B-B14F-4D97-AF65-F5344CB8AC3E}">
        <p14:creationId xmlns:p14="http://schemas.microsoft.com/office/powerpoint/2010/main" val="394318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7346"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A443F-644C-2F4B-BACE-FF1945DE1777}"/>
              </a:ext>
            </a:extLst>
          </p:cNvPr>
          <p:cNvSpPr>
            <a:spLocks noGrp="1"/>
          </p:cNvSpPr>
          <p:nvPr>
            <p:ph type="title"/>
          </p:nvPr>
        </p:nvSpPr>
        <p:spPr>
          <a:xfrm>
            <a:off x="2231136" y="0"/>
            <a:ext cx="7729728" cy="1188720"/>
          </a:xfrm>
        </p:spPr>
        <p:txBody>
          <a:bodyPr/>
          <a:lstStyle/>
          <a:p>
            <a:r>
              <a:rPr lang="en-US" dirty="0"/>
              <a:t>Online presence </a:t>
            </a:r>
          </a:p>
        </p:txBody>
      </p:sp>
      <p:pic>
        <p:nvPicPr>
          <p:cNvPr id="5" name="Content Placeholder 4">
            <a:extLst>
              <a:ext uri="{FF2B5EF4-FFF2-40B4-BE49-F238E27FC236}">
                <a16:creationId xmlns:a16="http://schemas.microsoft.com/office/drawing/2014/main" id="{2BB0EBD2-E4BE-0B49-ADDE-073D16630071}"/>
              </a:ext>
            </a:extLst>
          </p:cNvPr>
          <p:cNvPicPr>
            <a:picLocks noGrp="1" noChangeAspect="1"/>
          </p:cNvPicPr>
          <p:nvPr>
            <p:ph idx="1"/>
          </p:nvPr>
        </p:nvPicPr>
        <p:blipFill>
          <a:blip r:embed="rId4"/>
          <a:stretch>
            <a:fillRect/>
          </a:stretch>
        </p:blipFill>
        <p:spPr>
          <a:xfrm>
            <a:off x="3505144" y="1169042"/>
            <a:ext cx="1270034" cy="1188721"/>
          </a:xfrm>
        </p:spPr>
      </p:pic>
      <p:pic>
        <p:nvPicPr>
          <p:cNvPr id="7" name="Picture 6">
            <a:extLst>
              <a:ext uri="{FF2B5EF4-FFF2-40B4-BE49-F238E27FC236}">
                <a16:creationId xmlns:a16="http://schemas.microsoft.com/office/drawing/2014/main" id="{6F41668C-EBB2-E24D-977E-BB0CFF524F25}"/>
              </a:ext>
            </a:extLst>
          </p:cNvPr>
          <p:cNvPicPr>
            <a:picLocks noChangeAspect="1"/>
          </p:cNvPicPr>
          <p:nvPr/>
        </p:nvPicPr>
        <p:blipFill>
          <a:blip r:embed="rId5"/>
          <a:stretch>
            <a:fillRect/>
          </a:stretch>
        </p:blipFill>
        <p:spPr>
          <a:xfrm>
            <a:off x="4793611" y="1169041"/>
            <a:ext cx="1444328" cy="1188721"/>
          </a:xfrm>
          <a:prstGeom prst="rect">
            <a:avLst/>
          </a:prstGeom>
        </p:spPr>
      </p:pic>
      <p:pic>
        <p:nvPicPr>
          <p:cNvPr id="9" name="Picture 8">
            <a:extLst>
              <a:ext uri="{FF2B5EF4-FFF2-40B4-BE49-F238E27FC236}">
                <a16:creationId xmlns:a16="http://schemas.microsoft.com/office/drawing/2014/main" id="{B0C341B5-03CB-7049-B374-E2C51A4D00A8}"/>
              </a:ext>
            </a:extLst>
          </p:cNvPr>
          <p:cNvPicPr>
            <a:picLocks noChangeAspect="1"/>
          </p:cNvPicPr>
          <p:nvPr/>
        </p:nvPicPr>
        <p:blipFill>
          <a:blip r:embed="rId6"/>
          <a:stretch>
            <a:fillRect/>
          </a:stretch>
        </p:blipFill>
        <p:spPr>
          <a:xfrm>
            <a:off x="6237939" y="1179593"/>
            <a:ext cx="2158966" cy="1106166"/>
          </a:xfrm>
          <a:prstGeom prst="rect">
            <a:avLst/>
          </a:prstGeom>
        </p:spPr>
      </p:pic>
      <p:pic>
        <p:nvPicPr>
          <p:cNvPr id="11" name="Picture 10">
            <a:extLst>
              <a:ext uri="{FF2B5EF4-FFF2-40B4-BE49-F238E27FC236}">
                <a16:creationId xmlns:a16="http://schemas.microsoft.com/office/drawing/2014/main" id="{BE5041E4-4587-BC42-9CFB-8E6E86C90C23}"/>
              </a:ext>
            </a:extLst>
          </p:cNvPr>
          <p:cNvPicPr>
            <a:picLocks noChangeAspect="1"/>
          </p:cNvPicPr>
          <p:nvPr/>
        </p:nvPicPr>
        <p:blipFill>
          <a:blip r:embed="rId7"/>
          <a:stretch>
            <a:fillRect/>
          </a:stretch>
        </p:blipFill>
        <p:spPr>
          <a:xfrm>
            <a:off x="7337653" y="2357762"/>
            <a:ext cx="3956464" cy="3446980"/>
          </a:xfrm>
          <a:prstGeom prst="rect">
            <a:avLst/>
          </a:prstGeom>
        </p:spPr>
      </p:pic>
      <p:pic>
        <p:nvPicPr>
          <p:cNvPr id="13" name="Picture 12">
            <a:extLst>
              <a:ext uri="{FF2B5EF4-FFF2-40B4-BE49-F238E27FC236}">
                <a16:creationId xmlns:a16="http://schemas.microsoft.com/office/drawing/2014/main" id="{BA1DB3D9-91CE-B54C-BA8C-0200E939D99E}"/>
              </a:ext>
            </a:extLst>
          </p:cNvPr>
          <p:cNvPicPr>
            <a:picLocks noChangeAspect="1"/>
          </p:cNvPicPr>
          <p:nvPr/>
        </p:nvPicPr>
        <p:blipFill>
          <a:blip r:embed="rId8"/>
          <a:stretch>
            <a:fillRect/>
          </a:stretch>
        </p:blipFill>
        <p:spPr>
          <a:xfrm>
            <a:off x="2231136" y="4500238"/>
            <a:ext cx="4789901" cy="2345682"/>
          </a:xfrm>
          <a:prstGeom prst="rect">
            <a:avLst/>
          </a:prstGeom>
        </p:spPr>
      </p:pic>
      <p:pic>
        <p:nvPicPr>
          <p:cNvPr id="15" name="Picture 14">
            <a:extLst>
              <a:ext uri="{FF2B5EF4-FFF2-40B4-BE49-F238E27FC236}">
                <a16:creationId xmlns:a16="http://schemas.microsoft.com/office/drawing/2014/main" id="{1C30CA3A-0D11-1146-8885-4B9E404B4372}"/>
              </a:ext>
            </a:extLst>
          </p:cNvPr>
          <p:cNvPicPr>
            <a:picLocks noChangeAspect="1"/>
          </p:cNvPicPr>
          <p:nvPr/>
        </p:nvPicPr>
        <p:blipFill>
          <a:blip r:embed="rId9"/>
          <a:stretch>
            <a:fillRect/>
          </a:stretch>
        </p:blipFill>
        <p:spPr>
          <a:xfrm>
            <a:off x="71890" y="1567733"/>
            <a:ext cx="3414821" cy="2424209"/>
          </a:xfrm>
          <a:prstGeom prst="rect">
            <a:avLst/>
          </a:prstGeom>
        </p:spPr>
      </p:pic>
      <p:pic>
        <p:nvPicPr>
          <p:cNvPr id="16" name="Online Media 15" descr="online presence">
            <a:hlinkClick r:id="" action="ppaction://media"/>
            <a:extLst>
              <a:ext uri="{FF2B5EF4-FFF2-40B4-BE49-F238E27FC236}">
                <a16:creationId xmlns:a16="http://schemas.microsoft.com/office/drawing/2014/main" id="{5B620616-1A0A-6049-9EF1-C0203A1C053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481317" y="240458"/>
            <a:ext cx="812800" cy="812800"/>
          </a:xfrm>
          <a:prstGeom prst="rect">
            <a:avLst/>
          </a:prstGeom>
        </p:spPr>
      </p:pic>
    </p:spTree>
    <p:extLst>
      <p:ext uri="{BB962C8B-B14F-4D97-AF65-F5344CB8AC3E}">
        <p14:creationId xmlns:p14="http://schemas.microsoft.com/office/powerpoint/2010/main" val="690319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660"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AFE53-E1D0-5D4F-B8EC-9BBC62188985}"/>
              </a:ext>
            </a:extLst>
          </p:cNvPr>
          <p:cNvSpPr>
            <a:spLocks noGrp="1"/>
          </p:cNvSpPr>
          <p:nvPr>
            <p:ph type="title"/>
          </p:nvPr>
        </p:nvSpPr>
        <p:spPr>
          <a:xfrm>
            <a:off x="2231136" y="0"/>
            <a:ext cx="7729728" cy="1188720"/>
          </a:xfrm>
        </p:spPr>
        <p:txBody>
          <a:bodyPr/>
          <a:lstStyle/>
          <a:p>
            <a:r>
              <a:rPr lang="en-US" dirty="0"/>
              <a:t>Marketing Budget</a:t>
            </a:r>
          </a:p>
        </p:txBody>
      </p:sp>
      <p:sp>
        <p:nvSpPr>
          <p:cNvPr id="3" name="Content Placeholder 2">
            <a:extLst>
              <a:ext uri="{FF2B5EF4-FFF2-40B4-BE49-F238E27FC236}">
                <a16:creationId xmlns:a16="http://schemas.microsoft.com/office/drawing/2014/main" id="{D99693F2-106D-D741-9610-D4F17E251A03}"/>
              </a:ext>
            </a:extLst>
          </p:cNvPr>
          <p:cNvSpPr>
            <a:spLocks noGrp="1"/>
          </p:cNvSpPr>
          <p:nvPr>
            <p:ph idx="1"/>
          </p:nvPr>
        </p:nvSpPr>
        <p:spPr>
          <a:xfrm>
            <a:off x="0" y="1188720"/>
            <a:ext cx="10733532" cy="5669280"/>
          </a:xfrm>
        </p:spPr>
        <p:txBody>
          <a:bodyPr/>
          <a:lstStyle/>
          <a:p>
            <a:r>
              <a:rPr lang="en-US" dirty="0"/>
              <a:t>For Jamie’s Marketing Campaign we will be considering all aspects of how much will be spent on the campaign itself</a:t>
            </a:r>
          </a:p>
          <a:p>
            <a:r>
              <a:rPr lang="en-US" dirty="0"/>
              <a:t>Jamie’s album which will drop 12-weeks after the full campaign we consist of a music video for the EP on the album, which will be released prior to the album dropping. </a:t>
            </a:r>
          </a:p>
          <a:p>
            <a:r>
              <a:rPr lang="en-US" dirty="0"/>
              <a:t>The music video will be finished and finalized and dropped on all social media platforms one week after the album has been revealed </a:t>
            </a:r>
          </a:p>
          <a:p>
            <a:r>
              <a:rPr lang="en-US" dirty="0"/>
              <a:t>The album has been recorded 6 months before the album is released and is being revealed in the Summer as we feel this is the best time of year to attract an audience. The album will be mixed and finished at this time also. We will not count this in the budget as it will already be paid for prior.</a:t>
            </a:r>
          </a:p>
          <a:p>
            <a:r>
              <a:rPr lang="en-US" dirty="0"/>
              <a:t>We will also be hiring someone to design the artwork for the album and EP to ensure it looks at professional as possible</a:t>
            </a:r>
          </a:p>
          <a:p>
            <a:r>
              <a:rPr lang="en-US" dirty="0"/>
              <a:t>As well as all this, we will have one person in charge of all social media who we will also hire for the campaign</a:t>
            </a:r>
          </a:p>
          <a:p>
            <a:endParaRPr lang="en-US" dirty="0"/>
          </a:p>
          <a:p>
            <a:endParaRPr lang="en-US" dirty="0"/>
          </a:p>
          <a:p>
            <a:pPr marL="0" indent="0">
              <a:buNone/>
            </a:pPr>
            <a:endParaRPr lang="en-US" dirty="0"/>
          </a:p>
        </p:txBody>
      </p:sp>
      <p:pic>
        <p:nvPicPr>
          <p:cNvPr id="4" name="Online Media 3" descr="marketing budget">
            <a:hlinkClick r:id="" action="ppaction://media"/>
            <a:extLst>
              <a:ext uri="{FF2B5EF4-FFF2-40B4-BE49-F238E27FC236}">
                <a16:creationId xmlns:a16="http://schemas.microsoft.com/office/drawing/2014/main" id="{08382039-027E-6445-8EC1-6DAD5E25B2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33532" y="187960"/>
            <a:ext cx="812800" cy="812800"/>
          </a:xfrm>
          <a:prstGeom prst="rect">
            <a:avLst/>
          </a:prstGeom>
        </p:spPr>
      </p:pic>
    </p:spTree>
    <p:extLst>
      <p:ext uri="{BB962C8B-B14F-4D97-AF65-F5344CB8AC3E}">
        <p14:creationId xmlns:p14="http://schemas.microsoft.com/office/powerpoint/2010/main" val="1656522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83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9FA20-DC39-5D45-8592-8F40B25094B2}"/>
              </a:ext>
            </a:extLst>
          </p:cNvPr>
          <p:cNvSpPr>
            <a:spLocks noGrp="1"/>
          </p:cNvSpPr>
          <p:nvPr>
            <p:ph type="title"/>
          </p:nvPr>
        </p:nvSpPr>
        <p:spPr>
          <a:xfrm>
            <a:off x="2231136" y="0"/>
            <a:ext cx="7729728" cy="1188720"/>
          </a:xfrm>
        </p:spPr>
        <p:txBody>
          <a:bodyPr/>
          <a:lstStyle/>
          <a:p>
            <a:r>
              <a:rPr lang="en-US" dirty="0"/>
              <a:t>Marketing Budget</a:t>
            </a:r>
          </a:p>
        </p:txBody>
      </p:sp>
      <p:sp>
        <p:nvSpPr>
          <p:cNvPr id="3" name="Content Placeholder 2">
            <a:extLst>
              <a:ext uri="{FF2B5EF4-FFF2-40B4-BE49-F238E27FC236}">
                <a16:creationId xmlns:a16="http://schemas.microsoft.com/office/drawing/2014/main" id="{B1164B2F-07ED-0348-A44B-5FE2375B647F}"/>
              </a:ext>
            </a:extLst>
          </p:cNvPr>
          <p:cNvSpPr>
            <a:spLocks noGrp="1"/>
          </p:cNvSpPr>
          <p:nvPr>
            <p:ph idx="1"/>
          </p:nvPr>
        </p:nvSpPr>
        <p:spPr>
          <a:xfrm>
            <a:off x="0" y="1188720"/>
            <a:ext cx="12191999" cy="5540693"/>
          </a:xfrm>
        </p:spPr>
        <p:txBody>
          <a:bodyPr>
            <a:normAutofit lnSpcReduction="10000"/>
          </a:bodyPr>
          <a:lstStyle/>
          <a:p>
            <a:pPr marL="0" indent="0">
              <a:buNone/>
            </a:pPr>
            <a:r>
              <a:rPr lang="en-US" dirty="0"/>
              <a:t>The overall budget for the whole campaign including recording and mixing the album, is £650.</a:t>
            </a:r>
          </a:p>
          <a:p>
            <a:pPr marL="0" indent="0">
              <a:buNone/>
            </a:pPr>
            <a:r>
              <a:rPr lang="en-US" dirty="0"/>
              <a:t>This is quite a low budget, however as Jamie is not completely established and well-known it had to be a smaller budget with a more creative outlook, creating a rustic look however, still keeping it completely professional but we are using university and post graduate students to do all the tech side as they are more likely to want the experience and exposure</a:t>
            </a:r>
          </a:p>
          <a:p>
            <a:pPr marL="0" indent="0">
              <a:buNone/>
            </a:pPr>
            <a:r>
              <a:rPr lang="en-US" dirty="0"/>
              <a:t>The breakdown of the budget and costs is as follows:</a:t>
            </a:r>
          </a:p>
          <a:p>
            <a:r>
              <a:rPr lang="en-US" dirty="0"/>
              <a:t>Album artwork and design- £100</a:t>
            </a:r>
          </a:p>
          <a:p>
            <a:r>
              <a:rPr lang="en-US" dirty="0"/>
              <a:t>EP Music video filming and editing- £150 upfront fee towards those working on it: Team of 2.</a:t>
            </a:r>
          </a:p>
          <a:p>
            <a:r>
              <a:rPr lang="en-US" dirty="0"/>
              <a:t>Social media management throughout 12 weeks- £200</a:t>
            </a:r>
          </a:p>
          <a:p>
            <a:r>
              <a:rPr lang="en-US" dirty="0"/>
              <a:t>PR and press release- £100</a:t>
            </a:r>
          </a:p>
          <a:p>
            <a:r>
              <a:rPr lang="en-US" dirty="0"/>
              <a:t>Photo Shoot- £50</a:t>
            </a:r>
          </a:p>
          <a:p>
            <a:r>
              <a:rPr lang="en-US" dirty="0"/>
              <a:t>Social Media advertisement for 12 weeks- Roughly 64p per click + Facebook £1.00 per interaction</a:t>
            </a:r>
          </a:p>
          <a:p>
            <a:endParaRPr lang="en-US" dirty="0"/>
          </a:p>
          <a:p>
            <a:pPr marL="0" indent="0">
              <a:buNone/>
            </a:pPr>
            <a:r>
              <a:rPr lang="en-US" sz="2000" b="1" dirty="0"/>
              <a:t>Total expenditure: £550.00 (Goal Budget)</a:t>
            </a:r>
          </a:p>
          <a:p>
            <a:pPr marL="0" indent="0">
              <a:buNone/>
            </a:pPr>
            <a:r>
              <a:rPr lang="en-US" dirty="0"/>
              <a:t>Any money made through streaming, live shows and merchandise will be commissions towards Jamie Bronson’s producer, manager and Jamie himself</a:t>
            </a:r>
          </a:p>
          <a:p>
            <a:endParaRPr lang="en-US" dirty="0"/>
          </a:p>
          <a:p>
            <a:endParaRPr lang="en-US" dirty="0"/>
          </a:p>
          <a:p>
            <a:endParaRPr lang="en-US" dirty="0"/>
          </a:p>
          <a:p>
            <a:endParaRPr lang="en-US" dirty="0"/>
          </a:p>
        </p:txBody>
      </p:sp>
      <p:pic>
        <p:nvPicPr>
          <p:cNvPr id="4" name="Online Media 3" descr="marketing budget 2">
            <a:hlinkClick r:id="" action="ppaction://media"/>
            <a:extLst>
              <a:ext uri="{FF2B5EF4-FFF2-40B4-BE49-F238E27FC236}">
                <a16:creationId xmlns:a16="http://schemas.microsoft.com/office/drawing/2014/main" id="{FA39AB66-7D10-B944-A587-672291D2BA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33100" y="187960"/>
            <a:ext cx="812800" cy="812800"/>
          </a:xfrm>
          <a:prstGeom prst="rect">
            <a:avLst/>
          </a:prstGeom>
        </p:spPr>
      </p:pic>
    </p:spTree>
    <p:extLst>
      <p:ext uri="{BB962C8B-B14F-4D97-AF65-F5344CB8AC3E}">
        <p14:creationId xmlns:p14="http://schemas.microsoft.com/office/powerpoint/2010/main" val="1485547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90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F7688-75E7-7A44-A70F-54D6272A727A}"/>
              </a:ext>
            </a:extLst>
          </p:cNvPr>
          <p:cNvSpPr>
            <a:spLocks noGrp="1"/>
          </p:cNvSpPr>
          <p:nvPr>
            <p:ph type="title"/>
          </p:nvPr>
        </p:nvSpPr>
        <p:spPr>
          <a:xfrm>
            <a:off x="2231136" y="0"/>
            <a:ext cx="7729728" cy="1188720"/>
          </a:xfrm>
        </p:spPr>
        <p:txBody>
          <a:bodyPr/>
          <a:lstStyle/>
          <a:p>
            <a:r>
              <a:rPr lang="en-US" dirty="0"/>
              <a:t>Marketing 12- Week Timeline</a:t>
            </a:r>
          </a:p>
        </p:txBody>
      </p:sp>
      <p:graphicFrame>
        <p:nvGraphicFramePr>
          <p:cNvPr id="5" name="Diagram 4">
            <a:extLst>
              <a:ext uri="{FF2B5EF4-FFF2-40B4-BE49-F238E27FC236}">
                <a16:creationId xmlns:a16="http://schemas.microsoft.com/office/drawing/2014/main" id="{D271AD48-B354-4A45-972C-8A46F9FFA39D}"/>
              </a:ext>
            </a:extLst>
          </p:cNvPr>
          <p:cNvGraphicFramePr/>
          <p:nvPr>
            <p:extLst>
              <p:ext uri="{D42A27DB-BD31-4B8C-83A1-F6EECF244321}">
                <p14:modId xmlns:p14="http://schemas.microsoft.com/office/powerpoint/2010/main" val="208284610"/>
              </p:ext>
            </p:extLst>
          </p:nvPr>
        </p:nvGraphicFramePr>
        <p:xfrm>
          <a:off x="1057275" y="1085850"/>
          <a:ext cx="10077450" cy="5772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Online Media 5" descr="timeline">
            <a:hlinkClick r:id="" action="ppaction://media"/>
            <a:extLst>
              <a:ext uri="{FF2B5EF4-FFF2-40B4-BE49-F238E27FC236}">
                <a16:creationId xmlns:a16="http://schemas.microsoft.com/office/drawing/2014/main" id="{68B5044C-1CBC-394B-AD56-97B293EE519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72825" y="273050"/>
            <a:ext cx="812800" cy="812800"/>
          </a:xfrm>
          <a:prstGeom prst="rect">
            <a:avLst/>
          </a:prstGeom>
        </p:spPr>
      </p:pic>
    </p:spTree>
    <p:extLst>
      <p:ext uri="{BB962C8B-B14F-4D97-AF65-F5344CB8AC3E}">
        <p14:creationId xmlns:p14="http://schemas.microsoft.com/office/powerpoint/2010/main" val="3575203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370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CEB74-3C95-D145-AD65-C4FBAEBF59D6}"/>
              </a:ext>
            </a:extLst>
          </p:cNvPr>
          <p:cNvSpPr>
            <a:spLocks noGrp="1"/>
          </p:cNvSpPr>
          <p:nvPr>
            <p:ph type="title"/>
          </p:nvPr>
        </p:nvSpPr>
        <p:spPr>
          <a:xfrm>
            <a:off x="1724479" y="0"/>
            <a:ext cx="7729728" cy="1188720"/>
          </a:xfrm>
        </p:spPr>
        <p:txBody>
          <a:bodyPr/>
          <a:lstStyle/>
          <a:p>
            <a:r>
              <a:rPr lang="en-US" dirty="0"/>
              <a:t>Bibliography</a:t>
            </a:r>
          </a:p>
        </p:txBody>
      </p:sp>
      <p:sp>
        <p:nvSpPr>
          <p:cNvPr id="3" name="Content Placeholder 2">
            <a:extLst>
              <a:ext uri="{FF2B5EF4-FFF2-40B4-BE49-F238E27FC236}">
                <a16:creationId xmlns:a16="http://schemas.microsoft.com/office/drawing/2014/main" id="{A4CA7CB4-E1F8-0F43-9B92-2BF077D20920}"/>
              </a:ext>
            </a:extLst>
          </p:cNvPr>
          <p:cNvSpPr>
            <a:spLocks noGrp="1"/>
          </p:cNvSpPr>
          <p:nvPr>
            <p:ph idx="1"/>
          </p:nvPr>
        </p:nvSpPr>
        <p:spPr>
          <a:xfrm>
            <a:off x="343720" y="1188720"/>
            <a:ext cx="11848280" cy="5435231"/>
          </a:xfrm>
        </p:spPr>
        <p:txBody>
          <a:bodyPr/>
          <a:lstStyle/>
          <a:p>
            <a:r>
              <a:rPr lang="en-GB" dirty="0"/>
              <a:t>Bronson, J., 2014. </a:t>
            </a:r>
            <a:r>
              <a:rPr lang="en-GB" i="1" dirty="0"/>
              <a:t>Jamie Bronson Music</a:t>
            </a:r>
            <a:r>
              <a:rPr lang="en-GB" dirty="0"/>
              <a:t>. [online] </a:t>
            </a:r>
            <a:r>
              <a:rPr lang="en-GB" dirty="0" err="1"/>
              <a:t>Facebook.com</a:t>
            </a:r>
            <a:r>
              <a:rPr lang="en-GB" dirty="0"/>
              <a:t>. Available at: &lt;https://</a:t>
            </a:r>
            <a:r>
              <a:rPr lang="en-GB" dirty="0" err="1"/>
              <a:t>www.facebook.com</a:t>
            </a:r>
            <a:r>
              <a:rPr lang="en-GB" dirty="0"/>
              <a:t>/</a:t>
            </a:r>
            <a:r>
              <a:rPr lang="en-GB" dirty="0" err="1"/>
              <a:t>jamiebronsonmusic</a:t>
            </a:r>
            <a:r>
              <a:rPr lang="en-GB" dirty="0"/>
              <a:t>/&gt;.</a:t>
            </a:r>
          </a:p>
          <a:p>
            <a:r>
              <a:rPr lang="en-GB" dirty="0"/>
              <a:t>Music, J., 2020. </a:t>
            </a:r>
            <a:r>
              <a:rPr lang="en-GB" i="1" dirty="0"/>
              <a:t>Jamie Bronson (@</a:t>
            </a:r>
            <a:r>
              <a:rPr lang="en-GB" i="1" dirty="0" err="1"/>
              <a:t>Jamiebronsonmusic</a:t>
            </a:r>
            <a:r>
              <a:rPr lang="en-GB" i="1" dirty="0"/>
              <a:t>) • Instagram Photos And Videos</a:t>
            </a:r>
            <a:r>
              <a:rPr lang="en-GB" dirty="0"/>
              <a:t>. [online] </a:t>
            </a:r>
            <a:r>
              <a:rPr lang="en-GB" dirty="0" err="1"/>
              <a:t>Instagram.com</a:t>
            </a:r>
            <a:r>
              <a:rPr lang="en-GB" dirty="0"/>
              <a:t>. Available at: &lt;https://</a:t>
            </a:r>
            <a:r>
              <a:rPr lang="en-GB" dirty="0" err="1"/>
              <a:t>www.instagram.com</a:t>
            </a:r>
            <a:r>
              <a:rPr lang="en-GB" dirty="0"/>
              <a:t>/</a:t>
            </a:r>
            <a:r>
              <a:rPr lang="en-GB" dirty="0" err="1"/>
              <a:t>jamiebronsonmusic</a:t>
            </a:r>
            <a:r>
              <a:rPr lang="en-GB" dirty="0"/>
              <a:t>/&gt;.</a:t>
            </a:r>
          </a:p>
          <a:p>
            <a:r>
              <a:rPr lang="en-GB" dirty="0"/>
              <a:t>Music, J., 2020. </a:t>
            </a:r>
            <a:r>
              <a:rPr lang="en-GB" i="1" dirty="0"/>
              <a:t>Jamie Bronson - </a:t>
            </a:r>
            <a:r>
              <a:rPr lang="en-GB" i="1" dirty="0" err="1"/>
              <a:t>Youtube</a:t>
            </a:r>
            <a:r>
              <a:rPr lang="en-GB" dirty="0"/>
              <a:t>. [online] </a:t>
            </a:r>
            <a:r>
              <a:rPr lang="en-GB" dirty="0" err="1"/>
              <a:t>Youtube.com</a:t>
            </a:r>
            <a:r>
              <a:rPr lang="en-GB" dirty="0"/>
              <a:t>. Available at: &lt;https://</a:t>
            </a:r>
            <a:r>
              <a:rPr lang="en-GB" dirty="0" err="1"/>
              <a:t>www.youtube.com</a:t>
            </a:r>
            <a:r>
              <a:rPr lang="en-GB" dirty="0"/>
              <a:t>/</a:t>
            </a:r>
            <a:r>
              <a:rPr lang="en-GB" dirty="0" err="1"/>
              <a:t>results?search_query</a:t>
            </a:r>
            <a:r>
              <a:rPr lang="en-GB" dirty="0"/>
              <a:t>=</a:t>
            </a:r>
            <a:r>
              <a:rPr lang="en-GB" dirty="0" err="1"/>
              <a:t>jamie+bronson</a:t>
            </a:r>
            <a:r>
              <a:rPr lang="en-GB" dirty="0"/>
              <a:t>&gt;. </a:t>
            </a:r>
          </a:p>
          <a:p>
            <a:r>
              <a:rPr lang="en-GB" dirty="0"/>
              <a:t>Cool, D., 2014. </a:t>
            </a:r>
            <a:r>
              <a:rPr lang="en-GB" i="1" dirty="0"/>
              <a:t>How To Create A Music Marketing Budget In 4 Simple Steps</a:t>
            </a:r>
            <a:r>
              <a:rPr lang="en-GB" dirty="0"/>
              <a:t>. [online] </a:t>
            </a:r>
            <a:r>
              <a:rPr lang="en-GB" dirty="0" err="1"/>
              <a:t>Bandzoogle.com</a:t>
            </a:r>
            <a:r>
              <a:rPr lang="en-GB" dirty="0"/>
              <a:t>. Available at: &lt;https://</a:t>
            </a:r>
            <a:r>
              <a:rPr lang="en-GB" dirty="0" err="1"/>
              <a:t>bandzoogle.com</a:t>
            </a:r>
            <a:r>
              <a:rPr lang="en-GB" dirty="0"/>
              <a:t>/blog/how-to-create-a-music-marketing-budget-in-4-simple-steps&gt;.</a:t>
            </a:r>
          </a:p>
          <a:p>
            <a:r>
              <a:rPr lang="en-GB" dirty="0"/>
              <a:t>Smith, K., 2019. </a:t>
            </a:r>
            <a:r>
              <a:rPr lang="en-GB" i="1" dirty="0"/>
              <a:t>How Much Does It Cost To Advertise On Instagram And Facebook In 2019?</a:t>
            </a:r>
            <a:r>
              <a:rPr lang="en-GB" dirty="0"/>
              <a:t>. [online] Digital Marketing Blog. Available at: &lt;https://</a:t>
            </a:r>
            <a:r>
              <a:rPr lang="en-GB" dirty="0" err="1"/>
              <a:t>www.lyfemarketing.com</a:t>
            </a:r>
            <a:r>
              <a:rPr lang="en-GB" dirty="0"/>
              <a:t>/blog/cost-advertise-</a:t>
            </a:r>
            <a:r>
              <a:rPr lang="en-GB" dirty="0" err="1"/>
              <a:t>instagram</a:t>
            </a:r>
            <a:r>
              <a:rPr lang="en-GB" dirty="0"/>
              <a:t>/&gt;.</a:t>
            </a:r>
          </a:p>
          <a:p>
            <a:endParaRPr lang="en-GB" dirty="0"/>
          </a:p>
          <a:p>
            <a:endParaRPr lang="en-US" dirty="0"/>
          </a:p>
        </p:txBody>
      </p:sp>
    </p:spTree>
    <p:extLst>
      <p:ext uri="{BB962C8B-B14F-4D97-AF65-F5344CB8AC3E}">
        <p14:creationId xmlns:p14="http://schemas.microsoft.com/office/powerpoint/2010/main" val="3423975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C6CF9-F54B-2549-AD7B-4B4E1BA0F59E}"/>
              </a:ext>
            </a:extLst>
          </p:cNvPr>
          <p:cNvSpPr>
            <a:spLocks noGrp="1"/>
          </p:cNvSpPr>
          <p:nvPr>
            <p:ph type="title"/>
          </p:nvPr>
        </p:nvSpPr>
        <p:spPr>
          <a:xfrm>
            <a:off x="2231136" y="700088"/>
            <a:ext cx="7729728" cy="3096386"/>
          </a:xfrm>
        </p:spPr>
        <p:txBody>
          <a:bodyPr/>
          <a:lstStyle/>
          <a:p>
            <a:r>
              <a:rPr lang="en-US" dirty="0"/>
              <a:t>Thank you</a:t>
            </a:r>
            <a:br>
              <a:rPr lang="en-US" dirty="0"/>
            </a:br>
            <a:br>
              <a:rPr lang="en-US" dirty="0"/>
            </a:br>
            <a:br>
              <a:rPr lang="en-US" dirty="0"/>
            </a:br>
            <a:br>
              <a:rPr lang="en-US" dirty="0"/>
            </a:br>
            <a:r>
              <a:rPr lang="en-US" dirty="0"/>
              <a:t>By Hannah Edwards</a:t>
            </a:r>
            <a:br>
              <a:rPr lang="en-US" dirty="0"/>
            </a:br>
            <a:endParaRPr lang="en-US" dirty="0"/>
          </a:p>
        </p:txBody>
      </p:sp>
    </p:spTree>
    <p:extLst>
      <p:ext uri="{BB962C8B-B14F-4D97-AF65-F5344CB8AC3E}">
        <p14:creationId xmlns:p14="http://schemas.microsoft.com/office/powerpoint/2010/main" val="309684920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8670</TotalTime>
  <Words>922</Words>
  <Application>Microsoft Macintosh PowerPoint</Application>
  <PresentationFormat>Widescreen</PresentationFormat>
  <Paragraphs>65</Paragraphs>
  <Slides>8</Slides>
  <Notes>0</Notes>
  <HiddenSlides>0</HiddenSlides>
  <MMClips>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Gill Sans MT</vt:lpstr>
      <vt:lpstr>Parcel</vt:lpstr>
      <vt:lpstr>Entertainment Marketing  Marketing Strategy for Jamie Bronson  </vt:lpstr>
      <vt:lpstr>PowerPoint Presentation</vt:lpstr>
      <vt:lpstr>Online presence </vt:lpstr>
      <vt:lpstr>Marketing Budget</vt:lpstr>
      <vt:lpstr>Marketing Budget</vt:lpstr>
      <vt:lpstr>Marketing 12- Week Timeline</vt:lpstr>
      <vt:lpstr>Bibliography</vt:lpstr>
      <vt:lpstr>Thank you    By Hannah Edwards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Entertainment Marketing  Marketing Strategy for Jamie Bronson  </dc:title>
  <dc:creator>Hannah Edwards (1801967)</dc:creator>
  <cp:lastModifiedBy>Hannah Edwards (1801967)</cp:lastModifiedBy>
  <cp:revision>19</cp:revision>
  <dcterms:created xsi:type="dcterms:W3CDTF">2020-04-08T12:11:55Z</dcterms:created>
  <dcterms:modified xsi:type="dcterms:W3CDTF">2020-04-14T12:42:45Z</dcterms:modified>
</cp:coreProperties>
</file>