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5" r:id="rId1"/>
    <p:sldMasterId id="2147483772" r:id="rId2"/>
  </p:sldMasterIdLst>
  <p:sldIdLst>
    <p:sldId id="265" r:id="rId3"/>
    <p:sldId id="261" r:id="rId4"/>
    <p:sldId id="262" r:id="rId5"/>
    <p:sldId id="263" r:id="rId6"/>
    <p:sldId id="264" r:id="rId7"/>
    <p:sldId id="256" r:id="rId8"/>
    <p:sldId id="257" r:id="rId9"/>
    <p:sldId id="258" r:id="rId10"/>
    <p:sldId id="259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109" y="36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88AAC-ABEB-468D-9E7B-F5898362AFB6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70378-6664-418A-B081-11CF9B4D7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6285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88AAC-ABEB-468D-9E7B-F5898362AFB6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70378-6664-418A-B081-11CF9B4D7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5310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88AAC-ABEB-468D-9E7B-F5898362AFB6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70378-6664-418A-B081-11CF9B4D7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1566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88AAC-ABEB-468D-9E7B-F5898362AFB6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70378-6664-418A-B081-11CF9B4D7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1493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88AAC-ABEB-468D-9E7B-F5898362AFB6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70378-6664-418A-B081-11CF9B4D7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7985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88AAC-ABEB-468D-9E7B-F5898362AFB6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70378-6664-418A-B081-11CF9B4D7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508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88AAC-ABEB-468D-9E7B-F5898362AFB6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70378-6664-418A-B081-11CF9B4D7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1018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88AAC-ABEB-468D-9E7B-F5898362AFB6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70378-6664-418A-B081-11CF9B4D7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171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88AAC-ABEB-468D-9E7B-F5898362AFB6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70378-6664-418A-B081-11CF9B4D7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0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88AAC-ABEB-468D-9E7B-F5898362AFB6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70378-6664-418A-B081-11CF9B4D7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5521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88AAC-ABEB-468D-9E7B-F5898362AFB6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70378-6664-418A-B081-11CF9B4D7C3B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09340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88AAC-ABEB-468D-9E7B-F5898362AFB6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70378-6664-418A-B081-11CF9B4D7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5852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88AAC-ABEB-468D-9E7B-F5898362AFB6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70378-6664-418A-B081-11CF9B4D7C3B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773546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88AAC-ABEB-468D-9E7B-F5898362AFB6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70378-6664-418A-B081-11CF9B4D7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0329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88AAC-ABEB-468D-9E7B-F5898362AFB6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70378-6664-418A-B081-11CF9B4D7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3886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88AAC-ABEB-468D-9E7B-F5898362AFB6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70378-6664-418A-B081-11CF9B4D7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08709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>
            <a:extLst>
              <a:ext uri="{FF2B5EF4-FFF2-40B4-BE49-F238E27FC236}">
                <a16:creationId xmlns:a16="http://schemas.microsoft.com/office/drawing/2014/main" id="{C6B9EFD8-68D6-4802-BDB5-426910C4748B}"/>
              </a:ext>
            </a:extLst>
          </p:cNvPr>
          <p:cNvGrpSpPr/>
          <p:nvPr/>
        </p:nvGrpSpPr>
        <p:grpSpPr>
          <a:xfrm>
            <a:off x="-19" y="-8467"/>
            <a:ext cx="12192024" cy="6866467"/>
            <a:chOff x="-19" y="-8467"/>
            <a:chExt cx="12192024" cy="6866467"/>
          </a:xfrm>
        </p:grpSpPr>
        <p:cxnSp>
          <p:nvCxnSpPr>
            <p:cNvPr id="3" name="Straight Connector 31">
              <a:extLst>
                <a:ext uri="{FF2B5EF4-FFF2-40B4-BE49-F238E27FC236}">
                  <a16:creationId xmlns:a16="http://schemas.microsoft.com/office/drawing/2014/main" id="{E8720C4B-89F7-46CD-9B36-6B292A725C47}"/>
                </a:ext>
              </a:extLst>
            </p:cNvPr>
            <p:cNvCxnSpPr/>
            <p:nvPr/>
          </p:nvCxnSpPr>
          <p:spPr>
            <a:xfrm>
              <a:off x="9371008" y="0"/>
              <a:ext cx="1219207" cy="6858000"/>
            </a:xfrm>
            <a:prstGeom prst="straightConnector1">
              <a:avLst/>
            </a:prstGeom>
            <a:noFill/>
            <a:ln w="9528" cap="rnd">
              <a:solidFill>
                <a:srgbClr val="BFBFBF"/>
              </a:solidFill>
              <a:prstDash val="solid"/>
              <a:miter/>
            </a:ln>
          </p:spPr>
        </p:cxnSp>
        <p:cxnSp>
          <p:nvCxnSpPr>
            <p:cNvPr id="4" name="Straight Connector 20">
              <a:extLst>
                <a:ext uri="{FF2B5EF4-FFF2-40B4-BE49-F238E27FC236}">
                  <a16:creationId xmlns:a16="http://schemas.microsoft.com/office/drawing/2014/main" id="{255BEDEC-C2CD-47EE-A8C5-A2159F7E49F7}"/>
                </a:ext>
              </a:extLst>
            </p:cNvPr>
            <p:cNvCxnSpPr/>
            <p:nvPr/>
          </p:nvCxnSpPr>
          <p:spPr>
            <a:xfrm flipH="1">
              <a:off x="7425266" y="3681410"/>
              <a:ext cx="4763557" cy="3176590"/>
            </a:xfrm>
            <a:prstGeom prst="straightConnector1">
              <a:avLst/>
            </a:prstGeom>
            <a:noFill/>
            <a:ln w="9528" cap="rnd">
              <a:solidFill>
                <a:srgbClr val="D9D9D9"/>
              </a:solidFill>
              <a:prstDash val="solid"/>
              <a:miter/>
            </a:ln>
          </p:spPr>
        </p:cxnSp>
        <p:sp>
          <p:nvSpPr>
            <p:cNvPr id="5" name="Rectangle 23">
              <a:extLst>
                <a:ext uri="{FF2B5EF4-FFF2-40B4-BE49-F238E27FC236}">
                  <a16:creationId xmlns:a16="http://schemas.microsoft.com/office/drawing/2014/main" id="{C6F29330-C36D-4D36-A329-72A1BDA114EC}"/>
                </a:ext>
              </a:extLst>
            </p:cNvPr>
            <p:cNvSpPr/>
            <p:nvPr/>
          </p:nvSpPr>
          <p:spPr>
            <a:xfrm>
              <a:off x="9181472" y="-8467"/>
              <a:ext cx="3007351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07349"/>
                <a:gd name="f4" fmla="val 6866467"/>
                <a:gd name="f5" fmla="val 2045532"/>
                <a:gd name="f6" fmla="*/ f0 1 3007349"/>
                <a:gd name="f7" fmla="*/ f1 1 6866467"/>
                <a:gd name="f8" fmla="+- f4 0 f2"/>
                <a:gd name="f9" fmla="+- f3 0 f2"/>
                <a:gd name="f10" fmla="*/ f9 1 3007349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3007349" h="6866467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90C226">
                <a:alpha val="3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6" name="Rectangle 25">
              <a:extLst>
                <a:ext uri="{FF2B5EF4-FFF2-40B4-BE49-F238E27FC236}">
                  <a16:creationId xmlns:a16="http://schemas.microsoft.com/office/drawing/2014/main" id="{6BB31A66-8816-469D-BC8C-73A7DB147385}"/>
                </a:ext>
              </a:extLst>
            </p:cNvPr>
            <p:cNvSpPr/>
            <p:nvPr/>
          </p:nvSpPr>
          <p:spPr>
            <a:xfrm>
              <a:off x="9603440" y="-8467"/>
              <a:ext cx="2588556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73311"/>
                <a:gd name="f4" fmla="val 6866467"/>
                <a:gd name="f5" fmla="val 1202336"/>
                <a:gd name="f6" fmla="*/ f0 1 2573311"/>
                <a:gd name="f7" fmla="*/ f1 1 6866467"/>
                <a:gd name="f8" fmla="+- f4 0 f2"/>
                <a:gd name="f9" fmla="+- f3 0 f2"/>
                <a:gd name="f10" fmla="*/ f9 1 2573311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573311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90C226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7" name="Isosceles Triangle 26">
              <a:extLst>
                <a:ext uri="{FF2B5EF4-FFF2-40B4-BE49-F238E27FC236}">
                  <a16:creationId xmlns:a16="http://schemas.microsoft.com/office/drawing/2014/main" id="{74BD0B0E-B42F-4FA4-B75E-960662BBCA15}"/>
                </a:ext>
              </a:extLst>
            </p:cNvPr>
            <p:cNvSpPr/>
            <p:nvPr/>
          </p:nvSpPr>
          <p:spPr>
            <a:xfrm>
              <a:off x="8932334" y="3047996"/>
              <a:ext cx="3259671" cy="381000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54A021">
                <a:alpha val="72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8" name="Rectangle 27">
              <a:extLst>
                <a:ext uri="{FF2B5EF4-FFF2-40B4-BE49-F238E27FC236}">
                  <a16:creationId xmlns:a16="http://schemas.microsoft.com/office/drawing/2014/main" id="{20A4DC40-7CF1-4A17-BF9C-47DEDD6C3838}"/>
                </a:ext>
              </a:extLst>
            </p:cNvPr>
            <p:cNvSpPr/>
            <p:nvPr/>
          </p:nvSpPr>
          <p:spPr>
            <a:xfrm>
              <a:off x="9334496" y="-8467"/>
              <a:ext cx="2854327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58013"/>
                <a:gd name="f4" fmla="val 6866467"/>
                <a:gd name="f5" fmla="val 2473942"/>
                <a:gd name="f6" fmla="*/ f0 1 2858013"/>
                <a:gd name="f7" fmla="*/ f1 1 6866467"/>
                <a:gd name="f8" fmla="+- f4 0 f2"/>
                <a:gd name="f9" fmla="+- f3 0 f2"/>
                <a:gd name="f10" fmla="*/ f9 1 2858013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858013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3F7819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9" name="Rectangle 28">
              <a:extLst>
                <a:ext uri="{FF2B5EF4-FFF2-40B4-BE49-F238E27FC236}">
                  <a16:creationId xmlns:a16="http://schemas.microsoft.com/office/drawing/2014/main" id="{59371469-AAC4-4617-9641-49B61ADC9AB8}"/>
                </a:ext>
              </a:extLst>
            </p:cNvPr>
            <p:cNvSpPr/>
            <p:nvPr/>
          </p:nvSpPr>
          <p:spPr>
            <a:xfrm>
              <a:off x="10898733" y="-8467"/>
              <a:ext cx="1290090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90094"/>
                <a:gd name="f4" fmla="val 6858000"/>
                <a:gd name="f5" fmla="val 1019735"/>
                <a:gd name="f6" fmla="*/ f0 1 1290094"/>
                <a:gd name="f7" fmla="*/ f1 1 6858000"/>
                <a:gd name="f8" fmla="+- f4 0 f2"/>
                <a:gd name="f9" fmla="+- f3 0 f2"/>
                <a:gd name="f10" fmla="*/ f9 1 1290094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90094" h="6858000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C0E474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0" name="Rectangle 29">
              <a:extLst>
                <a:ext uri="{FF2B5EF4-FFF2-40B4-BE49-F238E27FC236}">
                  <a16:creationId xmlns:a16="http://schemas.microsoft.com/office/drawing/2014/main" id="{6F795821-4B58-43CD-8115-20E590DE1861}"/>
                </a:ext>
              </a:extLst>
            </p:cNvPr>
            <p:cNvSpPr/>
            <p:nvPr/>
          </p:nvSpPr>
          <p:spPr>
            <a:xfrm>
              <a:off x="10938994" y="-8467"/>
              <a:ext cx="1249829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49825"/>
                <a:gd name="f4" fmla="val 6858000"/>
                <a:gd name="f5" fmla="val 1109382"/>
                <a:gd name="f6" fmla="*/ f0 1 1249825"/>
                <a:gd name="f7" fmla="*/ f1 1 6858000"/>
                <a:gd name="f8" fmla="+- f4 0 f2"/>
                <a:gd name="f9" fmla="+- f3 0 f2"/>
                <a:gd name="f10" fmla="*/ f9 1 1249825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49825" h="6858000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90C226">
                <a:alpha val="6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1" name="Isosceles Triangle 30">
              <a:extLst>
                <a:ext uri="{FF2B5EF4-FFF2-40B4-BE49-F238E27FC236}">
                  <a16:creationId xmlns:a16="http://schemas.microsoft.com/office/drawing/2014/main" id="{DF10C028-B774-42E6-9C85-57EE8159EF80}"/>
                </a:ext>
              </a:extLst>
            </p:cNvPr>
            <p:cNvSpPr/>
            <p:nvPr/>
          </p:nvSpPr>
          <p:spPr>
            <a:xfrm>
              <a:off x="10371664" y="3589870"/>
              <a:ext cx="1817159" cy="32681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90C226">
                <a:alpha val="8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2" name="Isosceles Triangle 18">
              <a:extLst>
                <a:ext uri="{FF2B5EF4-FFF2-40B4-BE49-F238E27FC236}">
                  <a16:creationId xmlns:a16="http://schemas.microsoft.com/office/drawing/2014/main" id="{B61E4EED-31A5-4113-A369-487A177B035B}"/>
                </a:ext>
              </a:extLst>
            </p:cNvPr>
            <p:cNvSpPr/>
            <p:nvPr/>
          </p:nvSpPr>
          <p:spPr>
            <a:xfrm rot="10799991">
              <a:off x="-19" y="0"/>
              <a:ext cx="842592" cy="5666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90C226">
                <a:alpha val="8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6A1F2420-5A87-4958-98DE-2E1A7FED5526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07068" y="2404533"/>
            <a:ext cx="7766931" cy="1646304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AB0A3CA8-646A-4686-94B0-4CCEEE97C691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07068" y="4050828"/>
            <a:ext cx="7766931" cy="1096895"/>
          </a:xfrm>
        </p:spPr>
        <p:txBody>
          <a:bodyPr/>
          <a:lstStyle>
            <a:lvl1pPr marL="0" indent="0" algn="r">
              <a:buNone/>
              <a:defRPr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3A5FDF14-8C08-4947-AF99-69720292D6A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77333BA-925F-4537-907F-2454B62FF42E}" type="datetime1">
              <a:rPr lang="en-GB"/>
              <a:pPr lvl="0"/>
              <a:t>28/06/2020</a:t>
            </a:fld>
            <a:endParaRPr lang="en-GB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76074666-FA98-4EF0-82DB-0F96DF61B59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97D82AB7-DBE1-44B6-9710-BB6371F9CD3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6BA82FB-A486-4120-9C9A-DA2CBFEE7DE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823373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3A815-DE68-463A-A635-C382FF6F916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0D4A64-886D-42CC-BCB9-0C0BA51A890F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D48EE6-1094-4ED2-AE3D-0E640D8BAF3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096EE54-7E3C-471B-BDD9-185116B55AFC}" type="datetime1">
              <a:rPr lang="en-GB"/>
              <a:pPr lvl="0"/>
              <a:t>28/06/2020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B9E375-3B1A-42D8-94D9-A0BCCB5A85F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B4EAB7-82E8-4952-954E-CEFF6107981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6BD82BA-0A13-4628-B95E-02CFA137EA5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485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8D09C-A5DD-484C-B7E4-87FB7FDC354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2700863"/>
            <a:ext cx="8596667" cy="1826578"/>
          </a:xfrm>
        </p:spPr>
        <p:txBody>
          <a:bodyPr anchor="b"/>
          <a:lstStyle>
            <a:lvl1pPr>
              <a:defRPr sz="4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355D95-0AA3-4826-97B2-FB7ADFCBA9F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7332" y="4527450"/>
            <a:ext cx="8596667" cy="860395"/>
          </a:xfrm>
        </p:spPr>
        <p:txBody>
          <a:bodyPr/>
          <a:lstStyle>
            <a:lvl1pPr marL="0" indent="0">
              <a:buNone/>
              <a:defRPr sz="200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DC4EFF-1BE3-4AB8-BA79-D0E14DB9981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E3D6747-5070-4349-B9C9-26180669DEBD}" type="datetime1">
              <a:rPr lang="en-GB"/>
              <a:pPr lvl="0"/>
              <a:t>28/06/2020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F13752-F3FE-4DE9-86A0-D27B03A332D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7124A1-46C6-4C76-88CE-F5EFE60B1B8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6F4E7EA-38DB-42DB-A0AF-447C0BFF5DE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1512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9D62BC-3167-4B5E-9AF0-4D26E61D8F5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98FF25-94A5-4ADA-B893-915769D5EA50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77332" y="2160590"/>
            <a:ext cx="4184038" cy="388076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6D7349-AEFF-4368-810A-6710DB9A1DFD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5089971" y="2160590"/>
            <a:ext cx="4184038" cy="388076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8CC25F-0E27-4906-B2FC-428810529A1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29D718E-D1CB-42CC-A2B1-277958691BC7}" type="datetime1">
              <a:rPr lang="en-GB"/>
              <a:pPr lvl="0"/>
              <a:t>28/06/2020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6F5432-D7D2-4C1D-BC1B-357CC718D61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FFE944-E0BE-4205-ADC4-B8546A9FA34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859D61B-4A23-4897-B1F9-7318DD6B367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2119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CCC8F-6352-4C0F-9F11-6CA1D0F0907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601492-CD2F-4DFB-8EDD-A020F491EAA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5741" y="2160983"/>
            <a:ext cx="4185620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5D996E-45F2-4369-B8D6-93144498FCB3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75741" y="2737247"/>
            <a:ext cx="4185620" cy="330412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74EC42-48F9-4F47-B6E8-E6AC0333A572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5088379" y="2160983"/>
            <a:ext cx="4185620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3E88C1-C49E-4BA1-B308-BDF3D1CB0589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5088379" y="2737247"/>
            <a:ext cx="4185620" cy="330412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200B27-86BC-46B6-ACAC-70FB07E882B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86CF3C2-D926-4AC6-99DB-AE26BBEF8F98}" type="datetime1">
              <a:rPr lang="en-GB"/>
              <a:pPr lvl="0"/>
              <a:t>28/06/2020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C0E21EA-4BEB-4EF4-AAB2-941AF9495E3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FBE837C-DE75-4CB4-AA5A-4EEC390185D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F490F70-7CA0-4A7E-AF9D-71F09E9C267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0719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0F3ECF-A8CF-44B2-A8A9-B79A141D5E1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33DD0EB-06DC-4047-AE01-E20744C15E6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F7460F8-E225-4BFD-8EDC-17F7CF48014A}" type="datetime1">
              <a:rPr lang="en-GB"/>
              <a:pPr lvl="0"/>
              <a:t>28/06/2020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753E6A-F408-4BE5-A9A0-BF7ADB7C2A4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C36FA8-347A-4C32-A2F0-DBEA8237C4A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FE5A9AD-C14F-46F9-B7D8-BCCEA7C4656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307646"/>
      </p:ext>
    </p:extLst>
  </p:cSld>
  <p:clrMapOvr>
    <a:masterClrMapping/>
  </p:clrMapOvr>
  <p:hf sldNum="0" hdr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F4072B-A828-43E2-8D6F-FB423180483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46E9AE1-AB09-4799-A702-BD0989D8F679}" type="datetime1">
              <a:rPr lang="en-GB"/>
              <a:pPr lvl="0"/>
              <a:t>28/06/2020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738F7B6-7E3A-4E3E-8FA1-5A561DF97D9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8581DA-C00D-4750-A900-CAD82FED64D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AEDBAE5-9A48-423F-9D19-1CC61DB3F0A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001090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ED43D8-7A79-4132-8EAC-0A132336FC6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1498601"/>
            <a:ext cx="3854525" cy="1278468"/>
          </a:xfrm>
        </p:spPr>
        <p:txBody>
          <a:bodyPr anchor="b"/>
          <a:lstStyle>
            <a:lvl1pPr>
              <a:defRPr sz="2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F156D1-99B0-4A4C-93C8-94D3437F965F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760457" y="514926"/>
            <a:ext cx="4513542" cy="552643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FA70F6-6541-42A9-B197-D50B4F280F65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77332" y="2777069"/>
            <a:ext cx="3854525" cy="2584451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FD3022-F9B5-4DAB-A34B-348FBD1FD45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522105D-C7E7-4A58-9BD1-855BBCB96A13}" type="datetime1">
              <a:rPr lang="en-GB"/>
              <a:pPr lvl="0"/>
              <a:t>28/06/2020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631869-7374-4581-8BD0-213080764C0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F186D7-9DC0-4C52-9AE0-8A60DFAFEAB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5AE5209-F415-4374-B101-164E31F70D9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52290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580A8C-1E58-43A5-9918-B220E38A979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4800600"/>
            <a:ext cx="8596667" cy="566735"/>
          </a:xfrm>
        </p:spPr>
        <p:txBody>
          <a:bodyPr anchor="b"/>
          <a:lstStyle>
            <a:lvl1pPr>
              <a:defRPr sz="2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748121B-4269-407F-A050-997C01473FA9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677332" y="609603"/>
            <a:ext cx="8596667" cy="3845719"/>
          </a:xfrm>
        </p:spPr>
        <p:txBody>
          <a:bodyPr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8CC364-D1F3-4235-A364-4C0112C3906F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77332" y="5367335"/>
            <a:ext cx="8596667" cy="674022"/>
          </a:xfrm>
        </p:spPr>
        <p:txBody>
          <a:bodyPr/>
          <a:lstStyle>
            <a:lvl1pPr marL="0" indent="0">
              <a:buNone/>
              <a:defRPr sz="12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033FDB-A1B3-491F-8D7A-9DFA47907BA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8E9B188-EEC6-4E15-836E-488156CB94F6}" type="datetime1">
              <a:rPr lang="en-GB"/>
              <a:pPr lvl="0"/>
              <a:t>28/06/2020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9DDCC6-E4A9-4DAF-B274-027FB8420AB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42305A-88D4-43E9-8D77-99E9A923B8D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1F75916-523C-4BB9-911F-E86C12565D2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85354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1CC17-FC55-4971-A5CE-D5BCF9D74BE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609603"/>
            <a:ext cx="8596667" cy="3403597"/>
          </a:xfrm>
        </p:spPr>
        <p:txBody>
          <a:bodyPr anchor="ctr"/>
          <a:lstStyle>
            <a:lvl1pPr>
              <a:defRPr sz="4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63C40E-6AD1-4F03-9AD2-2585FBB73BA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470401"/>
            <a:ext cx="8596667" cy="1570957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7BC9A8-6DA3-491B-9BBC-CF4AD46A6E9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4CB6831-4C9B-4005-87C7-6DDDB40022AD}" type="datetime1">
              <a:rPr lang="en-GB"/>
              <a:pPr lvl="0"/>
              <a:t>28/06/2020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CC83C6-D5B4-4F62-8430-44F312972CB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0C468E-F89A-462C-9073-3ECF8497697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BF66019-8D0A-4DEF-8C29-837F6B9B1E1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77049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12B9D8-8D4A-42BE-8A5C-E9F71827934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31334" y="609603"/>
            <a:ext cx="8094131" cy="3022604"/>
          </a:xfrm>
        </p:spPr>
        <p:txBody>
          <a:bodyPr anchor="ctr"/>
          <a:lstStyle>
            <a:lvl1pPr>
              <a:defRPr sz="4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D3CB58D9-0E80-4DF9-BE73-4D840D65EF5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366141" y="3632197"/>
            <a:ext cx="7224528" cy="381003"/>
          </a:xfrm>
        </p:spPr>
        <p:txBody>
          <a:bodyPr anchor="ctr">
            <a:noAutofit/>
          </a:bodyPr>
          <a:lstStyle>
            <a:lvl1pPr marL="0" indent="0">
              <a:buNone/>
              <a:defRPr sz="160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378BA1-A4E4-4EBA-BC1E-725B2E6C1AC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470401"/>
            <a:ext cx="8596667" cy="1570957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08AC8DE-C479-402C-9AAB-6C4B4AD37EC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53BE852-3F55-4B4C-9814-FADA1C4C56E9}" type="datetime1">
              <a:rPr lang="en-GB"/>
              <a:pPr lvl="0"/>
              <a:t>28/06/2020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DB56C22-90CE-48D8-A122-5F3D40B7AD7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9E440D7-FE07-495A-A067-91BC65823CB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8222B17-6516-49A2-A3CE-1A6125392D12}" type="slidenum">
              <a:t>‹#›</a:t>
            </a:fld>
            <a:endParaRPr lang="en-GB"/>
          </a:p>
        </p:txBody>
      </p:sp>
      <p:sp>
        <p:nvSpPr>
          <p:cNvPr id="8" name="TextBox 19">
            <a:extLst>
              <a:ext uri="{FF2B5EF4-FFF2-40B4-BE49-F238E27FC236}">
                <a16:creationId xmlns:a16="http://schemas.microsoft.com/office/drawing/2014/main" id="{2247EF42-393C-4162-86E3-2147E9AEFA70}"/>
              </a:ext>
            </a:extLst>
          </p:cNvPr>
          <p:cNvSpPr txBox="1"/>
          <p:nvPr/>
        </p:nvSpPr>
        <p:spPr>
          <a:xfrm>
            <a:off x="541873" y="790379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C0E474"/>
                </a:solidFill>
                <a:uFillTx/>
                <a:latin typeface="Arial"/>
              </a:rPr>
              <a:t>“</a:t>
            </a:r>
          </a:p>
        </p:txBody>
      </p:sp>
      <p:sp>
        <p:nvSpPr>
          <p:cNvPr id="9" name="TextBox 21">
            <a:extLst>
              <a:ext uri="{FF2B5EF4-FFF2-40B4-BE49-F238E27FC236}">
                <a16:creationId xmlns:a16="http://schemas.microsoft.com/office/drawing/2014/main" id="{D6B103EE-1FC1-4BA1-810E-4DD62F30A43A}"/>
              </a:ext>
            </a:extLst>
          </p:cNvPr>
          <p:cNvSpPr txBox="1"/>
          <p:nvPr/>
        </p:nvSpPr>
        <p:spPr>
          <a:xfrm>
            <a:off x="8893015" y="2886559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C0E474"/>
                </a:solidFill>
                <a:uFillTx/>
                <a:latin typeface="Arial"/>
              </a:rPr>
              <a:t>”</a:t>
            </a:r>
            <a:endParaRPr lang="en-US" sz="1800" b="0" i="0" u="none" strike="noStrike" kern="1200" cap="none" spc="0" baseline="0">
              <a:solidFill>
                <a:srgbClr val="C0E474"/>
              </a:solidFill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9100704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C02DF4-3D67-4A0A-BAF9-4B9529FBAEC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1931990"/>
            <a:ext cx="8596667" cy="2595460"/>
          </a:xfrm>
        </p:spPr>
        <p:txBody>
          <a:bodyPr anchor="b"/>
          <a:lstStyle>
            <a:lvl1pPr>
              <a:defRPr sz="4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F4FAAC-3FC4-4EE7-90E5-85395C0AF72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527450"/>
            <a:ext cx="8596667" cy="151391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C09A88-7AAC-4FA5-9F0B-D36D55D76D4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38A5841-A362-4E0A-AB6A-2D8F5CB62130}" type="datetime1">
              <a:rPr lang="en-GB"/>
              <a:pPr lvl="0"/>
              <a:t>28/06/2020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26A664-EFE0-450D-98C6-56FAF4F9E3E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109E58-4922-4403-87C2-A9A7CA73A53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E77401D-4DB5-4CE4-A6F7-5B794ED10C7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169068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6C0CEC-488E-4A44-8931-6A6D48E18C1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31334" y="609603"/>
            <a:ext cx="8094131" cy="3022604"/>
          </a:xfrm>
        </p:spPr>
        <p:txBody>
          <a:bodyPr anchor="ctr"/>
          <a:lstStyle>
            <a:lvl1pPr>
              <a:defRPr sz="4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95B2BB2B-BBEB-4D71-AFD9-B3BE9A953AA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013201"/>
            <a:ext cx="8596667" cy="514249"/>
          </a:xfrm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98F5536-FA60-4BBB-A022-2E2A08D9BA4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527450"/>
            <a:ext cx="8596667" cy="1513917"/>
          </a:xfrm>
        </p:spPr>
        <p:txBody>
          <a:bodyPr/>
          <a:lstStyle>
            <a:lvl1pPr marL="0" indent="0">
              <a:buNone/>
              <a:defRPr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2B700DD-4E96-4369-B9C1-ECCE7D697F9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F542E03-87E9-4E37-85FF-8447ACF8AF2D}" type="datetime1">
              <a:rPr lang="en-GB"/>
              <a:pPr lvl="0"/>
              <a:t>28/06/2020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037E606-D89C-4D98-8AE2-DF8B8F2C53B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9DF2F4F-91A4-43A7-B34A-B865B87C953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66F3AC9-30B6-47C0-B25D-2AAE0C2C8E31}" type="slidenum">
              <a:t>‹#›</a:t>
            </a:fld>
            <a:endParaRPr lang="en-GB"/>
          </a:p>
        </p:txBody>
      </p:sp>
      <p:sp>
        <p:nvSpPr>
          <p:cNvPr id="8" name="TextBox 23">
            <a:extLst>
              <a:ext uri="{FF2B5EF4-FFF2-40B4-BE49-F238E27FC236}">
                <a16:creationId xmlns:a16="http://schemas.microsoft.com/office/drawing/2014/main" id="{6401EAB4-03C5-4587-9082-21AA1CC126D4}"/>
              </a:ext>
            </a:extLst>
          </p:cNvPr>
          <p:cNvSpPr txBox="1"/>
          <p:nvPr/>
        </p:nvSpPr>
        <p:spPr>
          <a:xfrm>
            <a:off x="541873" y="790379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C0E474"/>
                </a:solidFill>
                <a:uFillTx/>
                <a:latin typeface="Arial"/>
              </a:rPr>
              <a:t>“</a:t>
            </a:r>
          </a:p>
        </p:txBody>
      </p:sp>
      <p:sp>
        <p:nvSpPr>
          <p:cNvPr id="9" name="TextBox 24">
            <a:extLst>
              <a:ext uri="{FF2B5EF4-FFF2-40B4-BE49-F238E27FC236}">
                <a16:creationId xmlns:a16="http://schemas.microsoft.com/office/drawing/2014/main" id="{91CB4DEA-371B-4759-BB16-449E5C26A2F7}"/>
              </a:ext>
            </a:extLst>
          </p:cNvPr>
          <p:cNvSpPr txBox="1"/>
          <p:nvPr/>
        </p:nvSpPr>
        <p:spPr>
          <a:xfrm>
            <a:off x="8893015" y="2886559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C0E474"/>
                </a:solidFill>
                <a:uFillTx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2116472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BC7C52-065D-439E-9D92-C77D362154F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5800" y="609603"/>
            <a:ext cx="8588200" cy="3022604"/>
          </a:xfrm>
        </p:spPr>
        <p:txBody>
          <a:bodyPr anchor="ctr"/>
          <a:lstStyle>
            <a:lvl1pPr>
              <a:defRPr sz="4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9DF94FC8-5081-4EFE-B417-61BBCD23F64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013201"/>
            <a:ext cx="8596667" cy="514249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rgbClr val="90C226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2DB41E0B-2EB9-4287-A583-43E334EF6AA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527450"/>
            <a:ext cx="8596667" cy="1513917"/>
          </a:xfrm>
        </p:spPr>
        <p:txBody>
          <a:bodyPr/>
          <a:lstStyle>
            <a:lvl1pPr marL="0" indent="0">
              <a:buNone/>
              <a:defRPr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8D2C87A-9A56-426C-BE07-34BE6CF9F78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8817E08-9342-4397-BA80-6E3F47384CEB}" type="datetime1">
              <a:rPr lang="en-GB"/>
              <a:pPr lvl="0"/>
              <a:t>28/06/2020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3FEFA15-7F0D-4D56-8354-BF5134998D5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945095F-5862-4DFE-B5F5-4F0C8FA6C99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31BFB83-6124-4A8A-887A-513CEC6F460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21715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F25D6-2249-41E1-8F36-6E1C21ADBDEF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2C2A79-E2F4-4F38-A4B0-04D204E2905F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35E0A3-ABD1-4106-B0F5-6FD496FA088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A76A29F-58EB-4526-B607-61019F5A40FB}" type="datetime1">
              <a:rPr lang="en-GB"/>
              <a:pPr lvl="0"/>
              <a:t>28/06/2020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434B43-2630-4DCF-BBCE-DCAB21C6F08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E0EF1B-22F6-4D59-8109-311C653594B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2CACB0E-2E50-44C2-A449-6C610BF2571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65440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7F99E40-8FB2-4964-B8F2-E1D53F6A9770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7967670" y="609603"/>
            <a:ext cx="1304739" cy="5251454"/>
          </a:xfrm>
        </p:spPr>
        <p:txBody>
          <a:bodyPr vert="eaVert" anchor="ctr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17E844-ABC7-4CF4-87C0-61532063C1F2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677332" y="609603"/>
            <a:ext cx="7060146" cy="525145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81C041-2F61-4B23-A665-94CE3788201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5DF4A99-0B30-4184-9EC9-9FF15EB8AE9F}" type="datetime1">
              <a:rPr lang="en-GB"/>
              <a:pPr lvl="0"/>
              <a:t>28/06/2020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452ACF-75BD-488F-96B6-9507723C097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0085E0-2049-423C-B6CF-818A3EF43B2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53D0307-9918-4D7D-8E8E-D20BD238E4B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0618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888AAC-ABEB-468D-9E7B-F5898362AFB6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DC70378-6664-418A-B081-11CF9B4D7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6993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  <p:sldLayoutId id="2147483767" r:id="rId12"/>
    <p:sldLayoutId id="2147483768" r:id="rId13"/>
    <p:sldLayoutId id="2147483769" r:id="rId14"/>
    <p:sldLayoutId id="2147483770" r:id="rId15"/>
    <p:sldLayoutId id="214748377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>
            <a:extLst>
              <a:ext uri="{FF2B5EF4-FFF2-40B4-BE49-F238E27FC236}">
                <a16:creationId xmlns:a16="http://schemas.microsoft.com/office/drawing/2014/main" id="{DC10C3F2-F04A-4785-951B-2BFB696AF616}"/>
              </a:ext>
            </a:extLst>
          </p:cNvPr>
          <p:cNvGrpSpPr/>
          <p:nvPr/>
        </p:nvGrpSpPr>
        <p:grpSpPr>
          <a:xfrm>
            <a:off x="0" y="-8467"/>
            <a:ext cx="12192005" cy="6866467"/>
            <a:chOff x="0" y="-8467"/>
            <a:chExt cx="12192005" cy="6866467"/>
          </a:xfrm>
        </p:grpSpPr>
        <p:cxnSp>
          <p:nvCxnSpPr>
            <p:cNvPr id="3" name="Straight Connector 19">
              <a:extLst>
                <a:ext uri="{FF2B5EF4-FFF2-40B4-BE49-F238E27FC236}">
                  <a16:creationId xmlns:a16="http://schemas.microsoft.com/office/drawing/2014/main" id="{B83A8932-CC3E-43FE-8AF4-842B94B9C3C2}"/>
                </a:ext>
              </a:extLst>
            </p:cNvPr>
            <p:cNvCxnSpPr/>
            <p:nvPr/>
          </p:nvCxnSpPr>
          <p:spPr>
            <a:xfrm>
              <a:off x="9371008" y="0"/>
              <a:ext cx="1219207" cy="6858000"/>
            </a:xfrm>
            <a:prstGeom prst="straightConnector1">
              <a:avLst/>
            </a:prstGeom>
            <a:noFill/>
            <a:ln w="9528" cap="rnd">
              <a:solidFill>
                <a:srgbClr val="BFBFBF"/>
              </a:solidFill>
              <a:prstDash val="solid"/>
              <a:miter/>
            </a:ln>
          </p:spPr>
        </p:cxnSp>
        <p:cxnSp>
          <p:nvCxnSpPr>
            <p:cNvPr id="4" name="Straight Connector 20">
              <a:extLst>
                <a:ext uri="{FF2B5EF4-FFF2-40B4-BE49-F238E27FC236}">
                  <a16:creationId xmlns:a16="http://schemas.microsoft.com/office/drawing/2014/main" id="{9A4AB597-7340-4DC4-BA92-0919DDAAE34E}"/>
                </a:ext>
              </a:extLst>
            </p:cNvPr>
            <p:cNvCxnSpPr/>
            <p:nvPr/>
          </p:nvCxnSpPr>
          <p:spPr>
            <a:xfrm flipH="1">
              <a:off x="7425266" y="3681410"/>
              <a:ext cx="4763557" cy="3176590"/>
            </a:xfrm>
            <a:prstGeom prst="straightConnector1">
              <a:avLst/>
            </a:prstGeom>
            <a:noFill/>
            <a:ln w="9528" cap="rnd">
              <a:solidFill>
                <a:srgbClr val="D9D9D9"/>
              </a:solidFill>
              <a:prstDash val="solid"/>
              <a:miter/>
            </a:ln>
          </p:spPr>
        </p:cxnSp>
        <p:sp>
          <p:nvSpPr>
            <p:cNvPr id="5" name="Rectangle 23">
              <a:extLst>
                <a:ext uri="{FF2B5EF4-FFF2-40B4-BE49-F238E27FC236}">
                  <a16:creationId xmlns:a16="http://schemas.microsoft.com/office/drawing/2014/main" id="{C55A2C48-A5E0-4C7C-8546-8B22E333853A}"/>
                </a:ext>
              </a:extLst>
            </p:cNvPr>
            <p:cNvSpPr/>
            <p:nvPr/>
          </p:nvSpPr>
          <p:spPr>
            <a:xfrm>
              <a:off x="9181472" y="-8467"/>
              <a:ext cx="3007351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07349"/>
                <a:gd name="f4" fmla="val 6866467"/>
                <a:gd name="f5" fmla="val 2045532"/>
                <a:gd name="f6" fmla="*/ f0 1 3007349"/>
                <a:gd name="f7" fmla="*/ f1 1 6866467"/>
                <a:gd name="f8" fmla="+- f4 0 f2"/>
                <a:gd name="f9" fmla="+- f3 0 f2"/>
                <a:gd name="f10" fmla="*/ f9 1 3007349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3007349" h="6866467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90C226">
                <a:alpha val="3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6" name="Rectangle 25">
              <a:extLst>
                <a:ext uri="{FF2B5EF4-FFF2-40B4-BE49-F238E27FC236}">
                  <a16:creationId xmlns:a16="http://schemas.microsoft.com/office/drawing/2014/main" id="{5944B7E3-8847-4496-B46B-FBB0E3B7FFF7}"/>
                </a:ext>
              </a:extLst>
            </p:cNvPr>
            <p:cNvSpPr/>
            <p:nvPr/>
          </p:nvSpPr>
          <p:spPr>
            <a:xfrm>
              <a:off x="9603440" y="-8467"/>
              <a:ext cx="2588556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73311"/>
                <a:gd name="f4" fmla="val 6866467"/>
                <a:gd name="f5" fmla="val 1202336"/>
                <a:gd name="f6" fmla="*/ f0 1 2573311"/>
                <a:gd name="f7" fmla="*/ f1 1 6866467"/>
                <a:gd name="f8" fmla="+- f4 0 f2"/>
                <a:gd name="f9" fmla="+- f3 0 f2"/>
                <a:gd name="f10" fmla="*/ f9 1 2573311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573311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90C226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7" name="Isosceles Triangle 23">
              <a:extLst>
                <a:ext uri="{FF2B5EF4-FFF2-40B4-BE49-F238E27FC236}">
                  <a16:creationId xmlns:a16="http://schemas.microsoft.com/office/drawing/2014/main" id="{CF805DFC-6A1B-4047-92AD-5984571FDF29}"/>
                </a:ext>
              </a:extLst>
            </p:cNvPr>
            <p:cNvSpPr/>
            <p:nvPr/>
          </p:nvSpPr>
          <p:spPr>
            <a:xfrm>
              <a:off x="8932334" y="3047996"/>
              <a:ext cx="3259671" cy="381000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54A021">
                <a:alpha val="72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8" name="Rectangle 27">
              <a:extLst>
                <a:ext uri="{FF2B5EF4-FFF2-40B4-BE49-F238E27FC236}">
                  <a16:creationId xmlns:a16="http://schemas.microsoft.com/office/drawing/2014/main" id="{817BF984-30FF-4BA9-8B44-CC708F10DB33}"/>
                </a:ext>
              </a:extLst>
            </p:cNvPr>
            <p:cNvSpPr/>
            <p:nvPr/>
          </p:nvSpPr>
          <p:spPr>
            <a:xfrm>
              <a:off x="9334496" y="-8467"/>
              <a:ext cx="2854327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58013"/>
                <a:gd name="f4" fmla="val 6866467"/>
                <a:gd name="f5" fmla="val 2473942"/>
                <a:gd name="f6" fmla="*/ f0 1 2858013"/>
                <a:gd name="f7" fmla="*/ f1 1 6866467"/>
                <a:gd name="f8" fmla="+- f4 0 f2"/>
                <a:gd name="f9" fmla="+- f3 0 f2"/>
                <a:gd name="f10" fmla="*/ f9 1 2858013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858013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3F7819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9" name="Rectangle 28">
              <a:extLst>
                <a:ext uri="{FF2B5EF4-FFF2-40B4-BE49-F238E27FC236}">
                  <a16:creationId xmlns:a16="http://schemas.microsoft.com/office/drawing/2014/main" id="{A2924EDD-53F7-481F-B04D-6984F657FA65}"/>
                </a:ext>
              </a:extLst>
            </p:cNvPr>
            <p:cNvSpPr/>
            <p:nvPr/>
          </p:nvSpPr>
          <p:spPr>
            <a:xfrm>
              <a:off x="10898733" y="-8467"/>
              <a:ext cx="1290090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90094"/>
                <a:gd name="f4" fmla="val 6858000"/>
                <a:gd name="f5" fmla="val 1019735"/>
                <a:gd name="f6" fmla="*/ f0 1 1290094"/>
                <a:gd name="f7" fmla="*/ f1 1 6858000"/>
                <a:gd name="f8" fmla="+- f4 0 f2"/>
                <a:gd name="f9" fmla="+- f3 0 f2"/>
                <a:gd name="f10" fmla="*/ f9 1 1290094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90094" h="6858000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C0E474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0" name="Rectangle 29">
              <a:extLst>
                <a:ext uri="{FF2B5EF4-FFF2-40B4-BE49-F238E27FC236}">
                  <a16:creationId xmlns:a16="http://schemas.microsoft.com/office/drawing/2014/main" id="{9D431F43-6D47-4AAA-8331-6CC8AAFB0445}"/>
                </a:ext>
              </a:extLst>
            </p:cNvPr>
            <p:cNvSpPr/>
            <p:nvPr/>
          </p:nvSpPr>
          <p:spPr>
            <a:xfrm>
              <a:off x="10938994" y="-8467"/>
              <a:ext cx="1249829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49825"/>
                <a:gd name="f4" fmla="val 6858000"/>
                <a:gd name="f5" fmla="val 1109382"/>
                <a:gd name="f6" fmla="*/ f0 1 1249825"/>
                <a:gd name="f7" fmla="*/ f1 1 6858000"/>
                <a:gd name="f8" fmla="+- f4 0 f2"/>
                <a:gd name="f9" fmla="+- f3 0 f2"/>
                <a:gd name="f10" fmla="*/ f9 1 1249825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49825" h="6858000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90C226">
                <a:alpha val="6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1" name="Isosceles Triangle 27">
              <a:extLst>
                <a:ext uri="{FF2B5EF4-FFF2-40B4-BE49-F238E27FC236}">
                  <a16:creationId xmlns:a16="http://schemas.microsoft.com/office/drawing/2014/main" id="{A599FA45-C6F6-425B-87C7-6DE7C00F7F1E}"/>
                </a:ext>
              </a:extLst>
            </p:cNvPr>
            <p:cNvSpPr/>
            <p:nvPr/>
          </p:nvSpPr>
          <p:spPr>
            <a:xfrm>
              <a:off x="10371664" y="3589870"/>
              <a:ext cx="1817159" cy="32681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90C226">
                <a:alpha val="8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2" name="Isosceles Triangle 28">
              <a:extLst>
                <a:ext uri="{FF2B5EF4-FFF2-40B4-BE49-F238E27FC236}">
                  <a16:creationId xmlns:a16="http://schemas.microsoft.com/office/drawing/2014/main" id="{31CC78BE-4644-4621-AF72-27AEBFE7CF25}"/>
                </a:ext>
              </a:extLst>
            </p:cNvPr>
            <p:cNvSpPr/>
            <p:nvPr/>
          </p:nvSpPr>
          <p:spPr>
            <a:xfrm>
              <a:off x="0" y="4013201"/>
              <a:ext cx="448732" cy="28447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360"/>
                <a:gd name="f8" fmla="+- 0 0 -270"/>
                <a:gd name="f9" fmla="+- 0 0 -180"/>
                <a:gd name="f10" fmla="+- 0 0 -90"/>
                <a:gd name="f11" fmla="abs f3"/>
                <a:gd name="f12" fmla="abs f4"/>
                <a:gd name="f13" fmla="abs f5"/>
                <a:gd name="f14" fmla="*/ f7 f0 1"/>
                <a:gd name="f15" fmla="*/ f8 f0 1"/>
                <a:gd name="f16" fmla="*/ f9 f0 1"/>
                <a:gd name="f17" fmla="*/ f10 f0 1"/>
                <a:gd name="f18" fmla="?: f11 f3 1"/>
                <a:gd name="f19" fmla="?: f12 f4 1"/>
                <a:gd name="f20" fmla="?: f13 f5 1"/>
                <a:gd name="f21" fmla="*/ f14 1 f2"/>
                <a:gd name="f22" fmla="*/ f15 1 f2"/>
                <a:gd name="f23" fmla="*/ f16 1 f2"/>
                <a:gd name="f24" fmla="*/ f17 1 f2"/>
                <a:gd name="f25" fmla="*/ f18 1 21600"/>
                <a:gd name="f26" fmla="*/ f19 1 21600"/>
                <a:gd name="f27" fmla="*/ 21600 f18 1"/>
                <a:gd name="f28" fmla="*/ 21600 f19 1"/>
                <a:gd name="f29" fmla="+- f21 0 f1"/>
                <a:gd name="f30" fmla="+- f22 0 f1"/>
                <a:gd name="f31" fmla="+- f23 0 f1"/>
                <a:gd name="f32" fmla="+- f24 0 f1"/>
                <a:gd name="f33" fmla="min f26 f25"/>
                <a:gd name="f34" fmla="*/ f27 1 f20"/>
                <a:gd name="f35" fmla="*/ f28 1 f20"/>
                <a:gd name="f36" fmla="val f34"/>
                <a:gd name="f37" fmla="val f35"/>
                <a:gd name="f38" fmla="*/ f6 f33 1"/>
                <a:gd name="f39" fmla="+- f37 0 f6"/>
                <a:gd name="f40" fmla="+- f36 0 f6"/>
                <a:gd name="f41" fmla="*/ f37 f33 1"/>
                <a:gd name="f42" fmla="*/ f36 f33 1"/>
                <a:gd name="f43" fmla="*/ f39 1 2"/>
                <a:gd name="f44" fmla="*/ f40 1 2"/>
                <a:gd name="f45" fmla="*/ f40 f6 1"/>
                <a:gd name="f46" fmla="+- f6 f43 0"/>
                <a:gd name="f47" fmla="*/ f45 1 200000"/>
                <a:gd name="f48" fmla="*/ f45 1 100000"/>
                <a:gd name="f49" fmla="+- f47 f44 0"/>
                <a:gd name="f50" fmla="*/ f47 f33 1"/>
                <a:gd name="f51" fmla="*/ f46 f33 1"/>
                <a:gd name="f52" fmla="*/ f48 f33 1"/>
                <a:gd name="f53" fmla="*/ f49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52" y="f38"/>
                </a:cxn>
                <a:cxn ang="f30">
                  <a:pos x="f50" y="f51"/>
                </a:cxn>
                <a:cxn ang="f31">
                  <a:pos x="f38" y="f41"/>
                </a:cxn>
                <a:cxn ang="f31">
                  <a:pos x="f52" y="f41"/>
                </a:cxn>
                <a:cxn ang="f31">
                  <a:pos x="f42" y="f41"/>
                </a:cxn>
                <a:cxn ang="f32">
                  <a:pos x="f53" y="f51"/>
                </a:cxn>
              </a:cxnLst>
              <a:rect l="f50" t="f51" r="f53" b="f41"/>
              <a:pathLst>
                <a:path>
                  <a:moveTo>
                    <a:pt x="f38" y="f41"/>
                  </a:moveTo>
                  <a:lnTo>
                    <a:pt x="f52" y="f38"/>
                  </a:lnTo>
                  <a:lnTo>
                    <a:pt x="f42" y="f41"/>
                  </a:lnTo>
                  <a:close/>
                </a:path>
              </a:pathLst>
            </a:custGeom>
            <a:solidFill>
              <a:srgbClr val="90C226">
                <a:alpha val="8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</p:grp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8E3CF7FF-CEBF-4DD9-BD6B-5D070B2CE4E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609603"/>
            <a:ext cx="8596667" cy="132079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B3F43E48-D39E-4BB3-9B9B-CA1BBD42F05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7332" y="2160590"/>
            <a:ext cx="8596667" cy="388076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20FC0B7C-7007-4B1F-9BD0-DD67581CD0CA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7205133" y="6041358"/>
            <a:ext cx="91194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900" b="0" i="0" u="none" strike="noStrike" kern="1200" cap="none" spc="0" baseline="0">
                <a:solidFill>
                  <a:srgbClr val="898989"/>
                </a:solidFill>
                <a:uFillTx/>
                <a:latin typeface="Trebuchet MS"/>
              </a:defRPr>
            </a:lvl1pPr>
          </a:lstStyle>
          <a:p>
            <a:pPr lvl="0"/>
            <a:fld id="{1C1C968A-55C0-4628-8D83-4DD1B4787797}" type="datetime1">
              <a:rPr lang="en-GB"/>
              <a:pPr lvl="0"/>
              <a:t>28/06/2020</a:t>
            </a:fld>
            <a:endParaRPr lang="en-GB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AB202330-DADC-42C1-A7E0-47C8D116CD41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677332" y="6041358"/>
            <a:ext cx="6297609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900" b="0" i="0" u="none" strike="noStrike" kern="1200" cap="none" spc="0" baseline="0">
                <a:solidFill>
                  <a:srgbClr val="898989"/>
                </a:solidFill>
                <a:uFillTx/>
                <a:latin typeface="Trebuchet MS"/>
              </a:defRPr>
            </a:lvl1pPr>
          </a:lstStyle>
          <a:p>
            <a:pPr lvl="0"/>
            <a:endParaRPr lang="en-GB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6245EFEB-21EF-41C4-BF1A-4A6A6810F17C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590659" y="6041358"/>
            <a:ext cx="68334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900" b="0" i="0" u="none" strike="noStrike" kern="1200" cap="none" spc="0" baseline="0">
                <a:solidFill>
                  <a:srgbClr val="90C226"/>
                </a:solidFill>
                <a:uFillTx/>
                <a:latin typeface="Trebuchet MS"/>
              </a:defRPr>
            </a:lvl1pPr>
          </a:lstStyle>
          <a:p>
            <a:pPr lvl="0"/>
            <a:fld id="{2562029C-42FF-4770-B60B-394E3F65BB9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475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6" r:id="rId4"/>
    <p:sldLayoutId id="2147483777" r:id="rId5"/>
    <p:sldLayoutId id="2147483778" r:id="rId6"/>
    <p:sldLayoutId id="2147483779" r:id="rId7"/>
    <p:sldLayoutId id="2147483780" r:id="rId8"/>
    <p:sldLayoutId id="2147483781" r:id="rId9"/>
    <p:sldLayoutId id="2147483782" r:id="rId10"/>
    <p:sldLayoutId id="2147483783" r:id="rId11"/>
    <p:sldLayoutId id="2147483784" r:id="rId12"/>
    <p:sldLayoutId id="2147483785" r:id="rId13"/>
    <p:sldLayoutId id="2147483786" r:id="rId14"/>
    <p:sldLayoutId id="2147483787" r:id="rId15"/>
    <p:sldLayoutId id="2147483788" r:id="rId16"/>
  </p:sldLayoutIdLst>
  <p:txStyles>
    <p:titleStyle>
      <a:lvl1pPr marL="0" marR="0" lvl="0" indent="0" algn="l" defTabSz="4572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3600" b="0" i="0" u="none" strike="noStrike" kern="1200" cap="none" spc="0" baseline="0">
          <a:solidFill>
            <a:srgbClr val="90C226"/>
          </a:solidFill>
          <a:uFillTx/>
          <a:latin typeface="Trebuchet MS"/>
        </a:defRPr>
      </a:lvl1pPr>
    </p:titleStyle>
    <p:bodyStyle>
      <a:lvl1pPr marL="342900" marR="0" lvl="0" indent="-3429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90C226"/>
        </a:buClr>
        <a:buSzPct val="80000"/>
        <a:buFont typeface="Wingdings 3"/>
        <a:buChar char=""/>
        <a:tabLst/>
        <a:defRPr lang="en-US" sz="1800" b="0" i="0" u="none" strike="noStrike" kern="1200" cap="none" spc="0" baseline="0">
          <a:solidFill>
            <a:srgbClr val="404040"/>
          </a:solidFill>
          <a:uFillTx/>
          <a:latin typeface="Trebuchet MS"/>
        </a:defRPr>
      </a:lvl1pPr>
      <a:lvl2pPr marL="742950" marR="0" lvl="1" indent="-28575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90C226"/>
        </a:buClr>
        <a:buSzPct val="80000"/>
        <a:buFont typeface="Wingdings 3"/>
        <a:buChar char=""/>
        <a:tabLst/>
        <a:defRPr lang="en-US" sz="1600" b="0" i="0" u="none" strike="noStrike" kern="1200" cap="none" spc="0" baseline="0">
          <a:solidFill>
            <a:srgbClr val="404040"/>
          </a:solidFill>
          <a:uFillTx/>
          <a:latin typeface="Trebuchet MS"/>
        </a:defRPr>
      </a:lvl2pPr>
      <a:lvl3pPr marL="1143000" marR="0" lvl="2" indent="-2286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90C226"/>
        </a:buClr>
        <a:buSzPct val="80000"/>
        <a:buFont typeface="Wingdings 3"/>
        <a:buChar char=""/>
        <a:tabLst/>
        <a:defRPr lang="en-US" sz="1400" b="0" i="0" u="none" strike="noStrike" kern="1200" cap="none" spc="0" baseline="0">
          <a:solidFill>
            <a:srgbClr val="404040"/>
          </a:solidFill>
          <a:uFillTx/>
          <a:latin typeface="Trebuchet MS"/>
        </a:defRPr>
      </a:lvl3pPr>
      <a:lvl4pPr marL="1600200" marR="0" lvl="3" indent="-2286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90C226"/>
        </a:buClr>
        <a:buSzPct val="80000"/>
        <a:buFont typeface="Wingdings 3"/>
        <a:buChar char=""/>
        <a:tabLst/>
        <a:defRPr lang="en-US" sz="1200" b="0" i="0" u="none" strike="noStrike" kern="1200" cap="none" spc="0" baseline="0">
          <a:solidFill>
            <a:srgbClr val="404040"/>
          </a:solidFill>
          <a:uFillTx/>
          <a:latin typeface="Trebuchet MS"/>
        </a:defRPr>
      </a:lvl4pPr>
      <a:lvl5pPr marL="2057400" marR="0" lvl="4" indent="-2286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90C226"/>
        </a:buClr>
        <a:buSzPct val="80000"/>
        <a:buFont typeface="Wingdings 3"/>
        <a:buChar char=""/>
        <a:tabLst/>
        <a:defRPr lang="en-US" sz="1200" b="0" i="0" u="none" strike="noStrike" kern="1200" cap="none" spc="0" baseline="0">
          <a:solidFill>
            <a:srgbClr val="404040"/>
          </a:solidFill>
          <a:uFillTx/>
          <a:latin typeface="Trebuchet M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browse/justice/prisons-probation" TargetMode="External"/><Relationship Id="rId2" Type="http://schemas.openxmlformats.org/officeDocument/2006/relationships/hyperlink" Target="https://www.bsmhft.nhs.uk/our-services/fcamhs" TargetMode="External"/><Relationship Id="rId1" Type="http://schemas.openxmlformats.org/officeDocument/2006/relationships/slideLayout" Target="../slideLayouts/slideLayout22.xml"/><Relationship Id="rId6" Type="http://schemas.openxmlformats.org/officeDocument/2006/relationships/hyperlink" Target="https://www.met.police.uk/advice/advice-and-information/asb/asb/antisocial-behaviour/what-is-antisocial-behaviour/" TargetMode="External"/><Relationship Id="rId5" Type="http://schemas.openxmlformats.org/officeDocument/2006/relationships/hyperlink" Target="https://www.jobcentreguide.co.uk/jobcentre-plus-guide/4/what-is-the-jobcentre-plus" TargetMode="External"/><Relationship Id="rId4" Type="http://schemas.openxmlformats.org/officeDocument/2006/relationships/hyperlink" Target="https://www.instituteforgovernment.org.uk/publication/performance-tracker-2019/neighbourhood-servic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497EAC-86B9-440E-AB97-142682B5E7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65024" y="-427443"/>
            <a:ext cx="7766936" cy="1646302"/>
          </a:xfrm>
        </p:spPr>
        <p:txBody>
          <a:bodyPr/>
          <a:lstStyle/>
          <a:p>
            <a:pPr algn="l"/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Family A</a:t>
            </a:r>
            <a:endParaRPr lang="en-GB" sz="20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FA81C3-56CB-4F97-B3F7-4B220C9607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65024" y="1438184"/>
            <a:ext cx="7855713" cy="3659160"/>
          </a:xfrm>
        </p:spPr>
        <p:txBody>
          <a:bodyPr>
            <a:normAutofit/>
          </a:bodyPr>
          <a:lstStyle/>
          <a:p>
            <a:pPr algn="l"/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Shabina Hoque 1715293</a:t>
            </a:r>
          </a:p>
          <a:p>
            <a:pPr algn="l"/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Rahim Saddeque 1715434</a:t>
            </a:r>
          </a:p>
        </p:txBody>
      </p:sp>
    </p:spTree>
    <p:extLst>
      <p:ext uri="{BB962C8B-B14F-4D97-AF65-F5344CB8AC3E}">
        <p14:creationId xmlns:p14="http://schemas.microsoft.com/office/powerpoint/2010/main" val="2417075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>
            <a:extLst>
              <a:ext uri="{FF2B5EF4-FFF2-40B4-BE49-F238E27FC236}">
                <a16:creationId xmlns:a16="http://schemas.microsoft.com/office/drawing/2014/main" id="{A5924AD4-5B4A-4CE5-95C4-85BA64BCC8E4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693874" y="1692773"/>
            <a:ext cx="8657520" cy="5370700"/>
          </a:xfrm>
        </p:spPr>
        <p:txBody>
          <a:bodyPr/>
          <a:lstStyle/>
          <a:p>
            <a:pPr marL="285750" lvl="0" indent="-285750" algn="l">
              <a:lnSpc>
                <a:spcPct val="70000"/>
              </a:lnSpc>
              <a:buFont typeface="Wingdings" pitchFamily="2"/>
              <a:buChar char="v"/>
            </a:pPr>
            <a:endParaRPr lang="en-GB" sz="1400">
              <a:solidFill>
                <a:srgbClr val="000000"/>
              </a:solidFill>
              <a:latin typeface="Arial" pitchFamily="34"/>
              <a:cs typeface="Arial" pitchFamily="34"/>
            </a:endParaRPr>
          </a:p>
          <a:p>
            <a:pPr marL="285750" lvl="0" indent="-285750" algn="l">
              <a:lnSpc>
                <a:spcPct val="70000"/>
              </a:lnSpc>
              <a:buFont typeface="Wingdings" pitchFamily="2"/>
              <a:buChar char="v"/>
            </a:pPr>
            <a:r>
              <a:rPr lang="en-GB" sz="1400">
                <a:solidFill>
                  <a:srgbClr val="000000"/>
                </a:solidFill>
                <a:latin typeface="Arial" pitchFamily="34"/>
                <a:cs typeface="Arial" pitchFamily="34"/>
              </a:rPr>
              <a:t>Referred by anti-social behaviour team</a:t>
            </a:r>
          </a:p>
          <a:p>
            <a:pPr marL="285750" lvl="0" indent="-285750" algn="l">
              <a:lnSpc>
                <a:spcPct val="70000"/>
              </a:lnSpc>
              <a:buFont typeface="Wingdings" pitchFamily="2"/>
              <a:buChar char="v"/>
            </a:pPr>
            <a:r>
              <a:rPr lang="en-GB" sz="1400">
                <a:solidFill>
                  <a:srgbClr val="000000"/>
                </a:solidFill>
                <a:latin typeface="Arial" pitchFamily="34"/>
                <a:cs typeface="Arial" pitchFamily="34"/>
              </a:rPr>
              <a:t>Mother Father teenage daughter young daughter young son</a:t>
            </a:r>
          </a:p>
          <a:p>
            <a:pPr marL="285750" lvl="0" indent="-285750" algn="l">
              <a:lnSpc>
                <a:spcPct val="70000"/>
              </a:lnSpc>
              <a:buFont typeface="Wingdings" pitchFamily="2"/>
              <a:buChar char="v"/>
            </a:pPr>
            <a:r>
              <a:rPr lang="en-GB" sz="1400">
                <a:solidFill>
                  <a:srgbClr val="000000"/>
                </a:solidFill>
                <a:latin typeface="Arial" pitchFamily="34"/>
                <a:cs typeface="Arial" pitchFamily="34"/>
              </a:rPr>
              <a:t>young child behavioural problems </a:t>
            </a:r>
          </a:p>
          <a:p>
            <a:pPr marL="285750" lvl="0" indent="-285750" algn="l">
              <a:lnSpc>
                <a:spcPct val="70000"/>
              </a:lnSpc>
              <a:buFont typeface="Wingdings" pitchFamily="2"/>
              <a:buChar char="v"/>
            </a:pPr>
            <a:r>
              <a:rPr lang="en-GB" sz="1400">
                <a:solidFill>
                  <a:srgbClr val="000000"/>
                </a:solidFill>
                <a:latin typeface="Arial" pitchFamily="34"/>
                <a:cs typeface="Arial" pitchFamily="34"/>
              </a:rPr>
              <a:t> rent outstanding </a:t>
            </a:r>
          </a:p>
          <a:p>
            <a:pPr marL="285750" lvl="0" indent="-285750" algn="l">
              <a:lnSpc>
                <a:spcPct val="70000"/>
              </a:lnSpc>
              <a:buFont typeface="Wingdings" pitchFamily="2"/>
              <a:buChar char="v"/>
            </a:pPr>
            <a:r>
              <a:rPr lang="en-GB" sz="1400">
                <a:solidFill>
                  <a:srgbClr val="000000"/>
                </a:solidFill>
                <a:latin typeface="Arial" pitchFamily="34"/>
                <a:cs typeface="Arial" pitchFamily="34"/>
              </a:rPr>
              <a:t>Alcohol  problems</a:t>
            </a:r>
          </a:p>
          <a:p>
            <a:pPr marL="285750" lvl="0" indent="-285750" algn="l">
              <a:lnSpc>
                <a:spcPct val="70000"/>
              </a:lnSpc>
              <a:buFont typeface="Wingdings" pitchFamily="2"/>
              <a:buChar char="v"/>
            </a:pPr>
            <a:r>
              <a:rPr lang="en-GB" sz="1400">
                <a:solidFill>
                  <a:srgbClr val="000000"/>
                </a:solidFill>
                <a:latin typeface="Arial" pitchFamily="34"/>
                <a:cs typeface="Arial" pitchFamily="34"/>
              </a:rPr>
              <a:t>Lacking parental guidance</a:t>
            </a:r>
          </a:p>
          <a:p>
            <a:pPr marL="285750" lvl="0" indent="-285750" algn="l">
              <a:lnSpc>
                <a:spcPct val="70000"/>
              </a:lnSpc>
              <a:buFont typeface="Wingdings" pitchFamily="2"/>
              <a:buChar char="v"/>
            </a:pPr>
            <a:r>
              <a:rPr lang="en-GB" sz="1400">
                <a:solidFill>
                  <a:srgbClr val="000000"/>
                </a:solidFill>
                <a:latin typeface="Arial" pitchFamily="34"/>
                <a:cs typeface="Arial" pitchFamily="34"/>
              </a:rPr>
              <a:t>Domestic violence</a:t>
            </a:r>
          </a:p>
          <a:p>
            <a:pPr marL="285750" lvl="0" indent="-285750" algn="l">
              <a:lnSpc>
                <a:spcPct val="70000"/>
              </a:lnSpc>
              <a:buFont typeface="Wingdings" pitchFamily="2"/>
              <a:buChar char="v"/>
            </a:pPr>
            <a:r>
              <a:rPr lang="en-GB" sz="1400">
                <a:solidFill>
                  <a:srgbClr val="000000"/>
                </a:solidFill>
                <a:latin typeface="Arial" pitchFamily="34"/>
                <a:cs typeface="Arial" pitchFamily="34"/>
              </a:rPr>
              <a:t>Unsuitable living standards</a:t>
            </a:r>
          </a:p>
          <a:p>
            <a:pPr marL="285750" lvl="0" indent="-285750" algn="l">
              <a:lnSpc>
                <a:spcPct val="70000"/>
              </a:lnSpc>
              <a:buFont typeface="Wingdings" pitchFamily="2"/>
              <a:buChar char="v"/>
            </a:pPr>
            <a:endParaRPr lang="en-GB" sz="1400">
              <a:solidFill>
                <a:srgbClr val="000000"/>
              </a:solidFill>
              <a:latin typeface="Arial" pitchFamily="34"/>
              <a:cs typeface="Arial" pitchFamily="34"/>
            </a:endParaRPr>
          </a:p>
          <a:p>
            <a:pPr marL="285750" lvl="0" indent="-285750" algn="l">
              <a:lnSpc>
                <a:spcPct val="70000"/>
              </a:lnSpc>
              <a:buFont typeface="Wingdings" pitchFamily="2"/>
              <a:buChar char="v"/>
            </a:pPr>
            <a:endParaRPr lang="en-GB" sz="1400">
              <a:solidFill>
                <a:srgbClr val="000000"/>
              </a:solidFill>
              <a:latin typeface="Arial" pitchFamily="34"/>
              <a:cs typeface="Arial" pitchFamily="34"/>
            </a:endParaRPr>
          </a:p>
          <a:p>
            <a:pPr marL="285750" lvl="0" indent="-285750" algn="l">
              <a:lnSpc>
                <a:spcPct val="70000"/>
              </a:lnSpc>
              <a:buFont typeface="Wingdings" pitchFamily="2"/>
              <a:buChar char="v"/>
            </a:pPr>
            <a:endParaRPr lang="en-GB" sz="1400">
              <a:solidFill>
                <a:srgbClr val="000000"/>
              </a:solidFill>
              <a:latin typeface="Arial" pitchFamily="34"/>
              <a:cs typeface="Arial" pitchFamily="34"/>
            </a:endParaRPr>
          </a:p>
          <a:p>
            <a:pPr marL="285750" lvl="0" indent="-285750" algn="l">
              <a:lnSpc>
                <a:spcPct val="70000"/>
              </a:lnSpc>
              <a:buFont typeface="Wingdings" pitchFamily="2"/>
              <a:buChar char="v"/>
            </a:pPr>
            <a:endParaRPr lang="en-GB" sz="1400">
              <a:solidFill>
                <a:srgbClr val="000000"/>
              </a:solidFill>
              <a:latin typeface="Arial" pitchFamily="34"/>
              <a:cs typeface="Arial" pitchFamily="34"/>
            </a:endParaRPr>
          </a:p>
          <a:p>
            <a:pPr marL="285750" lvl="0" indent="-285750" algn="l">
              <a:lnSpc>
                <a:spcPct val="70000"/>
              </a:lnSpc>
              <a:buFont typeface="Wingdings" pitchFamily="2"/>
              <a:buChar char="v"/>
            </a:pPr>
            <a:endParaRPr lang="en-GB" sz="1400">
              <a:solidFill>
                <a:srgbClr val="000000"/>
              </a:solidFill>
              <a:latin typeface="Arial" pitchFamily="34"/>
              <a:cs typeface="Arial" pitchFamily="34"/>
            </a:endParaRPr>
          </a:p>
          <a:p>
            <a:pPr marL="285750" lvl="0" indent="-285750">
              <a:lnSpc>
                <a:spcPct val="70000"/>
              </a:lnSpc>
              <a:buFont typeface="Wingdings" pitchFamily="2"/>
              <a:buChar char="v"/>
            </a:pPr>
            <a:r>
              <a:rPr lang="en-GB" sz="1400">
                <a:solidFill>
                  <a:srgbClr val="000000"/>
                </a:solidFill>
                <a:latin typeface="Arial" pitchFamily="34"/>
                <a:cs typeface="Arial" pitchFamily="34"/>
              </a:rPr>
              <a:t> </a:t>
            </a:r>
          </a:p>
        </p:txBody>
      </p:sp>
      <p:sp>
        <p:nvSpPr>
          <p:cNvPr id="3" name="Title 4">
            <a:extLst>
              <a:ext uri="{FF2B5EF4-FFF2-40B4-BE49-F238E27FC236}">
                <a16:creationId xmlns:a16="http://schemas.microsoft.com/office/drawing/2014/main" id="{D089987D-CD82-4210-930B-E1E5859F7AE3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801279" y="3808430"/>
            <a:ext cx="8550115" cy="3855567"/>
          </a:xfrm>
        </p:spPr>
        <p:txBody>
          <a:bodyPr/>
          <a:lstStyle/>
          <a:p>
            <a:pPr lvl="0" algn="l"/>
            <a:br>
              <a:rPr lang="en-GB" sz="1800">
                <a:latin typeface="Arial" pitchFamily="34"/>
                <a:cs typeface="Arial" pitchFamily="34"/>
              </a:rPr>
            </a:br>
            <a:br>
              <a:rPr lang="en-GB" sz="1800">
                <a:latin typeface="Arial" pitchFamily="34"/>
                <a:cs typeface="Arial" pitchFamily="34"/>
              </a:rPr>
            </a:br>
            <a:br>
              <a:rPr lang="en-GB" sz="1800">
                <a:latin typeface="Arial" pitchFamily="34"/>
                <a:cs typeface="Arial" pitchFamily="34"/>
              </a:rPr>
            </a:br>
            <a:br>
              <a:rPr lang="en-GB" sz="2400">
                <a:latin typeface="Arial" pitchFamily="34"/>
                <a:cs typeface="Arial" pitchFamily="34"/>
              </a:rPr>
            </a:br>
            <a:br>
              <a:rPr lang="en-GB" sz="2400">
                <a:latin typeface="Arial" pitchFamily="34"/>
                <a:cs typeface="Arial" pitchFamily="34"/>
              </a:rPr>
            </a:br>
            <a:br>
              <a:rPr lang="en-GB" sz="2400">
                <a:latin typeface="Arial" pitchFamily="34"/>
                <a:cs typeface="Arial" pitchFamily="34"/>
              </a:rPr>
            </a:br>
            <a:br>
              <a:rPr lang="en-GB" sz="2400">
                <a:latin typeface="Arial" pitchFamily="34"/>
                <a:cs typeface="Arial" pitchFamily="34"/>
              </a:rPr>
            </a:br>
            <a:endParaRPr lang="en-GB" sz="2400">
              <a:latin typeface="Arial" pitchFamily="34"/>
              <a:cs typeface="Arial" pitchFamily="34"/>
            </a:endParaRPr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4B761CBE-BC27-451E-ABDB-4390DFBB7145}"/>
              </a:ext>
            </a:extLst>
          </p:cNvPr>
          <p:cNvSpPr txBox="1"/>
          <p:nvPr/>
        </p:nvSpPr>
        <p:spPr>
          <a:xfrm>
            <a:off x="3280528" y="509046"/>
            <a:ext cx="6987616" cy="14773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/>
                <a:ea typeface="+mn-ea"/>
                <a:cs typeface="Arial" pitchFamily="34"/>
              </a:rPr>
              <a:t>Family A</a:t>
            </a:r>
            <a:b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/>
                <a:ea typeface="+mn-ea"/>
                <a:cs typeface="Arial" pitchFamily="34"/>
              </a:rPr>
            </a:br>
            <a:b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/>
                <a:ea typeface="+mn-ea"/>
                <a:cs typeface="Arial" pitchFamily="34"/>
              </a:rPr>
            </a:br>
            <a:b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/>
                <a:ea typeface="+mn-ea"/>
                <a:cs typeface="Arial" pitchFamily="34"/>
              </a:rPr>
            </a:br>
            <a:b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/>
                <a:ea typeface="+mn-ea"/>
                <a:cs typeface="Arial" pitchFamily="34"/>
              </a:rPr>
            </a:b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>
            <a:extLst>
              <a:ext uri="{FF2B5EF4-FFF2-40B4-BE49-F238E27FC236}">
                <a16:creationId xmlns:a16="http://schemas.microsoft.com/office/drawing/2014/main" id="{B927E922-8CE9-4E78-9901-F7FE6F30CCAA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07068" y="1470583"/>
            <a:ext cx="8834137" cy="5213021"/>
          </a:xfrm>
        </p:spPr>
        <p:txBody>
          <a:bodyPr/>
          <a:lstStyle/>
          <a:p>
            <a:pPr marL="285750" lvl="0" indent="-285750" algn="l">
              <a:lnSpc>
                <a:spcPct val="80000"/>
              </a:lnSpc>
              <a:buFont typeface="Wingdings" pitchFamily="2"/>
              <a:buChar char="v"/>
            </a:pPr>
            <a:r>
              <a:rPr lang="en-GB" sz="1400">
                <a:solidFill>
                  <a:srgbClr val="000000"/>
                </a:solidFill>
                <a:latin typeface="Arial" pitchFamily="34"/>
                <a:cs typeface="Arial" pitchFamily="34"/>
              </a:rPr>
              <a:t>The agencies involved </a:t>
            </a:r>
          </a:p>
          <a:p>
            <a:pPr marL="285750" lvl="0" indent="-285750" algn="l">
              <a:lnSpc>
                <a:spcPct val="80000"/>
              </a:lnSpc>
              <a:buFont typeface="Wingdings" pitchFamily="2"/>
              <a:buChar char="v"/>
            </a:pPr>
            <a:r>
              <a:rPr lang="en-GB" sz="1400">
                <a:solidFill>
                  <a:srgbClr val="000000"/>
                </a:solidFill>
                <a:latin typeface="Arial" pitchFamily="34"/>
                <a:cs typeface="Arial" pitchFamily="34"/>
              </a:rPr>
              <a:t>Probation service</a:t>
            </a:r>
          </a:p>
          <a:p>
            <a:pPr marL="285750" lvl="0" indent="-285750" algn="l">
              <a:lnSpc>
                <a:spcPct val="80000"/>
              </a:lnSpc>
              <a:buFont typeface="Wingdings" pitchFamily="2"/>
              <a:buChar char="v"/>
            </a:pPr>
            <a:r>
              <a:rPr lang="en-GB" sz="1400">
                <a:solidFill>
                  <a:srgbClr val="000000"/>
                </a:solidFill>
                <a:latin typeface="Arial" pitchFamily="34"/>
                <a:cs typeface="Arial" pitchFamily="34"/>
              </a:rPr>
              <a:t>Connexions</a:t>
            </a:r>
          </a:p>
          <a:p>
            <a:pPr marL="285750" lvl="0" indent="-285750" algn="l">
              <a:lnSpc>
                <a:spcPct val="80000"/>
              </a:lnSpc>
              <a:buFont typeface="Wingdings" pitchFamily="2"/>
              <a:buChar char="v"/>
            </a:pPr>
            <a:r>
              <a:rPr lang="en-GB" sz="1400">
                <a:solidFill>
                  <a:srgbClr val="000000"/>
                </a:solidFill>
                <a:latin typeface="Arial" pitchFamily="34"/>
                <a:cs typeface="Arial" pitchFamily="34"/>
              </a:rPr>
              <a:t>Jobcentre plus</a:t>
            </a:r>
          </a:p>
          <a:p>
            <a:pPr marL="285750" lvl="0" indent="-285750" algn="l">
              <a:lnSpc>
                <a:spcPct val="80000"/>
              </a:lnSpc>
              <a:buFont typeface="Wingdings" pitchFamily="2"/>
              <a:buChar char="v"/>
            </a:pPr>
            <a:r>
              <a:rPr lang="en-GB" sz="1400">
                <a:solidFill>
                  <a:srgbClr val="000000"/>
                </a:solidFill>
                <a:latin typeface="Arial" pitchFamily="34"/>
                <a:cs typeface="Arial" pitchFamily="34"/>
              </a:rPr>
              <a:t>Metropolitan police</a:t>
            </a:r>
          </a:p>
          <a:p>
            <a:pPr marL="285750" lvl="0" indent="-285750" algn="l">
              <a:lnSpc>
                <a:spcPct val="80000"/>
              </a:lnSpc>
              <a:buFont typeface="Wingdings" pitchFamily="2"/>
              <a:buChar char="v"/>
            </a:pPr>
            <a:r>
              <a:rPr lang="en-GB" sz="1400">
                <a:solidFill>
                  <a:srgbClr val="000000"/>
                </a:solidFill>
                <a:latin typeface="Arial" pitchFamily="34"/>
                <a:cs typeface="Arial" pitchFamily="34"/>
              </a:rPr>
              <a:t>Neighbourhood service</a:t>
            </a:r>
          </a:p>
          <a:p>
            <a:pPr marL="285750" lvl="0" indent="-285750" algn="l">
              <a:lnSpc>
                <a:spcPct val="80000"/>
              </a:lnSpc>
              <a:buFont typeface="Wingdings" pitchFamily="2"/>
              <a:buChar char="v"/>
            </a:pPr>
            <a:r>
              <a:rPr lang="en-GB" sz="1400">
                <a:solidFill>
                  <a:srgbClr val="000000"/>
                </a:solidFill>
                <a:latin typeface="Arial" pitchFamily="34"/>
                <a:cs typeface="Arial" pitchFamily="34"/>
              </a:rPr>
              <a:t>Education service </a:t>
            </a:r>
          </a:p>
          <a:p>
            <a:pPr marL="285750" lvl="0" indent="-285750" algn="l">
              <a:lnSpc>
                <a:spcPct val="80000"/>
              </a:lnSpc>
              <a:buFont typeface="Wingdings" pitchFamily="2"/>
              <a:buChar char="v"/>
            </a:pPr>
            <a:r>
              <a:rPr lang="en-GB" sz="1400">
                <a:solidFill>
                  <a:srgbClr val="000000"/>
                </a:solidFill>
                <a:latin typeface="Arial" pitchFamily="34"/>
                <a:cs typeface="Arial" pitchFamily="34"/>
              </a:rPr>
              <a:t>Anti-social behaviour team</a:t>
            </a:r>
          </a:p>
          <a:p>
            <a:pPr marL="285750" lvl="0" indent="-285750" algn="l">
              <a:lnSpc>
                <a:spcPct val="80000"/>
              </a:lnSpc>
              <a:buFont typeface="Wingdings" pitchFamily="2"/>
              <a:buChar char="v"/>
            </a:pPr>
            <a:r>
              <a:rPr lang="en-GB" sz="1400">
                <a:solidFill>
                  <a:srgbClr val="000000"/>
                </a:solidFill>
                <a:latin typeface="Arial" pitchFamily="34"/>
                <a:cs typeface="Arial" pitchFamily="34"/>
              </a:rPr>
              <a:t>CAMHS already involved</a:t>
            </a:r>
          </a:p>
          <a:p>
            <a:pPr marL="285750" lvl="0" indent="-285750" algn="l">
              <a:lnSpc>
                <a:spcPct val="80000"/>
              </a:lnSpc>
              <a:buFont typeface="Wingdings" pitchFamily="2"/>
              <a:buChar char="v"/>
            </a:pPr>
            <a:endParaRPr lang="en-GB" sz="1400">
              <a:solidFill>
                <a:srgbClr val="000000"/>
              </a:solidFill>
              <a:latin typeface="Arial" pitchFamily="34"/>
              <a:cs typeface="Arial" pitchFamily="34"/>
            </a:endParaRPr>
          </a:p>
          <a:p>
            <a:pPr marL="285750" lvl="0" indent="-285750">
              <a:lnSpc>
                <a:spcPct val="80000"/>
              </a:lnSpc>
              <a:buFont typeface="Wingdings" pitchFamily="2"/>
              <a:buChar char="v"/>
            </a:pPr>
            <a:endParaRPr lang="en-GB" sz="1400">
              <a:solidFill>
                <a:srgbClr val="000000"/>
              </a:solidFill>
              <a:latin typeface="Arial" pitchFamily="34"/>
              <a:cs typeface="Arial" pitchFamily="34"/>
            </a:endParaRPr>
          </a:p>
        </p:txBody>
      </p:sp>
      <p:sp>
        <p:nvSpPr>
          <p:cNvPr id="3" name="Title 4">
            <a:extLst>
              <a:ext uri="{FF2B5EF4-FFF2-40B4-BE49-F238E27FC236}">
                <a16:creationId xmlns:a16="http://schemas.microsoft.com/office/drawing/2014/main" id="{344C59D7-0233-4C9C-B43C-D21FD822381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441539" y="18854"/>
            <a:ext cx="4326904" cy="754142"/>
          </a:xfrm>
        </p:spPr>
        <p:txBody>
          <a:bodyPr anchorCtr="1"/>
          <a:lstStyle/>
          <a:p>
            <a:pPr lvl="0" algn="ctr"/>
            <a:r>
              <a:rPr lang="en-GB" sz="1400">
                <a:solidFill>
                  <a:srgbClr val="000000"/>
                </a:solidFill>
                <a:latin typeface="Arial" pitchFamily="34"/>
                <a:cs typeface="Arial" pitchFamily="34"/>
              </a:rPr>
              <a:t>ASSESSMENT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BC2F16-DF95-4D0D-A580-B5950621309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31594" y="3280528"/>
            <a:ext cx="8927177" cy="6351010"/>
          </a:xfrm>
        </p:spPr>
        <p:txBody>
          <a:bodyPr>
            <a:noAutofit/>
          </a:bodyPr>
          <a:lstStyle/>
          <a:p>
            <a:pPr lvl="0" algn="r"/>
            <a:br>
              <a:rPr lang="en-GB" sz="1400">
                <a:solidFill>
                  <a:srgbClr val="000000"/>
                </a:solidFill>
                <a:latin typeface="Arial" pitchFamily="34"/>
                <a:cs typeface="Arial" pitchFamily="34"/>
              </a:rPr>
            </a:br>
            <a:endParaRPr lang="en-GB" sz="1400">
              <a:solidFill>
                <a:srgbClr val="000000"/>
              </a:solidFill>
              <a:latin typeface="Arial" pitchFamily="34"/>
              <a:cs typeface="Arial" pitchFamily="34"/>
            </a:endParaRPr>
          </a:p>
        </p:txBody>
      </p:sp>
      <p:sp>
        <p:nvSpPr>
          <p:cNvPr id="3" name="TextBox 4">
            <a:extLst>
              <a:ext uri="{FF2B5EF4-FFF2-40B4-BE49-F238E27FC236}">
                <a16:creationId xmlns:a16="http://schemas.microsoft.com/office/drawing/2014/main" id="{6F764DF2-5289-43D4-A15B-F8D0539D36D1}"/>
              </a:ext>
            </a:extLst>
          </p:cNvPr>
          <p:cNvSpPr txBox="1"/>
          <p:nvPr/>
        </p:nvSpPr>
        <p:spPr>
          <a:xfrm>
            <a:off x="707004" y="1078205"/>
            <a:ext cx="8257882" cy="246221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/>
                <a:ea typeface="+mn-ea"/>
                <a:cs typeface="Arial" pitchFamily="34"/>
              </a:rPr>
              <a:t> Assessment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/>
              <a:ea typeface="+mn-ea"/>
              <a:cs typeface="Arial" pitchFamily="34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itchFamily="2"/>
              <a:buChar char="v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/>
                <a:ea typeface="+mn-ea"/>
                <a:cs typeface="Arial" pitchFamily="34"/>
              </a:rPr>
              <a:t>Employment advice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itchFamily="2"/>
              <a:buChar char="v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/>
                <a:ea typeface="+mn-ea"/>
                <a:cs typeface="Arial" pitchFamily="34"/>
              </a:rPr>
              <a:t>Provide training for parents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itchFamily="2"/>
              <a:buChar char="v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/>
                <a:ea typeface="+mn-ea"/>
                <a:cs typeface="Arial" pitchFamily="34"/>
              </a:rPr>
              <a:t>Unstable parent’s relationship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itchFamily="2"/>
              <a:buChar char="v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/>
                <a:ea typeface="+mn-ea"/>
                <a:cs typeface="Arial" pitchFamily="34"/>
              </a:rPr>
              <a:t>Poor living standards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itchFamily="2"/>
              <a:buChar char="v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/>
                <a:ea typeface="+mn-ea"/>
                <a:cs typeface="Arial" pitchFamily="34"/>
              </a:rPr>
              <a:t>Low school attendance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itchFamily="2"/>
              <a:buChar char="v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/>
                <a:ea typeface="+mn-ea"/>
                <a:cs typeface="Arial" pitchFamily="34"/>
              </a:rPr>
              <a:t>Behavioural problems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itchFamily="2"/>
              <a:buChar char="v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/>
                <a:ea typeface="+mn-ea"/>
                <a:cs typeface="Arial" pitchFamily="34"/>
              </a:rPr>
              <a:t>Non interaction with family members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itchFamily="2"/>
              <a:buChar char="v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/>
                <a:ea typeface="+mn-ea"/>
                <a:cs typeface="Arial" pitchFamily="34"/>
              </a:rPr>
              <a:t>Domestic violence involved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/>
                <a:ea typeface="+mn-ea"/>
                <a:cs typeface="Arial" pitchFamily="34"/>
              </a:rPr>
              <a:t>                                                                  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8C9F22-C294-4DCA-B1BB-998A3943A09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40707" y="986674"/>
            <a:ext cx="8596667" cy="1320795"/>
          </a:xfrm>
        </p:spPr>
        <p:txBody>
          <a:bodyPr anchorCtr="1"/>
          <a:lstStyle/>
          <a:p>
            <a:pPr lvl="0" algn="ctr"/>
            <a:br>
              <a:rPr lang="en-GB" sz="1300">
                <a:solidFill>
                  <a:srgbClr val="000000"/>
                </a:solidFill>
                <a:latin typeface="Arial" pitchFamily="34"/>
                <a:cs typeface="Arial" pitchFamily="34"/>
              </a:rPr>
            </a:br>
            <a:br>
              <a:rPr lang="en-GB" sz="1300">
                <a:solidFill>
                  <a:srgbClr val="000000"/>
                </a:solidFill>
                <a:latin typeface="Arial" pitchFamily="34"/>
                <a:cs typeface="Arial" pitchFamily="34"/>
              </a:rPr>
            </a:br>
            <a:br>
              <a:rPr lang="en-GB" sz="1300">
                <a:solidFill>
                  <a:srgbClr val="000000"/>
                </a:solidFill>
                <a:latin typeface="Arial" pitchFamily="34"/>
                <a:cs typeface="Arial" pitchFamily="34"/>
              </a:rPr>
            </a:br>
            <a:r>
              <a:rPr lang="en-GB" sz="1300">
                <a:solidFill>
                  <a:srgbClr val="000000"/>
                </a:solidFill>
                <a:latin typeface="Arial" pitchFamily="34"/>
                <a:cs typeface="Arial" pitchFamily="34"/>
              </a:rPr>
              <a:t>Action Planned</a:t>
            </a:r>
            <a:br>
              <a:rPr lang="en-GB" sz="1300">
                <a:solidFill>
                  <a:srgbClr val="000000"/>
                </a:solidFill>
                <a:latin typeface="Arial" pitchFamily="34"/>
                <a:cs typeface="Arial" pitchFamily="34"/>
              </a:rPr>
            </a:br>
            <a:br>
              <a:rPr lang="en-GB" sz="1300">
                <a:solidFill>
                  <a:srgbClr val="000000"/>
                </a:solidFill>
                <a:latin typeface="Arial" pitchFamily="34"/>
                <a:cs typeface="Arial" pitchFamily="34"/>
              </a:rPr>
            </a:br>
            <a:endParaRPr lang="en-GB" sz="1300">
              <a:solidFill>
                <a:srgbClr val="000000"/>
              </a:solidFill>
              <a:latin typeface="Arial" pitchFamily="34"/>
              <a:cs typeface="Arial" pitchFamily="34"/>
            </a:endParaRPr>
          </a:p>
        </p:txBody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AB14EEA5-4DEE-48B0-B206-532AB5655ABB}"/>
              </a:ext>
            </a:extLst>
          </p:cNvPr>
          <p:cNvSpPr txBox="1"/>
          <p:nvPr/>
        </p:nvSpPr>
        <p:spPr>
          <a:xfrm>
            <a:off x="1395164" y="2831192"/>
            <a:ext cx="8333292" cy="332399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/>
              <a:ea typeface="+mn-ea"/>
              <a:cs typeface="Arial" pitchFamily="34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itchFamily="2"/>
              <a:buChar char="v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/>
                <a:ea typeface="+mn-ea"/>
                <a:cs typeface="Arial" pitchFamily="34"/>
              </a:rPr>
              <a:t>Rent monitored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itchFamily="2"/>
              <a:buChar char="v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/>
                <a:ea typeface="+mn-ea"/>
                <a:cs typeface="Arial" pitchFamily="34"/>
              </a:rPr>
              <a:t>Support with domestic cleanliness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itchFamily="2"/>
              <a:buChar char="v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/>
                <a:ea typeface="+mn-ea"/>
                <a:cs typeface="Arial" pitchFamily="34"/>
              </a:rPr>
              <a:t>Parenting classes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itchFamily="2"/>
              <a:buChar char="v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/>
                <a:ea typeface="+mn-ea"/>
                <a:cs typeface="Arial" pitchFamily="34"/>
              </a:rPr>
              <a:t>Counselling sessions for both children and adults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itchFamily="2"/>
              <a:buChar char="v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/>
                <a:ea typeface="+mn-ea"/>
                <a:cs typeface="Arial" pitchFamily="34"/>
              </a:rPr>
              <a:t>provide extra curricular activities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itchFamily="2"/>
              <a:buChar char="v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/>
                <a:ea typeface="+mn-ea"/>
                <a:cs typeface="Arial" pitchFamily="34"/>
              </a:rPr>
              <a:t>Agency provide extra support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itchFamily="2"/>
              <a:buChar char="v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/>
              <a:ea typeface="+mn-ea"/>
              <a:cs typeface="Arial" pitchFamily="34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itchFamily="2"/>
              <a:buChar char="v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/>
              <a:ea typeface="+mn-ea"/>
              <a:cs typeface="Arial" pitchFamily="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/>
              <a:ea typeface="+mn-ea"/>
              <a:cs typeface="Arial" pitchFamily="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/>
              <a:ea typeface="+mn-ea"/>
              <a:cs typeface="Arial" pitchFamily="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/>
              <a:ea typeface="+mn-ea"/>
              <a:cs typeface="Arial" pitchFamily="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/>
              <a:ea typeface="+mn-ea"/>
              <a:cs typeface="Arial" pitchFamily="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/>
              <a:ea typeface="+mn-ea"/>
              <a:cs typeface="Arial" pitchFamily="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/>
              <a:ea typeface="+mn-ea"/>
              <a:cs typeface="Arial" pitchFamily="34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3E4502-52BB-4AD2-9461-664FDC5FB1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19225" y="499532"/>
            <a:ext cx="4493303" cy="690076"/>
          </a:xfrm>
        </p:spPr>
        <p:txBody>
          <a:bodyPr/>
          <a:lstStyle/>
          <a:p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Actions </a:t>
            </a:r>
            <a:b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709A06-422B-4502-8805-F8526A8AD0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831" y="1589103"/>
            <a:ext cx="8424909" cy="4030462"/>
          </a:xfrm>
        </p:spPr>
        <p:txBody>
          <a:bodyPr>
            <a:normAutofit/>
          </a:bodyPr>
          <a:lstStyle/>
          <a:p>
            <a:pPr marL="285750" indent="-285750" algn="l">
              <a:buFont typeface="Wingdings" panose="05000000000000000000" pitchFamily="2" charset="2"/>
              <a:buChar char="v"/>
            </a:pPr>
            <a:r>
              <a:rPr lang="en-US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Evidence of recommendations were followed up.</a:t>
            </a:r>
            <a:endParaRPr lang="en-GB" i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l">
              <a:buFont typeface="Wingdings" panose="05000000000000000000" pitchFamily="2" charset="2"/>
              <a:buChar char="v"/>
            </a:pPr>
            <a:r>
              <a:rPr lang="en-GB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Mother invited to parenting and personal development classes and counselling.</a:t>
            </a:r>
          </a:p>
          <a:p>
            <a:pPr marL="285750" indent="-285750" algn="l">
              <a:buFont typeface="Wingdings" panose="05000000000000000000" pitchFamily="2" charset="2"/>
              <a:buChar char="v"/>
            </a:pPr>
            <a:r>
              <a:rPr lang="en-GB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Contacted Jobcentre Plus for the family for training opportunities.</a:t>
            </a:r>
          </a:p>
          <a:p>
            <a:pPr marL="285750" indent="-285750" algn="l">
              <a:buFont typeface="Wingdings" panose="05000000000000000000" pitchFamily="2" charset="2"/>
              <a:buChar char="v"/>
            </a:pPr>
            <a:r>
              <a:rPr lang="en-GB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Contacted Connexions for the adolescent girl.</a:t>
            </a:r>
          </a:p>
          <a:p>
            <a:pPr marL="285750" indent="-285750" algn="l">
              <a:buFont typeface="Wingdings" panose="05000000000000000000" pitchFamily="2" charset="2"/>
              <a:buChar char="v"/>
            </a:pPr>
            <a:r>
              <a:rPr lang="en-GB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Correspondence made with family’s social worker and Neighbourhood Services. </a:t>
            </a:r>
          </a:p>
          <a:p>
            <a:pPr marL="285750" indent="-285750" algn="l">
              <a:buFont typeface="Wingdings" panose="05000000000000000000" pitchFamily="2" charset="2"/>
              <a:buChar char="v"/>
            </a:pPr>
            <a:r>
              <a:rPr lang="en-GB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Action plans produced and discussed at panel meetings.</a:t>
            </a:r>
          </a:p>
        </p:txBody>
      </p:sp>
    </p:spTree>
    <p:extLst>
      <p:ext uri="{BB962C8B-B14F-4D97-AF65-F5344CB8AC3E}">
        <p14:creationId xmlns:p14="http://schemas.microsoft.com/office/powerpoint/2010/main" val="6994623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356DF0C-C0CD-460A-AAFA-644339EEE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7600" y="443883"/>
            <a:ext cx="5548544" cy="1260629"/>
          </a:xfrm>
        </p:spPr>
        <p:txBody>
          <a:bodyPr>
            <a:normAutofit/>
          </a:bodyPr>
          <a:lstStyle/>
          <a:p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Actions</a:t>
            </a:r>
            <a:endParaRPr lang="en-GB" sz="20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438D57-854C-4FD2-98BB-C0F45B1BBE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7565" y="1242873"/>
            <a:ext cx="7759083" cy="4536490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School monitoring of the children’s attendance and behavior.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Connexions work and monitoring of rent payment.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Positive impact of the project on rent payments.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Intervened to prevent impending eviction from the family home.</a:t>
            </a:r>
          </a:p>
          <a:p>
            <a:pPr marL="0" indent="0">
              <a:buNone/>
            </a:pP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Documented improvements in the children’s school attendance and behaviour.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Mother did not attend classes offered.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Mother began to parenting class at school where she is employed.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positive impact with CAMHS and remained antagonistic as before.</a:t>
            </a:r>
          </a:p>
        </p:txBody>
      </p:sp>
    </p:spTree>
    <p:extLst>
      <p:ext uri="{BB962C8B-B14F-4D97-AF65-F5344CB8AC3E}">
        <p14:creationId xmlns:p14="http://schemas.microsoft.com/office/powerpoint/2010/main" val="19947766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7B446A-9170-48FE-AB55-5F45F5819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36994" y="609600"/>
            <a:ext cx="5137008" cy="935115"/>
          </a:xfrm>
        </p:spPr>
        <p:txBody>
          <a:bodyPr>
            <a:normAutofit/>
          </a:bodyPr>
          <a:lstStyle/>
          <a:p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Outcomes</a:t>
            </a:r>
            <a:endParaRPr lang="en-GB" sz="20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4698C6-6CFA-4722-9748-6DF5E49C85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722269"/>
            <a:ext cx="7499000" cy="4003828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Many meetings between core team and family.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Phone conversations.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Successful with family’s housing.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Successful with appeal for not giving mother a job.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Mother was employed for second job and was happy with the support.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Positive outcome in son`s behavior as it was main concern for family and agencies.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Good and poor engagement due to personal difficulties.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Parents separated and incident between father and daughter.</a:t>
            </a:r>
          </a:p>
        </p:txBody>
      </p:sp>
    </p:spTree>
    <p:extLst>
      <p:ext uri="{BB962C8B-B14F-4D97-AF65-F5344CB8AC3E}">
        <p14:creationId xmlns:p14="http://schemas.microsoft.com/office/powerpoint/2010/main" val="23767274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176834-550A-4B3D-A74C-3BDC3012A7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1543" y="485312"/>
            <a:ext cx="8596668" cy="1320800"/>
          </a:xfrm>
        </p:spPr>
        <p:txBody>
          <a:bodyPr>
            <a:normAutofit/>
          </a:bodyPr>
          <a:lstStyle/>
          <a:p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Partner agency views on Family A</a:t>
            </a:r>
            <a:endParaRPr lang="en-GB" sz="20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55AEE4-26FD-47C3-B491-ED8C928530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806112"/>
            <a:ext cx="7135016" cy="3520489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Success to sustain tenancy.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Rent arrears, which had been reduced.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Better position to work with agencies.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Cannot work with Neighbourhood Services.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Reduced housing concern.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Family more settled and work on other matters.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26785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473DA-BF07-43A1-8236-E4DA1CE1B26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50449" y="197964"/>
            <a:ext cx="9057187" cy="6487996"/>
          </a:xfrm>
        </p:spPr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br>
              <a:rPr lang="en-GB" sz="1000" dirty="0">
                <a:solidFill>
                  <a:srgbClr val="000000"/>
                </a:solidFill>
                <a:latin typeface="Arial" pitchFamily="34"/>
                <a:cs typeface="Arial" pitchFamily="34"/>
              </a:rPr>
            </a:br>
            <a:r>
              <a:rPr lang="en-GB" sz="2000" dirty="0">
                <a:solidFill>
                  <a:srgbClr val="000000"/>
                </a:solidFill>
                <a:latin typeface="Arial" pitchFamily="34"/>
                <a:cs typeface="Arial" pitchFamily="34"/>
              </a:rPr>
              <a:t>References</a:t>
            </a:r>
            <a:br>
              <a:rPr lang="en-GB" sz="2000" dirty="0">
                <a:solidFill>
                  <a:srgbClr val="000000"/>
                </a:solidFill>
                <a:latin typeface="Arial" pitchFamily="34"/>
                <a:cs typeface="Arial" pitchFamily="34"/>
              </a:rPr>
            </a:br>
            <a:br>
              <a:rPr lang="en-GB" sz="1000" dirty="0">
                <a:solidFill>
                  <a:srgbClr val="000000"/>
                </a:solidFill>
                <a:latin typeface="Arial" pitchFamily="34"/>
                <a:cs typeface="Arial" pitchFamily="34"/>
              </a:rPr>
            </a:br>
            <a:r>
              <a:rPr lang="en-GB" sz="1400" dirty="0">
                <a:solidFill>
                  <a:srgbClr val="000000"/>
                </a:solidFill>
                <a:latin typeface="Arial" pitchFamily="34"/>
                <a:cs typeface="Arial" pitchFamily="34"/>
              </a:rPr>
              <a:t>BSMHFT NHS UK. ( 2020 ) </a:t>
            </a:r>
            <a:r>
              <a:rPr lang="en-GB" sz="1400" u="sng" dirty="0">
                <a:solidFill>
                  <a:srgbClr val="000000"/>
                </a:solidFill>
                <a:latin typeface="Arial" pitchFamily="34"/>
                <a:cs typeface="Arial" pitchFamily="34"/>
              </a:rPr>
              <a:t>Forensic Child And Adolescent Mental Health Services (Forensic CAMHS) </a:t>
            </a:r>
            <a:r>
              <a:rPr lang="en-GB" sz="1400" dirty="0">
                <a:solidFill>
                  <a:srgbClr val="000000"/>
                </a:solidFill>
                <a:latin typeface="Arial" pitchFamily="34"/>
                <a:cs typeface="Arial" pitchFamily="34"/>
              </a:rPr>
              <a:t>- </a:t>
            </a:r>
            <a:r>
              <a:rPr lang="en-GB" sz="1400" u="sng" dirty="0">
                <a:solidFill>
                  <a:srgbClr val="000000"/>
                </a:solidFill>
                <a:latin typeface="Arial" pitchFamily="34"/>
                <a:cs typeface="Arial" pitchFamily="34"/>
              </a:rPr>
              <a:t>Birmingham And Solihull Mental Health NHS Foundation Trust - BSMHFT</a:t>
            </a:r>
            <a:r>
              <a:rPr lang="en-GB" sz="1400" dirty="0">
                <a:solidFill>
                  <a:srgbClr val="000000"/>
                </a:solidFill>
                <a:latin typeface="Arial" pitchFamily="34"/>
                <a:cs typeface="Arial" pitchFamily="34"/>
              </a:rPr>
              <a:t>. [online] Available at:&lt; </a:t>
            </a:r>
            <a:r>
              <a:rPr lang="en-GB" sz="1400" dirty="0">
                <a:solidFill>
                  <a:srgbClr val="000000"/>
                </a:solidFill>
                <a:latin typeface="Arial" pitchFamily="34"/>
                <a:cs typeface="Arial" pitchFamily="34"/>
                <a:hlinkClick r:id="rId2"/>
              </a:rPr>
              <a:t>https://www.bsmhft.nhs.uk/our-services/fcamhs</a:t>
            </a:r>
            <a:r>
              <a:rPr lang="en-GB" sz="1400" dirty="0">
                <a:solidFill>
                  <a:srgbClr val="000000"/>
                </a:solidFill>
                <a:latin typeface="Arial" pitchFamily="34"/>
                <a:cs typeface="Arial" pitchFamily="34"/>
              </a:rPr>
              <a:t>&gt;</a:t>
            </a:r>
            <a:br>
              <a:rPr lang="en-GB" sz="1400" dirty="0">
                <a:solidFill>
                  <a:srgbClr val="000000"/>
                </a:solidFill>
                <a:latin typeface="Arial" pitchFamily="34"/>
                <a:cs typeface="Arial" pitchFamily="34"/>
              </a:rPr>
            </a:br>
            <a:r>
              <a:rPr lang="en-GB" sz="1400" dirty="0">
                <a:solidFill>
                  <a:srgbClr val="000000"/>
                </a:solidFill>
                <a:latin typeface="Arial" pitchFamily="34"/>
                <a:cs typeface="Arial" pitchFamily="34"/>
              </a:rPr>
              <a:t> [Accessed: 25 June 2020].</a:t>
            </a:r>
            <a:br>
              <a:rPr lang="en-GB" sz="1400" dirty="0">
                <a:solidFill>
                  <a:srgbClr val="000000"/>
                </a:solidFill>
                <a:latin typeface="Arial" pitchFamily="34"/>
                <a:cs typeface="Arial" pitchFamily="34"/>
              </a:rPr>
            </a:br>
            <a:br>
              <a:rPr lang="en-GB" sz="1400" dirty="0">
                <a:solidFill>
                  <a:srgbClr val="000000"/>
                </a:solidFill>
                <a:latin typeface="Arial" pitchFamily="34"/>
                <a:cs typeface="Arial" pitchFamily="34"/>
              </a:rPr>
            </a:br>
            <a:r>
              <a:rPr lang="en-GB" sz="1400" dirty="0">
                <a:solidFill>
                  <a:srgbClr val="000000"/>
                </a:solidFill>
                <a:latin typeface="Arial" pitchFamily="34"/>
                <a:cs typeface="Arial" pitchFamily="34"/>
              </a:rPr>
              <a:t>Gov.uk.  ( 2020)  </a:t>
            </a:r>
            <a:r>
              <a:rPr lang="en-GB" sz="1400" u="sng" dirty="0">
                <a:solidFill>
                  <a:srgbClr val="000000"/>
                </a:solidFill>
                <a:latin typeface="Arial" pitchFamily="34"/>
                <a:cs typeface="Arial" pitchFamily="34"/>
              </a:rPr>
              <a:t>Prisons And Probation </a:t>
            </a:r>
            <a:r>
              <a:rPr lang="en-GB" sz="1400" dirty="0">
                <a:solidFill>
                  <a:srgbClr val="000000"/>
                </a:solidFill>
                <a:latin typeface="Arial" pitchFamily="34"/>
                <a:cs typeface="Arial" pitchFamily="34"/>
              </a:rPr>
              <a:t>[online] Available at:&lt; </a:t>
            </a:r>
            <a:r>
              <a:rPr lang="en-GB" sz="1400" dirty="0">
                <a:solidFill>
                  <a:srgbClr val="000000"/>
                </a:solidFill>
                <a:latin typeface="Arial" pitchFamily="34"/>
                <a:cs typeface="Arial" pitchFamily="34"/>
                <a:hlinkClick r:id="rId3"/>
              </a:rPr>
              <a:t>https://www.gov.uk/browse/justice/prisons-probation</a:t>
            </a:r>
            <a:r>
              <a:rPr lang="en-GB" sz="1400" dirty="0">
                <a:solidFill>
                  <a:srgbClr val="000000"/>
                </a:solidFill>
                <a:latin typeface="Arial" pitchFamily="34"/>
                <a:cs typeface="Arial" pitchFamily="34"/>
              </a:rPr>
              <a:t>&gt;</a:t>
            </a:r>
            <a:br>
              <a:rPr lang="en-GB" sz="1400" dirty="0">
                <a:solidFill>
                  <a:srgbClr val="000000"/>
                </a:solidFill>
                <a:latin typeface="Arial" pitchFamily="34"/>
                <a:cs typeface="Arial" pitchFamily="34"/>
              </a:rPr>
            </a:br>
            <a:r>
              <a:rPr lang="en-GB" sz="1400" dirty="0">
                <a:solidFill>
                  <a:srgbClr val="000000"/>
                </a:solidFill>
                <a:latin typeface="Arial" pitchFamily="34"/>
                <a:cs typeface="Arial" pitchFamily="34"/>
              </a:rPr>
              <a:t> [Accessed: 25 June 2020].</a:t>
            </a:r>
            <a:br>
              <a:rPr lang="en-GB" sz="1400" dirty="0">
                <a:solidFill>
                  <a:srgbClr val="000000"/>
                </a:solidFill>
                <a:latin typeface="Arial" pitchFamily="34"/>
                <a:cs typeface="Arial" pitchFamily="34"/>
              </a:rPr>
            </a:br>
            <a:br>
              <a:rPr lang="en-GB" sz="1400" dirty="0">
                <a:solidFill>
                  <a:srgbClr val="000000"/>
                </a:solidFill>
                <a:latin typeface="Arial" pitchFamily="34"/>
                <a:cs typeface="Arial" pitchFamily="34"/>
              </a:rPr>
            </a:br>
            <a:r>
              <a:rPr lang="en-GB" sz="14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Institute for Government, (2019). </a:t>
            </a:r>
            <a:r>
              <a:rPr lang="en-GB" sz="1400" i="1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Neighbourhood Services.</a:t>
            </a:r>
            <a:r>
              <a:rPr lang="en-GB" sz="14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[online] Available at: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&lt;</a:t>
            </a:r>
            <a:r>
              <a:rPr lang="en-GB" sz="1400" u="sng" dirty="0">
                <a:solidFill>
                  <a:srgbClr val="0000F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https://www.instituteforgovernment.org.uk/publication/performance-tracker-2019/neighbourhood-services</a:t>
            </a:r>
            <a:r>
              <a:rPr lang="en-GB" sz="14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&gt;</a:t>
            </a:r>
            <a:r>
              <a:rPr lang="en-GB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27 June 2020</a:t>
            </a: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].</a:t>
            </a:r>
            <a:b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GB" sz="1400" dirty="0">
                <a:solidFill>
                  <a:srgbClr val="000000"/>
                </a:solidFill>
                <a:latin typeface="Arial" pitchFamily="34"/>
                <a:cs typeface="Arial" pitchFamily="34"/>
              </a:rPr>
            </a:br>
            <a:r>
              <a:rPr lang="en-GB" sz="1400" dirty="0" err="1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JobCentreGuide</a:t>
            </a:r>
            <a:r>
              <a:rPr lang="en-GB" sz="14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(2020). </a:t>
            </a:r>
            <a:r>
              <a:rPr lang="en-GB" sz="1400" i="1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</a:t>
            </a:r>
            <a:r>
              <a:rPr lang="en-GB" sz="1400" i="1" dirty="0" err="1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JobCentre</a:t>
            </a:r>
            <a:r>
              <a:rPr lang="en-GB" sz="1400" i="1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Plus?</a:t>
            </a:r>
            <a:r>
              <a:rPr lang="en-GB" sz="14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[online] Available at: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&lt;</a:t>
            </a:r>
            <a:r>
              <a:rPr lang="en-GB" sz="1400" u="sng" dirty="0">
                <a:solidFill>
                  <a:srgbClr val="0000F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https://www.jobcentreguide.co.uk/jobcentre-plus-guide/4/what-is-the-jobcentre-plus</a:t>
            </a:r>
            <a:r>
              <a:rPr lang="en-GB" sz="14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&gt; [Accessed 27 June 2020.</a:t>
            </a:r>
            <a:b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GB" sz="1400" dirty="0">
                <a:solidFill>
                  <a:srgbClr val="000000"/>
                </a:solidFill>
                <a:latin typeface="Arial" pitchFamily="34"/>
                <a:cs typeface="Arial" pitchFamily="34"/>
              </a:rPr>
            </a:br>
            <a:r>
              <a:rPr lang="en-US" sz="14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Metropolitan Police, (2020). </a:t>
            </a:r>
            <a:r>
              <a:rPr lang="en-US" sz="1400" i="1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 antisocial </a:t>
            </a:r>
            <a:r>
              <a:rPr lang="en-US" sz="1400" i="1" dirty="0" err="1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behaviour</a:t>
            </a:r>
            <a:r>
              <a:rPr lang="en-US" sz="1400" i="1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  </a:t>
            </a:r>
            <a:r>
              <a:rPr lang="en-US" sz="14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Available at:</a:t>
            </a:r>
            <a:r>
              <a:rPr lang="en-US" sz="1400" i="1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&lt;</a:t>
            </a:r>
            <a:r>
              <a:rPr lang="en-GB" sz="1400" u="sng" dirty="0">
                <a:solidFill>
                  <a:srgbClr val="0000F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https://www.met.police.uk/advice/advice-and-information/asb/asb/antisocial-behaviour/what-is-antisocial-behaviour/</a:t>
            </a:r>
            <a:r>
              <a:rPr lang="en-GB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&gt; </a:t>
            </a:r>
            <a:r>
              <a:rPr lang="en-GB" sz="14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27 June 2020.</a:t>
            </a:r>
            <a:b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GB" sz="1400" dirty="0">
                <a:solidFill>
                  <a:srgbClr val="000000"/>
                </a:solidFill>
                <a:latin typeface="Arial" pitchFamily="34"/>
                <a:cs typeface="Arial" pitchFamily="34"/>
              </a:rPr>
            </a:br>
            <a:r>
              <a:rPr lang="en-GB" sz="1400" dirty="0">
                <a:solidFill>
                  <a:srgbClr val="000000"/>
                </a:solidFill>
                <a:latin typeface="Arial" pitchFamily="34"/>
                <a:cs typeface="Arial" pitchFamily="34"/>
              </a:rPr>
              <a:t> Met. Police UK .   (2020) </a:t>
            </a:r>
            <a:r>
              <a:rPr lang="en-GB" sz="1400" u="sng" dirty="0">
                <a:solidFill>
                  <a:srgbClr val="000000"/>
                </a:solidFill>
                <a:latin typeface="Arial" pitchFamily="34"/>
                <a:cs typeface="Arial" pitchFamily="34"/>
              </a:rPr>
              <a:t>Advice About Domestic Abuse </a:t>
            </a:r>
            <a:r>
              <a:rPr lang="en-GB" sz="1400" i="1" dirty="0">
                <a:solidFill>
                  <a:srgbClr val="000000"/>
                </a:solidFill>
                <a:latin typeface="Arial" pitchFamily="34"/>
                <a:cs typeface="Arial" pitchFamily="34"/>
              </a:rPr>
              <a:t>| </a:t>
            </a:r>
            <a:r>
              <a:rPr lang="en-GB" sz="1400" dirty="0">
                <a:solidFill>
                  <a:srgbClr val="000000"/>
                </a:solidFill>
                <a:latin typeface="Arial" pitchFamily="34"/>
                <a:cs typeface="Arial" pitchFamily="34"/>
              </a:rPr>
              <a:t>[online] Available at:&lt; </a:t>
            </a:r>
            <a:r>
              <a:rPr lang="en-GB" sz="1400" u="sng" dirty="0">
                <a:solidFill>
                  <a:srgbClr val="4472C4"/>
                </a:solidFill>
                <a:latin typeface="Arial" pitchFamily="34"/>
                <a:cs typeface="Arial" pitchFamily="34"/>
              </a:rPr>
              <a:t>https://www.met.police.uk/advice/advice-and-information/daa/domestic-abuse/&gt;</a:t>
            </a:r>
            <a:br>
              <a:rPr lang="en-GB" sz="1400" u="sng" dirty="0">
                <a:solidFill>
                  <a:srgbClr val="4472C4"/>
                </a:solidFill>
                <a:latin typeface="Arial" pitchFamily="34"/>
                <a:cs typeface="Arial" pitchFamily="34"/>
              </a:rPr>
            </a:br>
            <a:r>
              <a:rPr lang="en-GB" sz="1400" dirty="0">
                <a:solidFill>
                  <a:srgbClr val="000000"/>
                </a:solidFill>
                <a:latin typeface="Arial" pitchFamily="34"/>
                <a:cs typeface="Arial" pitchFamily="34"/>
              </a:rPr>
              <a:t> [Accessed: 25 June 2020].</a:t>
            </a:r>
            <a:br>
              <a:rPr lang="en-GB" sz="1400" dirty="0">
                <a:solidFill>
                  <a:srgbClr val="000000"/>
                </a:solidFill>
                <a:latin typeface="Arial" pitchFamily="34"/>
                <a:cs typeface="Arial" pitchFamily="34"/>
              </a:rPr>
            </a:br>
            <a:br>
              <a:rPr lang="en-GB" sz="1400" dirty="0">
                <a:solidFill>
                  <a:srgbClr val="000000"/>
                </a:solidFill>
                <a:latin typeface="Arial" pitchFamily="34"/>
                <a:cs typeface="Arial" pitchFamily="34"/>
              </a:rPr>
            </a:br>
            <a:br>
              <a:rPr lang="en-GB" sz="1600" dirty="0">
                <a:solidFill>
                  <a:srgbClr val="000000"/>
                </a:solidFill>
                <a:latin typeface="Arial" pitchFamily="34"/>
                <a:cs typeface="Arial" pitchFamily="34"/>
              </a:rPr>
            </a:br>
            <a:br>
              <a:rPr lang="en-GB" sz="1600" dirty="0">
                <a:solidFill>
                  <a:srgbClr val="000000"/>
                </a:solidFill>
                <a:latin typeface="Arial" pitchFamily="34"/>
                <a:cs typeface="Arial" pitchFamily="34"/>
              </a:rPr>
            </a:br>
            <a:endParaRPr lang="en-GB" sz="1600" dirty="0">
              <a:solidFill>
                <a:srgbClr val="000000"/>
              </a:solidFill>
              <a:latin typeface="Arial" pitchFamily="34"/>
              <a:cs typeface="Arial" pitchFamily="34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1_Face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196</TotalTime>
  <Words>672</Words>
  <Application>Microsoft Office PowerPoint</Application>
  <PresentationFormat>Widescreen</PresentationFormat>
  <Paragraphs>90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Trebuchet MS</vt:lpstr>
      <vt:lpstr>Wingdings</vt:lpstr>
      <vt:lpstr>Wingdings 3</vt:lpstr>
      <vt:lpstr>Facet</vt:lpstr>
      <vt:lpstr>1_Facet</vt:lpstr>
      <vt:lpstr>Family A</vt:lpstr>
      <vt:lpstr>       </vt:lpstr>
      <vt:lpstr>ASSESSMENT</vt:lpstr>
      <vt:lpstr> </vt:lpstr>
      <vt:lpstr>   Action Planned  </vt:lpstr>
      <vt:lpstr>Actions  </vt:lpstr>
      <vt:lpstr>Actions</vt:lpstr>
      <vt:lpstr>Outcomes</vt:lpstr>
      <vt:lpstr>Partner agency views on Family A</vt:lpstr>
      <vt:lpstr> References  BSMHFT NHS UK. ( 2020 ) Forensic Child And Adolescent Mental Health Services (Forensic CAMHS) - Birmingham And Solihull Mental Health NHS Foundation Trust - BSMHFT. [online] Available at:&lt; https://www.bsmhft.nhs.uk/our-services/fcamhs&gt;  [Accessed: 25 June 2020].  Gov.uk.  ( 2020)  Prisons And Probation [online] Available at:&lt; https://www.gov.uk/browse/justice/prisons-probation&gt;  [Accessed: 25 June 2020].  Institute for Government, (2019). Neighbourhood Services. [online] Available at: &lt;https://www.instituteforgovernment.org.uk/publication/performance-tracker-2019/neighbourhood-services&gt; [Accessed 27 June 2020].  JobCentreGuide, (2020). What is JobCentre Plus? [online] Available at: &lt;https://www.jobcentreguide.co.uk/jobcentre-plus-guide/4/what-is-the-jobcentre-plus&gt; [Accessed 27 June 2020.  Metropolitan Police, (2020). What is  antisocial behaviour?  [online] Available at: &lt;https://www.met.police.uk/advice/advice-and-information/asb/asb/antisocial-behaviour/what-is-antisocial-behaviour/&gt; [Accessed 27 June 2020.   Met. Police UK .   (2020) Advice About Domestic Abuse | [online] Available at:&lt; https://www.met.police.uk/advice/advice-and-information/daa/domestic-abuse/&gt;  [Accessed: 25 June 2020].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Actions  </dc:title>
  <dc:creator>rahim saddeque</dc:creator>
  <cp:lastModifiedBy>rahim saddeque</cp:lastModifiedBy>
  <cp:revision>11</cp:revision>
  <dcterms:created xsi:type="dcterms:W3CDTF">2020-06-25T22:40:59Z</dcterms:created>
  <dcterms:modified xsi:type="dcterms:W3CDTF">2020-06-28T17:59:25Z</dcterms:modified>
</cp:coreProperties>
</file>