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howSpecialPlsOnTitleSld="0" saveSubsetFonts="1">
  <p:sldMasterIdLst>
    <p:sldMasterId id="2147483865" r:id="rId1"/>
  </p:sldMasterIdLst>
  <p:notesMasterIdLst>
    <p:notesMasterId r:id="rId29"/>
  </p:notesMasterIdLst>
  <p:handoutMasterIdLst>
    <p:handoutMasterId r:id="rId30"/>
  </p:handoutMasterIdLst>
  <p:sldIdLst>
    <p:sldId id="263" r:id="rId2"/>
    <p:sldId id="262" r:id="rId3"/>
    <p:sldId id="269" r:id="rId4"/>
    <p:sldId id="264" r:id="rId5"/>
    <p:sldId id="318" r:id="rId6"/>
    <p:sldId id="319" r:id="rId7"/>
    <p:sldId id="265" r:id="rId8"/>
    <p:sldId id="320" r:id="rId9"/>
    <p:sldId id="295" r:id="rId10"/>
    <p:sldId id="321" r:id="rId11"/>
    <p:sldId id="266" r:id="rId12"/>
    <p:sldId id="267" r:id="rId13"/>
    <p:sldId id="323" r:id="rId14"/>
    <p:sldId id="276" r:id="rId15"/>
    <p:sldId id="324" r:id="rId16"/>
    <p:sldId id="272" r:id="rId17"/>
    <p:sldId id="300" r:id="rId18"/>
    <p:sldId id="325" r:id="rId19"/>
    <p:sldId id="288" r:id="rId20"/>
    <p:sldId id="289" r:id="rId21"/>
    <p:sldId id="290" r:id="rId22"/>
    <p:sldId id="291" r:id="rId23"/>
    <p:sldId id="292" r:id="rId24"/>
    <p:sldId id="293" r:id="rId25"/>
    <p:sldId id="326" r:id="rId26"/>
    <p:sldId id="294" r:id="rId27"/>
    <p:sldId id="327" r:id="rId28"/>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88" d="100"/>
        <a:sy n="188"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A21E16E-A300-6F42-9706-8571DC94B0BE}" type="datetimeFigureOut">
              <a:rPr lang="en-US" smtClean="0"/>
              <a:t>11/4/2017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8B133C-1B08-1442-8F0B-07102F610DFB}" type="slidenum">
              <a:rPr lang="en-US" smtClean="0"/>
              <a:t>‹#›</a:t>
            </a:fld>
            <a:endParaRPr lang="en-US"/>
          </a:p>
        </p:txBody>
      </p:sp>
    </p:spTree>
    <p:extLst>
      <p:ext uri="{BB962C8B-B14F-4D97-AF65-F5344CB8AC3E}">
        <p14:creationId xmlns:p14="http://schemas.microsoft.com/office/powerpoint/2010/main" val="34565387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EC7BCE49-C01C-40B4-B513-60EACB6E7079}" type="datetimeFigureOut">
              <a:rPr lang="en-US"/>
              <a:pPr>
                <a:defRPr/>
              </a:pPr>
              <a:t>11/4/2017</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6C7020D2-998C-41A3-AB81-64C3DB5FDC25}" type="slidenum">
              <a:rPr lang="en-US"/>
              <a:pPr>
                <a:defRPr/>
              </a:pPr>
              <a:t>‹#›</a:t>
            </a:fld>
            <a:endParaRPr lang="en-US" dirty="0"/>
          </a:p>
        </p:txBody>
      </p:sp>
    </p:spTree>
    <p:extLst>
      <p:ext uri="{BB962C8B-B14F-4D97-AF65-F5344CB8AC3E}">
        <p14:creationId xmlns:p14="http://schemas.microsoft.com/office/powerpoint/2010/main" val="11088118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953000" y="6408738"/>
            <a:ext cx="2590800" cy="365125"/>
          </a:xfrm>
        </p:spPr>
        <p:txBody>
          <a:bodyPr/>
          <a:lstStyle>
            <a:lvl1pPr algn="ctr">
              <a:defRPr/>
            </a:lvl1pPr>
          </a:lstStyle>
          <a:p>
            <a:pPr>
              <a:defRPr/>
            </a:pPr>
            <a:r>
              <a:rPr lang="en-US" smtClean="0"/>
              <a:t>Copyright © 2016 Pearson Education, Inc. publishing as Prentice Hall</a:t>
            </a:r>
            <a:endParaRPr lang="en-US" dirty="0"/>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1-</a:t>
            </a:r>
            <a:fld id="{E3158D01-D938-4B2F-8473-B1826DA0208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1-</a:t>
            </a:r>
            <a:fld id="{39D7CB99-6293-4525-9A31-B56D19FBB6E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1-</a:t>
            </a:r>
            <a:fld id="{4F687238-5878-4A1E-B810-D106C9B9340E}"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1-</a:t>
            </a:r>
            <a:fld id="{057971DF-1CB6-48FB-B676-BEDC5D8002D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4DEC989-278B-4E0E-A693-2F75FE7BB91F}"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1"/>
          <p:cNvSpPr>
            <a:spLocks noGrp="1"/>
          </p:cNvSpPr>
          <p:nvPr>
            <p:ph type="ftr" sz="quarter" idx="10"/>
          </p:nvPr>
        </p:nvSpPr>
        <p:spPr/>
        <p:txBody>
          <a:bodyPr/>
          <a:lstStyle>
            <a:lvl1pPr>
              <a:defRPr/>
            </a:lvl1pPr>
          </a:lstStyle>
          <a:p>
            <a:pPr>
              <a:defRPr/>
            </a:pPr>
            <a:r>
              <a:rPr lang="en-US" smtClean="0"/>
              <a:t>Copyright © 2016 Pearson Education, Inc. publishing as Prentice Hall</a:t>
            </a:r>
            <a:endParaRPr lang="en-US" dirty="0"/>
          </a:p>
        </p:txBody>
      </p:sp>
      <p:sp>
        <p:nvSpPr>
          <p:cNvPr id="5" name="Slide Number Placeholder 17"/>
          <p:cNvSpPr>
            <a:spLocks noGrp="1"/>
          </p:cNvSpPr>
          <p:nvPr>
            <p:ph type="sldNum" sz="quarter" idx="11"/>
          </p:nvPr>
        </p:nvSpPr>
        <p:spPr/>
        <p:txBody>
          <a:bodyPr/>
          <a:lstStyle>
            <a:lvl1pPr>
              <a:defRPr/>
            </a:lvl1pPr>
          </a:lstStyle>
          <a:p>
            <a:pPr>
              <a:defRPr/>
            </a:pPr>
            <a:r>
              <a:rPr lang="en-US"/>
              <a:t>1-</a:t>
            </a:r>
            <a:fld id="{A380F76F-417A-424B-8EB4-6B57CE9D3D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smtClean="0"/>
              <a:t>Copyright © 2016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1-</a:t>
            </a:r>
            <a:fld id="{F498DF4D-5F31-409A-9950-EDF0419083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0" r:id="rId1"/>
    <p:sldLayoutId id="2147483879" r:id="rId2"/>
    <p:sldLayoutId id="2147483878" r:id="rId3"/>
    <p:sldLayoutId id="2147483877" r:id="rId4"/>
    <p:sldLayoutId id="2147483876" r:id="rId5"/>
    <p:sldLayoutId id="2147483875" r:id="rId6"/>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340768"/>
            <a:ext cx="2915816" cy="2218258"/>
          </a:xfrm>
        </p:spPr>
        <p:txBody>
          <a:bodyPr>
            <a:noAutofit/>
          </a:bodyPr>
          <a:lstStyle/>
          <a:p>
            <a:r>
              <a:rPr lang="en-US" sz="3500" dirty="0" smtClean="0"/>
              <a:t>SBUS5105</a:t>
            </a:r>
            <a:br>
              <a:rPr lang="en-US" sz="3500" dirty="0" smtClean="0"/>
            </a:br>
            <a:r>
              <a:rPr lang="en-US" sz="3500" dirty="0" smtClean="0"/>
              <a:t/>
            </a:r>
            <a:br>
              <a:rPr lang="en-US" sz="3500" dirty="0" smtClean="0"/>
            </a:br>
            <a:r>
              <a:rPr lang="en-US" sz="3500" dirty="0" smtClean="0"/>
              <a:t>Week 6	</a:t>
            </a:r>
            <a:br>
              <a:rPr lang="en-US" sz="3500" dirty="0" smtClean="0"/>
            </a:br>
            <a:r>
              <a:rPr lang="en-US" sz="3500" dirty="0" smtClean="0"/>
              <a:t/>
            </a:r>
            <a:br>
              <a:rPr lang="en-US" sz="3500" dirty="0" smtClean="0"/>
            </a:br>
            <a:r>
              <a:rPr lang="en-US" sz="3500" dirty="0" smtClean="0"/>
              <a:t>Lecture Business Analytics</a:t>
            </a:r>
            <a:endParaRPr lang="en-US" sz="3500" dirty="0"/>
          </a:p>
        </p:txBody>
      </p:sp>
      <p:pic>
        <p:nvPicPr>
          <p:cNvPr id="7" name="Picture 6" descr="Ch1 Titl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1556792"/>
            <a:ext cx="5370576" cy="334670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
        <p:nvSpPr>
          <p:cNvPr id="2" name="TextBox 1"/>
          <p:cNvSpPr txBox="1"/>
          <p:nvPr/>
        </p:nvSpPr>
        <p:spPr>
          <a:xfrm>
            <a:off x="3203848" y="5411388"/>
            <a:ext cx="5472608" cy="630942"/>
          </a:xfrm>
          <a:prstGeom prst="rect">
            <a:avLst/>
          </a:prstGeom>
          <a:noFill/>
        </p:spPr>
        <p:txBody>
          <a:bodyPr wrap="square" rtlCol="0">
            <a:spAutoFit/>
          </a:bodyPr>
          <a:lstStyle/>
          <a:p>
            <a:r>
              <a:rPr lang="en-GB" sz="3500" dirty="0" smtClean="0"/>
              <a:t>Dr Roisin Mullins</a:t>
            </a:r>
            <a:endParaRPr lang="en-GB" sz="35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marL="109538" indent="0" eaLnBrk="1" hangingPunct="1">
              <a:buFont typeface="Wingdings 3" pitchFamily="-72" charset="2"/>
              <a:buNone/>
            </a:pPr>
            <a:r>
              <a:rPr lang="en-US" sz="2800" b="1" dirty="0" smtClean="0"/>
              <a:t>(Business) Analytics</a:t>
            </a:r>
            <a:r>
              <a:rPr lang="en-US" sz="2800" dirty="0" smtClean="0"/>
              <a:t> </a:t>
            </a:r>
            <a:r>
              <a:rPr lang="en-US" sz="2800" dirty="0"/>
              <a:t>is the use of:</a:t>
            </a:r>
          </a:p>
          <a:p>
            <a:pPr marL="344488" indent="-234950" eaLnBrk="1" hangingPunct="1"/>
            <a:r>
              <a:rPr lang="en-US" sz="2800" dirty="0" smtClean="0"/>
              <a:t>data</a:t>
            </a:r>
            <a:r>
              <a:rPr lang="en-US" sz="2800" dirty="0"/>
              <a:t>, </a:t>
            </a:r>
          </a:p>
          <a:p>
            <a:pPr marL="344488" indent="-234950" eaLnBrk="1" hangingPunct="1"/>
            <a:r>
              <a:rPr lang="en-US" sz="2800" dirty="0" smtClean="0"/>
              <a:t>information </a:t>
            </a:r>
            <a:r>
              <a:rPr lang="en-US" sz="2800" dirty="0"/>
              <a:t>technology, </a:t>
            </a:r>
          </a:p>
          <a:p>
            <a:pPr marL="344488" indent="-234950" eaLnBrk="1" hangingPunct="1"/>
            <a:r>
              <a:rPr lang="en-US" sz="2800" dirty="0" smtClean="0"/>
              <a:t>statistical </a:t>
            </a:r>
            <a:r>
              <a:rPr lang="en-US" sz="2800" dirty="0"/>
              <a:t>analysis, </a:t>
            </a:r>
          </a:p>
          <a:p>
            <a:pPr marL="344488" indent="-234950" eaLnBrk="1" hangingPunct="1"/>
            <a:r>
              <a:rPr lang="en-US" sz="2800" dirty="0" smtClean="0"/>
              <a:t>quantitative </a:t>
            </a:r>
            <a:r>
              <a:rPr lang="en-US" sz="2800" dirty="0"/>
              <a:t>methods, and </a:t>
            </a:r>
          </a:p>
          <a:p>
            <a:pPr marL="344488" indent="-234950" eaLnBrk="1" hangingPunct="1"/>
            <a:r>
              <a:rPr lang="en-US" sz="2800" dirty="0" smtClean="0"/>
              <a:t>mathematical </a:t>
            </a:r>
            <a:r>
              <a:rPr lang="en-US" sz="2800" dirty="0"/>
              <a:t>or computer-based models </a:t>
            </a:r>
          </a:p>
          <a:p>
            <a:pPr marL="109538" indent="0" eaLnBrk="1" hangingPunct="1">
              <a:buFont typeface="Wingdings 3" pitchFamily="-72" charset="2"/>
              <a:buNone/>
            </a:pPr>
            <a:r>
              <a:rPr lang="en-US" sz="2800" dirty="0"/>
              <a:t>to help managers gain improved insight about their business operations and </a:t>
            </a:r>
            <a:r>
              <a:rPr lang="en-US" sz="2800" dirty="0" smtClean="0"/>
              <a:t>make </a:t>
            </a:r>
            <a:r>
              <a:rPr lang="en-US" sz="2800" dirty="0"/>
              <a:t>better, fact-based decisions.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Business Analytics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896544"/>
          </a:xfrm>
        </p:spPr>
        <p:txBody>
          <a:bodyPr>
            <a:normAutofit lnSpcReduction="10000"/>
          </a:bodyPr>
          <a:lstStyle/>
          <a:p>
            <a:r>
              <a:rPr lang="en-US" sz="2400" b="1" dirty="0" smtClean="0"/>
              <a:t>Pricing </a:t>
            </a:r>
          </a:p>
          <a:p>
            <a:pPr lvl="1"/>
            <a:r>
              <a:rPr lang="en-US" sz="2000" dirty="0" smtClean="0"/>
              <a:t>setting </a:t>
            </a:r>
            <a:r>
              <a:rPr lang="en-US" sz="2000" dirty="0"/>
              <a:t>prices for consumer and industrial goods, government contracts, and maintenance </a:t>
            </a:r>
            <a:r>
              <a:rPr lang="en-US" sz="2000" dirty="0" smtClean="0"/>
              <a:t>contracts</a:t>
            </a:r>
            <a:endParaRPr lang="en-US" sz="2000" dirty="0"/>
          </a:p>
          <a:p>
            <a:r>
              <a:rPr lang="en-US" sz="2400" b="1" dirty="0" smtClean="0"/>
              <a:t>Customer </a:t>
            </a:r>
            <a:r>
              <a:rPr lang="en-US" sz="2400" b="1" dirty="0"/>
              <a:t>segmentation </a:t>
            </a:r>
            <a:endParaRPr lang="en-US" sz="2400" b="1" dirty="0" smtClean="0"/>
          </a:p>
          <a:p>
            <a:pPr lvl="1"/>
            <a:r>
              <a:rPr lang="en-US" sz="2000" dirty="0" smtClean="0"/>
              <a:t>identifying </a:t>
            </a:r>
            <a:r>
              <a:rPr lang="en-US" sz="2000" dirty="0"/>
              <a:t>and targeting key customer groups in retail, insurance, and credit card </a:t>
            </a:r>
            <a:r>
              <a:rPr lang="en-US" sz="2000" dirty="0" smtClean="0"/>
              <a:t>industries</a:t>
            </a:r>
            <a:endParaRPr lang="en-US" sz="2000" dirty="0"/>
          </a:p>
          <a:p>
            <a:r>
              <a:rPr lang="en-US" sz="2400" b="1" dirty="0" smtClean="0"/>
              <a:t>Merchandising</a:t>
            </a:r>
          </a:p>
          <a:p>
            <a:pPr lvl="1"/>
            <a:r>
              <a:rPr lang="en-US" sz="2000" dirty="0" smtClean="0"/>
              <a:t>determining </a:t>
            </a:r>
            <a:r>
              <a:rPr lang="en-US" sz="2000" dirty="0"/>
              <a:t>brands to buy, quantities, and </a:t>
            </a:r>
            <a:r>
              <a:rPr lang="en-US" sz="2000" dirty="0" smtClean="0"/>
              <a:t>allocations </a:t>
            </a:r>
            <a:endParaRPr lang="en-US" sz="2000" dirty="0"/>
          </a:p>
          <a:p>
            <a:r>
              <a:rPr lang="en-US" sz="2400" b="1" dirty="0" smtClean="0"/>
              <a:t>Location </a:t>
            </a:r>
          </a:p>
          <a:p>
            <a:pPr lvl="1"/>
            <a:r>
              <a:rPr lang="en-US" sz="2000" dirty="0" smtClean="0"/>
              <a:t>finding </a:t>
            </a:r>
            <a:r>
              <a:rPr lang="en-US" sz="2000" dirty="0"/>
              <a:t>the best location for bank branches and ATMs, or where to service industrial </a:t>
            </a:r>
            <a:r>
              <a:rPr lang="en-US" sz="2000" dirty="0" smtClean="0"/>
              <a:t>equipment</a:t>
            </a:r>
          </a:p>
          <a:p>
            <a:r>
              <a:rPr lang="en-US" sz="2400" b="1" dirty="0" smtClean="0"/>
              <a:t>Social Media</a:t>
            </a:r>
          </a:p>
          <a:p>
            <a:pPr lvl="1"/>
            <a:r>
              <a:rPr lang="en-US" sz="2000" dirty="0" smtClean="0"/>
              <a:t>understand </a:t>
            </a:r>
            <a:r>
              <a:rPr lang="en-US" sz="2000" dirty="0"/>
              <a:t>trends and customer </a:t>
            </a:r>
            <a:r>
              <a:rPr lang="en-US" sz="2000" dirty="0" smtClean="0"/>
              <a:t>perceptions; </a:t>
            </a:r>
            <a:r>
              <a:rPr lang="en-US" sz="2000" dirty="0"/>
              <a:t>assist marketing managers and product designers </a:t>
            </a:r>
            <a:r>
              <a:rPr lang="en-US" sz="2000" dirty="0" smtClean="0"/>
              <a:t>  </a:t>
            </a:r>
            <a:endParaRPr lang="en-US" sz="2000" dirty="0"/>
          </a:p>
          <a:p>
            <a:pPr marL="109728" indent="0" eaLnBrk="1" fontAlgn="auto" hangingPunct="1">
              <a:spcAft>
                <a:spcPts val="0"/>
              </a:spcAft>
              <a:buFont typeface="Wingdings 3"/>
              <a:buNone/>
              <a:defRPr/>
            </a:pPr>
            <a:endParaRPr lang="en-US" sz="2400" dirty="0" smtClean="0">
              <a:ea typeface="+mn-ea"/>
              <a:cs typeface="+mn-cs"/>
            </a:endParaRPr>
          </a:p>
          <a:p>
            <a:pPr marL="365760" indent="-256032" eaLnBrk="1" fontAlgn="auto" hangingPunct="1">
              <a:spcAft>
                <a:spcPts val="0"/>
              </a:spcAft>
              <a:buFont typeface="Wingdings 3"/>
              <a:buChar char=""/>
              <a:defRPr/>
            </a:pPr>
            <a:endParaRPr lang="en-US" sz="2400"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Examples of Applications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Content Placeholder 1"/>
          <p:cNvSpPr>
            <a:spLocks noGrp="1"/>
          </p:cNvSpPr>
          <p:nvPr>
            <p:ph idx="1"/>
          </p:nvPr>
        </p:nvSpPr>
        <p:spPr/>
        <p:txBody>
          <a:bodyPr/>
          <a:lstStyle/>
          <a:p>
            <a:pPr eaLnBrk="1" hangingPunct="1"/>
            <a:r>
              <a:rPr lang="en-US" sz="2800" dirty="0"/>
              <a:t>Business </a:t>
            </a:r>
            <a:r>
              <a:rPr lang="en-US" sz="2800" dirty="0" smtClean="0"/>
              <a:t>intelligence</a:t>
            </a:r>
          </a:p>
          <a:p>
            <a:pPr eaLnBrk="1" hangingPunct="1"/>
            <a:r>
              <a:rPr lang="en-US" sz="2800" dirty="0" smtClean="0"/>
              <a:t>Information Systems</a:t>
            </a:r>
          </a:p>
          <a:p>
            <a:pPr eaLnBrk="1" hangingPunct="1"/>
            <a:r>
              <a:rPr lang="en-US" sz="2800" dirty="0" smtClean="0"/>
              <a:t>Statistics</a:t>
            </a:r>
            <a:endParaRPr lang="en-US" sz="2800" dirty="0"/>
          </a:p>
          <a:p>
            <a:pPr eaLnBrk="1" hangingPunct="1"/>
            <a:r>
              <a:rPr lang="en-US" sz="2800" dirty="0" smtClean="0"/>
              <a:t>Operations research/Management science</a:t>
            </a:r>
          </a:p>
          <a:p>
            <a:pPr eaLnBrk="1" hangingPunct="1"/>
            <a:r>
              <a:rPr lang="en-US" sz="2800" dirty="0" smtClean="0"/>
              <a:t>Decision support systems</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Evolution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A Visual Perspective of Business Analytics</a:t>
            </a:r>
            <a:endParaRPr lang="en-US" dirty="0"/>
          </a:p>
        </p:txBody>
      </p:sp>
      <p:pic>
        <p:nvPicPr>
          <p:cNvPr id="8" name="Picture 7" descr="Untitl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1700808"/>
            <a:ext cx="6949440" cy="4187952"/>
          </a:xfrm>
          <a:prstGeom prst="rect">
            <a:avLst/>
          </a:prstGeom>
        </p:spPr>
      </p:pic>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458373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b="1" dirty="0" smtClean="0"/>
              <a:t>Benefits</a:t>
            </a:r>
          </a:p>
          <a:p>
            <a:pPr lvl="1"/>
            <a:r>
              <a:rPr lang="en-US" dirty="0" smtClean="0"/>
              <a:t>…reduced </a:t>
            </a:r>
            <a:r>
              <a:rPr lang="en-US" dirty="0"/>
              <a:t>costs, better risk management, faster decisions, better productivity and enhanced bottom-line performance such as profitability and customer satisfaction. </a:t>
            </a:r>
            <a:endParaRPr lang="en-US" dirty="0" smtClean="0"/>
          </a:p>
          <a:p>
            <a:r>
              <a:rPr lang="en-US" b="1" dirty="0" smtClean="0"/>
              <a:t>Challenges</a:t>
            </a:r>
          </a:p>
          <a:p>
            <a:pPr lvl="1"/>
            <a:r>
              <a:rPr lang="en-US" dirty="0" smtClean="0"/>
              <a:t>…lack </a:t>
            </a:r>
            <a:r>
              <a:rPr lang="en-US" dirty="0"/>
              <a:t>of understanding of how to use analytics, competing business priorities, insufficient analytical skills, difficulty in getting good data and sharing information, and not understanding the benefits versus perceived costs of analytics studies. </a:t>
            </a:r>
          </a:p>
        </p:txBody>
      </p:sp>
      <p:sp>
        <p:nvSpPr>
          <p:cNvPr id="7" name="Title 6"/>
          <p:cNvSpPr>
            <a:spLocks noGrp="1"/>
          </p:cNvSpPr>
          <p:nvPr>
            <p:ph type="title"/>
          </p:nvPr>
        </p:nvSpPr>
        <p:spPr/>
        <p:txBody>
          <a:bodyPr/>
          <a:lstStyle/>
          <a:p>
            <a:r>
              <a:rPr lang="en-US" dirty="0" smtClean="0"/>
              <a:t>Impacts and Challenges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19329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Descriptive analytics</a:t>
            </a:r>
            <a:r>
              <a:rPr lang="en-US" dirty="0" smtClean="0">
                <a:ea typeface="+mn-ea"/>
                <a:cs typeface="+mn-cs"/>
              </a:rPr>
              <a:t>: </a:t>
            </a:r>
            <a:r>
              <a:rPr lang="en-US" dirty="0" smtClean="0"/>
              <a:t>the </a:t>
            </a:r>
            <a:r>
              <a:rPr lang="en-US" dirty="0"/>
              <a:t>use of data to understand past and current business performance and make informed decisions </a:t>
            </a:r>
            <a:endParaRPr lang="en-US" dirty="0" smtClean="0"/>
          </a:p>
          <a:p>
            <a:pPr marL="344488" indent="-234950" eaLnBrk="1" fontAlgn="auto" hangingPunct="1">
              <a:spcAft>
                <a:spcPts val="0"/>
              </a:spcAft>
              <a:defRPr/>
            </a:pPr>
            <a:r>
              <a:rPr lang="en-US" b="1" dirty="0" smtClean="0">
                <a:ea typeface="+mn-ea"/>
                <a:cs typeface="+mn-cs"/>
              </a:rPr>
              <a:t>Predictive analytics</a:t>
            </a:r>
            <a:r>
              <a:rPr lang="en-US" dirty="0" smtClean="0">
                <a:ea typeface="+mn-ea"/>
                <a:cs typeface="+mn-cs"/>
              </a:rPr>
              <a:t>: </a:t>
            </a:r>
            <a:r>
              <a:rPr lang="en-US" dirty="0"/>
              <a:t>predict the future by examining historical data, detecting patterns or relationships in these data, and then extrapolating these relationships forward in time. </a:t>
            </a:r>
            <a:endParaRPr lang="en-US" dirty="0" smtClean="0">
              <a:ea typeface="+mn-ea"/>
              <a:cs typeface="+mn-cs"/>
            </a:endParaRPr>
          </a:p>
          <a:p>
            <a:pPr marL="344488" indent="-234950" eaLnBrk="1" fontAlgn="auto" hangingPunct="1">
              <a:spcAft>
                <a:spcPts val="0"/>
              </a:spcAft>
              <a:defRPr/>
            </a:pPr>
            <a:r>
              <a:rPr lang="en-US" b="1" dirty="0" smtClean="0">
                <a:ea typeface="+mn-ea"/>
                <a:cs typeface="+mn-cs"/>
              </a:rPr>
              <a:t>Prescriptive analytics</a:t>
            </a:r>
            <a:r>
              <a:rPr lang="en-US" dirty="0" smtClean="0">
                <a:ea typeface="+mn-ea"/>
                <a:cs typeface="+mn-cs"/>
              </a:rPr>
              <a:t>: </a:t>
            </a:r>
            <a:r>
              <a:rPr lang="en-US" dirty="0"/>
              <a:t>identify the best alternatives to minimize or maximize some objective </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Scope of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340768"/>
            <a:ext cx="8229600" cy="4666332"/>
          </a:xfrm>
        </p:spPr>
        <p:txBody>
          <a:bodyPr/>
          <a:lstStyle/>
          <a:p>
            <a:pPr lvl="0"/>
            <a:r>
              <a:rPr lang="en-US" sz="2400" dirty="0"/>
              <a:t>Database queries and analysis</a:t>
            </a:r>
          </a:p>
          <a:p>
            <a:pPr lvl="0"/>
            <a:r>
              <a:rPr lang="en-US" sz="2400" dirty="0" smtClean="0"/>
              <a:t>Dashboards </a:t>
            </a:r>
            <a:r>
              <a:rPr lang="en-US" sz="2400" dirty="0"/>
              <a:t>to report key performance measures</a:t>
            </a:r>
          </a:p>
          <a:p>
            <a:pPr lvl="0"/>
            <a:r>
              <a:rPr lang="en-US" sz="2400" dirty="0"/>
              <a:t>Data visualization</a:t>
            </a:r>
          </a:p>
          <a:p>
            <a:pPr lvl="0"/>
            <a:r>
              <a:rPr lang="en-US" sz="2400" dirty="0"/>
              <a:t>Statistical methods</a:t>
            </a:r>
          </a:p>
          <a:p>
            <a:pPr lvl="0"/>
            <a:r>
              <a:rPr lang="en-US" sz="2400" dirty="0"/>
              <a:t>Spreadsheets and predictive models</a:t>
            </a:r>
          </a:p>
          <a:p>
            <a:pPr lvl="0"/>
            <a:r>
              <a:rPr lang="en-US" sz="2400" dirty="0"/>
              <a:t>Scenario and “what-if” analyses</a:t>
            </a:r>
          </a:p>
          <a:p>
            <a:pPr lvl="0"/>
            <a:r>
              <a:rPr lang="en-US" sz="2400" dirty="0"/>
              <a:t>Simulation </a:t>
            </a:r>
          </a:p>
          <a:p>
            <a:pPr lvl="0"/>
            <a:r>
              <a:rPr lang="en-US" sz="2400" dirty="0"/>
              <a:t>Forecasting</a:t>
            </a:r>
          </a:p>
          <a:p>
            <a:pPr lvl="0"/>
            <a:r>
              <a:rPr lang="en-US" sz="2400" dirty="0"/>
              <a:t>Data and text mining</a:t>
            </a:r>
          </a:p>
          <a:p>
            <a:pPr lvl="0"/>
            <a:r>
              <a:rPr lang="en-US" sz="2400" dirty="0"/>
              <a:t>Optimization</a:t>
            </a:r>
          </a:p>
          <a:p>
            <a:pPr lvl="0"/>
            <a:r>
              <a:rPr lang="en-US" sz="2400" dirty="0"/>
              <a:t>Social media, web, and text analytics</a:t>
            </a:r>
          </a:p>
          <a:p>
            <a:endParaRPr lang="en-US" sz="2400" dirty="0"/>
          </a:p>
        </p:txBody>
      </p:sp>
      <p:sp>
        <p:nvSpPr>
          <p:cNvPr id="7" name="Title 6"/>
          <p:cNvSpPr>
            <a:spLocks noGrp="1"/>
          </p:cNvSpPr>
          <p:nvPr>
            <p:ph type="title"/>
          </p:nvPr>
        </p:nvSpPr>
        <p:spPr/>
        <p:txBody>
          <a:bodyPr/>
          <a:lstStyle/>
          <a:p>
            <a:r>
              <a:rPr lang="en-US" dirty="0" smtClean="0"/>
              <a:t>Tools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826939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smtClean="0">
                <a:ea typeface="+mn-ea"/>
                <a:cs typeface="+mn-cs"/>
              </a:rPr>
              <a:t>Most </a:t>
            </a:r>
            <a:r>
              <a:rPr lang="en-US" dirty="0">
                <a:ea typeface="+mn-ea"/>
                <a:cs typeface="+mn-cs"/>
              </a:rPr>
              <a:t>department stores clear seasonal inventory by reducing </a:t>
            </a:r>
            <a:r>
              <a:rPr lang="en-US" dirty="0" smtClean="0">
                <a:ea typeface="+mn-ea"/>
                <a:cs typeface="+mn-cs"/>
              </a:rPr>
              <a:t>prices.</a:t>
            </a:r>
          </a:p>
          <a:p>
            <a:pPr marL="365760" indent="-256032" eaLnBrk="1" fontAlgn="auto" hangingPunct="1">
              <a:spcBef>
                <a:spcPts val="0"/>
              </a:spcBef>
              <a:spcAft>
                <a:spcPts val="0"/>
              </a:spcAft>
              <a:buFont typeface="Wingdings 3"/>
              <a:buChar char=""/>
              <a:defRPr/>
            </a:pPr>
            <a:r>
              <a:rPr lang="en-US" i="1" dirty="0" smtClean="0">
                <a:ea typeface="+mn-ea"/>
                <a:cs typeface="+mn-cs"/>
              </a:rPr>
              <a:t>Key question</a:t>
            </a:r>
            <a:r>
              <a:rPr lang="en-US" dirty="0" smtClean="0">
                <a:ea typeface="+mn-ea"/>
                <a:cs typeface="+mn-cs"/>
              </a:rPr>
              <a:t>:</a:t>
            </a:r>
            <a:r>
              <a:rPr lang="en-US" dirty="0">
                <a:ea typeface="+mn-ea"/>
                <a:cs typeface="+mn-cs"/>
              </a:rPr>
              <a:t> </a:t>
            </a:r>
            <a:r>
              <a:rPr lang="en-US" dirty="0" smtClean="0">
                <a:ea typeface="+mn-ea"/>
                <a:cs typeface="+mn-cs"/>
              </a:rPr>
              <a:t>When to reduce the price and by how much to </a:t>
            </a:r>
            <a:r>
              <a:rPr lang="en-US" dirty="0" err="1" smtClean="0">
                <a:ea typeface="+mn-ea"/>
                <a:cs typeface="+mn-cs"/>
              </a:rPr>
              <a:t>maximise</a:t>
            </a:r>
            <a:r>
              <a:rPr lang="en-US" dirty="0" smtClean="0">
                <a:ea typeface="+mn-ea"/>
                <a:cs typeface="+mn-cs"/>
              </a:rPr>
              <a:t> </a:t>
            </a:r>
            <a:r>
              <a:rPr lang="en-US" dirty="0" smtClean="0">
                <a:ea typeface="+mn-ea"/>
                <a:cs typeface="+mn-cs"/>
              </a:rPr>
              <a:t>revenue?</a:t>
            </a:r>
          </a:p>
          <a:p>
            <a:pPr marL="365760" indent="-256032" eaLnBrk="1" fontAlgn="auto" hangingPunct="1">
              <a:spcBef>
                <a:spcPts val="0"/>
              </a:spcBef>
              <a:spcAft>
                <a:spcPts val="0"/>
              </a:spcAft>
              <a:buFont typeface="Wingdings 3"/>
              <a:buChar char=""/>
              <a:defRPr/>
            </a:pPr>
            <a:r>
              <a:rPr lang="en-US" dirty="0" smtClean="0">
                <a:ea typeface="+mn-ea"/>
                <a:cs typeface="+mn-cs"/>
              </a:rPr>
              <a:t>Potential applications of analytics:</a:t>
            </a:r>
            <a:endParaRPr lang="en-US" dirty="0">
              <a:ea typeface="+mn-ea"/>
              <a:cs typeface="+mn-cs"/>
            </a:endParaRPr>
          </a:p>
          <a:p>
            <a:pPr marL="621348" lvl="1" indent="-256032" eaLnBrk="1" fontAlgn="auto" hangingPunct="1">
              <a:spcBef>
                <a:spcPts val="0"/>
              </a:spcBef>
              <a:spcAft>
                <a:spcPts val="0"/>
              </a:spcAft>
              <a:buFont typeface="Wingdings 3"/>
              <a:buChar char=""/>
              <a:defRPr/>
            </a:pPr>
            <a:r>
              <a:rPr lang="en-US" u="sng" dirty="0" smtClean="0">
                <a:ea typeface="+mn-ea"/>
                <a:cs typeface="+mn-cs"/>
              </a:rPr>
              <a:t>Descriptive analytics</a:t>
            </a:r>
            <a:r>
              <a:rPr lang="en-US" dirty="0" smtClean="0">
                <a:ea typeface="+mn-ea"/>
                <a:cs typeface="+mn-cs"/>
              </a:rPr>
              <a:t>: examine historical data for similar products (prices, units sold, advertising, …)</a:t>
            </a:r>
          </a:p>
          <a:p>
            <a:pPr marL="621348" lvl="1" indent="-256032" eaLnBrk="1" fontAlgn="auto" hangingPunct="1">
              <a:spcAft>
                <a:spcPts val="0"/>
              </a:spcAft>
              <a:buFont typeface="Wingdings 3"/>
              <a:buChar char=""/>
              <a:defRPr/>
            </a:pPr>
            <a:r>
              <a:rPr lang="en-US" u="sng" dirty="0" smtClean="0">
                <a:ea typeface="+mn-ea"/>
                <a:cs typeface="+mn-cs"/>
              </a:rPr>
              <a:t>Predictive analytics</a:t>
            </a:r>
            <a:r>
              <a:rPr lang="en-US" dirty="0" smtClean="0">
                <a:ea typeface="+mn-ea"/>
                <a:cs typeface="+mn-cs"/>
              </a:rPr>
              <a:t>: predict sales based on price</a:t>
            </a:r>
          </a:p>
          <a:p>
            <a:pPr marL="621348" lvl="1" indent="-256032" eaLnBrk="1" fontAlgn="auto" hangingPunct="1">
              <a:spcAft>
                <a:spcPts val="0"/>
              </a:spcAft>
              <a:buFont typeface="Wingdings 3"/>
              <a:buChar char=""/>
              <a:defRPr/>
            </a:pPr>
            <a:r>
              <a:rPr lang="en-US" u="sng" dirty="0" smtClean="0">
                <a:ea typeface="+mn-ea"/>
                <a:cs typeface="+mn-cs"/>
              </a:rPr>
              <a:t>Prescriptive analytics</a:t>
            </a:r>
            <a:r>
              <a:rPr lang="en-US" dirty="0" smtClean="0">
                <a:ea typeface="+mn-ea"/>
                <a:cs typeface="+mn-cs"/>
              </a:rPr>
              <a:t>: find the best sets of pricing and advertising to </a:t>
            </a:r>
            <a:r>
              <a:rPr lang="en-US" dirty="0" err="1" smtClean="0">
                <a:ea typeface="+mn-ea"/>
                <a:cs typeface="+mn-cs"/>
              </a:rPr>
              <a:t>maximise</a:t>
            </a:r>
            <a:r>
              <a:rPr lang="en-US" dirty="0" smtClean="0">
                <a:ea typeface="+mn-ea"/>
                <a:cs typeface="+mn-cs"/>
              </a:rPr>
              <a:t> </a:t>
            </a:r>
            <a:r>
              <a:rPr lang="en-US" dirty="0" smtClean="0">
                <a:ea typeface="+mn-ea"/>
                <a:cs typeface="+mn-cs"/>
              </a:rPr>
              <a:t>sales revenue</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Retail Markdown Decisions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412776"/>
            <a:ext cx="8229600" cy="4594324"/>
          </a:xfrm>
        </p:spPr>
        <p:txBody>
          <a:bodyPr/>
          <a:lstStyle/>
          <a:p>
            <a:r>
              <a:rPr lang="en-US" dirty="0"/>
              <a:t>IBM </a:t>
            </a:r>
            <a:r>
              <a:rPr lang="en-US" dirty="0" err="1"/>
              <a:t>Cognos</a:t>
            </a:r>
            <a:r>
              <a:rPr lang="en-US" dirty="0"/>
              <a:t> </a:t>
            </a:r>
            <a:r>
              <a:rPr lang="en-US" dirty="0" smtClean="0"/>
              <a:t>Express </a:t>
            </a:r>
          </a:p>
          <a:p>
            <a:pPr lvl="1"/>
            <a:r>
              <a:rPr lang="en-US" dirty="0" smtClean="0"/>
              <a:t>An </a:t>
            </a:r>
            <a:r>
              <a:rPr lang="en-US" dirty="0"/>
              <a:t>integrated business intelligence and planning solution designed to meet the needs of midsize companies, provides reporting, analysis, dashboard, scorecard, planning, budgeting and forecasting capabilities. </a:t>
            </a:r>
            <a:endParaRPr lang="en-US" dirty="0" smtClean="0"/>
          </a:p>
          <a:p>
            <a:r>
              <a:rPr lang="en-US" dirty="0"/>
              <a:t>SAS Analytics </a:t>
            </a:r>
            <a:endParaRPr lang="en-US" dirty="0" smtClean="0"/>
          </a:p>
          <a:p>
            <a:pPr lvl="1"/>
            <a:r>
              <a:rPr lang="en-US" dirty="0" smtClean="0"/>
              <a:t>Predictive </a:t>
            </a:r>
            <a:r>
              <a:rPr lang="en-US" dirty="0"/>
              <a:t>modeling and data mining, visualization, forecasting, optimization and model management, statistical analysis, text analytics, and more. </a:t>
            </a:r>
            <a:endParaRPr lang="en-US" dirty="0" smtClean="0"/>
          </a:p>
          <a:p>
            <a:r>
              <a:rPr lang="en-US" dirty="0"/>
              <a:t>Tableau Software </a:t>
            </a:r>
            <a:endParaRPr lang="en-US" dirty="0" smtClean="0"/>
          </a:p>
          <a:p>
            <a:pPr lvl="1"/>
            <a:r>
              <a:rPr lang="en-US" dirty="0" smtClean="0"/>
              <a:t>Simple </a:t>
            </a:r>
            <a:r>
              <a:rPr lang="en-US" dirty="0"/>
              <a:t>drag and drop tools for visualizing data from spreadsheets and other databases. </a:t>
            </a:r>
            <a:endParaRPr lang="en-US" dirty="0" smtClean="0"/>
          </a:p>
        </p:txBody>
      </p:sp>
      <p:sp>
        <p:nvSpPr>
          <p:cNvPr id="7" name="Title 6"/>
          <p:cNvSpPr>
            <a:spLocks noGrp="1"/>
          </p:cNvSpPr>
          <p:nvPr>
            <p:ph type="title"/>
          </p:nvPr>
        </p:nvSpPr>
        <p:spPr/>
        <p:txBody>
          <a:bodyPr/>
          <a:lstStyle/>
          <a:p>
            <a:r>
              <a:rPr lang="en-US" dirty="0" smtClean="0"/>
              <a:t>Software Support</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078336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Data</a:t>
            </a:r>
            <a:r>
              <a:rPr lang="en-US" dirty="0" smtClean="0">
                <a:ea typeface="+mn-ea"/>
                <a:cs typeface="+mn-cs"/>
              </a:rPr>
              <a:t>: </a:t>
            </a:r>
            <a:r>
              <a:rPr lang="en-US" dirty="0" smtClean="0"/>
              <a:t>numerical or textual facts </a:t>
            </a:r>
            <a:r>
              <a:rPr lang="en-US" dirty="0"/>
              <a:t>and figures that are collected through some type of measurement process. </a:t>
            </a:r>
            <a:endParaRPr lang="en-US" dirty="0" smtClean="0"/>
          </a:p>
          <a:p>
            <a:pPr marL="365760" indent="-256032" eaLnBrk="1" fontAlgn="auto" hangingPunct="1">
              <a:spcAft>
                <a:spcPts val="0"/>
              </a:spcAft>
              <a:buFont typeface="Wingdings 3"/>
              <a:buChar char=""/>
              <a:defRPr/>
            </a:pPr>
            <a:r>
              <a:rPr lang="en-US" b="1" dirty="0" smtClean="0">
                <a:ea typeface="+mn-ea"/>
                <a:cs typeface="+mn-cs"/>
              </a:rPr>
              <a:t>Information</a:t>
            </a:r>
            <a:r>
              <a:rPr lang="en-US" dirty="0" smtClean="0">
                <a:ea typeface="+mn-ea"/>
                <a:cs typeface="+mn-cs"/>
              </a:rPr>
              <a:t>: result of </a:t>
            </a:r>
            <a:r>
              <a:rPr lang="en-US" dirty="0" err="1" smtClean="0">
                <a:ea typeface="+mn-ea"/>
                <a:cs typeface="+mn-cs"/>
              </a:rPr>
              <a:t>analysing</a:t>
            </a:r>
            <a:r>
              <a:rPr lang="en-US" dirty="0" smtClean="0">
                <a:ea typeface="+mn-ea"/>
                <a:cs typeface="+mn-cs"/>
              </a:rPr>
              <a:t> </a:t>
            </a:r>
            <a:r>
              <a:rPr lang="en-US" dirty="0" smtClean="0">
                <a:ea typeface="+mn-ea"/>
                <a:cs typeface="+mn-cs"/>
              </a:rPr>
              <a:t>data; </a:t>
            </a:r>
            <a:r>
              <a:rPr lang="en-US" dirty="0"/>
              <a:t>that is, extracting meaning from data to support evaluation and decision </a:t>
            </a:r>
            <a:r>
              <a:rPr lang="en-US" dirty="0" smtClean="0"/>
              <a:t>making.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Data for 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indent="-256032" eaLnBrk="1" fontAlgn="auto" hangingPunct="1">
              <a:spcAft>
                <a:spcPts val="0"/>
              </a:spcAft>
              <a:buFont typeface="Wingdings 3"/>
              <a:buChar char=""/>
              <a:defRPr/>
            </a:pPr>
            <a:r>
              <a:rPr lang="en-US" dirty="0" smtClean="0">
                <a:ea typeface="+mn-ea"/>
                <a:cs typeface="+mn-cs"/>
              </a:rPr>
              <a:t>Annual reports</a:t>
            </a:r>
          </a:p>
          <a:p>
            <a:pPr marL="365760" indent="-256032" eaLnBrk="1" fontAlgn="auto" hangingPunct="1">
              <a:spcAft>
                <a:spcPts val="0"/>
              </a:spcAft>
              <a:buFont typeface="Wingdings 3"/>
              <a:buChar char=""/>
              <a:defRPr/>
            </a:pPr>
            <a:r>
              <a:rPr lang="en-US" dirty="0" smtClean="0">
                <a:ea typeface="+mn-ea"/>
                <a:cs typeface="+mn-cs"/>
              </a:rPr>
              <a:t>Accounting audits</a:t>
            </a:r>
          </a:p>
          <a:p>
            <a:pPr marL="365760" indent="-256032" eaLnBrk="1" fontAlgn="auto" hangingPunct="1">
              <a:spcAft>
                <a:spcPts val="0"/>
              </a:spcAft>
              <a:buFont typeface="Wingdings 3"/>
              <a:buChar char=""/>
              <a:defRPr/>
            </a:pPr>
            <a:r>
              <a:rPr lang="en-US" dirty="0" smtClean="0">
                <a:ea typeface="+mn-ea"/>
                <a:cs typeface="+mn-cs"/>
              </a:rPr>
              <a:t>Financial profitability analysis</a:t>
            </a:r>
          </a:p>
          <a:p>
            <a:pPr marL="365760" indent="-256032" eaLnBrk="1" fontAlgn="auto" hangingPunct="1">
              <a:spcAft>
                <a:spcPts val="0"/>
              </a:spcAft>
              <a:buFont typeface="Wingdings 3"/>
              <a:buChar char=""/>
              <a:defRPr/>
            </a:pPr>
            <a:r>
              <a:rPr lang="en-US" dirty="0" smtClean="0">
                <a:ea typeface="+mn-ea"/>
                <a:cs typeface="+mn-cs"/>
              </a:rPr>
              <a:t>Economic trends</a:t>
            </a:r>
          </a:p>
          <a:p>
            <a:pPr marL="365760" indent="-256032" eaLnBrk="1" fontAlgn="auto" hangingPunct="1">
              <a:spcAft>
                <a:spcPts val="0"/>
              </a:spcAft>
              <a:buFont typeface="Wingdings 3"/>
              <a:buChar char=""/>
              <a:defRPr/>
            </a:pPr>
            <a:r>
              <a:rPr lang="en-US" dirty="0" smtClean="0">
                <a:ea typeface="+mn-ea"/>
                <a:cs typeface="+mn-cs"/>
              </a:rPr>
              <a:t>Marketing research</a:t>
            </a:r>
          </a:p>
          <a:p>
            <a:pPr marL="365760" indent="-256032" eaLnBrk="1" fontAlgn="auto" hangingPunct="1">
              <a:spcAft>
                <a:spcPts val="0"/>
              </a:spcAft>
              <a:buFont typeface="Wingdings 3"/>
              <a:buChar char=""/>
              <a:defRPr/>
            </a:pPr>
            <a:r>
              <a:rPr lang="en-US" dirty="0" smtClean="0">
                <a:ea typeface="+mn-ea"/>
                <a:cs typeface="+mn-cs"/>
              </a:rPr>
              <a:t>Operations management performance</a:t>
            </a:r>
          </a:p>
          <a:p>
            <a:pPr marL="365760" indent="-256032" eaLnBrk="1" fontAlgn="auto" hangingPunct="1">
              <a:spcAft>
                <a:spcPts val="0"/>
              </a:spcAft>
              <a:buFont typeface="Wingdings 3"/>
              <a:buChar char=""/>
              <a:defRPr/>
            </a:pPr>
            <a:r>
              <a:rPr lang="en-US" dirty="0" smtClean="0">
                <a:ea typeface="+mn-ea"/>
                <a:cs typeface="+mn-cs"/>
              </a:rPr>
              <a:t>Human resource measurements</a:t>
            </a:r>
          </a:p>
          <a:p>
            <a:pPr marL="365760" indent="-256032" eaLnBrk="1" fontAlgn="auto" hangingPunct="1">
              <a:spcAft>
                <a:spcPts val="0"/>
              </a:spcAft>
              <a:buFont typeface="Wingdings 3"/>
              <a:buChar char=""/>
              <a:defRPr/>
            </a:pPr>
            <a:r>
              <a:rPr lang="en-US" dirty="0" smtClean="0">
                <a:ea typeface="+mn-ea"/>
                <a:cs typeface="+mn-cs"/>
              </a:rPr>
              <a:t>Web behavior</a:t>
            </a:r>
          </a:p>
          <a:p>
            <a:pPr marL="621348" lvl="1" indent="-256032" eaLnBrk="1" fontAlgn="auto" hangingPunct="1">
              <a:spcAft>
                <a:spcPts val="0"/>
              </a:spcAft>
              <a:buFont typeface="Wingdings 3"/>
              <a:buChar char=""/>
              <a:defRPr/>
            </a:pPr>
            <a:r>
              <a:rPr lang="en-US" dirty="0" smtClean="0"/>
              <a:t>page </a:t>
            </a:r>
            <a:r>
              <a:rPr lang="en-US" dirty="0"/>
              <a:t>views, visitor’s country, time of view, length of time, origin and destination paths, products they searched for and viewed, products purchased, what reviews they read, and many others. </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Examples of Data Sources and Uses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US" sz="2400" b="1" dirty="0" smtClean="0"/>
              <a:t>Big </a:t>
            </a:r>
            <a:r>
              <a:rPr lang="en-US" sz="2400" b="1" dirty="0"/>
              <a:t>data</a:t>
            </a:r>
            <a:r>
              <a:rPr lang="en-US" sz="2400" dirty="0"/>
              <a:t> to refer to massive amounts of business data from a wide variety of sources, much of which is </a:t>
            </a:r>
            <a:r>
              <a:rPr lang="en-US" sz="2400" b="1" dirty="0"/>
              <a:t>available in real time</a:t>
            </a:r>
            <a:r>
              <a:rPr lang="en-US" sz="2400" dirty="0"/>
              <a:t>, and much of which is uncertain or unpredictable. IBM calls these characteristics </a:t>
            </a:r>
            <a:r>
              <a:rPr lang="en-US" sz="2400" b="1" dirty="0"/>
              <a:t>volume</a:t>
            </a:r>
            <a:r>
              <a:rPr lang="en-US" sz="2400" dirty="0"/>
              <a:t>, </a:t>
            </a:r>
            <a:r>
              <a:rPr lang="en-US" sz="2400" b="1" dirty="0"/>
              <a:t>variety</a:t>
            </a:r>
            <a:r>
              <a:rPr lang="en-US" sz="2400" dirty="0"/>
              <a:t>, </a:t>
            </a:r>
            <a:r>
              <a:rPr lang="en-US" sz="2400" b="1" dirty="0" smtClean="0"/>
              <a:t>velocity,</a:t>
            </a:r>
            <a:r>
              <a:rPr lang="en-US" sz="2400" dirty="0" smtClean="0"/>
              <a:t> </a:t>
            </a:r>
            <a:r>
              <a:rPr lang="en-US" sz="2400" dirty="0"/>
              <a:t>and </a:t>
            </a:r>
            <a:r>
              <a:rPr lang="en-US" sz="2400" b="1" dirty="0"/>
              <a:t>veracity</a:t>
            </a:r>
            <a:r>
              <a:rPr lang="en-US" sz="2400" dirty="0"/>
              <a:t>. </a:t>
            </a:r>
            <a:endParaRPr lang="en-US" sz="2400" dirty="0" smtClean="0"/>
          </a:p>
          <a:p>
            <a:r>
              <a:rPr lang="en-US" sz="2400" dirty="0" smtClean="0"/>
              <a:t>“</a:t>
            </a:r>
            <a:r>
              <a:rPr lang="en-US" sz="2400" i="1" dirty="0"/>
              <a:t>The effective use of big data has the potential to transform economies, delivering a new wave of productivity growth and consumer surplus.  Using big data will become a key basis of competition for existing companies, and will create new competitors who are able to attract employees that have the critical skills for a big data world.</a:t>
            </a:r>
            <a:r>
              <a:rPr lang="en-US" sz="2400" dirty="0"/>
              <a:t>” </a:t>
            </a:r>
            <a:r>
              <a:rPr lang="en-US" sz="2400" dirty="0" smtClean="0"/>
              <a:t>- </a:t>
            </a:r>
            <a:r>
              <a:rPr lang="en-US" sz="1800" dirty="0" smtClean="0"/>
              <a:t>McKinsey </a:t>
            </a:r>
            <a:r>
              <a:rPr lang="en-US" sz="1800" dirty="0"/>
              <a:t>Global </a:t>
            </a:r>
            <a:r>
              <a:rPr lang="en-US" sz="1800" dirty="0" smtClean="0"/>
              <a:t>Institute, 2011</a:t>
            </a:r>
            <a:endParaRPr lang="en-US" sz="1800" dirty="0"/>
          </a:p>
        </p:txBody>
      </p:sp>
      <p:sp>
        <p:nvSpPr>
          <p:cNvPr id="7" name="Title 6"/>
          <p:cNvSpPr>
            <a:spLocks noGrp="1"/>
          </p:cNvSpPr>
          <p:nvPr>
            <p:ph type="title"/>
          </p:nvPr>
        </p:nvSpPr>
        <p:spPr/>
        <p:txBody>
          <a:bodyPr/>
          <a:lstStyle/>
          <a:p>
            <a:r>
              <a:rPr lang="en-US" dirty="0" smtClean="0"/>
              <a:t>Big Data</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741503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GB" b="1" dirty="0" smtClean="0">
                <a:solidFill>
                  <a:srgbClr val="000000"/>
                </a:solidFill>
              </a:rPr>
              <a:t>Metric</a:t>
            </a:r>
            <a:r>
              <a:rPr lang="en-US" dirty="0" smtClean="0">
                <a:solidFill>
                  <a:srgbClr val="000000"/>
                </a:solidFill>
              </a:rPr>
              <a:t> </a:t>
            </a:r>
            <a:r>
              <a:rPr lang="en-US" dirty="0" smtClean="0"/>
              <a:t>- a </a:t>
            </a:r>
            <a:r>
              <a:rPr lang="en-US" dirty="0"/>
              <a:t>unit of measurement that provides a way to objectively quantify performance. </a:t>
            </a:r>
            <a:endParaRPr lang="en-US" dirty="0" smtClean="0"/>
          </a:p>
          <a:p>
            <a:pPr marL="365760" indent="-256032" eaLnBrk="1" fontAlgn="auto" hangingPunct="1">
              <a:spcAft>
                <a:spcPts val="0"/>
              </a:spcAft>
              <a:buFont typeface="Wingdings 3"/>
              <a:buChar char=""/>
              <a:defRPr/>
            </a:pPr>
            <a:r>
              <a:rPr lang="en-GB" b="1" dirty="0" smtClean="0"/>
              <a:t>Measurement</a:t>
            </a:r>
            <a:r>
              <a:rPr lang="en-US" dirty="0" smtClean="0"/>
              <a:t> - the </a:t>
            </a:r>
            <a:r>
              <a:rPr lang="en-US" dirty="0"/>
              <a:t>act of obtaining data associated with a metric. </a:t>
            </a:r>
            <a:endParaRPr lang="en-US" dirty="0" smtClean="0"/>
          </a:p>
          <a:p>
            <a:pPr marL="365760" indent="-256032" eaLnBrk="1" fontAlgn="auto" hangingPunct="1">
              <a:spcAft>
                <a:spcPts val="0"/>
              </a:spcAft>
              <a:buFont typeface="Wingdings 3"/>
              <a:buChar char=""/>
              <a:defRPr/>
            </a:pPr>
            <a:r>
              <a:rPr lang="en-GB" b="1" dirty="0" smtClean="0"/>
              <a:t>Measures</a:t>
            </a:r>
            <a:r>
              <a:rPr lang="en-US" dirty="0" smtClean="0"/>
              <a:t> - numerical </a:t>
            </a:r>
            <a:r>
              <a:rPr lang="en-US" dirty="0"/>
              <a:t>values associated with a metric</a:t>
            </a:r>
            <a:r>
              <a:rPr lang="en-US" dirty="0" smtClean="0"/>
              <a:t>.</a:t>
            </a:r>
            <a:endParaRPr lang="en-US"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Metrics and Data Classification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57200" y="1196752"/>
            <a:ext cx="8229600" cy="5184576"/>
          </a:xfrm>
        </p:spPr>
        <p:txBody>
          <a:bodyPr/>
          <a:lstStyle/>
          <a:p>
            <a:r>
              <a:rPr lang="en-GB" b="1" dirty="0" smtClean="0"/>
              <a:t>Discrete </a:t>
            </a:r>
            <a:r>
              <a:rPr lang="en-GB" b="1" dirty="0"/>
              <a:t>metric</a:t>
            </a:r>
            <a:r>
              <a:rPr lang="en-US" dirty="0"/>
              <a:t> </a:t>
            </a:r>
            <a:r>
              <a:rPr lang="en-US" dirty="0" smtClean="0"/>
              <a:t>- one </a:t>
            </a:r>
            <a:r>
              <a:rPr lang="en-US" dirty="0"/>
              <a:t>that is derived from counting something. </a:t>
            </a:r>
            <a:endParaRPr lang="en-US" dirty="0" smtClean="0"/>
          </a:p>
          <a:p>
            <a:pPr lvl="1"/>
            <a:r>
              <a:rPr lang="en-US" dirty="0"/>
              <a:t>For example, a delivery is either on time or not; an order is complete or incomplete; or an invoice can have one, two, three, or any number of errors. </a:t>
            </a:r>
            <a:endParaRPr lang="en-US" dirty="0" smtClean="0"/>
          </a:p>
          <a:p>
            <a:pPr lvl="1"/>
            <a:r>
              <a:rPr lang="en-US" dirty="0" smtClean="0"/>
              <a:t>Example - </a:t>
            </a:r>
            <a:r>
              <a:rPr lang="en-US" dirty="0" smtClean="0"/>
              <a:t>Some </a:t>
            </a:r>
            <a:r>
              <a:rPr lang="en-US" b="1" dirty="0"/>
              <a:t>discrete metrics </a:t>
            </a:r>
            <a:r>
              <a:rPr lang="en-US" b="1" dirty="0" smtClean="0"/>
              <a:t>would </a:t>
            </a:r>
            <a:r>
              <a:rPr lang="en-US" b="1" dirty="0"/>
              <a:t>be the proportion of on-time deliveries</a:t>
            </a:r>
            <a:r>
              <a:rPr lang="en-US" dirty="0"/>
              <a:t>; the number of incomplete orders each day, and the number of errors per invoice. </a:t>
            </a:r>
            <a:endParaRPr lang="en-US" dirty="0" smtClean="0"/>
          </a:p>
          <a:p>
            <a:r>
              <a:rPr lang="en-GB" b="1" dirty="0"/>
              <a:t>Continuous metrics</a:t>
            </a:r>
            <a:r>
              <a:rPr lang="en-US" dirty="0"/>
              <a:t> are based on a continuous scale of measurement. </a:t>
            </a:r>
            <a:endParaRPr lang="en-US" dirty="0" smtClean="0"/>
          </a:p>
          <a:p>
            <a:pPr lvl="1"/>
            <a:r>
              <a:rPr lang="en-US" dirty="0" smtClean="0"/>
              <a:t>Any </a:t>
            </a:r>
            <a:r>
              <a:rPr lang="en-US" dirty="0"/>
              <a:t>metrics involving </a:t>
            </a:r>
            <a:r>
              <a:rPr lang="en-US" dirty="0" smtClean="0"/>
              <a:t>money, </a:t>
            </a:r>
            <a:r>
              <a:rPr lang="en-US" dirty="0"/>
              <a:t>length, time, volume, or weight, for example, are continuous. </a:t>
            </a:r>
          </a:p>
        </p:txBody>
      </p:sp>
      <p:sp>
        <p:nvSpPr>
          <p:cNvPr id="7" name="Title 6"/>
          <p:cNvSpPr>
            <a:spLocks noGrp="1"/>
          </p:cNvSpPr>
          <p:nvPr>
            <p:ph type="title"/>
          </p:nvPr>
        </p:nvSpPr>
        <p:spPr>
          <a:xfrm>
            <a:off x="457200" y="274638"/>
            <a:ext cx="8229600" cy="922114"/>
          </a:xfrm>
        </p:spPr>
        <p:txBody>
          <a:bodyPr/>
          <a:lstStyle/>
          <a:p>
            <a:r>
              <a:rPr lang="en-US" dirty="0" smtClean="0"/>
              <a:t>Types of Metrics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643085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b="1" dirty="0" smtClean="0">
                <a:ea typeface="+mn-ea"/>
                <a:cs typeface="+mn-cs"/>
              </a:rPr>
              <a:t>Categorical (nominal) data </a:t>
            </a:r>
            <a:r>
              <a:rPr lang="en-US" dirty="0" smtClean="0">
                <a:ea typeface="+mn-ea"/>
                <a:cs typeface="+mn-cs"/>
              </a:rPr>
              <a:t>- </a:t>
            </a:r>
            <a:r>
              <a:rPr lang="en-US" dirty="0" smtClean="0"/>
              <a:t>sorted </a:t>
            </a:r>
            <a:r>
              <a:rPr lang="en-US" dirty="0"/>
              <a:t>into </a:t>
            </a:r>
            <a:r>
              <a:rPr lang="en-US" u="sng" dirty="0"/>
              <a:t>categories</a:t>
            </a:r>
            <a:r>
              <a:rPr lang="en-US" dirty="0"/>
              <a:t> according to specified characteristics.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Ordinal data </a:t>
            </a:r>
            <a:r>
              <a:rPr lang="en-US" dirty="0" smtClean="0">
                <a:ea typeface="+mn-ea"/>
                <a:cs typeface="+mn-cs"/>
              </a:rPr>
              <a:t>- </a:t>
            </a:r>
            <a:r>
              <a:rPr lang="en-US" dirty="0"/>
              <a:t>can be ordered or </a:t>
            </a:r>
            <a:r>
              <a:rPr lang="en-US" u="sng" dirty="0"/>
              <a:t>ranked</a:t>
            </a:r>
            <a:r>
              <a:rPr lang="en-US" dirty="0"/>
              <a:t> according to some relationship to one another.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Interval data </a:t>
            </a:r>
            <a:r>
              <a:rPr lang="en-US" dirty="0" smtClean="0">
                <a:ea typeface="+mn-ea"/>
                <a:cs typeface="+mn-cs"/>
              </a:rPr>
              <a:t>- </a:t>
            </a:r>
            <a:r>
              <a:rPr lang="en-US" dirty="0"/>
              <a:t>ordinal but have </a:t>
            </a:r>
            <a:r>
              <a:rPr lang="en-US" u="sng" dirty="0"/>
              <a:t>constant differences between observations </a:t>
            </a:r>
            <a:r>
              <a:rPr lang="en-US" dirty="0"/>
              <a:t>and have arbitrary zero points. </a:t>
            </a:r>
            <a:endParaRPr lang="en-US" dirty="0" smtClean="0">
              <a:ea typeface="+mn-ea"/>
              <a:cs typeface="+mn-cs"/>
            </a:endParaRPr>
          </a:p>
          <a:p>
            <a:pPr marL="365760" indent="-256032" eaLnBrk="1" fontAlgn="auto" hangingPunct="1">
              <a:spcAft>
                <a:spcPts val="0"/>
              </a:spcAft>
              <a:buFont typeface="Wingdings 3"/>
              <a:buChar char=""/>
              <a:defRPr/>
            </a:pPr>
            <a:r>
              <a:rPr lang="en-US" b="1" dirty="0" smtClean="0">
                <a:ea typeface="+mn-ea"/>
                <a:cs typeface="+mn-cs"/>
              </a:rPr>
              <a:t>Ratio data </a:t>
            </a:r>
            <a:r>
              <a:rPr lang="en-US" dirty="0" smtClean="0">
                <a:ea typeface="+mn-ea"/>
                <a:cs typeface="+mn-cs"/>
              </a:rPr>
              <a:t>- </a:t>
            </a:r>
            <a:r>
              <a:rPr lang="en-US" u="sng" dirty="0"/>
              <a:t>continuous</a:t>
            </a:r>
            <a:r>
              <a:rPr lang="en-US" dirty="0"/>
              <a:t> and have a natural </a:t>
            </a:r>
            <a:r>
              <a:rPr lang="en-US" dirty="0" smtClean="0"/>
              <a:t>zero.</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Measurement Scales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fontAlgn="auto" hangingPunct="1">
              <a:spcAft>
                <a:spcPts val="0"/>
              </a:spcAft>
              <a:defRPr/>
            </a:pPr>
            <a:r>
              <a:rPr lang="en-US" sz="3200" dirty="0"/>
              <a:t>Example </a:t>
            </a:r>
            <a:r>
              <a:rPr lang="en-US" sz="3200" dirty="0" smtClean="0"/>
              <a:t>Classifying </a:t>
            </a:r>
            <a:r>
              <a:rPr lang="en-US" sz="3200" dirty="0"/>
              <a:t>Data Elements</a:t>
            </a:r>
            <a:endParaRPr lang="en-US" sz="3200" dirty="0">
              <a:ea typeface="+mj-ea"/>
              <a:cs typeface="+mj-cs"/>
            </a:endParaRPr>
          </a:p>
        </p:txBody>
      </p:sp>
      <p:sp>
        <p:nvSpPr>
          <p:cNvPr id="44038" name="TextBox 9"/>
          <p:cNvSpPr txBox="1">
            <a:spLocks noChangeArrowheads="1"/>
          </p:cNvSpPr>
          <p:nvPr/>
        </p:nvSpPr>
        <p:spPr bwMode="auto">
          <a:xfrm rot="2700000">
            <a:off x="2118290" y="4423368"/>
            <a:ext cx="928785" cy="369332"/>
          </a:xfrm>
          <a:prstGeom prst="rect">
            <a:avLst/>
          </a:prstGeom>
          <a:noFill/>
          <a:ln w="9525">
            <a:noFill/>
            <a:miter lim="800000"/>
            <a:headEnd/>
            <a:tailEnd/>
          </a:ln>
        </p:spPr>
        <p:txBody>
          <a:bodyPr wrap="none">
            <a:prstTxWarp prst="textNoShape">
              <a:avLst/>
            </a:prstTxWarp>
            <a:spAutoFit/>
          </a:bodyPr>
          <a:lstStyle/>
          <a:p>
            <a:r>
              <a:rPr lang="en-US" sz="1800" dirty="0" smtClean="0"/>
              <a:t>Ordinal</a:t>
            </a:r>
            <a:endParaRPr lang="en-US" sz="1800" dirty="0"/>
          </a:p>
        </p:txBody>
      </p:sp>
      <p:sp>
        <p:nvSpPr>
          <p:cNvPr id="44039" name="TextBox 10"/>
          <p:cNvSpPr txBox="1">
            <a:spLocks noChangeArrowheads="1"/>
          </p:cNvSpPr>
          <p:nvPr/>
        </p:nvSpPr>
        <p:spPr bwMode="auto">
          <a:xfrm rot="2700000">
            <a:off x="2705236" y="4569085"/>
            <a:ext cx="1339850" cy="366712"/>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0" name="TextBox 11"/>
          <p:cNvSpPr txBox="1">
            <a:spLocks noChangeArrowheads="1"/>
          </p:cNvSpPr>
          <p:nvPr/>
        </p:nvSpPr>
        <p:spPr bwMode="auto">
          <a:xfrm rot="2700000">
            <a:off x="3425317" y="4569084"/>
            <a:ext cx="1339850" cy="366713"/>
          </a:xfrm>
          <a:prstGeom prst="rect">
            <a:avLst/>
          </a:prstGeom>
          <a:noFill/>
          <a:ln w="9525">
            <a:noFill/>
            <a:miter lim="800000"/>
            <a:headEnd/>
            <a:tailEnd/>
          </a:ln>
        </p:spPr>
        <p:txBody>
          <a:bodyPr wrap="none">
            <a:prstTxWarp prst="textNoShape">
              <a:avLst/>
            </a:prstTxWarp>
            <a:spAutoFit/>
          </a:bodyPr>
          <a:lstStyle/>
          <a:p>
            <a:r>
              <a:rPr lang="en-US" sz="1800" dirty="0"/>
              <a:t>Categorical</a:t>
            </a:r>
          </a:p>
        </p:txBody>
      </p:sp>
      <p:sp>
        <p:nvSpPr>
          <p:cNvPr id="44041" name="TextBox 12"/>
          <p:cNvSpPr txBox="1">
            <a:spLocks noChangeArrowheads="1"/>
          </p:cNvSpPr>
          <p:nvPr/>
        </p:nvSpPr>
        <p:spPr bwMode="auto">
          <a:xfrm rot="2700000">
            <a:off x="4318919" y="4362822"/>
            <a:ext cx="717550" cy="366713"/>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2" name="TextBox 13"/>
          <p:cNvSpPr txBox="1">
            <a:spLocks noChangeArrowheads="1"/>
          </p:cNvSpPr>
          <p:nvPr/>
        </p:nvSpPr>
        <p:spPr bwMode="auto">
          <a:xfrm rot="2700000">
            <a:off x="851819" y="4575547"/>
            <a:ext cx="1339850" cy="366713"/>
          </a:xfrm>
          <a:prstGeom prst="rect">
            <a:avLst/>
          </a:prstGeom>
          <a:noFill/>
          <a:ln w="9525">
            <a:noFill/>
            <a:miter lim="800000"/>
            <a:headEnd/>
            <a:tailEnd/>
          </a:ln>
        </p:spPr>
        <p:txBody>
          <a:bodyPr wrap="none">
            <a:prstTxWarp prst="textNoShape">
              <a:avLst/>
            </a:prstTxWarp>
            <a:spAutoFit/>
          </a:bodyPr>
          <a:lstStyle/>
          <a:p>
            <a:r>
              <a:rPr lang="en-US" sz="1800"/>
              <a:t>Categorical</a:t>
            </a:r>
          </a:p>
        </p:txBody>
      </p:sp>
      <p:sp>
        <p:nvSpPr>
          <p:cNvPr id="44043" name="TextBox 14"/>
          <p:cNvSpPr txBox="1">
            <a:spLocks noChangeArrowheads="1"/>
          </p:cNvSpPr>
          <p:nvPr/>
        </p:nvSpPr>
        <p:spPr bwMode="auto">
          <a:xfrm rot="2700000">
            <a:off x="4857081" y="4397748"/>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4" name="TextBox 15"/>
          <p:cNvSpPr txBox="1">
            <a:spLocks noChangeArrowheads="1"/>
          </p:cNvSpPr>
          <p:nvPr/>
        </p:nvSpPr>
        <p:spPr bwMode="auto">
          <a:xfrm rot="2700000">
            <a:off x="5631781" y="4388223"/>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5" name="TextBox 16"/>
          <p:cNvSpPr txBox="1">
            <a:spLocks noChangeArrowheads="1"/>
          </p:cNvSpPr>
          <p:nvPr/>
        </p:nvSpPr>
        <p:spPr bwMode="auto">
          <a:xfrm rot="2700000">
            <a:off x="6530306" y="4377110"/>
            <a:ext cx="717550" cy="366712"/>
          </a:xfrm>
          <a:prstGeom prst="rect">
            <a:avLst/>
          </a:prstGeom>
          <a:noFill/>
          <a:ln w="9525">
            <a:noFill/>
            <a:miter lim="800000"/>
            <a:headEnd/>
            <a:tailEnd/>
          </a:ln>
        </p:spPr>
        <p:txBody>
          <a:bodyPr wrap="none">
            <a:prstTxWarp prst="textNoShape">
              <a:avLst/>
            </a:prstTxWarp>
            <a:spAutoFit/>
          </a:bodyPr>
          <a:lstStyle/>
          <a:p>
            <a:r>
              <a:rPr lang="en-US" sz="1800"/>
              <a:t>Ratio</a:t>
            </a:r>
          </a:p>
        </p:txBody>
      </p:sp>
      <p:sp>
        <p:nvSpPr>
          <p:cNvPr id="44046" name="TextBox 18"/>
          <p:cNvSpPr txBox="1">
            <a:spLocks noChangeArrowheads="1"/>
          </p:cNvSpPr>
          <p:nvPr/>
        </p:nvSpPr>
        <p:spPr bwMode="auto">
          <a:xfrm rot="2700000">
            <a:off x="7379619" y="4483472"/>
            <a:ext cx="933450" cy="366713"/>
          </a:xfrm>
          <a:prstGeom prst="rect">
            <a:avLst/>
          </a:prstGeom>
          <a:noFill/>
          <a:ln w="9525">
            <a:noFill/>
            <a:miter lim="800000"/>
            <a:headEnd/>
            <a:tailEnd/>
          </a:ln>
        </p:spPr>
        <p:txBody>
          <a:bodyPr wrap="none">
            <a:prstTxWarp prst="textNoShape">
              <a:avLst/>
            </a:prstTxWarp>
            <a:spAutoFit/>
          </a:bodyPr>
          <a:lstStyle/>
          <a:p>
            <a:r>
              <a:rPr lang="en-US" sz="1800"/>
              <a:t>Interval</a:t>
            </a:r>
          </a:p>
        </p:txBody>
      </p:sp>
      <p:sp>
        <p:nvSpPr>
          <p:cNvPr id="44047" name="TextBox 19"/>
          <p:cNvSpPr txBox="1">
            <a:spLocks noChangeArrowheads="1"/>
          </p:cNvSpPr>
          <p:nvPr/>
        </p:nvSpPr>
        <p:spPr bwMode="auto">
          <a:xfrm rot="2700000">
            <a:off x="8054306" y="4477123"/>
            <a:ext cx="933450" cy="366712"/>
          </a:xfrm>
          <a:prstGeom prst="rect">
            <a:avLst/>
          </a:prstGeom>
          <a:noFill/>
          <a:ln w="9525">
            <a:noFill/>
            <a:miter lim="800000"/>
            <a:headEnd/>
            <a:tailEnd/>
          </a:ln>
        </p:spPr>
        <p:txBody>
          <a:bodyPr wrap="none">
            <a:prstTxWarp prst="textNoShape">
              <a:avLst/>
            </a:prstTxWarp>
            <a:spAutoFit/>
          </a:bodyPr>
          <a:lstStyle/>
          <a:p>
            <a:r>
              <a:rPr lang="en-US" sz="1800"/>
              <a:t>Interval</a:t>
            </a:r>
          </a:p>
        </p:txBody>
      </p:sp>
      <p:pic>
        <p:nvPicPr>
          <p:cNvPr id="16" name="Picture 15" descr="BA2-Figure-1.3-portion-of-p.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060848"/>
            <a:ext cx="8576937" cy="2178270"/>
          </a:xfrm>
          <a:prstGeom prst="rect">
            <a:avLst/>
          </a:prstGeom>
        </p:spPr>
      </p:pic>
      <p:sp>
        <p:nvSpPr>
          <p:cNvPr id="14" name="TextBox 1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80050" y="1625997"/>
            <a:ext cx="8229600" cy="3243163"/>
          </a:xfrm>
        </p:spPr>
        <p:txBody>
          <a:bodyPr/>
          <a:lstStyle/>
          <a:p>
            <a:r>
              <a:rPr lang="en-US" sz="2300" b="1" dirty="0"/>
              <a:t>Reliability</a:t>
            </a:r>
            <a:r>
              <a:rPr lang="en-US" sz="2300" dirty="0"/>
              <a:t> </a:t>
            </a:r>
            <a:r>
              <a:rPr lang="en-US" sz="2300" dirty="0" smtClean="0"/>
              <a:t>- data </a:t>
            </a:r>
            <a:r>
              <a:rPr lang="en-US" sz="2300" dirty="0"/>
              <a:t>are accurate and consistent.  </a:t>
            </a:r>
            <a:endParaRPr lang="en-US" sz="2300" dirty="0" smtClean="0"/>
          </a:p>
          <a:p>
            <a:r>
              <a:rPr lang="en-US" sz="2300" b="1" dirty="0" smtClean="0"/>
              <a:t>Validity</a:t>
            </a:r>
            <a:r>
              <a:rPr lang="en-US" sz="2300" dirty="0" smtClean="0"/>
              <a:t> - data </a:t>
            </a:r>
            <a:r>
              <a:rPr lang="en-US" sz="2300" dirty="0"/>
              <a:t>correctly measures what it is supposed to measure. </a:t>
            </a:r>
            <a:endParaRPr lang="en-US" sz="2300" dirty="0" smtClean="0"/>
          </a:p>
          <a:p>
            <a:r>
              <a:rPr lang="en-US" sz="2300" dirty="0" smtClean="0"/>
              <a:t>Examples:</a:t>
            </a:r>
          </a:p>
          <a:p>
            <a:pPr lvl="1"/>
            <a:r>
              <a:rPr lang="en-US" dirty="0" smtClean="0"/>
              <a:t>The </a:t>
            </a:r>
            <a:r>
              <a:rPr lang="en-US" dirty="0"/>
              <a:t>number of calls to a customer service desk might be counted correctly each day (and thus is a reliable measure) but not valid if it is used to assess customer dissatisfaction, as many calls may be simple queries. </a:t>
            </a:r>
            <a:endParaRPr lang="en-US" dirty="0" smtClean="0"/>
          </a:p>
        </p:txBody>
      </p:sp>
      <p:sp>
        <p:nvSpPr>
          <p:cNvPr id="7" name="Title 6"/>
          <p:cNvSpPr>
            <a:spLocks noGrp="1"/>
          </p:cNvSpPr>
          <p:nvPr>
            <p:ph type="title"/>
          </p:nvPr>
        </p:nvSpPr>
        <p:spPr>
          <a:xfrm>
            <a:off x="457200" y="98748"/>
            <a:ext cx="8229600" cy="850106"/>
          </a:xfrm>
        </p:spPr>
        <p:txBody>
          <a:bodyPr/>
          <a:lstStyle/>
          <a:p>
            <a:r>
              <a:rPr lang="en-US" dirty="0" smtClean="0"/>
              <a:t>Data Reliability and Validity</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58169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276872"/>
            <a:ext cx="8229600" cy="2883966"/>
          </a:xfrm>
        </p:spPr>
        <p:txBody>
          <a:bodyPr>
            <a:normAutofit/>
          </a:bodyPr>
          <a:lstStyle/>
          <a:p>
            <a:pPr marL="109728" indent="0" eaLnBrk="1" fontAlgn="auto" hangingPunct="1">
              <a:spcAft>
                <a:spcPts val="0"/>
              </a:spcAft>
              <a:buNone/>
              <a:defRPr/>
            </a:pPr>
            <a:r>
              <a:rPr lang="en-US" dirty="0" smtClean="0">
                <a:ea typeface="+mn-ea"/>
                <a:cs typeface="+mn-cs"/>
              </a:rPr>
              <a:t>   1. </a:t>
            </a:r>
            <a:r>
              <a:rPr lang="en-US" dirty="0" err="1" smtClean="0">
                <a:ea typeface="+mn-ea"/>
                <a:cs typeface="+mn-cs"/>
              </a:rPr>
              <a:t>Recognising</a:t>
            </a:r>
            <a:r>
              <a:rPr lang="en-US" dirty="0" smtClean="0">
                <a:ea typeface="+mn-ea"/>
                <a:cs typeface="+mn-cs"/>
              </a:rPr>
              <a:t> </a:t>
            </a:r>
            <a:r>
              <a:rPr lang="en-US" dirty="0" smtClean="0">
                <a:ea typeface="+mn-ea"/>
                <a:cs typeface="+mn-cs"/>
              </a:rPr>
              <a:t>a problem</a:t>
            </a:r>
          </a:p>
          <a:p>
            <a:pPr marL="109728" indent="0" eaLnBrk="1" fontAlgn="auto" hangingPunct="1">
              <a:spcAft>
                <a:spcPts val="0"/>
              </a:spcAft>
              <a:buFont typeface="Wingdings 3"/>
              <a:buNone/>
              <a:defRPr/>
            </a:pPr>
            <a:r>
              <a:rPr lang="en-US" dirty="0" smtClean="0">
                <a:ea typeface="+mn-ea"/>
                <a:cs typeface="+mn-cs"/>
              </a:rPr>
              <a:t>   2. Defining the problem</a:t>
            </a:r>
          </a:p>
          <a:p>
            <a:pPr marL="109728" indent="0" eaLnBrk="1" fontAlgn="auto" hangingPunct="1">
              <a:spcAft>
                <a:spcPts val="0"/>
              </a:spcAft>
              <a:buFont typeface="Wingdings 3"/>
              <a:buNone/>
              <a:defRPr/>
            </a:pPr>
            <a:r>
              <a:rPr lang="en-US" dirty="0">
                <a:ea typeface="+mn-ea"/>
                <a:cs typeface="+mn-cs"/>
              </a:rPr>
              <a:t> </a:t>
            </a:r>
            <a:r>
              <a:rPr lang="en-US" dirty="0" smtClean="0">
                <a:ea typeface="+mn-ea"/>
                <a:cs typeface="+mn-cs"/>
              </a:rPr>
              <a:t>  3. Structuring the problem</a:t>
            </a:r>
          </a:p>
          <a:p>
            <a:pPr marL="109728" indent="0" eaLnBrk="1" fontAlgn="auto" hangingPunct="1">
              <a:spcAft>
                <a:spcPts val="0"/>
              </a:spcAft>
              <a:buFont typeface="Wingdings 3"/>
              <a:buNone/>
              <a:defRPr/>
            </a:pPr>
            <a:r>
              <a:rPr lang="en-US" dirty="0" smtClean="0">
                <a:ea typeface="+mn-ea"/>
                <a:cs typeface="+mn-cs"/>
              </a:rPr>
              <a:t>   4. </a:t>
            </a:r>
            <a:r>
              <a:rPr lang="en-US" dirty="0" err="1" smtClean="0">
                <a:ea typeface="+mn-ea"/>
                <a:cs typeface="+mn-cs"/>
              </a:rPr>
              <a:t>Analysing</a:t>
            </a:r>
            <a:r>
              <a:rPr lang="en-US" dirty="0" smtClean="0">
                <a:ea typeface="+mn-ea"/>
                <a:cs typeface="+mn-cs"/>
              </a:rPr>
              <a:t> </a:t>
            </a:r>
            <a:r>
              <a:rPr lang="en-US" dirty="0" smtClean="0">
                <a:ea typeface="+mn-ea"/>
                <a:cs typeface="+mn-cs"/>
              </a:rPr>
              <a:t>the problem</a:t>
            </a:r>
          </a:p>
          <a:p>
            <a:pPr marL="109728" indent="0" eaLnBrk="1" fontAlgn="auto" hangingPunct="1">
              <a:spcAft>
                <a:spcPts val="0"/>
              </a:spcAft>
              <a:buFont typeface="Wingdings 3"/>
              <a:buNone/>
              <a:defRPr/>
            </a:pPr>
            <a:r>
              <a:rPr lang="en-US" dirty="0" smtClean="0">
                <a:ea typeface="+mn-ea"/>
                <a:cs typeface="+mn-cs"/>
              </a:rPr>
              <a:t>   5. Interpreting results and making a decision</a:t>
            </a:r>
          </a:p>
          <a:p>
            <a:pPr marL="109728" indent="0" eaLnBrk="1" fontAlgn="auto" hangingPunct="1">
              <a:spcAft>
                <a:spcPts val="0"/>
              </a:spcAft>
              <a:buFont typeface="Wingdings 3"/>
              <a:buNone/>
              <a:defRPr/>
            </a:pPr>
            <a:r>
              <a:rPr lang="en-US" dirty="0" smtClean="0">
                <a:ea typeface="+mn-ea"/>
                <a:cs typeface="+mn-cs"/>
              </a:rPr>
              <a:t>   6. Implementing the solution </a:t>
            </a:r>
            <a:endParaRPr lang="en-US" dirty="0">
              <a:ea typeface="+mn-ea"/>
              <a:cs typeface="+mn-cs"/>
            </a:endParaRPr>
          </a:p>
        </p:txBody>
      </p:sp>
      <p:sp>
        <p:nvSpPr>
          <p:cNvPr id="5" name="Title 4"/>
          <p:cNvSpPr>
            <a:spLocks noGrp="1"/>
          </p:cNvSpPr>
          <p:nvPr>
            <p:ph type="title"/>
          </p:nvPr>
        </p:nvSpPr>
        <p:spPr>
          <a:xfrm>
            <a:off x="457200" y="188640"/>
            <a:ext cx="8229600" cy="1584176"/>
          </a:xfrm>
        </p:spPr>
        <p:txBody>
          <a:bodyPr>
            <a:noAutofit/>
          </a:bodyPr>
          <a:lstStyle/>
          <a:p>
            <a:pPr algn="ctr" eaLnBrk="1" fontAlgn="auto" hangingPunct="1">
              <a:spcAft>
                <a:spcPts val="0"/>
              </a:spcAft>
              <a:defRPr/>
            </a:pPr>
            <a:r>
              <a:rPr lang="en-US" sz="4000" dirty="0" smtClean="0">
                <a:ea typeface="+mj-ea"/>
                <a:cs typeface="+mj-cs"/>
              </a:rPr>
              <a:t>Model for Staging the </a:t>
            </a:r>
            <a:br>
              <a:rPr lang="en-US" sz="4000" dirty="0" smtClean="0">
                <a:ea typeface="+mj-ea"/>
                <a:cs typeface="+mj-cs"/>
              </a:rPr>
            </a:br>
            <a:r>
              <a:rPr lang="en-US" sz="4000" dirty="0" smtClean="0">
                <a:ea typeface="+mj-ea"/>
                <a:cs typeface="+mj-cs"/>
              </a:rPr>
              <a:t>Analytics Process</a:t>
            </a:r>
            <a:endParaRPr lang="en-US" sz="40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eaLnBrk="1" fontAlgn="auto" hangingPunct="1">
              <a:spcAft>
                <a:spcPts val="0"/>
              </a:spcAft>
              <a:buFont typeface="Wingdings 3"/>
              <a:buNone/>
              <a:defRPr/>
            </a:pPr>
            <a:r>
              <a:rPr lang="en-US" dirty="0" smtClean="0">
                <a:ea typeface="+mn-ea"/>
                <a:cs typeface="+mn-cs"/>
              </a:rPr>
              <a:t>Problems exist when there is a gap between what is happening and what we think should be happening.</a:t>
            </a:r>
          </a:p>
          <a:p>
            <a:pPr marL="365760" indent="-256032" eaLnBrk="1" fontAlgn="auto" hangingPunct="1">
              <a:spcAft>
                <a:spcPts val="0"/>
              </a:spcAft>
              <a:buFont typeface="Wingdings 3"/>
              <a:buChar char=""/>
              <a:defRPr/>
            </a:pPr>
            <a:r>
              <a:rPr lang="en-US" dirty="0" smtClean="0">
                <a:ea typeface="+mn-ea"/>
                <a:cs typeface="+mn-cs"/>
              </a:rPr>
              <a:t>For example, costs are too high compared with competitors</a:t>
            </a:r>
            <a:r>
              <a:rPr lang="en-US" dirty="0" smtClean="0">
                <a:ea typeface="+mn-ea"/>
                <a:cs typeface="+mn-cs"/>
              </a:rPr>
              <a:t>.</a:t>
            </a:r>
          </a:p>
          <a:p>
            <a:pPr marL="365760" indent="-256032" eaLnBrk="1" fontAlgn="auto" hangingPunct="1">
              <a:spcAft>
                <a:spcPts val="0"/>
              </a:spcAft>
              <a:buFont typeface="Wingdings 3"/>
              <a:buChar char=""/>
              <a:defRPr/>
            </a:pPr>
            <a:r>
              <a:rPr lang="en-US" dirty="0" smtClean="0">
                <a:ea typeface="+mn-ea"/>
                <a:cs typeface="+mn-cs"/>
              </a:rPr>
              <a:t>Overview of the data</a:t>
            </a:r>
            <a:endParaRPr lang="en-US" dirty="0" smtClean="0">
              <a:ea typeface="+mn-ea"/>
              <a:cs typeface="+mn-cs"/>
            </a:endParaRPr>
          </a:p>
          <a:p>
            <a:pPr marL="365760" indent="-256032" eaLnBrk="1" fontAlgn="auto" hangingPunct="1">
              <a:spcAft>
                <a:spcPts val="0"/>
              </a:spcAft>
              <a:buFont typeface="Wingdings 3"/>
              <a:buChar char=""/>
              <a:defRPr/>
            </a:pPr>
            <a:endParaRPr lang="en-US" dirty="0">
              <a:ea typeface="+mn-ea"/>
              <a:cs typeface="+mn-cs"/>
            </a:endParaRPr>
          </a:p>
        </p:txBody>
      </p:sp>
      <p:sp>
        <p:nvSpPr>
          <p:cNvPr id="5" name="Title 4"/>
          <p:cNvSpPr>
            <a:spLocks noGrp="1"/>
          </p:cNvSpPr>
          <p:nvPr>
            <p:ph type="title"/>
          </p:nvPr>
        </p:nvSpPr>
        <p:spPr/>
        <p:txBody>
          <a:bodyPr>
            <a:normAutofit/>
          </a:bodyPr>
          <a:lstStyle/>
          <a:p>
            <a:pPr eaLnBrk="1" fontAlgn="auto" hangingPunct="1">
              <a:spcAft>
                <a:spcPts val="0"/>
              </a:spcAft>
              <a:defRPr/>
            </a:pPr>
            <a:r>
              <a:rPr lang="en-US" sz="4000" dirty="0" err="1" smtClean="0">
                <a:ea typeface="+mj-ea"/>
                <a:cs typeface="+mj-cs"/>
              </a:rPr>
              <a:t>Recognising</a:t>
            </a:r>
            <a:r>
              <a:rPr lang="en-US" sz="4000" dirty="0" smtClean="0">
                <a:ea typeface="+mj-ea"/>
                <a:cs typeface="+mj-cs"/>
              </a:rPr>
              <a:t> </a:t>
            </a:r>
            <a:r>
              <a:rPr lang="en-US" sz="4000" dirty="0" smtClean="0">
                <a:ea typeface="+mj-ea"/>
                <a:cs typeface="+mj-cs"/>
              </a:rPr>
              <a:t>a Problem</a:t>
            </a:r>
            <a:endParaRPr lang="en-US" sz="40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365760" indent="-256032" eaLnBrk="1" fontAlgn="auto" hangingPunct="1">
              <a:spcAft>
                <a:spcPts val="0"/>
              </a:spcAft>
              <a:buFont typeface="Wingdings 3"/>
              <a:buChar char=""/>
              <a:defRPr/>
            </a:pPr>
            <a:r>
              <a:rPr lang="en-US" dirty="0" smtClean="0">
                <a:ea typeface="+mn-ea"/>
                <a:cs typeface="+mn-cs"/>
              </a:rPr>
              <a:t>Clearly defining the problem is not a trivial task.</a:t>
            </a:r>
          </a:p>
          <a:p>
            <a:pPr marL="365760" indent="-256032" eaLnBrk="1" fontAlgn="auto" hangingPunct="1">
              <a:spcAft>
                <a:spcPts val="0"/>
              </a:spcAft>
              <a:buFont typeface="Wingdings 3"/>
              <a:buChar char=""/>
              <a:defRPr/>
            </a:pPr>
            <a:r>
              <a:rPr lang="en-US" dirty="0" smtClean="0">
                <a:ea typeface="+mn-ea"/>
                <a:cs typeface="+mn-cs"/>
              </a:rPr>
              <a:t>Complexity increases when the following occur:</a:t>
            </a:r>
          </a:p>
          <a:p>
            <a:pPr marL="109728" indent="0" eaLnBrk="1" fontAlgn="auto" hangingPunct="1">
              <a:spcAft>
                <a:spcPts val="0"/>
              </a:spcAft>
              <a:buFont typeface="Wingdings 3"/>
              <a:buNone/>
              <a:defRPr/>
            </a:pPr>
            <a:r>
              <a:rPr lang="en-US" dirty="0" smtClean="0">
                <a:ea typeface="+mn-ea"/>
                <a:cs typeface="+mn-cs"/>
              </a:rPr>
              <a:t>   - large number of courses of action</a:t>
            </a:r>
          </a:p>
          <a:p>
            <a:pPr marL="630238" indent="-520700" eaLnBrk="1" fontAlgn="auto" hangingPunct="1">
              <a:spcAft>
                <a:spcPts val="0"/>
              </a:spcAft>
              <a:buFont typeface="Wingdings 3"/>
              <a:buNone/>
              <a:defRPr/>
            </a:pPr>
            <a:r>
              <a:rPr lang="en-US" dirty="0">
                <a:ea typeface="+mn-ea"/>
                <a:cs typeface="+mn-cs"/>
              </a:rPr>
              <a:t> </a:t>
            </a:r>
            <a:r>
              <a:rPr lang="en-US" dirty="0" smtClean="0">
                <a:ea typeface="+mn-ea"/>
                <a:cs typeface="+mn-cs"/>
              </a:rPr>
              <a:t>  - the problem belongs to a group and not an   individual</a:t>
            </a:r>
          </a:p>
          <a:p>
            <a:pPr marL="109728" indent="0" eaLnBrk="1" fontAlgn="auto" hangingPunct="1">
              <a:spcAft>
                <a:spcPts val="0"/>
              </a:spcAft>
              <a:buFont typeface="Wingdings 3"/>
              <a:buNone/>
              <a:defRPr/>
            </a:pPr>
            <a:r>
              <a:rPr lang="en-US" dirty="0" smtClean="0">
                <a:ea typeface="+mn-ea"/>
                <a:cs typeface="+mn-cs"/>
              </a:rPr>
              <a:t>   - competing objectives</a:t>
            </a:r>
          </a:p>
          <a:p>
            <a:pPr marL="109728" indent="0" eaLnBrk="1" fontAlgn="auto" hangingPunct="1">
              <a:spcAft>
                <a:spcPts val="0"/>
              </a:spcAft>
              <a:buFont typeface="Wingdings 3"/>
              <a:buNone/>
              <a:defRPr/>
            </a:pPr>
            <a:r>
              <a:rPr lang="en-US" dirty="0" smtClean="0">
                <a:ea typeface="+mn-ea"/>
                <a:cs typeface="+mn-cs"/>
              </a:rPr>
              <a:t>   - external groups are affected</a:t>
            </a:r>
          </a:p>
          <a:p>
            <a:pPr marL="109728" indent="0" eaLnBrk="1" fontAlgn="auto" hangingPunct="1">
              <a:spcAft>
                <a:spcPts val="0"/>
              </a:spcAft>
              <a:buFont typeface="Wingdings 3"/>
              <a:buNone/>
              <a:defRPr/>
            </a:pPr>
            <a:r>
              <a:rPr lang="en-US" dirty="0" smtClean="0">
                <a:ea typeface="+mn-ea"/>
                <a:cs typeface="+mn-cs"/>
              </a:rPr>
              <a:t>   - problem owner and problem solver are not the </a:t>
            </a:r>
          </a:p>
          <a:p>
            <a:pPr marL="109728" indent="0" eaLnBrk="1" fontAlgn="auto" hangingPunct="1">
              <a:spcAft>
                <a:spcPts val="0"/>
              </a:spcAft>
              <a:buFont typeface="Wingdings 3"/>
              <a:buNone/>
              <a:defRPr/>
            </a:pPr>
            <a:r>
              <a:rPr lang="en-US" dirty="0">
                <a:ea typeface="+mn-ea"/>
                <a:cs typeface="+mn-cs"/>
              </a:rPr>
              <a:t> </a:t>
            </a:r>
            <a:r>
              <a:rPr lang="en-US" dirty="0" smtClean="0">
                <a:ea typeface="+mn-ea"/>
                <a:cs typeface="+mn-cs"/>
              </a:rPr>
              <a:t>    same person</a:t>
            </a:r>
          </a:p>
          <a:p>
            <a:pPr marL="109728" indent="0" eaLnBrk="1" fontAlgn="auto" hangingPunct="1">
              <a:spcAft>
                <a:spcPts val="0"/>
              </a:spcAft>
              <a:buFont typeface="Wingdings 3"/>
              <a:buNone/>
              <a:defRPr/>
            </a:pPr>
            <a:r>
              <a:rPr lang="en-US" dirty="0" smtClean="0">
                <a:ea typeface="+mn-ea"/>
                <a:cs typeface="+mn-cs"/>
              </a:rPr>
              <a:t>   - time limitations </a:t>
            </a:r>
            <a:r>
              <a:rPr lang="en-US" dirty="0" smtClean="0">
                <a:ea typeface="+mn-ea"/>
                <a:cs typeface="+mn-cs"/>
              </a:rPr>
              <a:t>exist</a:t>
            </a:r>
          </a:p>
          <a:p>
            <a:pPr marL="109728" indent="0" eaLnBrk="1" fontAlgn="auto" hangingPunct="1">
              <a:spcAft>
                <a:spcPts val="0"/>
              </a:spcAft>
              <a:buFont typeface="Wingdings 3"/>
              <a:buNone/>
              <a:defRPr/>
            </a:pPr>
            <a:r>
              <a:rPr lang="en-US" dirty="0" smtClean="0">
                <a:ea typeface="+mn-ea"/>
                <a:cs typeface="+mn-cs"/>
              </a:rPr>
              <a:t>Question and Aim</a:t>
            </a:r>
            <a:endParaRPr lang="en-US" dirty="0" smtClean="0">
              <a:ea typeface="+mn-ea"/>
              <a:cs typeface="+mn-cs"/>
            </a:endParaRPr>
          </a:p>
          <a:p>
            <a:pPr marL="365760" indent="-256032" eaLnBrk="1" fontAlgn="auto" hangingPunct="1">
              <a:spcAft>
                <a:spcPts val="0"/>
              </a:spcAft>
              <a:buFont typeface="Wingdings 3"/>
              <a:buChar char=""/>
              <a:defRPr/>
            </a:pPr>
            <a:endParaRPr lang="en-US" dirty="0">
              <a:ea typeface="+mn-ea"/>
              <a:cs typeface="+mn-cs"/>
            </a:endParaRPr>
          </a:p>
        </p:txBody>
      </p:sp>
      <p:sp>
        <p:nvSpPr>
          <p:cNvPr id="5" name="Title 4"/>
          <p:cNvSpPr>
            <a:spLocks noGrp="1"/>
          </p:cNvSpPr>
          <p:nvPr>
            <p:ph type="title"/>
          </p:nvPr>
        </p:nvSpPr>
        <p:spPr/>
        <p:txBody>
          <a:bodyPr>
            <a:normAutofit/>
          </a:bodyPr>
          <a:lstStyle/>
          <a:p>
            <a:pPr eaLnBrk="1" fontAlgn="auto" hangingPunct="1">
              <a:spcAft>
                <a:spcPts val="0"/>
              </a:spcAft>
              <a:defRPr/>
            </a:pPr>
            <a:r>
              <a:rPr lang="en-US" sz="4000" dirty="0" smtClean="0">
                <a:ea typeface="+mj-ea"/>
                <a:cs typeface="+mj-cs"/>
              </a:rPr>
              <a:t>Defining the Problem</a:t>
            </a:r>
            <a:endParaRPr lang="en-US" sz="40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1659830"/>
          </a:xfrm>
        </p:spPr>
        <p:txBody>
          <a:bodyPr>
            <a:noAutofit/>
          </a:bodyPr>
          <a:lstStyle/>
          <a:p>
            <a:pPr marL="365760" indent="-256032" eaLnBrk="1" fontAlgn="auto" hangingPunct="1">
              <a:spcAft>
                <a:spcPts val="0"/>
              </a:spcAft>
              <a:buFont typeface="Wingdings 3"/>
              <a:buChar char=""/>
              <a:defRPr/>
            </a:pPr>
            <a:r>
              <a:rPr lang="en-US" sz="3000" dirty="0" smtClean="0">
                <a:ea typeface="+mn-ea"/>
                <a:cs typeface="+mn-cs"/>
              </a:rPr>
              <a:t>Stating goals and objectives</a:t>
            </a:r>
          </a:p>
          <a:p>
            <a:pPr marL="365760" indent="-256032" eaLnBrk="1" fontAlgn="auto" hangingPunct="1">
              <a:spcAft>
                <a:spcPts val="0"/>
              </a:spcAft>
              <a:buFont typeface="Wingdings 3"/>
              <a:buChar char=""/>
              <a:defRPr/>
            </a:pPr>
            <a:r>
              <a:rPr lang="en-US" sz="3000" dirty="0" err="1" smtClean="0">
                <a:ea typeface="+mn-ea"/>
                <a:cs typeface="+mn-cs"/>
              </a:rPr>
              <a:t>Characterising</a:t>
            </a:r>
            <a:r>
              <a:rPr lang="en-US" sz="3000" dirty="0" smtClean="0">
                <a:ea typeface="+mn-ea"/>
                <a:cs typeface="+mn-cs"/>
              </a:rPr>
              <a:t> </a:t>
            </a:r>
            <a:r>
              <a:rPr lang="en-US" sz="3000" dirty="0" smtClean="0">
                <a:ea typeface="+mn-ea"/>
                <a:cs typeface="+mn-cs"/>
              </a:rPr>
              <a:t>the possible decisions</a:t>
            </a:r>
          </a:p>
          <a:p>
            <a:pPr marL="365760" indent="-256032" eaLnBrk="1" fontAlgn="auto" hangingPunct="1">
              <a:spcAft>
                <a:spcPts val="0"/>
              </a:spcAft>
              <a:buFont typeface="Wingdings 3"/>
              <a:buChar char=""/>
              <a:defRPr/>
            </a:pPr>
            <a:r>
              <a:rPr lang="en-US" sz="3000" dirty="0" smtClean="0">
                <a:ea typeface="+mn-ea"/>
                <a:cs typeface="+mn-cs"/>
              </a:rPr>
              <a:t>Identifying any constraints or </a:t>
            </a:r>
            <a:r>
              <a:rPr lang="en-US" sz="3000" dirty="0" smtClean="0">
                <a:ea typeface="+mn-ea"/>
                <a:cs typeface="+mn-cs"/>
              </a:rPr>
              <a:t>restrictions (assumptions)</a:t>
            </a:r>
            <a:endParaRPr lang="en-US" sz="3000" dirty="0" smtClean="0">
              <a:ea typeface="+mn-ea"/>
              <a:cs typeface="+mn-cs"/>
            </a:endParaRPr>
          </a:p>
          <a:p>
            <a:pPr marL="365760" indent="-256032" eaLnBrk="1" fontAlgn="auto" hangingPunct="1">
              <a:spcAft>
                <a:spcPts val="0"/>
              </a:spcAft>
              <a:buFont typeface="Wingdings 3"/>
              <a:buChar char=""/>
              <a:defRPr/>
            </a:pPr>
            <a:endParaRPr lang="en-US" sz="3000" dirty="0">
              <a:ea typeface="+mn-ea"/>
              <a:cs typeface="+mn-cs"/>
            </a:endParaRPr>
          </a:p>
        </p:txBody>
      </p:sp>
      <p:sp>
        <p:nvSpPr>
          <p:cNvPr id="5" name="Title 4"/>
          <p:cNvSpPr>
            <a:spLocks noGrp="1"/>
          </p:cNvSpPr>
          <p:nvPr>
            <p:ph type="title"/>
          </p:nvPr>
        </p:nvSpPr>
        <p:spPr/>
        <p:txBody>
          <a:bodyPr>
            <a:normAutofit/>
          </a:bodyPr>
          <a:lstStyle/>
          <a:p>
            <a:pPr eaLnBrk="1" fontAlgn="auto" hangingPunct="1">
              <a:spcAft>
                <a:spcPts val="0"/>
              </a:spcAft>
              <a:defRPr/>
            </a:pPr>
            <a:r>
              <a:rPr lang="en-US" sz="4000" dirty="0" smtClean="0">
                <a:ea typeface="+mj-ea"/>
                <a:cs typeface="+mj-cs"/>
              </a:rPr>
              <a:t>Structuring the Problem </a:t>
            </a:r>
            <a:endParaRPr lang="en-US" sz="40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916832"/>
            <a:ext cx="8229600" cy="4176464"/>
          </a:xfrm>
        </p:spPr>
        <p:txBody>
          <a:bodyPr>
            <a:noAutofit/>
          </a:bodyPr>
          <a:lstStyle/>
          <a:p>
            <a:pPr marL="365760" indent="-256032" eaLnBrk="1" fontAlgn="auto" hangingPunct="1">
              <a:spcAft>
                <a:spcPts val="0"/>
              </a:spcAft>
              <a:buFont typeface="Wingdings 3"/>
              <a:buChar char=""/>
              <a:defRPr/>
            </a:pPr>
            <a:r>
              <a:rPr lang="en-US" sz="3000" dirty="0" smtClean="0">
                <a:ea typeface="+mn-ea"/>
                <a:cs typeface="+mn-cs"/>
              </a:rPr>
              <a:t>Analytics plays a major role.</a:t>
            </a:r>
          </a:p>
          <a:p>
            <a:pPr marL="621348" lvl="1" indent="-256032" eaLnBrk="1" fontAlgn="auto" hangingPunct="1">
              <a:spcAft>
                <a:spcPts val="0"/>
              </a:spcAft>
              <a:buFont typeface="Wingdings 3"/>
              <a:buChar char=""/>
              <a:defRPr/>
            </a:pPr>
            <a:r>
              <a:rPr lang="en-US" sz="3000" dirty="0"/>
              <a:t>Analysis involves some sort of experimentation or solution process, such as evaluating different scenarios, </a:t>
            </a:r>
            <a:r>
              <a:rPr lang="en-US" sz="3000" dirty="0" err="1" smtClean="0"/>
              <a:t>analysing</a:t>
            </a:r>
            <a:r>
              <a:rPr lang="en-US" sz="3000" dirty="0" smtClean="0"/>
              <a:t> </a:t>
            </a:r>
            <a:r>
              <a:rPr lang="en-US" sz="3000" dirty="0"/>
              <a:t>risks associated with various decision alternatives, finding a solution that meets certain goals, or determining an optimal solution</a:t>
            </a:r>
            <a:r>
              <a:rPr lang="en-US" sz="3000" dirty="0" smtClean="0"/>
              <a:t>.</a:t>
            </a:r>
            <a:endParaRPr lang="en-US" sz="3000" dirty="0">
              <a:ea typeface="+mn-ea"/>
              <a:cs typeface="+mn-cs"/>
            </a:endParaRPr>
          </a:p>
        </p:txBody>
      </p:sp>
      <p:sp>
        <p:nvSpPr>
          <p:cNvPr id="5" name="Title 4"/>
          <p:cNvSpPr>
            <a:spLocks noGrp="1"/>
          </p:cNvSpPr>
          <p:nvPr>
            <p:ph type="title"/>
          </p:nvPr>
        </p:nvSpPr>
        <p:spPr/>
        <p:txBody>
          <a:bodyPr>
            <a:normAutofit/>
          </a:bodyPr>
          <a:lstStyle/>
          <a:p>
            <a:pPr eaLnBrk="1" fontAlgn="auto" hangingPunct="1">
              <a:spcAft>
                <a:spcPts val="0"/>
              </a:spcAft>
              <a:defRPr/>
            </a:pPr>
            <a:r>
              <a:rPr lang="en-US" sz="4000" dirty="0" err="1" smtClean="0">
                <a:ea typeface="+mj-ea"/>
                <a:cs typeface="+mj-cs"/>
              </a:rPr>
              <a:t>Analysing</a:t>
            </a:r>
            <a:r>
              <a:rPr lang="en-US" sz="4000" dirty="0" smtClean="0">
                <a:ea typeface="+mj-ea"/>
                <a:cs typeface="+mj-cs"/>
              </a:rPr>
              <a:t> </a:t>
            </a:r>
            <a:r>
              <a:rPr lang="en-US" sz="4000" dirty="0" smtClean="0">
                <a:ea typeface="+mj-ea"/>
                <a:cs typeface="+mj-cs"/>
              </a:rPr>
              <a:t>the Problem</a:t>
            </a:r>
            <a:endParaRPr lang="en-US" sz="40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90289"/>
            <a:ext cx="8229600" cy="3022887"/>
          </a:xfrm>
        </p:spPr>
        <p:txBody>
          <a:bodyPr>
            <a:normAutofit fontScale="77500" lnSpcReduction="20000"/>
          </a:bodyPr>
          <a:lstStyle/>
          <a:p>
            <a:pPr marL="365760" indent="-256032" eaLnBrk="1" fontAlgn="auto" hangingPunct="1">
              <a:spcAft>
                <a:spcPts val="0"/>
              </a:spcAft>
              <a:buFont typeface="Wingdings 3"/>
              <a:buChar char=""/>
              <a:defRPr/>
            </a:pPr>
            <a:r>
              <a:rPr lang="en-US" sz="3000" dirty="0"/>
              <a:t>Models cannot capture every detail of the real </a:t>
            </a:r>
            <a:r>
              <a:rPr lang="en-US" sz="3000" dirty="0" smtClean="0"/>
              <a:t>problem</a:t>
            </a:r>
          </a:p>
          <a:p>
            <a:pPr marL="621348" lvl="1" indent="-256032" eaLnBrk="1" fontAlgn="auto" hangingPunct="1">
              <a:spcAft>
                <a:spcPts val="0"/>
              </a:spcAft>
              <a:buFont typeface="Wingdings 3"/>
              <a:buChar char=""/>
              <a:defRPr/>
            </a:pPr>
            <a:r>
              <a:rPr lang="en-US" sz="3000" dirty="0" smtClean="0"/>
              <a:t>Managers </a:t>
            </a:r>
            <a:r>
              <a:rPr lang="en-US" sz="3000" dirty="0"/>
              <a:t>must understand the limitations of models and their underlying assumptions and often incorporate judgment into making a decision. </a:t>
            </a:r>
            <a:endParaRPr lang="en-US" sz="3000" dirty="0" smtClean="0"/>
          </a:p>
          <a:p>
            <a:pPr marL="621348" lvl="1" indent="-256032" eaLnBrk="1" fontAlgn="auto" hangingPunct="1">
              <a:spcAft>
                <a:spcPts val="0"/>
              </a:spcAft>
              <a:buFont typeface="Wingdings 3"/>
              <a:buChar char=""/>
              <a:defRPr/>
            </a:pPr>
            <a:r>
              <a:rPr lang="en-US" sz="3000" dirty="0" smtClean="0">
                <a:ea typeface="+mn-ea"/>
              </a:rPr>
              <a:t>Create Summary models –graphs, tables, place the most significant on a Dashboard.</a:t>
            </a:r>
          </a:p>
          <a:p>
            <a:pPr marL="621348" lvl="1" indent="-256032" eaLnBrk="1" fontAlgn="auto" hangingPunct="1">
              <a:spcAft>
                <a:spcPts val="0"/>
              </a:spcAft>
              <a:buFont typeface="Wingdings 3"/>
              <a:buChar char=""/>
              <a:defRPr/>
            </a:pPr>
            <a:r>
              <a:rPr lang="en-US" sz="3200" dirty="0"/>
              <a:t>Dashboard </a:t>
            </a:r>
            <a:r>
              <a:rPr lang="en-US" sz="3200" dirty="0" smtClean="0"/>
              <a:t> - Graphical </a:t>
            </a:r>
            <a:r>
              <a:rPr lang="en-US" sz="3200" dirty="0"/>
              <a:t>presentation of several performance indicators in a single page -</a:t>
            </a:r>
            <a:r>
              <a:rPr lang="en-US" sz="3200" dirty="0" smtClean="0"/>
              <a:t> static or using dials/gauges</a:t>
            </a:r>
            <a:endParaRPr lang="en-US" sz="3000" dirty="0">
              <a:ea typeface="+mn-ea"/>
            </a:endParaRPr>
          </a:p>
        </p:txBody>
      </p:sp>
      <p:sp>
        <p:nvSpPr>
          <p:cNvPr id="5" name="Title 4"/>
          <p:cNvSpPr>
            <a:spLocks noGrp="1"/>
          </p:cNvSpPr>
          <p:nvPr>
            <p:ph type="title"/>
          </p:nvPr>
        </p:nvSpPr>
        <p:spPr/>
        <p:txBody>
          <a:bodyPr>
            <a:noAutofit/>
          </a:bodyPr>
          <a:lstStyle/>
          <a:p>
            <a:pPr eaLnBrk="1" fontAlgn="auto" hangingPunct="1">
              <a:spcAft>
                <a:spcPts val="0"/>
              </a:spcAft>
              <a:defRPr/>
            </a:pPr>
            <a:r>
              <a:rPr lang="en-US" sz="4000" dirty="0" smtClean="0">
                <a:ea typeface="+mj-ea"/>
                <a:cs typeface="+mj-cs"/>
              </a:rPr>
              <a:t>Interpreting Results and Making a Decision</a:t>
            </a:r>
            <a:endParaRPr lang="en-US" sz="40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Sharda </a:t>
            </a:r>
            <a:r>
              <a:rPr lang="en-US" i="1" dirty="0" smtClean="0"/>
              <a:t>et al., </a:t>
            </a:r>
            <a:r>
              <a:rPr lang="en-US" dirty="0" smtClean="0"/>
              <a:t>(2014) Figure 3.9 </a:t>
            </a:r>
            <a:r>
              <a:rPr lang="en-US" dirty="0" smtClean="0"/>
              <a:t/>
            </a:r>
            <a:br>
              <a:rPr lang="en-US" dirty="0" smtClean="0"/>
            </a:br>
            <a:r>
              <a:rPr lang="en-US" dirty="0" smtClean="0"/>
              <a:t>A </a:t>
            </a:r>
            <a:r>
              <a:rPr lang="en-US" dirty="0" smtClean="0"/>
              <a:t>Sample Dashboard</a:t>
            </a:r>
            <a:endParaRPr lang="en-US" dirty="0"/>
          </a:p>
        </p:txBody>
      </p:sp>
      <p:pic>
        <p:nvPicPr>
          <p:cNvPr id="6" name="Picture 5" descr="C:\Users\ddelen\AppData\Local\Microsoft\Windows\Temporary Internet Files\Content.Outlook\NWKZ0E1T\call center mockup.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9292" y="1600200"/>
            <a:ext cx="7470308" cy="4724400"/>
          </a:xfrm>
          <a:prstGeom prst="rect">
            <a:avLst/>
          </a:prstGeom>
          <a:noFill/>
          <a:ln w="3175" cmpd="sng">
            <a:solidFill>
              <a:schemeClr val="accent6">
                <a:lumMod val="75000"/>
                <a:lumOff val="0"/>
              </a:schemeClr>
            </a:solidFill>
            <a:miter lim="800000"/>
            <a:headEnd/>
            <a:tailEnd/>
          </a:ln>
          <a:effectLst>
            <a:outerShdw dist="35921" dir="2700000" algn="ctr" rotWithShape="0">
              <a:srgbClr val="808080"/>
            </a:outerShdw>
          </a:effectLst>
        </p:spPr>
      </p:pic>
    </p:spTree>
    <p:extLst>
      <p:ext uri="{BB962C8B-B14F-4D97-AF65-F5344CB8AC3E}">
        <p14:creationId xmlns:p14="http://schemas.microsoft.com/office/powerpoint/2010/main" val="41189642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365760" indent="-256032" eaLnBrk="1" fontAlgn="auto" hangingPunct="1">
              <a:spcAft>
                <a:spcPts val="0"/>
              </a:spcAft>
              <a:buFont typeface="Wingdings 3"/>
              <a:buChar char=""/>
              <a:defRPr/>
            </a:pPr>
            <a:r>
              <a:rPr lang="en-US" dirty="0" smtClean="0">
                <a:ea typeface="+mn-ea"/>
                <a:cs typeface="+mn-cs"/>
              </a:rPr>
              <a:t>Translate the results of the model back to the real world.</a:t>
            </a:r>
          </a:p>
          <a:p>
            <a:pPr marL="365760" indent="-256032" eaLnBrk="1" fontAlgn="auto" hangingPunct="1">
              <a:spcAft>
                <a:spcPts val="0"/>
              </a:spcAft>
              <a:buFont typeface="Wingdings 3"/>
              <a:buChar char=""/>
              <a:defRPr/>
            </a:pPr>
            <a:r>
              <a:rPr lang="en-US" dirty="0" smtClean="0"/>
              <a:t>Requires </a:t>
            </a:r>
            <a:r>
              <a:rPr lang="en-US" dirty="0"/>
              <a:t>providing adequate resources, motivating employees, eliminating resistance to change, modifying </a:t>
            </a:r>
            <a:r>
              <a:rPr lang="en-US" dirty="0" err="1" smtClean="0"/>
              <a:t>organisational</a:t>
            </a:r>
            <a:r>
              <a:rPr lang="en-US" dirty="0" smtClean="0"/>
              <a:t> </a:t>
            </a:r>
            <a:r>
              <a:rPr lang="en-US" dirty="0"/>
              <a:t>policies, and developing trust. </a:t>
            </a:r>
            <a:endParaRPr lang="en-US" dirty="0">
              <a:ea typeface="+mn-ea"/>
              <a:cs typeface="+mn-cs"/>
            </a:endParaRPr>
          </a:p>
        </p:txBody>
      </p:sp>
      <p:sp>
        <p:nvSpPr>
          <p:cNvPr id="5" name="Title 4"/>
          <p:cNvSpPr>
            <a:spLocks noGrp="1"/>
          </p:cNvSpPr>
          <p:nvPr>
            <p:ph type="title"/>
          </p:nvPr>
        </p:nvSpPr>
        <p:spPr/>
        <p:txBody>
          <a:bodyPr>
            <a:normAutofit/>
          </a:bodyPr>
          <a:lstStyle/>
          <a:p>
            <a:pPr eaLnBrk="1" fontAlgn="auto" hangingPunct="1">
              <a:spcAft>
                <a:spcPts val="0"/>
              </a:spcAft>
              <a:defRPr/>
            </a:pPr>
            <a:r>
              <a:rPr lang="en-US" sz="4000" dirty="0" smtClean="0">
                <a:ea typeface="+mj-ea"/>
                <a:cs typeface="+mj-cs"/>
              </a:rPr>
              <a:t>Implementing the Solution</a:t>
            </a:r>
            <a:endParaRPr lang="en-US" sz="40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r>
              <a:rPr lang="en-GB" dirty="0" smtClean="0"/>
              <a:t>Next Lecture – Guidance for Assignment 1 – Data analytics and report</a:t>
            </a:r>
            <a:endParaRPr lang="en-GB" dirty="0"/>
          </a:p>
        </p:txBody>
      </p:sp>
      <p:sp>
        <p:nvSpPr>
          <p:cNvPr id="3" name="Content Placeholder 2"/>
          <p:cNvSpPr>
            <a:spLocks noGrp="1"/>
          </p:cNvSpPr>
          <p:nvPr>
            <p:ph sz="half" idx="2"/>
          </p:nvPr>
        </p:nvSpPr>
        <p:spPr/>
        <p:txBody>
          <a:bodyPr/>
          <a:lstStyle/>
          <a:p>
            <a:endParaRPr lang="en-GB"/>
          </a:p>
        </p:txBody>
      </p:sp>
      <p:sp>
        <p:nvSpPr>
          <p:cNvPr id="4" name="Title 3"/>
          <p:cNvSpPr>
            <a:spLocks noGrp="1"/>
          </p:cNvSpPr>
          <p:nvPr>
            <p:ph type="title"/>
          </p:nvPr>
        </p:nvSpPr>
        <p:spPr/>
        <p:txBody>
          <a:bodyPr/>
          <a:lstStyle/>
          <a:p>
            <a:endParaRPr lang="en-GB"/>
          </a:p>
        </p:txBody>
      </p:sp>
      <p:sp>
        <p:nvSpPr>
          <p:cNvPr id="6" name="Slide Number Placeholder 5"/>
          <p:cNvSpPr>
            <a:spLocks noGrp="1"/>
          </p:cNvSpPr>
          <p:nvPr>
            <p:ph type="sldNum" sz="quarter" idx="11"/>
          </p:nvPr>
        </p:nvSpPr>
        <p:spPr/>
        <p:txBody>
          <a:bodyPr/>
          <a:lstStyle/>
          <a:p>
            <a:pPr>
              <a:defRPr/>
            </a:pPr>
            <a:r>
              <a:rPr lang="en-US" smtClean="0"/>
              <a:t>1-</a:t>
            </a:r>
            <a:fld id="{39D7CB99-6293-4525-9A31-B56D19FBB6E6}" type="slidenum">
              <a:rPr lang="en-US" smtClean="0"/>
              <a:pPr>
                <a:defRPr/>
              </a:pPr>
              <a:t>28</a:t>
            </a:fld>
            <a:endParaRPr lang="en-US"/>
          </a:p>
        </p:txBody>
      </p:sp>
    </p:spTree>
    <p:extLst>
      <p:ext uri="{BB962C8B-B14F-4D97-AF65-F5344CB8AC3E}">
        <p14:creationId xmlns:p14="http://schemas.microsoft.com/office/powerpoint/2010/main" val="38634090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1763</TotalTime>
  <Words>1578</Words>
  <Application>Microsoft Office PowerPoint</Application>
  <PresentationFormat>On-screen Show (4:3)</PresentationFormat>
  <Paragraphs>175</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Arial</vt:lpstr>
      <vt:lpstr>Calibri</vt:lpstr>
      <vt:lpstr>Verdana</vt:lpstr>
      <vt:lpstr>Wingdings 2</vt:lpstr>
      <vt:lpstr>Wingdings 3</vt:lpstr>
      <vt:lpstr>Concourse</vt:lpstr>
      <vt:lpstr>SBUS5105  Week 6   Lecture Business Analytics</vt:lpstr>
      <vt:lpstr>Business Analytics</vt:lpstr>
      <vt:lpstr>Examples of Applications</vt:lpstr>
      <vt:lpstr>Evolution of Business Analytics</vt:lpstr>
      <vt:lpstr>A Visual Perspective of Business Analytics</vt:lpstr>
      <vt:lpstr>Impacts and Challenges</vt:lpstr>
      <vt:lpstr>Scope of Business Analytics</vt:lpstr>
      <vt:lpstr>Tools</vt:lpstr>
      <vt:lpstr>Example Retail Markdown Decisions</vt:lpstr>
      <vt:lpstr>Software Support</vt:lpstr>
      <vt:lpstr>Data for Business Analytics</vt:lpstr>
      <vt:lpstr>Examples of Data Sources and Uses</vt:lpstr>
      <vt:lpstr>Big Data</vt:lpstr>
      <vt:lpstr>Metrics and Data Classification</vt:lpstr>
      <vt:lpstr>Types of Metrics</vt:lpstr>
      <vt:lpstr>Measurement Scales</vt:lpstr>
      <vt:lpstr>Example Classifying Data Elements</vt:lpstr>
      <vt:lpstr>Data Reliability and Validity</vt:lpstr>
      <vt:lpstr>Model for Staging the  Analytics Process</vt:lpstr>
      <vt:lpstr>Recognising a Problem</vt:lpstr>
      <vt:lpstr>Defining the Problem</vt:lpstr>
      <vt:lpstr>Structuring the Problem </vt:lpstr>
      <vt:lpstr>Analysing the Problem</vt:lpstr>
      <vt:lpstr>Interpreting Results and Making a Decision</vt:lpstr>
      <vt:lpstr>Sharda et al., (2014) Figure 3.9  A Sample Dashboard</vt:lpstr>
      <vt:lpstr>Implementing the Solution</vt:lpstr>
      <vt:lpstr>PowerPoint Presentation</vt:lpstr>
    </vt:vector>
  </TitlesOfParts>
  <Company>University of South Carolina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Analytics</dc:title>
  <dc:creator>SW</dc:creator>
  <cp:lastModifiedBy>L0237_User</cp:lastModifiedBy>
  <cp:revision>115</cp:revision>
  <dcterms:created xsi:type="dcterms:W3CDTF">2011-11-27T17:51:45Z</dcterms:created>
  <dcterms:modified xsi:type="dcterms:W3CDTF">2017-11-04T17:19:12Z</dcterms:modified>
</cp:coreProperties>
</file>