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8" r:id="rId5"/>
    <p:sldId id="299" r:id="rId6"/>
    <p:sldId id="305" r:id="rId7"/>
    <p:sldId id="306" r:id="rId8"/>
    <p:sldId id="307" r:id="rId9"/>
    <p:sldId id="297" r:id="rId10"/>
    <p:sldId id="300" r:id="rId11"/>
    <p:sldId id="298" r:id="rId12"/>
    <p:sldId id="301" r:id="rId13"/>
    <p:sldId id="311" r:id="rId14"/>
    <p:sldId id="312" r:id="rId15"/>
    <p:sldId id="302" r:id="rId16"/>
    <p:sldId id="303" r:id="rId17"/>
    <p:sldId id="304" r:id="rId18"/>
    <p:sldId id="308" r:id="rId19"/>
    <p:sldId id="310" r:id="rId20"/>
    <p:sldId id="315" r:id="rId21"/>
    <p:sldId id="316" r:id="rId22"/>
    <p:sldId id="317" r:id="rId23"/>
    <p:sldId id="318" r:id="rId24"/>
    <p:sldId id="319" r:id="rId25"/>
    <p:sldId id="32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1FE78F-E386-4BCE-81B6-1B79B125ABF9}" v="22" dt="2025-11-08T22:33:41.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79085" autoAdjust="0"/>
  </p:normalViewPr>
  <p:slideViewPr>
    <p:cSldViewPr>
      <p:cViewPr varScale="1">
        <p:scale>
          <a:sx n="50" d="100"/>
          <a:sy n="50" d="100"/>
        </p:scale>
        <p:origin x="1760" y="3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yinkansola Jacobs" userId="cc94ab850efd8c4a" providerId="LiveId" clId="{1D1FE78F-E386-4BCE-81B6-1B79B125ABF9}"/>
    <pc:docChg chg="undo redo custSel addSld delSld modSld">
      <pc:chgData name="Oyinkansola Jacobs" userId="cc94ab850efd8c4a" providerId="LiveId" clId="{1D1FE78F-E386-4BCE-81B6-1B79B125ABF9}" dt="2025-11-08T22:42:48.835" v="518" actId="2696"/>
      <pc:docMkLst>
        <pc:docMk/>
      </pc:docMkLst>
      <pc:sldChg chg="modSp mod">
        <pc:chgData name="Oyinkansola Jacobs" userId="cc94ab850efd8c4a" providerId="LiveId" clId="{1D1FE78F-E386-4BCE-81B6-1B79B125ABF9}" dt="2025-11-08T22:36:48.345" v="517" actId="20577"/>
        <pc:sldMkLst>
          <pc:docMk/>
          <pc:sldMk cId="2318802762" sldId="258"/>
        </pc:sldMkLst>
        <pc:spChg chg="mod">
          <ac:chgData name="Oyinkansola Jacobs" userId="cc94ab850efd8c4a" providerId="LiveId" clId="{1D1FE78F-E386-4BCE-81B6-1B79B125ABF9}" dt="2025-11-08T21:49:42.447" v="274" actId="1076"/>
          <ac:spMkLst>
            <pc:docMk/>
            <pc:sldMk cId="2318802762" sldId="258"/>
            <ac:spMk id="3" creationId="{F0BC8BCD-C032-47DB-8881-416DA81CAE0F}"/>
          </ac:spMkLst>
        </pc:spChg>
        <pc:spChg chg="mod">
          <ac:chgData name="Oyinkansola Jacobs" userId="cc94ab850efd8c4a" providerId="LiveId" clId="{1D1FE78F-E386-4BCE-81B6-1B79B125ABF9}" dt="2025-11-08T21:50:06.564" v="285" actId="20577"/>
          <ac:spMkLst>
            <pc:docMk/>
            <pc:sldMk cId="2318802762" sldId="258"/>
            <ac:spMk id="5" creationId="{A241E7F5-8D1F-4694-5F7B-54DC6A67B496}"/>
          </ac:spMkLst>
        </pc:spChg>
        <pc:spChg chg="mod">
          <ac:chgData name="Oyinkansola Jacobs" userId="cc94ab850efd8c4a" providerId="LiveId" clId="{1D1FE78F-E386-4BCE-81B6-1B79B125ABF9}" dt="2025-11-08T22:36:48.345" v="517" actId="20577"/>
          <ac:spMkLst>
            <pc:docMk/>
            <pc:sldMk cId="2318802762" sldId="258"/>
            <ac:spMk id="7" creationId="{4EE2E764-804F-3FDA-3D7D-02B1626EBE85}"/>
          </ac:spMkLst>
        </pc:spChg>
      </pc:sldChg>
      <pc:sldChg chg="del">
        <pc:chgData name="Oyinkansola Jacobs" userId="cc94ab850efd8c4a" providerId="LiveId" clId="{1D1FE78F-E386-4BCE-81B6-1B79B125ABF9}" dt="2025-11-08T21:50:25.363" v="287" actId="2696"/>
        <pc:sldMkLst>
          <pc:docMk/>
          <pc:sldMk cId="2827694701" sldId="280"/>
        </pc:sldMkLst>
      </pc:sldChg>
      <pc:sldChg chg="add del">
        <pc:chgData name="Oyinkansola Jacobs" userId="cc94ab850efd8c4a" providerId="LiveId" clId="{1D1FE78F-E386-4BCE-81B6-1B79B125ABF9}" dt="2025-11-08T21:50:44.299" v="296" actId="47"/>
        <pc:sldMkLst>
          <pc:docMk/>
          <pc:sldMk cId="2239006771" sldId="281"/>
        </pc:sldMkLst>
      </pc:sldChg>
      <pc:sldChg chg="del">
        <pc:chgData name="Oyinkansola Jacobs" userId="cc94ab850efd8c4a" providerId="LiveId" clId="{1D1FE78F-E386-4BCE-81B6-1B79B125ABF9}" dt="2025-11-08T21:50:51.240" v="301" actId="47"/>
        <pc:sldMkLst>
          <pc:docMk/>
          <pc:sldMk cId="462096910" sldId="287"/>
        </pc:sldMkLst>
      </pc:sldChg>
      <pc:sldChg chg="del">
        <pc:chgData name="Oyinkansola Jacobs" userId="cc94ab850efd8c4a" providerId="LiveId" clId="{1D1FE78F-E386-4BCE-81B6-1B79B125ABF9}" dt="2025-11-08T21:50:28.508" v="288" actId="2696"/>
        <pc:sldMkLst>
          <pc:docMk/>
          <pc:sldMk cId="893313169" sldId="289"/>
        </pc:sldMkLst>
      </pc:sldChg>
      <pc:sldChg chg="add del">
        <pc:chgData name="Oyinkansola Jacobs" userId="cc94ab850efd8c4a" providerId="LiveId" clId="{1D1FE78F-E386-4BCE-81B6-1B79B125ABF9}" dt="2025-11-08T21:50:44.884" v="297" actId="47"/>
        <pc:sldMkLst>
          <pc:docMk/>
          <pc:sldMk cId="507496291" sldId="290"/>
        </pc:sldMkLst>
      </pc:sldChg>
      <pc:sldChg chg="add del">
        <pc:chgData name="Oyinkansola Jacobs" userId="cc94ab850efd8c4a" providerId="LiveId" clId="{1D1FE78F-E386-4BCE-81B6-1B79B125ABF9}" dt="2025-11-08T21:50:45.836" v="298" actId="47"/>
        <pc:sldMkLst>
          <pc:docMk/>
          <pc:sldMk cId="823161142" sldId="291"/>
        </pc:sldMkLst>
      </pc:sldChg>
      <pc:sldChg chg="del">
        <pc:chgData name="Oyinkansola Jacobs" userId="cc94ab850efd8c4a" providerId="LiveId" clId="{1D1FE78F-E386-4BCE-81B6-1B79B125ABF9}" dt="2025-11-08T22:42:48.835" v="518" actId="2696"/>
        <pc:sldMkLst>
          <pc:docMk/>
          <pc:sldMk cId="3269412106" sldId="292"/>
        </pc:sldMkLst>
      </pc:sldChg>
      <pc:sldChg chg="del">
        <pc:chgData name="Oyinkansola Jacobs" userId="cc94ab850efd8c4a" providerId="LiveId" clId="{1D1FE78F-E386-4BCE-81B6-1B79B125ABF9}" dt="2025-11-08T21:50:49.598" v="299" actId="47"/>
        <pc:sldMkLst>
          <pc:docMk/>
          <pc:sldMk cId="1535879971" sldId="293"/>
        </pc:sldMkLst>
      </pc:sldChg>
      <pc:sldChg chg="del">
        <pc:chgData name="Oyinkansola Jacobs" userId="cc94ab850efd8c4a" providerId="LiveId" clId="{1D1FE78F-E386-4BCE-81B6-1B79B125ABF9}" dt="2025-11-08T21:50:50.576" v="300" actId="47"/>
        <pc:sldMkLst>
          <pc:docMk/>
          <pc:sldMk cId="2372755328" sldId="294"/>
        </pc:sldMkLst>
      </pc:sldChg>
      <pc:sldChg chg="del">
        <pc:chgData name="Oyinkansola Jacobs" userId="cc94ab850efd8c4a" providerId="LiveId" clId="{1D1FE78F-E386-4BCE-81B6-1B79B125ABF9}" dt="2025-11-08T21:50:22.566" v="286" actId="2696"/>
        <pc:sldMkLst>
          <pc:docMk/>
          <pc:sldMk cId="1934332726" sldId="295"/>
        </pc:sldMkLst>
      </pc:sldChg>
      <pc:sldChg chg="del">
        <pc:chgData name="Oyinkansola Jacobs" userId="cc94ab850efd8c4a" providerId="LiveId" clId="{1D1FE78F-E386-4BCE-81B6-1B79B125ABF9}" dt="2025-11-08T21:50:30.016" v="289" actId="47"/>
        <pc:sldMkLst>
          <pc:docMk/>
          <pc:sldMk cId="2150669276" sldId="296"/>
        </pc:sldMkLst>
      </pc:sldChg>
      <pc:sldChg chg="addSp modSp del mod">
        <pc:chgData name="Oyinkansola Jacobs" userId="cc94ab850efd8c4a" providerId="LiveId" clId="{1D1FE78F-E386-4BCE-81B6-1B79B125ABF9}" dt="2025-11-08T22:28:36.863" v="420" actId="2696"/>
        <pc:sldMkLst>
          <pc:docMk/>
          <pc:sldMk cId="2705332893" sldId="309"/>
        </pc:sldMkLst>
        <pc:spChg chg="add mod">
          <ac:chgData name="Oyinkansola Jacobs" userId="cc94ab850efd8c4a" providerId="LiveId" clId="{1D1FE78F-E386-4BCE-81B6-1B79B125ABF9}" dt="2025-11-08T22:28:33.826" v="419" actId="1076"/>
          <ac:spMkLst>
            <pc:docMk/>
            <pc:sldMk cId="2705332893" sldId="309"/>
            <ac:spMk id="2" creationId="{0451C8A2-668B-69CA-E47D-D3B1A692C27C}"/>
          </ac:spMkLst>
        </pc:spChg>
        <pc:spChg chg="add mod">
          <ac:chgData name="Oyinkansola Jacobs" userId="cc94ab850efd8c4a" providerId="LiveId" clId="{1D1FE78F-E386-4BCE-81B6-1B79B125ABF9}" dt="2025-11-08T21:35:23.162" v="38" actId="767"/>
          <ac:spMkLst>
            <pc:docMk/>
            <pc:sldMk cId="2705332893" sldId="309"/>
            <ac:spMk id="3" creationId="{646FC3FF-C046-CDB3-0EC7-000D609D3195}"/>
          </ac:spMkLst>
        </pc:spChg>
      </pc:sldChg>
      <pc:sldChg chg="addSp modSp new mod modClrScheme chgLayout">
        <pc:chgData name="Oyinkansola Jacobs" userId="cc94ab850efd8c4a" providerId="LiveId" clId="{1D1FE78F-E386-4BCE-81B6-1B79B125ABF9}" dt="2025-11-08T21:11:25.352" v="20" actId="1076"/>
        <pc:sldMkLst>
          <pc:docMk/>
          <pc:sldMk cId="3115760400" sldId="311"/>
        </pc:sldMkLst>
        <pc:spChg chg="add mod">
          <ac:chgData name="Oyinkansola Jacobs" userId="cc94ab850efd8c4a" providerId="LiveId" clId="{1D1FE78F-E386-4BCE-81B6-1B79B125ABF9}" dt="2025-11-08T21:11:25.352" v="20" actId="1076"/>
          <ac:spMkLst>
            <pc:docMk/>
            <pc:sldMk cId="3115760400" sldId="311"/>
            <ac:spMk id="3" creationId="{9EAE2C5A-C446-4D0B-63FA-626D9D32D925}"/>
          </ac:spMkLst>
        </pc:spChg>
        <pc:picChg chg="add mod">
          <ac:chgData name="Oyinkansola Jacobs" userId="cc94ab850efd8c4a" providerId="LiveId" clId="{1D1FE78F-E386-4BCE-81B6-1B79B125ABF9}" dt="2025-11-08T21:10:33.714" v="6" actId="1076"/>
          <ac:picMkLst>
            <pc:docMk/>
            <pc:sldMk cId="3115760400" sldId="311"/>
            <ac:picMk id="2" creationId="{63F0ABC2-2184-EA9A-E679-CBDF91B66E35}"/>
          </ac:picMkLst>
        </pc:picChg>
      </pc:sldChg>
      <pc:sldChg chg="add del">
        <pc:chgData name="Oyinkansola Jacobs" userId="cc94ab850efd8c4a" providerId="LiveId" clId="{1D1FE78F-E386-4BCE-81B6-1B79B125ABF9}" dt="2025-11-08T21:09:31.062" v="1" actId="2890"/>
        <pc:sldMkLst>
          <pc:docMk/>
          <pc:sldMk cId="4173159128" sldId="311"/>
        </pc:sldMkLst>
      </pc:sldChg>
      <pc:sldChg chg="addSp modSp new mod modClrScheme chgLayout">
        <pc:chgData name="Oyinkansola Jacobs" userId="cc94ab850efd8c4a" providerId="LiveId" clId="{1D1FE78F-E386-4BCE-81B6-1B79B125ABF9}" dt="2025-11-08T21:12:54.882" v="29" actId="1076"/>
        <pc:sldMkLst>
          <pc:docMk/>
          <pc:sldMk cId="1153252578" sldId="312"/>
        </pc:sldMkLst>
        <pc:spChg chg="add mod">
          <ac:chgData name="Oyinkansola Jacobs" userId="cc94ab850efd8c4a" providerId="LiveId" clId="{1D1FE78F-E386-4BCE-81B6-1B79B125ABF9}" dt="2025-11-08T21:12:54.882" v="29" actId="1076"/>
          <ac:spMkLst>
            <pc:docMk/>
            <pc:sldMk cId="1153252578" sldId="312"/>
            <ac:spMk id="4" creationId="{8E351244-984F-86FF-0EC4-B0AB75CA389F}"/>
          </ac:spMkLst>
        </pc:spChg>
        <pc:picChg chg="add mod">
          <ac:chgData name="Oyinkansola Jacobs" userId="cc94ab850efd8c4a" providerId="LiveId" clId="{1D1FE78F-E386-4BCE-81B6-1B79B125ABF9}" dt="2025-11-08T21:12:00.420" v="26" actId="1076"/>
          <ac:picMkLst>
            <pc:docMk/>
            <pc:sldMk cId="1153252578" sldId="312"/>
            <ac:picMk id="2" creationId="{D5BD0A39-650F-5FFC-84C5-16B6CA664FF5}"/>
          </ac:picMkLst>
        </pc:picChg>
      </pc:sldChg>
      <pc:sldChg chg="addSp modSp new del mod">
        <pc:chgData name="Oyinkansola Jacobs" userId="cc94ab850efd8c4a" providerId="LiveId" clId="{1D1FE78F-E386-4BCE-81B6-1B79B125ABF9}" dt="2025-11-08T22:28:40.939" v="421" actId="2696"/>
        <pc:sldMkLst>
          <pc:docMk/>
          <pc:sldMk cId="1414402039" sldId="313"/>
        </pc:sldMkLst>
        <pc:spChg chg="add mod">
          <ac:chgData name="Oyinkansola Jacobs" userId="cc94ab850efd8c4a" providerId="LiveId" clId="{1D1FE78F-E386-4BCE-81B6-1B79B125ABF9}" dt="2025-11-08T22:18:42.383" v="400" actId="20577"/>
          <ac:spMkLst>
            <pc:docMk/>
            <pc:sldMk cId="1414402039" sldId="313"/>
            <ac:spMk id="2" creationId="{47B4EE9C-3444-F73A-9624-BC740DF26552}"/>
          </ac:spMkLst>
        </pc:spChg>
      </pc:sldChg>
      <pc:sldChg chg="addSp modSp new del mod">
        <pc:chgData name="Oyinkansola Jacobs" userId="cc94ab850efd8c4a" providerId="LiveId" clId="{1D1FE78F-E386-4BCE-81B6-1B79B125ABF9}" dt="2025-11-08T22:28:50.054" v="423" actId="2696"/>
        <pc:sldMkLst>
          <pc:docMk/>
          <pc:sldMk cId="1556717882" sldId="314"/>
        </pc:sldMkLst>
        <pc:spChg chg="add mod">
          <ac:chgData name="Oyinkansola Jacobs" userId="cc94ab850efd8c4a" providerId="LiveId" clId="{1D1FE78F-E386-4BCE-81B6-1B79B125ABF9}" dt="2025-11-08T21:39:22.272" v="65"/>
          <ac:spMkLst>
            <pc:docMk/>
            <pc:sldMk cId="1556717882" sldId="314"/>
            <ac:spMk id="3" creationId="{473103EF-0447-0232-1D1E-EC713ED24E3B}"/>
          </ac:spMkLst>
        </pc:spChg>
      </pc:sldChg>
      <pc:sldChg chg="addSp modSp new mod">
        <pc:chgData name="Oyinkansola Jacobs" userId="cc94ab850efd8c4a" providerId="LiveId" clId="{1D1FE78F-E386-4BCE-81B6-1B79B125ABF9}" dt="2025-11-08T22:16:26.061" v="394" actId="1076"/>
        <pc:sldMkLst>
          <pc:docMk/>
          <pc:sldMk cId="479139139" sldId="315"/>
        </pc:sldMkLst>
        <pc:spChg chg="add mod">
          <ac:chgData name="Oyinkansola Jacobs" userId="cc94ab850efd8c4a" providerId="LiveId" clId="{1D1FE78F-E386-4BCE-81B6-1B79B125ABF9}" dt="2025-11-08T22:03:55.503" v="336" actId="1076"/>
          <ac:spMkLst>
            <pc:docMk/>
            <pc:sldMk cId="479139139" sldId="315"/>
            <ac:spMk id="3" creationId="{E4EB1DF4-5A48-6246-1B3F-60FAB91C2C26}"/>
          </ac:spMkLst>
        </pc:spChg>
        <pc:spChg chg="add mod">
          <ac:chgData name="Oyinkansola Jacobs" userId="cc94ab850efd8c4a" providerId="LiveId" clId="{1D1FE78F-E386-4BCE-81B6-1B79B125ABF9}" dt="2025-11-08T22:11:06.865" v="351" actId="14100"/>
          <ac:spMkLst>
            <pc:docMk/>
            <pc:sldMk cId="479139139" sldId="315"/>
            <ac:spMk id="4" creationId="{1904E443-27C3-E771-B1EB-C388E9A90FF1}"/>
          </ac:spMkLst>
        </pc:spChg>
        <pc:spChg chg="add mod">
          <ac:chgData name="Oyinkansola Jacobs" userId="cc94ab850efd8c4a" providerId="LiveId" clId="{1D1FE78F-E386-4BCE-81B6-1B79B125ABF9}" dt="2025-11-08T22:16:26.061" v="394" actId="1076"/>
          <ac:spMkLst>
            <pc:docMk/>
            <pc:sldMk cId="479139139" sldId="315"/>
            <ac:spMk id="5" creationId="{5B87C080-41B5-D05C-5714-7E35DE9F49E2}"/>
          </ac:spMkLst>
        </pc:spChg>
      </pc:sldChg>
      <pc:sldChg chg="add del">
        <pc:chgData name="Oyinkansola Jacobs" userId="cc94ab850efd8c4a" providerId="LiveId" clId="{1D1FE78F-E386-4BCE-81B6-1B79B125ABF9}" dt="2025-11-08T21:51:06.096" v="303" actId="47"/>
        <pc:sldMkLst>
          <pc:docMk/>
          <pc:sldMk cId="1399811422" sldId="315"/>
        </pc:sldMkLst>
      </pc:sldChg>
      <pc:sldChg chg="add del">
        <pc:chgData name="Oyinkansola Jacobs" userId="cc94ab850efd8c4a" providerId="LiveId" clId="{1D1FE78F-E386-4BCE-81B6-1B79B125ABF9}" dt="2025-11-08T21:51:04.599" v="302" actId="47"/>
        <pc:sldMkLst>
          <pc:docMk/>
          <pc:sldMk cId="69271501" sldId="316"/>
        </pc:sldMkLst>
      </pc:sldChg>
      <pc:sldChg chg="addSp modSp new mod">
        <pc:chgData name="Oyinkansola Jacobs" userId="cc94ab850efd8c4a" providerId="LiveId" clId="{1D1FE78F-E386-4BCE-81B6-1B79B125ABF9}" dt="2025-11-08T22:16:47.877" v="396" actId="1076"/>
        <pc:sldMkLst>
          <pc:docMk/>
          <pc:sldMk cId="484958657" sldId="316"/>
        </pc:sldMkLst>
        <pc:spChg chg="add mod">
          <ac:chgData name="Oyinkansola Jacobs" userId="cc94ab850efd8c4a" providerId="LiveId" clId="{1D1FE78F-E386-4BCE-81B6-1B79B125ABF9}" dt="2025-11-08T22:11:26.074" v="355" actId="20577"/>
          <ac:spMkLst>
            <pc:docMk/>
            <pc:sldMk cId="484958657" sldId="316"/>
            <ac:spMk id="2" creationId="{DECD6192-DFED-2833-CEA7-5CCE2EC34CE9}"/>
          </ac:spMkLst>
        </pc:spChg>
        <pc:picChg chg="add mod">
          <ac:chgData name="Oyinkansola Jacobs" userId="cc94ab850efd8c4a" providerId="LiveId" clId="{1D1FE78F-E386-4BCE-81B6-1B79B125ABF9}" dt="2025-11-08T22:11:19.720" v="353" actId="1076"/>
          <ac:picMkLst>
            <pc:docMk/>
            <pc:sldMk cId="484958657" sldId="316"/>
            <ac:picMk id="3" creationId="{F8D1031E-356D-1895-2E6E-1F4CA9A36348}"/>
          </ac:picMkLst>
        </pc:picChg>
        <pc:picChg chg="add mod">
          <ac:chgData name="Oyinkansola Jacobs" userId="cc94ab850efd8c4a" providerId="LiveId" clId="{1D1FE78F-E386-4BCE-81B6-1B79B125ABF9}" dt="2025-11-08T22:16:47.877" v="396" actId="1076"/>
          <ac:picMkLst>
            <pc:docMk/>
            <pc:sldMk cId="484958657" sldId="316"/>
            <ac:picMk id="4" creationId="{B115A417-AAFB-07E1-F8A4-51DAD04EAC05}"/>
          </ac:picMkLst>
        </pc:picChg>
      </pc:sldChg>
      <pc:sldChg chg="new del">
        <pc:chgData name="Oyinkansola Jacobs" userId="cc94ab850efd8c4a" providerId="LiveId" clId="{1D1FE78F-E386-4BCE-81B6-1B79B125ABF9}" dt="2025-11-08T22:07:18.337" v="338" actId="680"/>
        <pc:sldMkLst>
          <pc:docMk/>
          <pc:sldMk cId="2788633729" sldId="316"/>
        </pc:sldMkLst>
      </pc:sldChg>
      <pc:sldChg chg="addSp modSp new mod">
        <pc:chgData name="Oyinkansola Jacobs" userId="cc94ab850efd8c4a" providerId="LiveId" clId="{1D1FE78F-E386-4BCE-81B6-1B79B125ABF9}" dt="2025-11-08T22:18:47.821" v="402" actId="1076"/>
        <pc:sldMkLst>
          <pc:docMk/>
          <pc:sldMk cId="4017666506" sldId="317"/>
        </pc:sldMkLst>
        <pc:spChg chg="add mod">
          <ac:chgData name="Oyinkansola Jacobs" userId="cc94ab850efd8c4a" providerId="LiveId" clId="{1D1FE78F-E386-4BCE-81B6-1B79B125ABF9}" dt="2025-11-08T22:15:20.456" v="368" actId="1076"/>
          <ac:spMkLst>
            <pc:docMk/>
            <pc:sldMk cId="4017666506" sldId="317"/>
            <ac:spMk id="3" creationId="{023486C0-3649-A579-E516-021D28BD6FD4}"/>
          </ac:spMkLst>
        </pc:spChg>
        <pc:picChg chg="add mod">
          <ac:chgData name="Oyinkansola Jacobs" userId="cc94ab850efd8c4a" providerId="LiveId" clId="{1D1FE78F-E386-4BCE-81B6-1B79B125ABF9}" dt="2025-11-08T22:14:37.383" v="363" actId="1076"/>
          <ac:picMkLst>
            <pc:docMk/>
            <pc:sldMk cId="4017666506" sldId="317"/>
            <ac:picMk id="4" creationId="{DE34E718-5485-9A2D-4FA6-71B971CCCA22}"/>
          </ac:picMkLst>
        </pc:picChg>
        <pc:picChg chg="add mod">
          <ac:chgData name="Oyinkansola Jacobs" userId="cc94ab850efd8c4a" providerId="LiveId" clId="{1D1FE78F-E386-4BCE-81B6-1B79B125ABF9}" dt="2025-11-08T22:18:47.821" v="402" actId="1076"/>
          <ac:picMkLst>
            <pc:docMk/>
            <pc:sldMk cId="4017666506" sldId="317"/>
            <ac:picMk id="5" creationId="{657AD2ED-2F3E-B65A-46ED-0FCB101F1AFE}"/>
          </ac:picMkLst>
        </pc:picChg>
      </pc:sldChg>
      <pc:sldChg chg="addSp modSp new del mod">
        <pc:chgData name="Oyinkansola Jacobs" userId="cc94ab850efd8c4a" providerId="LiveId" clId="{1D1FE78F-E386-4BCE-81B6-1B79B125ABF9}" dt="2025-11-08T22:28:45.632" v="422" actId="2696"/>
        <pc:sldMkLst>
          <pc:docMk/>
          <pc:sldMk cId="1587900095" sldId="318"/>
        </pc:sldMkLst>
        <pc:spChg chg="add mod">
          <ac:chgData name="Oyinkansola Jacobs" userId="cc94ab850efd8c4a" providerId="LiveId" clId="{1D1FE78F-E386-4BCE-81B6-1B79B125ABF9}" dt="2025-11-08T22:22:20.139" v="418" actId="2711"/>
          <ac:spMkLst>
            <pc:docMk/>
            <pc:sldMk cId="1587900095" sldId="318"/>
            <ac:spMk id="3" creationId="{6CAFEDFF-8501-BF5D-D9FF-44DA38B10597}"/>
          </ac:spMkLst>
        </pc:spChg>
      </pc:sldChg>
      <pc:sldChg chg="addSp modSp new mod">
        <pc:chgData name="Oyinkansola Jacobs" userId="cc94ab850efd8c4a" providerId="LiveId" clId="{1D1FE78F-E386-4BCE-81B6-1B79B125ABF9}" dt="2025-11-08T22:31:08.262" v="458" actId="1076"/>
        <pc:sldMkLst>
          <pc:docMk/>
          <pc:sldMk cId="3271541737" sldId="318"/>
        </pc:sldMkLst>
        <pc:spChg chg="add mod">
          <ac:chgData name="Oyinkansola Jacobs" userId="cc94ab850efd8c4a" providerId="LiveId" clId="{1D1FE78F-E386-4BCE-81B6-1B79B125ABF9}" dt="2025-11-08T22:31:08.262" v="458" actId="1076"/>
          <ac:spMkLst>
            <pc:docMk/>
            <pc:sldMk cId="3271541737" sldId="318"/>
            <ac:spMk id="3" creationId="{D8AA9AD6-A88C-5676-F7B5-AD51E9680088}"/>
          </ac:spMkLst>
        </pc:spChg>
      </pc:sldChg>
      <pc:sldChg chg="addSp modSp add mod">
        <pc:chgData name="Oyinkansola Jacobs" userId="cc94ab850efd8c4a" providerId="LiveId" clId="{1D1FE78F-E386-4BCE-81B6-1B79B125ABF9}" dt="2025-11-08T22:33:17.948" v="471" actId="1076"/>
        <pc:sldMkLst>
          <pc:docMk/>
          <pc:sldMk cId="288782542" sldId="319"/>
        </pc:sldMkLst>
        <pc:spChg chg="add mod">
          <ac:chgData name="Oyinkansola Jacobs" userId="cc94ab850efd8c4a" providerId="LiveId" clId="{1D1FE78F-E386-4BCE-81B6-1B79B125ABF9}" dt="2025-11-08T22:33:17.948" v="471" actId="1076"/>
          <ac:spMkLst>
            <pc:docMk/>
            <pc:sldMk cId="288782542" sldId="319"/>
            <ac:spMk id="3" creationId="{4FFF0DEE-62A3-EEDB-D4F8-111E6F7820C5}"/>
          </ac:spMkLst>
        </pc:spChg>
      </pc:sldChg>
      <pc:sldChg chg="addSp modSp add mod">
        <pc:chgData name="Oyinkansola Jacobs" userId="cc94ab850efd8c4a" providerId="LiveId" clId="{1D1FE78F-E386-4BCE-81B6-1B79B125ABF9}" dt="2025-11-08T22:34:31.954" v="477" actId="403"/>
        <pc:sldMkLst>
          <pc:docMk/>
          <pc:sldMk cId="3181215429" sldId="320"/>
        </pc:sldMkLst>
        <pc:spChg chg="add">
          <ac:chgData name="Oyinkansola Jacobs" userId="cc94ab850efd8c4a" providerId="LiveId" clId="{1D1FE78F-E386-4BCE-81B6-1B79B125ABF9}" dt="2025-11-08T22:33:38.296" v="472"/>
          <ac:spMkLst>
            <pc:docMk/>
            <pc:sldMk cId="3181215429" sldId="320"/>
            <ac:spMk id="2" creationId="{BF5686DC-F8BB-71EA-C453-A5E17490650A}"/>
          </ac:spMkLst>
        </pc:spChg>
        <pc:spChg chg="add">
          <ac:chgData name="Oyinkansola Jacobs" userId="cc94ab850efd8c4a" providerId="LiveId" clId="{1D1FE78F-E386-4BCE-81B6-1B79B125ABF9}" dt="2025-11-08T22:33:38.296" v="472"/>
          <ac:spMkLst>
            <pc:docMk/>
            <pc:sldMk cId="3181215429" sldId="320"/>
            <ac:spMk id="3" creationId="{44891D3D-1C45-03CF-3C64-193DF7457851}"/>
          </ac:spMkLst>
        </pc:spChg>
        <pc:spChg chg="add mod">
          <ac:chgData name="Oyinkansola Jacobs" userId="cc94ab850efd8c4a" providerId="LiveId" clId="{1D1FE78F-E386-4BCE-81B6-1B79B125ABF9}" dt="2025-11-08T22:34:31.954" v="477" actId="403"/>
          <ac:spMkLst>
            <pc:docMk/>
            <pc:sldMk cId="3181215429" sldId="320"/>
            <ac:spMk id="5" creationId="{D28ACD05-061F-C323-DCAC-519BA7A4A583}"/>
          </ac:spMkLst>
        </pc:spChg>
      </pc:sldChg>
      <pc:sldChg chg="add del">
        <pc:chgData name="Oyinkansola Jacobs" userId="cc94ab850efd8c4a" providerId="LiveId" clId="{1D1FE78F-E386-4BCE-81B6-1B79B125ABF9}" dt="2025-11-08T22:34:53.186" v="478" actId="2696"/>
        <pc:sldMkLst>
          <pc:docMk/>
          <pc:sldMk cId="3889463484" sldId="32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08/11/2025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a:p>
        </p:txBody>
      </p:sp>
    </p:spTree>
    <p:extLst>
      <p:ext uri="{BB962C8B-B14F-4D97-AF65-F5344CB8AC3E}">
        <p14:creationId xmlns:p14="http://schemas.microsoft.com/office/powerpoint/2010/main" val="290854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3563225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Surveillance would utilise stroke to improve the knowledge of stroke incidences, trends of stroke and system requirements. The national stroke registries assist in the tracking of cases and outcomes. Hypertension, diabetes and cholesterol screening can be conducted in the community, and this can identify potential victims (Tu and Wang, 2023). The quick response would be ensured through standard reporting pathways. With a wider availability of CT/MRI, it is easier to detect earlier, and this is very crucial since an emergency response is important to increase survival and long-term recovery.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519656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powerful healthcare resilience system will provide prompt and equal stroke care. Stroke units should be increased, and emergency staff members should be trained to assist in the timely treatment. There should be rehabilitation services on a large scale so that disability can be minimised (Dusenbury et al., 2023). Stable clinical practices, such as thrombolysis and thrombectomy algorithms, enhance the outcomes. The workforce in healthcare, particularly in underserved areas, should be invested in to reduce disparities and also enhance resilience over time.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877842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management factors are crucial to stroke prevention. Risk in the population is reduced by investing in campaigns on healthy dieting, smoking and exercise. The availability of hypertensive, diabetic, and anticoagulation medicines should be equal (Everest et al., 2022). Healthy environments should be promoted by policies, i.e. walk walkable areas and less salt consumption. Proper distribution of emergency care resources should be employed to ensure that there is quick treatment even in remote geographic areas.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3525558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FAST campaign on stroke awareness creation will enhance care-seeking and survival since people will learn about the symptoms of stroke. The community health workers can be trained to raise awareness of symptoms and risk factors on local levels (Mohammed et al., 2025). Enhancement of health literacy enables individuals to deal with hypertension and diabetes. Collaboration with non-governmental organisations, media, and schools will support the growth of education activities and reach out to the populations that are difficult to reach.</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1177442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carelearning.org.uk/qualifications/level-2-diploma-care/ahp-3-monitoring/1-2-describe-ways-in-which-the-health-of-individuals-can-be-monitored/" TargetMode="External"/><Relationship Id="rId2" Type="http://schemas.openxmlformats.org/officeDocument/2006/relationships/hyperlink" Target="https://www.uchicagomedicine.org/forefront/pediatrics-articles/2024/february/how-to-tell-if-your-child-is-having-a-stroke" TargetMode="External"/><Relationship Id="rId1" Type="http://schemas.openxmlformats.org/officeDocument/2006/relationships/slideLayout" Target="../slideLayouts/slideLayout7.xml"/><Relationship Id="rId6" Type="http://schemas.openxmlformats.org/officeDocument/2006/relationships/hyperlink" Target="https://commonslibrary.parliament.uk/research-briefings/cdp-2025-0034/" TargetMode="External"/><Relationship Id="rId5" Type="http://schemas.openxmlformats.org/officeDocument/2006/relationships/hyperlink" Target="https://www.gov.uk/government/publications/health-matters-preventing-cardiovascular-disease/health-matters-preventing-cardiovascular-disease" TargetMode="External"/><Relationship Id="rId4" Type="http://schemas.openxmlformats.org/officeDocument/2006/relationships/hyperlink" Target="https://www.england.nhs.uk/publication/national-stroke-service-model-integrated-stroke-delivery-networks/"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stroke.org.uk/stroke/statistics" TargetMode="External"/><Relationship Id="rId3" Type="http://schemas.openxmlformats.org/officeDocument/2006/relationships/hyperlink" Target="https://doi.org/10.3389/fneur.2024.1341170" TargetMode="External"/><Relationship Id="rId7" Type="http://schemas.openxmlformats.org/officeDocument/2006/relationships/hyperlink" Target="https://www.strokeaudit.org/" TargetMode="External"/><Relationship Id="rId2" Type="http://schemas.openxmlformats.org/officeDocument/2006/relationships/hyperlink" Target="https://doi.org/10.5402/2011/953818"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public-health-england-approach-to-surveillance/public-health-england-approach-to-surveillance" TargetMode="External"/><Relationship Id="rId5" Type="http://schemas.openxmlformats.org/officeDocument/2006/relationships/hyperlink" Target="https://www.england.nhs.uk/" TargetMode="External"/><Relationship Id="rId4" Type="http://schemas.openxmlformats.org/officeDocument/2006/relationships/hyperlink" Target="https://www.nhs.uk/conditions/stroke/"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3389/fneur.2023.1324677"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540568" y="5292497"/>
            <a:ext cx="5616624" cy="771872"/>
          </a:xfrm>
        </p:spPr>
        <p:txBody>
          <a:bodyPr>
            <a:normAutofit/>
          </a:bodyPr>
          <a:lstStyle/>
          <a:p>
            <a:r>
              <a:rPr lang="en-GB" sz="2800" b="1" dirty="0">
                <a:solidFill>
                  <a:schemeClr val="bg1"/>
                </a:solidFill>
                <a:cs typeface="Arial" panose="020B0604020202020204" pitchFamily="34" charset="0"/>
              </a:rPr>
              <a:t>Lecturer:- Caroline Salami</a:t>
            </a:r>
          </a:p>
        </p:txBody>
      </p:sp>
      <p:sp>
        <p:nvSpPr>
          <p:cNvPr id="5" name="TextBox 4">
            <a:extLst>
              <a:ext uri="{FF2B5EF4-FFF2-40B4-BE49-F238E27FC236}">
                <a16:creationId xmlns:a16="http://schemas.microsoft.com/office/drawing/2014/main" id="{A241E7F5-8D1F-4694-5F7B-54DC6A67B496}"/>
              </a:ext>
            </a:extLst>
          </p:cNvPr>
          <p:cNvSpPr txBox="1"/>
          <p:nvPr/>
        </p:nvSpPr>
        <p:spPr>
          <a:xfrm>
            <a:off x="827584" y="2103156"/>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Assignment 1 (Stroke) </a:t>
            </a:r>
          </a:p>
        </p:txBody>
      </p:sp>
      <p:sp>
        <p:nvSpPr>
          <p:cNvPr id="7" name="TextBox 6">
            <a:extLst>
              <a:ext uri="{FF2B5EF4-FFF2-40B4-BE49-F238E27FC236}">
                <a16:creationId xmlns:a16="http://schemas.microsoft.com/office/drawing/2014/main" id="{4EE2E764-804F-3FDA-3D7D-02B1626EBE85}"/>
              </a:ext>
            </a:extLst>
          </p:cNvPr>
          <p:cNvSpPr txBox="1"/>
          <p:nvPr/>
        </p:nvSpPr>
        <p:spPr>
          <a:xfrm>
            <a:off x="-7962" y="2653899"/>
            <a:ext cx="4572000" cy="2677656"/>
          </a:xfrm>
          <a:prstGeom prst="rect">
            <a:avLst/>
          </a:prstGeom>
          <a:noFill/>
        </p:spPr>
        <p:txBody>
          <a:bodyPr wrap="square">
            <a:spAutoFit/>
          </a:bodyPr>
          <a:lstStyle/>
          <a:p>
            <a:pPr algn="ctr"/>
            <a:r>
              <a:rPr lang="en-GB" sz="2400" b="1" i="1" dirty="0">
                <a:solidFill>
                  <a:schemeClr val="bg1"/>
                </a:solidFill>
                <a:cs typeface="Arial" panose="020B0604020202020204" pitchFamily="34" charset="0"/>
              </a:rPr>
              <a:t>Module code:-LCHS4008</a:t>
            </a:r>
          </a:p>
          <a:p>
            <a:pPr algn="ctr"/>
            <a:r>
              <a:rPr lang="en-GB" sz="2400" b="1" i="1" dirty="0">
                <a:solidFill>
                  <a:schemeClr val="bg1"/>
                </a:solidFill>
                <a:cs typeface="Arial" panose="020B0604020202020204" pitchFamily="34" charset="0"/>
              </a:rPr>
              <a:t>Students name </a:t>
            </a:r>
          </a:p>
          <a:p>
            <a:pPr algn="ctr"/>
            <a:r>
              <a:rPr lang="en-GB" sz="2400" b="1" i="1" dirty="0">
                <a:solidFill>
                  <a:schemeClr val="bg1"/>
                </a:solidFill>
                <a:cs typeface="Arial" panose="020B0604020202020204" pitchFamily="34" charset="0"/>
              </a:rPr>
              <a:t>Daisy </a:t>
            </a:r>
            <a:r>
              <a:rPr lang="en-GB" sz="2400" b="1" i="1" dirty="0" err="1">
                <a:solidFill>
                  <a:schemeClr val="bg1"/>
                </a:solidFill>
                <a:cs typeface="Arial" panose="020B0604020202020204" pitchFamily="34" charset="0"/>
              </a:rPr>
              <a:t>Nangoonzi</a:t>
            </a:r>
            <a:r>
              <a:rPr lang="en-GB" sz="2400" b="1" i="1" dirty="0">
                <a:solidFill>
                  <a:schemeClr val="bg1"/>
                </a:solidFill>
                <a:cs typeface="Arial" panose="020B0604020202020204" pitchFamily="34" charset="0"/>
              </a:rPr>
              <a:t> (2433877)</a:t>
            </a:r>
          </a:p>
          <a:p>
            <a:pPr algn="ctr"/>
            <a:r>
              <a:rPr lang="en-GB" sz="2400" b="1" i="1" dirty="0">
                <a:solidFill>
                  <a:schemeClr val="bg1"/>
                </a:solidFill>
                <a:cs typeface="Arial" panose="020B0604020202020204" pitchFamily="34" charset="0"/>
              </a:rPr>
              <a:t>Oyinkansola Jacobs(2439186)</a:t>
            </a:r>
          </a:p>
          <a:p>
            <a:pPr algn="ctr"/>
            <a:r>
              <a:rPr lang="en-GB" sz="2400" b="1" i="1" dirty="0">
                <a:solidFill>
                  <a:schemeClr val="bg1"/>
                </a:solidFill>
                <a:cs typeface="Arial" panose="020B0604020202020204" pitchFamily="34" charset="0"/>
              </a:rPr>
              <a:t>Jose Ngonga(2320803)</a:t>
            </a:r>
          </a:p>
          <a:p>
            <a:pPr algn="ctr"/>
            <a:r>
              <a:rPr lang="en-GB" sz="2400" b="1" i="1" dirty="0">
                <a:solidFill>
                  <a:schemeClr val="bg1"/>
                </a:solidFill>
                <a:cs typeface="Arial" panose="020B0604020202020204" pitchFamily="34" charset="0"/>
              </a:rPr>
              <a:t>Zawadi </a:t>
            </a:r>
            <a:r>
              <a:rPr lang="en-GB" sz="2400" b="1" i="1" dirty="0" err="1">
                <a:solidFill>
                  <a:schemeClr val="bg1"/>
                </a:solidFill>
                <a:cs typeface="Arial" panose="020B0604020202020204" pitchFamily="34" charset="0"/>
              </a:rPr>
              <a:t>Nibigira</a:t>
            </a:r>
            <a:r>
              <a:rPr lang="en-GB" sz="2400" b="1" i="1" dirty="0">
                <a:solidFill>
                  <a:schemeClr val="bg1"/>
                </a:solidFill>
                <a:cs typeface="Arial" panose="020B0604020202020204" pitchFamily="34" charset="0"/>
              </a:rPr>
              <a:t>(2435451)</a:t>
            </a:r>
          </a:p>
          <a:p>
            <a:pPr algn="ctr"/>
            <a:r>
              <a:rPr lang="en-GB" sz="2400" b="1" i="1">
                <a:solidFill>
                  <a:schemeClr val="bg1"/>
                </a:solidFill>
                <a:cs typeface="Arial" panose="020B0604020202020204" pitchFamily="34" charset="0"/>
              </a:rPr>
              <a:t>Marie France Bodo(2426167)</a:t>
            </a:r>
            <a:endParaRPr lang="en-GB" sz="2400" b="1" dirty="0">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age of a person with a blue background&#10;&#10;AI-generated content may be incorrect.">
            <a:extLst>
              <a:ext uri="{FF2B5EF4-FFF2-40B4-BE49-F238E27FC236}">
                <a16:creationId xmlns:a16="http://schemas.microsoft.com/office/drawing/2014/main" id="{0F64045D-6439-1AD5-51C3-746BAEE15D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687068" cy="3721007"/>
          </a:xfrm>
          <a:prstGeom prst="rect">
            <a:avLst/>
          </a:prstGeom>
          <a:ln>
            <a:solidFill>
              <a:schemeClr val="tx1"/>
            </a:solidFill>
          </a:ln>
        </p:spPr>
      </p:pic>
      <p:sp>
        <p:nvSpPr>
          <p:cNvPr id="5" name="TextBox 4">
            <a:extLst>
              <a:ext uri="{FF2B5EF4-FFF2-40B4-BE49-F238E27FC236}">
                <a16:creationId xmlns:a16="http://schemas.microsoft.com/office/drawing/2014/main" id="{9F1E4431-8CF2-8F79-DFC0-D892F09A20E1}"/>
              </a:ext>
            </a:extLst>
          </p:cNvPr>
          <p:cNvSpPr txBox="1"/>
          <p:nvPr/>
        </p:nvSpPr>
        <p:spPr>
          <a:xfrm>
            <a:off x="-6350" y="3737775"/>
            <a:ext cx="3138190" cy="923330"/>
          </a:xfrm>
          <a:prstGeom prst="rect">
            <a:avLst/>
          </a:prstGeom>
          <a:noFill/>
        </p:spPr>
        <p:txBody>
          <a:bodyPr wrap="square">
            <a:spAutoFit/>
          </a:bodyPr>
          <a:lstStyle/>
          <a:p>
            <a:r>
              <a:rPr lang="en-GB" dirty="0"/>
              <a:t>https://utswmed.org/medblog/facial-paralysis-plastic-surgery/</a:t>
            </a:r>
          </a:p>
        </p:txBody>
      </p:sp>
      <p:sp>
        <p:nvSpPr>
          <p:cNvPr id="6" name="TextBox 5">
            <a:extLst>
              <a:ext uri="{FF2B5EF4-FFF2-40B4-BE49-F238E27FC236}">
                <a16:creationId xmlns:a16="http://schemas.microsoft.com/office/drawing/2014/main" id="{6AFC7C55-DE32-47B5-8D8A-8B6D7F4E7B2D}"/>
              </a:ext>
            </a:extLst>
          </p:cNvPr>
          <p:cNvSpPr txBox="1"/>
          <p:nvPr/>
        </p:nvSpPr>
        <p:spPr>
          <a:xfrm>
            <a:off x="3779912" y="116632"/>
            <a:ext cx="5256584" cy="646331"/>
          </a:xfrm>
          <a:prstGeom prst="rect">
            <a:avLst/>
          </a:prstGeom>
          <a:solidFill>
            <a:schemeClr val="accent6">
              <a:lumMod val="75000"/>
            </a:schemeClr>
          </a:solidFill>
        </p:spPr>
        <p:txBody>
          <a:bodyPr wrap="square" rtlCol="0">
            <a:spAutoFit/>
          </a:bodyPr>
          <a:lstStyle/>
          <a:p>
            <a:r>
              <a:rPr lang="en-GB" dirty="0"/>
              <a:t>What are the main approaches and strategies that could be used to measure stoke outbreak.</a:t>
            </a:r>
          </a:p>
        </p:txBody>
      </p:sp>
      <p:sp>
        <p:nvSpPr>
          <p:cNvPr id="7" name="TextBox 6">
            <a:extLst>
              <a:ext uri="{FF2B5EF4-FFF2-40B4-BE49-F238E27FC236}">
                <a16:creationId xmlns:a16="http://schemas.microsoft.com/office/drawing/2014/main" id="{30FF9818-EAB5-A12D-5B77-F00522394594}"/>
              </a:ext>
            </a:extLst>
          </p:cNvPr>
          <p:cNvSpPr txBox="1"/>
          <p:nvPr/>
        </p:nvSpPr>
        <p:spPr>
          <a:xfrm>
            <a:off x="3779912" y="980728"/>
            <a:ext cx="5364088" cy="3970318"/>
          </a:xfrm>
          <a:prstGeom prst="rect">
            <a:avLst/>
          </a:prstGeom>
          <a:noFill/>
        </p:spPr>
        <p:txBody>
          <a:bodyPr wrap="square" rtlCol="0">
            <a:spAutoFit/>
          </a:bodyPr>
          <a:lstStyle/>
          <a:p>
            <a:r>
              <a:rPr lang="en-GB" b="1" dirty="0"/>
              <a:t>Definition:</a:t>
            </a:r>
            <a:r>
              <a:rPr lang="en-GB" dirty="0"/>
              <a:t> A stroke is when blood stops flowing to a part of your brain. It can affect things like speech and movement and take a long time to recover. (Stroke - NHS)</a:t>
            </a:r>
          </a:p>
          <a:p>
            <a:endParaRPr lang="en-GB" dirty="0"/>
          </a:p>
          <a:p>
            <a:r>
              <a:rPr lang="en-GB" dirty="0"/>
              <a:t>                A stroke can happen suddenly.</a:t>
            </a:r>
          </a:p>
          <a:p>
            <a:r>
              <a:rPr lang="en-GB" dirty="0"/>
              <a:t>The main signs &amp; symptoms may include:</a:t>
            </a:r>
          </a:p>
          <a:p>
            <a:r>
              <a:rPr lang="en-GB" dirty="0"/>
              <a:t>· </a:t>
            </a:r>
            <a:r>
              <a:rPr lang="en-GB" b="1" dirty="0"/>
              <a:t>face weakness </a:t>
            </a:r>
            <a:r>
              <a:rPr lang="en-GB" dirty="0"/>
              <a:t>– one side of your face may droop (fall) and it might be hard to smile.</a:t>
            </a:r>
          </a:p>
          <a:p>
            <a:r>
              <a:rPr lang="en-GB" dirty="0"/>
              <a:t>· </a:t>
            </a:r>
            <a:r>
              <a:rPr lang="en-GB" b="1" dirty="0"/>
              <a:t>arm weakness </a:t>
            </a:r>
            <a:r>
              <a:rPr lang="en-GB" dirty="0"/>
              <a:t>– you may not be able to fully lift both arms and keep them there because of weakness or numbness in 1 arm</a:t>
            </a:r>
          </a:p>
          <a:p>
            <a:r>
              <a:rPr lang="en-GB" b="1" dirty="0"/>
              <a:t>· speech problems </a:t>
            </a:r>
            <a:r>
              <a:rPr lang="en-GB" dirty="0"/>
              <a:t>– you may slur your words or sound confused</a:t>
            </a:r>
          </a:p>
        </p:txBody>
      </p:sp>
      <p:sp>
        <p:nvSpPr>
          <p:cNvPr id="8" name="TextBox 7">
            <a:extLst>
              <a:ext uri="{FF2B5EF4-FFF2-40B4-BE49-F238E27FC236}">
                <a16:creationId xmlns:a16="http://schemas.microsoft.com/office/drawing/2014/main" id="{0E731C73-CEA5-6352-F0C4-2B4CAEE7C6D6}"/>
              </a:ext>
            </a:extLst>
          </p:cNvPr>
          <p:cNvSpPr txBox="1"/>
          <p:nvPr/>
        </p:nvSpPr>
        <p:spPr>
          <a:xfrm>
            <a:off x="7380312" y="6372036"/>
            <a:ext cx="2664296" cy="369332"/>
          </a:xfrm>
          <a:prstGeom prst="rect">
            <a:avLst/>
          </a:prstGeom>
          <a:noFill/>
        </p:spPr>
        <p:txBody>
          <a:bodyPr wrap="square" rtlCol="0">
            <a:spAutoFit/>
          </a:bodyPr>
          <a:lstStyle/>
          <a:p>
            <a:r>
              <a:rPr lang="en-GB" dirty="0">
                <a:solidFill>
                  <a:schemeClr val="bg1"/>
                </a:solidFill>
              </a:rPr>
              <a:t>Daisy </a:t>
            </a:r>
            <a:r>
              <a:rPr lang="en-GB" dirty="0" err="1">
                <a:solidFill>
                  <a:schemeClr val="bg1"/>
                </a:solidFill>
              </a:rPr>
              <a:t>Nangoozi</a:t>
            </a:r>
            <a:endParaRPr lang="en-GB" dirty="0">
              <a:solidFill>
                <a:schemeClr val="bg1"/>
              </a:solidFill>
            </a:endParaRPr>
          </a:p>
        </p:txBody>
      </p:sp>
    </p:spTree>
    <p:extLst>
      <p:ext uri="{BB962C8B-B14F-4D97-AF65-F5344CB8AC3E}">
        <p14:creationId xmlns:p14="http://schemas.microsoft.com/office/powerpoint/2010/main" val="39013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6EBD915-4AF5-1AEC-D4A0-AD7F71BCF9D2}"/>
              </a:ext>
            </a:extLst>
          </p:cNvPr>
          <p:cNvSpPr>
            <a:spLocks noGrp="1"/>
          </p:cNvSpPr>
          <p:nvPr>
            <p:ph type="title"/>
          </p:nvPr>
        </p:nvSpPr>
        <p:spPr>
          <a:xfrm>
            <a:off x="-334888" y="-18628"/>
            <a:ext cx="4906888" cy="778098"/>
          </a:xfrm>
        </p:spPr>
        <p:txBody>
          <a:bodyPr/>
          <a:lstStyle/>
          <a:p>
            <a:r>
              <a:rPr lang="en-US" dirty="0"/>
              <a:t>Signs of a stroke</a:t>
            </a:r>
          </a:p>
        </p:txBody>
      </p:sp>
      <p:pic>
        <p:nvPicPr>
          <p:cNvPr id="3" name="Picture 2" descr="A poster with text and images of different types of gestures&#10;&#10;AI-generated content may be incorrect.">
            <a:extLst>
              <a:ext uri="{FF2B5EF4-FFF2-40B4-BE49-F238E27FC236}">
                <a16:creationId xmlns:a16="http://schemas.microsoft.com/office/drawing/2014/main" id="{6F2A185D-43E1-CDD8-CC72-72C9A221A6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256" y="872716"/>
            <a:ext cx="4038600" cy="3888432"/>
          </a:xfrm>
          <a:prstGeom prst="rect">
            <a:avLst/>
          </a:prstGeom>
          <a:noFill/>
        </p:spPr>
      </p:pic>
      <p:sp>
        <p:nvSpPr>
          <p:cNvPr id="10" name="Content Placeholder 3">
            <a:extLst>
              <a:ext uri="{FF2B5EF4-FFF2-40B4-BE49-F238E27FC236}">
                <a16:creationId xmlns:a16="http://schemas.microsoft.com/office/drawing/2014/main" id="{7DF74EB6-9A89-737A-04E0-A9A01418D801}"/>
              </a:ext>
            </a:extLst>
          </p:cNvPr>
          <p:cNvSpPr>
            <a:spLocks noGrp="1"/>
          </p:cNvSpPr>
          <p:nvPr>
            <p:ph sz="half" idx="2"/>
          </p:nvPr>
        </p:nvSpPr>
        <p:spPr>
          <a:xfrm>
            <a:off x="4283968" y="116632"/>
            <a:ext cx="4411838" cy="5400600"/>
          </a:xfrm>
        </p:spPr>
        <p:txBody>
          <a:bodyPr>
            <a:normAutofit fontScale="55000" lnSpcReduction="20000"/>
          </a:bodyPr>
          <a:lstStyle/>
          <a:p>
            <a:pPr marL="0" indent="0">
              <a:buNone/>
            </a:pPr>
            <a:r>
              <a:rPr lang="en-GB" sz="2300" dirty="0">
                <a:latin typeface="Arial" panose="020B0604020202020204" pitchFamily="34" charset="0"/>
                <a:cs typeface="Arial" panose="020B0604020202020204" pitchFamily="34" charset="0"/>
              </a:rPr>
              <a:t>The easiest way to remember these symptoms is the word B.E.F.A.S.T. This stands for:</a:t>
            </a:r>
          </a:p>
          <a:p>
            <a:pPr marL="0" indent="0">
              <a:buNone/>
            </a:pPr>
            <a:r>
              <a:rPr lang="en-GB" sz="2300" dirty="0">
                <a:latin typeface="Arial" panose="020B0604020202020204" pitchFamily="34" charset="0"/>
                <a:cs typeface="Arial" panose="020B0604020202020204" pitchFamily="34" charset="0"/>
              </a:rPr>
              <a:t>B = Balance </a:t>
            </a:r>
            <a:r>
              <a:rPr lang="en-GB" sz="2300" dirty="0" err="1">
                <a:latin typeface="Arial" panose="020B0604020202020204" pitchFamily="34" charset="0"/>
                <a:cs typeface="Arial" panose="020B0604020202020204" pitchFamily="34" charset="0"/>
              </a:rPr>
              <a:t>i.e</a:t>
            </a:r>
            <a:r>
              <a:rPr lang="en-GB" sz="2300" dirty="0">
                <a:latin typeface="Arial" panose="020B0604020202020204" pitchFamily="34" charset="0"/>
                <a:cs typeface="Arial" panose="020B0604020202020204" pitchFamily="34" charset="0"/>
              </a:rPr>
              <a:t> not walking straight/feeling dizzy</a:t>
            </a:r>
          </a:p>
          <a:p>
            <a:pPr marL="0" indent="0">
              <a:buNone/>
            </a:pPr>
            <a:r>
              <a:rPr lang="en-GB" sz="2300" dirty="0">
                <a:latin typeface="Arial" panose="020B0604020202020204" pitchFamily="34" charset="0"/>
                <a:cs typeface="Arial" panose="020B0604020202020204" pitchFamily="34" charset="0"/>
              </a:rPr>
              <a:t>E = Eyes</a:t>
            </a:r>
          </a:p>
          <a:p>
            <a:pPr marL="0" indent="0">
              <a:buNone/>
            </a:pPr>
            <a:r>
              <a:rPr lang="en-GB" sz="2300" dirty="0">
                <a:latin typeface="Arial" panose="020B0604020202020204" pitchFamily="34" charset="0"/>
                <a:cs typeface="Arial" panose="020B0604020202020204" pitchFamily="34" charset="0"/>
              </a:rPr>
              <a:t>F= face</a:t>
            </a:r>
          </a:p>
          <a:p>
            <a:pPr marL="0" indent="0">
              <a:buNone/>
            </a:pPr>
            <a:r>
              <a:rPr lang="en-GB" sz="2300" dirty="0">
                <a:latin typeface="Arial" panose="020B0604020202020204" pitchFamily="34" charset="0"/>
                <a:cs typeface="Arial" panose="020B0604020202020204" pitchFamily="34" charset="0"/>
              </a:rPr>
              <a:t>A = arms</a:t>
            </a:r>
          </a:p>
          <a:p>
            <a:pPr marL="0" indent="0">
              <a:buNone/>
            </a:pPr>
            <a:r>
              <a:rPr lang="en-GB" sz="2300" dirty="0">
                <a:latin typeface="Arial" panose="020B0604020202020204" pitchFamily="34" charset="0"/>
                <a:cs typeface="Arial" panose="020B0604020202020204" pitchFamily="34" charset="0"/>
              </a:rPr>
              <a:t>S = speech</a:t>
            </a:r>
          </a:p>
          <a:p>
            <a:pPr marL="0" indent="0">
              <a:buNone/>
            </a:pPr>
            <a:r>
              <a:rPr lang="en-GB" sz="2300" dirty="0">
                <a:latin typeface="Arial" panose="020B0604020202020204" pitchFamily="34" charset="0"/>
                <a:cs typeface="Arial" panose="020B0604020202020204" pitchFamily="34" charset="0"/>
              </a:rPr>
              <a:t>T = time to call 999. A stroke needs urgent medical help in hospital because it can be life-threatening.</a:t>
            </a:r>
          </a:p>
          <a:p>
            <a:pPr marL="0" indent="0">
              <a:buNone/>
            </a:pPr>
            <a:r>
              <a:rPr lang="en-GB" sz="2300" dirty="0">
                <a:latin typeface="Arial" panose="020B0604020202020204" pitchFamily="34" charset="0"/>
                <a:cs typeface="Arial" panose="020B0604020202020204" pitchFamily="34" charset="0"/>
              </a:rPr>
              <a:t>Symptoms of a stroke can sometimes stop after a short time, so you may think you're OK. Even if this happens, get medical help straight away.</a:t>
            </a:r>
          </a:p>
          <a:p>
            <a:pPr marL="0" indent="0">
              <a:buNone/>
            </a:pPr>
            <a:endParaRPr lang="en-GB" sz="2300" dirty="0">
              <a:latin typeface="Arial" panose="020B0604020202020204" pitchFamily="34" charset="0"/>
              <a:cs typeface="Arial" panose="020B0604020202020204" pitchFamily="34" charset="0"/>
            </a:endParaRPr>
          </a:p>
          <a:p>
            <a:pPr marL="0" indent="0">
              <a:buNone/>
            </a:pPr>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Other signs &amp; symptoms of a stroke</a:t>
            </a:r>
          </a:p>
          <a:p>
            <a:pPr marL="0" indent="0">
              <a:buNone/>
            </a:pPr>
            <a:r>
              <a:rPr lang="en-GB" sz="2300" dirty="0">
                <a:latin typeface="Arial" panose="020B0604020202020204" pitchFamily="34" charset="0"/>
                <a:cs typeface="Arial" panose="020B0604020202020204" pitchFamily="34" charset="0"/>
              </a:rPr>
              <a:t>There are other signs that you or someone else is having a stroke. These include:</a:t>
            </a:r>
          </a:p>
          <a:p>
            <a:pPr marL="0" indent="0">
              <a:buNone/>
            </a:pPr>
            <a:r>
              <a:rPr lang="en-GB" sz="2300" dirty="0">
                <a:latin typeface="Arial" panose="020B0604020202020204" pitchFamily="34" charset="0"/>
                <a:cs typeface="Arial" panose="020B0604020202020204" pitchFamily="34" charset="0"/>
              </a:rPr>
              <a:t>•	weakness or numbness down 1 side of your body</a:t>
            </a:r>
          </a:p>
          <a:p>
            <a:pPr marL="0" indent="0">
              <a:buNone/>
            </a:pPr>
            <a:r>
              <a:rPr lang="en-GB" sz="2300" dirty="0">
                <a:latin typeface="Arial" panose="020B0604020202020204" pitchFamily="34" charset="0"/>
                <a:cs typeface="Arial" panose="020B0604020202020204" pitchFamily="34" charset="0"/>
              </a:rPr>
              <a:t>•	blurred vision or loss of sight in 1 or both eyes</a:t>
            </a:r>
          </a:p>
          <a:p>
            <a:pPr marL="0" indent="0">
              <a:buNone/>
            </a:pPr>
            <a:r>
              <a:rPr lang="en-GB" sz="2300" dirty="0">
                <a:latin typeface="Arial" panose="020B0604020202020204" pitchFamily="34" charset="0"/>
                <a:cs typeface="Arial" panose="020B0604020202020204" pitchFamily="34" charset="0"/>
              </a:rPr>
              <a:t>•	finding it difficult to speak or think of words</a:t>
            </a:r>
          </a:p>
          <a:p>
            <a:pPr marL="0" indent="0">
              <a:buNone/>
            </a:pPr>
            <a:r>
              <a:rPr lang="en-GB" sz="2300" dirty="0">
                <a:latin typeface="Arial" panose="020B0604020202020204" pitchFamily="34" charset="0"/>
                <a:cs typeface="Arial" panose="020B0604020202020204" pitchFamily="34" charset="0"/>
              </a:rPr>
              <a:t>•	confusion and memory loss</a:t>
            </a:r>
          </a:p>
          <a:p>
            <a:pPr marL="0" indent="0">
              <a:buNone/>
            </a:pPr>
            <a:r>
              <a:rPr lang="en-GB" sz="2300" dirty="0">
                <a:latin typeface="Arial" panose="020B0604020202020204" pitchFamily="34" charset="0"/>
                <a:cs typeface="Arial" panose="020B0604020202020204" pitchFamily="34" charset="0"/>
              </a:rPr>
              <a:t>•	feeling dizzy or falling over</a:t>
            </a:r>
          </a:p>
          <a:p>
            <a:pPr marL="0" indent="0">
              <a:buNone/>
            </a:pPr>
            <a:r>
              <a:rPr lang="en-GB" sz="2300" dirty="0">
                <a:latin typeface="Arial" panose="020B0604020202020204" pitchFamily="34" charset="0"/>
                <a:cs typeface="Arial" panose="020B0604020202020204" pitchFamily="34" charset="0"/>
              </a:rPr>
              <a:t>•	a severe headache</a:t>
            </a:r>
          </a:p>
          <a:p>
            <a:pPr marL="0" indent="0">
              <a:buNone/>
            </a:pPr>
            <a:r>
              <a:rPr lang="en-GB" sz="2300" dirty="0">
                <a:latin typeface="Arial" panose="020B0604020202020204" pitchFamily="34" charset="0"/>
                <a:cs typeface="Arial" panose="020B0604020202020204" pitchFamily="34" charset="0"/>
              </a:rPr>
              <a:t>•	feeling or being sick (nausea or vomiting)</a:t>
            </a:r>
          </a:p>
          <a:p>
            <a:pPr marL="0" indent="0">
              <a:buNone/>
            </a:pPr>
            <a:endParaRPr lang="en-US" sz="1000" dirty="0"/>
          </a:p>
        </p:txBody>
      </p:sp>
      <p:sp>
        <p:nvSpPr>
          <p:cNvPr id="6" name="TextBox 5">
            <a:extLst>
              <a:ext uri="{FF2B5EF4-FFF2-40B4-BE49-F238E27FC236}">
                <a16:creationId xmlns:a16="http://schemas.microsoft.com/office/drawing/2014/main" id="{EA9713A7-D293-AF6D-3EBC-4EA975DDE44F}"/>
              </a:ext>
            </a:extLst>
          </p:cNvPr>
          <p:cNvSpPr txBox="1"/>
          <p:nvPr/>
        </p:nvSpPr>
        <p:spPr>
          <a:xfrm>
            <a:off x="7380312" y="6340678"/>
            <a:ext cx="2016224" cy="369332"/>
          </a:xfrm>
          <a:prstGeom prst="rect">
            <a:avLst/>
          </a:prstGeom>
          <a:noFill/>
        </p:spPr>
        <p:txBody>
          <a:bodyPr wrap="square" rtlCol="0">
            <a:spAutoFit/>
          </a:bodyPr>
          <a:lstStyle/>
          <a:p>
            <a:r>
              <a:rPr lang="en-GB" dirty="0">
                <a:solidFill>
                  <a:schemeClr val="bg1"/>
                </a:solidFill>
              </a:rPr>
              <a:t>Daisy </a:t>
            </a:r>
            <a:r>
              <a:rPr lang="en-GB" dirty="0" err="1">
                <a:solidFill>
                  <a:schemeClr val="bg1"/>
                </a:solidFill>
              </a:rPr>
              <a:t>Nangoozi</a:t>
            </a:r>
            <a:endParaRPr lang="en-GB" dirty="0">
              <a:solidFill>
                <a:schemeClr val="bg1"/>
              </a:solidFill>
            </a:endParaRPr>
          </a:p>
        </p:txBody>
      </p:sp>
    </p:spTree>
    <p:extLst>
      <p:ext uri="{BB962C8B-B14F-4D97-AF65-F5344CB8AC3E}">
        <p14:creationId xmlns:p14="http://schemas.microsoft.com/office/powerpoint/2010/main" val="2668463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9905E1-98F2-3815-EC75-BE5A5D75EACE}"/>
              </a:ext>
            </a:extLst>
          </p:cNvPr>
          <p:cNvSpPr txBox="1"/>
          <p:nvPr/>
        </p:nvSpPr>
        <p:spPr>
          <a:xfrm>
            <a:off x="107504" y="762964"/>
            <a:ext cx="6750496" cy="4093428"/>
          </a:xfrm>
          <a:prstGeom prst="rect">
            <a:avLst/>
          </a:prstGeom>
          <a:noFill/>
        </p:spPr>
        <p:txBody>
          <a:bodyPr wrap="square">
            <a:spAutoFit/>
          </a:bodyPr>
          <a:lstStyle/>
          <a:p>
            <a:r>
              <a:rPr lang="en-GB" sz="2000" dirty="0"/>
              <a:t>A stroke is more likely to happen if you're older, but it can happen at any age.</a:t>
            </a:r>
          </a:p>
          <a:p>
            <a:r>
              <a:rPr lang="en-GB" sz="2000" dirty="0"/>
              <a:t>According to the UK (Stroke Association, 2024)</a:t>
            </a:r>
          </a:p>
          <a:p>
            <a:endParaRPr lang="en-GB" sz="2000" dirty="0"/>
          </a:p>
          <a:p>
            <a:r>
              <a:rPr lang="en-GB" sz="2000" dirty="0"/>
              <a:t>•	Stroke strikes every five minutes</a:t>
            </a:r>
          </a:p>
          <a:p>
            <a:r>
              <a:rPr lang="en-GB" sz="2000" dirty="0"/>
              <a:t>•	There are 1.4 million stroke survivors in the UK</a:t>
            </a:r>
          </a:p>
          <a:p>
            <a:r>
              <a:rPr lang="en-GB" sz="2000" dirty="0"/>
              <a:t>•	There are around 100,000 strokes every year in the UK.</a:t>
            </a:r>
          </a:p>
          <a:p>
            <a:pPr marL="342900" indent="-342900">
              <a:buFont typeface="Arial" panose="020B0604020202020204" pitchFamily="34" charset="0"/>
              <a:buChar char="•"/>
            </a:pPr>
            <a:r>
              <a:rPr lang="en-GB" sz="2000" dirty="0"/>
              <a:t>	In 2016 first strokes affected 57,000 people in England, with 51% occurring in males and 49% in females.</a:t>
            </a:r>
          </a:p>
          <a:p>
            <a:r>
              <a:rPr lang="en-GB" sz="2000" dirty="0"/>
              <a:t>•	In the UK there are approximately 1.3 million people living with stroke.</a:t>
            </a:r>
          </a:p>
        </p:txBody>
      </p:sp>
      <p:sp>
        <p:nvSpPr>
          <p:cNvPr id="5" name="TextBox 4">
            <a:extLst>
              <a:ext uri="{FF2B5EF4-FFF2-40B4-BE49-F238E27FC236}">
                <a16:creationId xmlns:a16="http://schemas.microsoft.com/office/drawing/2014/main" id="{E00B54D1-A176-338A-DD64-A53538F030E1}"/>
              </a:ext>
            </a:extLst>
          </p:cNvPr>
          <p:cNvSpPr txBox="1"/>
          <p:nvPr/>
        </p:nvSpPr>
        <p:spPr>
          <a:xfrm>
            <a:off x="251520" y="116632"/>
            <a:ext cx="8892480" cy="646331"/>
          </a:xfrm>
          <a:prstGeom prst="rect">
            <a:avLst/>
          </a:prstGeom>
          <a:noFill/>
        </p:spPr>
        <p:txBody>
          <a:bodyPr wrap="square" rtlCol="0">
            <a:spAutoFit/>
          </a:bodyPr>
          <a:lstStyle/>
          <a:p>
            <a:r>
              <a:rPr lang="en-GB" sz="3600" dirty="0"/>
              <a:t>Prevalence &amp; Incidence rate of Stroke</a:t>
            </a:r>
          </a:p>
        </p:txBody>
      </p:sp>
      <p:sp>
        <p:nvSpPr>
          <p:cNvPr id="7" name="TextBox 6">
            <a:extLst>
              <a:ext uri="{FF2B5EF4-FFF2-40B4-BE49-F238E27FC236}">
                <a16:creationId xmlns:a16="http://schemas.microsoft.com/office/drawing/2014/main" id="{1E213E4D-A831-A189-E151-9A194CB4B52F}"/>
              </a:ext>
            </a:extLst>
          </p:cNvPr>
          <p:cNvSpPr txBox="1"/>
          <p:nvPr/>
        </p:nvSpPr>
        <p:spPr>
          <a:xfrm>
            <a:off x="7020272" y="6488668"/>
            <a:ext cx="4572000" cy="369332"/>
          </a:xfrm>
          <a:prstGeom prst="rect">
            <a:avLst/>
          </a:prstGeom>
          <a:noFill/>
        </p:spPr>
        <p:txBody>
          <a:bodyPr wrap="square">
            <a:spAutoFit/>
          </a:bodyPr>
          <a:lstStyle/>
          <a:p>
            <a:r>
              <a:rPr lang="en-GB" dirty="0">
                <a:solidFill>
                  <a:schemeClr val="bg1"/>
                </a:solidFill>
              </a:rPr>
              <a:t>Daisy </a:t>
            </a:r>
            <a:r>
              <a:rPr lang="en-GB" dirty="0" err="1">
                <a:solidFill>
                  <a:schemeClr val="bg1"/>
                </a:solidFill>
              </a:rPr>
              <a:t>Nangoozi</a:t>
            </a:r>
            <a:endParaRPr lang="en-GB" dirty="0">
              <a:solidFill>
                <a:schemeClr val="bg1"/>
              </a:solidFill>
            </a:endParaRPr>
          </a:p>
        </p:txBody>
      </p:sp>
    </p:spTree>
    <p:extLst>
      <p:ext uri="{BB962C8B-B14F-4D97-AF65-F5344CB8AC3E}">
        <p14:creationId xmlns:p14="http://schemas.microsoft.com/office/powerpoint/2010/main" val="2969877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4EEA-3970-C557-7E18-1E98D19A0AD3}"/>
              </a:ext>
            </a:extLst>
          </p:cNvPr>
          <p:cNvSpPr>
            <a:spLocks noGrp="1"/>
          </p:cNvSpPr>
          <p:nvPr>
            <p:ph type="title"/>
          </p:nvPr>
        </p:nvSpPr>
        <p:spPr>
          <a:xfrm>
            <a:off x="457200" y="0"/>
            <a:ext cx="8229600" cy="634082"/>
          </a:xfrm>
        </p:spPr>
        <p:txBody>
          <a:bodyPr>
            <a:normAutofit fontScale="90000"/>
          </a:bodyPr>
          <a:lstStyle/>
          <a:p>
            <a:r>
              <a:rPr lang="en-GB" dirty="0"/>
              <a:t>Statistics on stroke in the </a:t>
            </a:r>
            <a:r>
              <a:rPr lang="en-GB" dirty="0" err="1"/>
              <a:t>uk</a:t>
            </a:r>
            <a:r>
              <a:rPr lang="en-GB" dirty="0"/>
              <a:t> </a:t>
            </a:r>
          </a:p>
        </p:txBody>
      </p:sp>
      <p:sp>
        <p:nvSpPr>
          <p:cNvPr id="3" name="TextBox 2">
            <a:extLst>
              <a:ext uri="{FF2B5EF4-FFF2-40B4-BE49-F238E27FC236}">
                <a16:creationId xmlns:a16="http://schemas.microsoft.com/office/drawing/2014/main" id="{A4D43E61-6381-C166-956E-ABA99BF992A3}"/>
              </a:ext>
            </a:extLst>
          </p:cNvPr>
          <p:cNvSpPr txBox="1"/>
          <p:nvPr/>
        </p:nvSpPr>
        <p:spPr>
          <a:xfrm>
            <a:off x="439192" y="764704"/>
            <a:ext cx="8568952" cy="5016758"/>
          </a:xfrm>
          <a:prstGeom prst="rect">
            <a:avLst/>
          </a:prstGeom>
          <a:noFill/>
        </p:spPr>
        <p:txBody>
          <a:bodyPr wrap="square" rtlCol="0">
            <a:spAutoFit/>
          </a:bodyPr>
          <a:lstStyle/>
          <a:p>
            <a:r>
              <a:rPr lang="en-GB" sz="2000" dirty="0"/>
              <a:t>•	The number of hospital admissions per year due to stroke is approximately:</a:t>
            </a:r>
          </a:p>
          <a:p>
            <a:endParaRPr lang="en-GB" sz="2000" dirty="0"/>
          </a:p>
          <a:p>
            <a:r>
              <a:rPr lang="en-GB" sz="2000" dirty="0"/>
              <a:t>o	126,000 in England.</a:t>
            </a:r>
          </a:p>
          <a:p>
            <a:r>
              <a:rPr lang="en-GB" sz="2000" dirty="0"/>
              <a:t>o	9900 in Scotland. </a:t>
            </a:r>
          </a:p>
          <a:p>
            <a:r>
              <a:rPr lang="en-GB" sz="2000" dirty="0"/>
              <a:t>o	8000 in Wales.</a:t>
            </a:r>
          </a:p>
          <a:p>
            <a:r>
              <a:rPr lang="en-GB" sz="2000" dirty="0"/>
              <a:t>o	5000 in Northern Ireland.</a:t>
            </a:r>
          </a:p>
          <a:p>
            <a:r>
              <a:rPr lang="en-GB" sz="2000" dirty="0"/>
              <a:t>•	Stroke is a leading cause of death and disability, causing around 38,000 deaths each year in the UK.</a:t>
            </a:r>
          </a:p>
          <a:p>
            <a:r>
              <a:rPr lang="en-GB" sz="2000" dirty="0"/>
              <a:t>•	Strokes are occurring at an earlier age — age at onset fell from 70.5 to 68.2 years in males and 74.5 to 73.0 years in females between 2007 and 2016, and over a third of strokes occurred in adults aged between 40 and 69 years.</a:t>
            </a:r>
          </a:p>
          <a:p>
            <a:r>
              <a:rPr lang="en-GB" sz="2000" dirty="0"/>
              <a:t>o	The median age of stroke in males was 70 years compared to 76 years in females — the largest number of strokes in males occurred in those aged 70–79 years and in those aged 80–89 years in females. </a:t>
            </a:r>
          </a:p>
        </p:txBody>
      </p:sp>
      <p:sp>
        <p:nvSpPr>
          <p:cNvPr id="5" name="TextBox 4">
            <a:extLst>
              <a:ext uri="{FF2B5EF4-FFF2-40B4-BE49-F238E27FC236}">
                <a16:creationId xmlns:a16="http://schemas.microsoft.com/office/drawing/2014/main" id="{82D8EA89-18F3-6737-BD8F-4E2989AB7F2D}"/>
              </a:ext>
            </a:extLst>
          </p:cNvPr>
          <p:cNvSpPr txBox="1"/>
          <p:nvPr/>
        </p:nvSpPr>
        <p:spPr>
          <a:xfrm>
            <a:off x="7020272" y="6381328"/>
            <a:ext cx="4572000" cy="369332"/>
          </a:xfrm>
          <a:prstGeom prst="rect">
            <a:avLst/>
          </a:prstGeom>
          <a:noFill/>
        </p:spPr>
        <p:txBody>
          <a:bodyPr wrap="square">
            <a:spAutoFit/>
          </a:bodyPr>
          <a:lstStyle/>
          <a:p>
            <a:r>
              <a:rPr lang="en-GB" dirty="0">
                <a:solidFill>
                  <a:schemeClr val="bg1"/>
                </a:solidFill>
              </a:rPr>
              <a:t>Daisy </a:t>
            </a:r>
            <a:r>
              <a:rPr lang="en-GB" dirty="0" err="1">
                <a:solidFill>
                  <a:schemeClr val="bg1"/>
                </a:solidFill>
              </a:rPr>
              <a:t>Nangoozi</a:t>
            </a:r>
            <a:endParaRPr lang="en-GB" dirty="0">
              <a:solidFill>
                <a:schemeClr val="bg1"/>
              </a:solidFill>
            </a:endParaRPr>
          </a:p>
        </p:txBody>
      </p:sp>
    </p:spTree>
    <p:extLst>
      <p:ext uri="{BB962C8B-B14F-4D97-AF65-F5344CB8AC3E}">
        <p14:creationId xmlns:p14="http://schemas.microsoft.com/office/powerpoint/2010/main" val="2433698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x-ray of a person's head&#10;&#10;AI-generated content may be incorrect.">
            <a:extLst>
              <a:ext uri="{FF2B5EF4-FFF2-40B4-BE49-F238E27FC236}">
                <a16:creationId xmlns:a16="http://schemas.microsoft.com/office/drawing/2014/main" id="{A1A5B66D-0402-746E-4D39-A1DB11E58C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384376" cy="5301208"/>
          </a:xfrm>
          <a:prstGeom prst="rect">
            <a:avLst/>
          </a:prstGeom>
        </p:spPr>
      </p:pic>
      <p:sp>
        <p:nvSpPr>
          <p:cNvPr id="4" name="TextBox 3">
            <a:extLst>
              <a:ext uri="{FF2B5EF4-FFF2-40B4-BE49-F238E27FC236}">
                <a16:creationId xmlns:a16="http://schemas.microsoft.com/office/drawing/2014/main" id="{50490F74-6BA8-D060-B079-526265E25809}"/>
              </a:ext>
            </a:extLst>
          </p:cNvPr>
          <p:cNvSpPr txBox="1"/>
          <p:nvPr/>
        </p:nvSpPr>
        <p:spPr>
          <a:xfrm>
            <a:off x="3410396" y="0"/>
            <a:ext cx="5652120" cy="1015663"/>
          </a:xfrm>
          <a:prstGeom prst="rect">
            <a:avLst/>
          </a:prstGeom>
          <a:solidFill>
            <a:schemeClr val="accent6"/>
          </a:solidFill>
        </p:spPr>
        <p:txBody>
          <a:bodyPr wrap="square" rtlCol="0">
            <a:spAutoFit/>
          </a:bodyPr>
          <a:lstStyle/>
          <a:p>
            <a:r>
              <a:rPr lang="en-GB" sz="2000" b="1" dirty="0">
                <a:latin typeface="Arial" panose="020B0604020202020204" pitchFamily="34" charset="0"/>
                <a:cs typeface="Arial" panose="020B0604020202020204" pitchFamily="34" charset="0"/>
              </a:rPr>
              <a:t>What are the main approaches and strategies that could be used to monitor Stroke</a:t>
            </a:r>
            <a:endParaRPr lang="en-GB" sz="2000" b="1" dirty="0">
              <a:solidFill>
                <a:schemeClr val="tx2"/>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A65B246-D778-3446-F030-DD8B8AE76972}"/>
              </a:ext>
            </a:extLst>
          </p:cNvPr>
          <p:cNvSpPr txBox="1"/>
          <p:nvPr/>
        </p:nvSpPr>
        <p:spPr>
          <a:xfrm>
            <a:off x="107504" y="5332566"/>
            <a:ext cx="2376264" cy="369332"/>
          </a:xfrm>
          <a:prstGeom prst="rect">
            <a:avLst/>
          </a:prstGeom>
          <a:noFill/>
        </p:spPr>
        <p:txBody>
          <a:bodyPr wrap="square" rtlCol="0">
            <a:spAutoFit/>
          </a:bodyPr>
          <a:lstStyle/>
          <a:p>
            <a:r>
              <a:rPr lang="en-GB" dirty="0"/>
              <a:t>(</a:t>
            </a:r>
            <a:r>
              <a:rPr lang="en-GB" i="1" dirty="0"/>
              <a:t>Fig 1</a:t>
            </a:r>
            <a:r>
              <a:rPr lang="en-GB" dirty="0"/>
              <a:t>)</a:t>
            </a:r>
          </a:p>
        </p:txBody>
      </p:sp>
      <p:sp>
        <p:nvSpPr>
          <p:cNvPr id="6" name="TextBox 5">
            <a:extLst>
              <a:ext uri="{FF2B5EF4-FFF2-40B4-BE49-F238E27FC236}">
                <a16:creationId xmlns:a16="http://schemas.microsoft.com/office/drawing/2014/main" id="{C18B98B1-F8E2-E094-3152-4D9A283DE6FF}"/>
              </a:ext>
            </a:extLst>
          </p:cNvPr>
          <p:cNvSpPr txBox="1"/>
          <p:nvPr/>
        </p:nvSpPr>
        <p:spPr>
          <a:xfrm>
            <a:off x="3500152" y="1040691"/>
            <a:ext cx="5472608" cy="4524315"/>
          </a:xfrm>
          <a:prstGeom prst="rect">
            <a:avLst/>
          </a:prstGeom>
          <a:noFill/>
        </p:spPr>
        <p:txBody>
          <a:bodyPr wrap="square" rtlCol="0">
            <a:spAutoFit/>
          </a:bodyPr>
          <a:lstStyle/>
          <a:p>
            <a:endParaRPr lang="en-GB" b="1" dirty="0"/>
          </a:p>
          <a:p>
            <a:r>
              <a:rPr lang="en-GB" b="1" dirty="0"/>
              <a:t>    Clinical Observations</a:t>
            </a:r>
            <a:r>
              <a:rPr lang="en-GB" dirty="0"/>
              <a:t>:- This can be achieved through regular check ups on patients that live with </a:t>
            </a:r>
            <a:r>
              <a:rPr lang="en-GB" dirty="0" err="1"/>
              <a:t>hisg</a:t>
            </a:r>
            <a:r>
              <a:rPr lang="en-GB" dirty="0"/>
              <a:t> risk factors of stroke which are hypertensive </a:t>
            </a:r>
            <a:r>
              <a:rPr lang="en-GB" dirty="0" err="1"/>
              <a:t>people,diabetic</a:t>
            </a:r>
            <a:r>
              <a:rPr lang="en-GB" dirty="0"/>
              <a:t> patients and people with high cholesterol and people with obesity </a:t>
            </a:r>
          </a:p>
          <a:p>
            <a:endParaRPr lang="en-GB" dirty="0"/>
          </a:p>
          <a:p>
            <a:endParaRPr lang="en-GB" dirty="0"/>
          </a:p>
          <a:p>
            <a:endParaRPr lang="en-GB" dirty="0"/>
          </a:p>
          <a:p>
            <a:endParaRPr lang="en-GB" dirty="0"/>
          </a:p>
          <a:p>
            <a:endParaRPr lang="en-GB" b="1" dirty="0"/>
          </a:p>
          <a:p>
            <a:endParaRPr lang="en-GB" b="1" dirty="0"/>
          </a:p>
          <a:p>
            <a:endParaRPr lang="en-GB" b="1" dirty="0"/>
          </a:p>
          <a:p>
            <a:endParaRPr lang="en-GB" b="1" dirty="0"/>
          </a:p>
          <a:p>
            <a:r>
              <a:rPr lang="en-GB" b="1" dirty="0" err="1"/>
              <a:t>Measurment</a:t>
            </a:r>
            <a:r>
              <a:rPr lang="en-GB" b="1" dirty="0"/>
              <a:t> of blood pressure </a:t>
            </a:r>
            <a:r>
              <a:rPr lang="en-GB" dirty="0"/>
              <a:t>and this can also be used to take the details of hypertensive patients </a:t>
            </a:r>
          </a:p>
        </p:txBody>
      </p:sp>
      <p:pic>
        <p:nvPicPr>
          <p:cNvPr id="8" name="Picture 7" descr="Doctor check on an elderly woman">
            <a:extLst>
              <a:ext uri="{FF2B5EF4-FFF2-40B4-BE49-F238E27FC236}">
                <a16:creationId xmlns:a16="http://schemas.microsoft.com/office/drawing/2014/main" id="{0C30443E-723F-8200-8710-C6FFE0B0345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24742" y="2852936"/>
            <a:ext cx="2448018" cy="1800200"/>
          </a:xfrm>
          <a:prstGeom prst="rect">
            <a:avLst/>
          </a:prstGeom>
        </p:spPr>
      </p:pic>
      <p:sp>
        <p:nvSpPr>
          <p:cNvPr id="9" name="TextBox 8">
            <a:extLst>
              <a:ext uri="{FF2B5EF4-FFF2-40B4-BE49-F238E27FC236}">
                <a16:creationId xmlns:a16="http://schemas.microsoft.com/office/drawing/2014/main" id="{FCEA16F0-91D7-2ACD-EF7D-C9D4A3BF811F}"/>
              </a:ext>
            </a:extLst>
          </p:cNvPr>
          <p:cNvSpPr txBox="1"/>
          <p:nvPr/>
        </p:nvSpPr>
        <p:spPr>
          <a:xfrm>
            <a:off x="6695982" y="6465381"/>
            <a:ext cx="2448018" cy="369332"/>
          </a:xfrm>
          <a:prstGeom prst="rect">
            <a:avLst/>
          </a:prstGeom>
          <a:noFill/>
        </p:spPr>
        <p:txBody>
          <a:bodyPr wrap="square" rtlCol="0">
            <a:spAutoFit/>
          </a:bodyPr>
          <a:lstStyle/>
          <a:p>
            <a:r>
              <a:rPr lang="en-GB" dirty="0">
                <a:solidFill>
                  <a:schemeClr val="bg1"/>
                </a:solidFill>
              </a:rPr>
              <a:t>   Oyinkansola Jacobs</a:t>
            </a:r>
          </a:p>
        </p:txBody>
      </p:sp>
    </p:spTree>
    <p:extLst>
      <p:ext uri="{BB962C8B-B14F-4D97-AF65-F5344CB8AC3E}">
        <p14:creationId xmlns:p14="http://schemas.microsoft.com/office/powerpoint/2010/main" val="808950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omputer&#10;&#10;AI-generated content may be incorrect.">
            <a:extLst>
              <a:ext uri="{FF2B5EF4-FFF2-40B4-BE49-F238E27FC236}">
                <a16:creationId xmlns:a16="http://schemas.microsoft.com/office/drawing/2014/main" id="{7AABCC04-4743-287C-7367-54D45D069A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03" y="116632"/>
            <a:ext cx="4392489" cy="5544616"/>
          </a:xfrm>
          <a:prstGeom prst="rect">
            <a:avLst/>
          </a:prstGeom>
          <a:noFill/>
        </p:spPr>
      </p:pic>
      <p:sp>
        <p:nvSpPr>
          <p:cNvPr id="5" name="TextBox 4">
            <a:extLst>
              <a:ext uri="{FF2B5EF4-FFF2-40B4-BE49-F238E27FC236}">
                <a16:creationId xmlns:a16="http://schemas.microsoft.com/office/drawing/2014/main" id="{5F7CA60A-B669-30F3-3B50-E668D0F9D85F}"/>
              </a:ext>
            </a:extLst>
          </p:cNvPr>
          <p:cNvSpPr txBox="1"/>
          <p:nvPr/>
        </p:nvSpPr>
        <p:spPr>
          <a:xfrm>
            <a:off x="4644008" y="116632"/>
            <a:ext cx="4038600" cy="5256584"/>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1500" b="1" dirty="0"/>
              <a:t>Electroencephalography (EEG)</a:t>
            </a:r>
          </a:p>
          <a:p>
            <a:pPr marL="342900" indent="-342900">
              <a:lnSpc>
                <a:spcPct val="90000"/>
              </a:lnSpc>
              <a:spcBef>
                <a:spcPct val="20000"/>
              </a:spcBef>
              <a:buFont typeface="Arial" pitchFamily="34" charset="0"/>
              <a:buChar char="•"/>
            </a:pPr>
            <a:endParaRPr lang="en-US" sz="1500" dirty="0"/>
          </a:p>
          <a:p>
            <a:pPr marL="342900" indent="-342900">
              <a:lnSpc>
                <a:spcPct val="90000"/>
              </a:lnSpc>
              <a:spcBef>
                <a:spcPct val="20000"/>
              </a:spcBef>
              <a:buFont typeface="Arial" pitchFamily="34" charset="0"/>
              <a:buChar char="•"/>
            </a:pPr>
            <a:r>
              <a:rPr lang="en-US" sz="1400" dirty="0"/>
              <a:t>    EEG is a compact, low-cost equipment that can capture a wide range of brain waves, making it a promising option for continuous stroke monitoring.  The </a:t>
            </a:r>
            <a:r>
              <a:rPr lang="en-US" sz="1400" dirty="0" err="1"/>
              <a:t>Bispectral</a:t>
            </a:r>
            <a:r>
              <a:rPr lang="en-US" sz="1400" dirty="0"/>
              <a:t> Index (BIS), created in 1986 to measure anesthetic depth, employs four EEG channels.  According to studies, low BIS values mixed with low blood pressure are associated with peri-operative strokes in cardiothoracic surgery.  This shows that BIS may help prevent </a:t>
            </a:r>
            <a:r>
              <a:rPr lang="en-US" sz="1400" dirty="0" err="1"/>
              <a:t>perfusional</a:t>
            </a:r>
            <a:r>
              <a:rPr lang="en-US" sz="1400" dirty="0"/>
              <a:t> strokes during operations.  However, further prospective studies are needed to determine whether BIS monitoring can effectively minimize perioperative stroke incidence.</a:t>
            </a:r>
          </a:p>
          <a:p>
            <a:pPr marL="342900" indent="-342900">
              <a:lnSpc>
                <a:spcPct val="90000"/>
              </a:lnSpc>
              <a:spcBef>
                <a:spcPct val="20000"/>
              </a:spcBef>
              <a:buFont typeface="Arial" pitchFamily="34" charset="0"/>
              <a:buChar char="•"/>
            </a:pPr>
            <a:endParaRPr lang="en-US" sz="1500" dirty="0"/>
          </a:p>
          <a:p>
            <a:pPr marL="342900" indent="-342900">
              <a:lnSpc>
                <a:spcPct val="90000"/>
              </a:lnSpc>
              <a:spcBef>
                <a:spcPct val="20000"/>
              </a:spcBef>
              <a:buFont typeface="Arial" pitchFamily="34" charset="0"/>
              <a:buChar char="•"/>
            </a:pPr>
            <a:endParaRPr lang="en-US" sz="1500" dirty="0"/>
          </a:p>
          <a:p>
            <a:pPr marL="342900" indent="-342900">
              <a:lnSpc>
                <a:spcPct val="90000"/>
              </a:lnSpc>
              <a:spcBef>
                <a:spcPct val="20000"/>
              </a:spcBef>
              <a:buFont typeface="Arial" pitchFamily="34" charset="0"/>
              <a:buChar char="•"/>
            </a:pPr>
            <a:endParaRPr lang="en-US" sz="1500" dirty="0"/>
          </a:p>
          <a:p>
            <a:pPr marL="342900" indent="-342900">
              <a:lnSpc>
                <a:spcPct val="90000"/>
              </a:lnSpc>
              <a:spcBef>
                <a:spcPct val="20000"/>
              </a:spcBef>
              <a:buFont typeface="Arial" pitchFamily="34" charset="0"/>
              <a:buChar char="•"/>
            </a:pPr>
            <a:endParaRPr lang="en-US" sz="1500" dirty="0"/>
          </a:p>
        </p:txBody>
      </p:sp>
      <p:sp>
        <p:nvSpPr>
          <p:cNvPr id="8" name="TextBox 7">
            <a:extLst>
              <a:ext uri="{FF2B5EF4-FFF2-40B4-BE49-F238E27FC236}">
                <a16:creationId xmlns:a16="http://schemas.microsoft.com/office/drawing/2014/main" id="{428A36D7-7D39-2BA0-EC0E-7CD0A4F6D213}"/>
              </a:ext>
            </a:extLst>
          </p:cNvPr>
          <p:cNvSpPr txBox="1"/>
          <p:nvPr/>
        </p:nvSpPr>
        <p:spPr>
          <a:xfrm>
            <a:off x="7020272" y="6372036"/>
            <a:ext cx="2232248" cy="369332"/>
          </a:xfrm>
          <a:prstGeom prst="rect">
            <a:avLst/>
          </a:prstGeom>
          <a:noFill/>
        </p:spPr>
        <p:txBody>
          <a:bodyPr wrap="square" rtlCol="0">
            <a:spAutoFit/>
          </a:bodyPr>
          <a:lstStyle/>
          <a:p>
            <a:r>
              <a:rPr lang="en-GB" dirty="0">
                <a:solidFill>
                  <a:schemeClr val="bg1"/>
                </a:solidFill>
              </a:rPr>
              <a:t>Oyinkansola Jacobs</a:t>
            </a:r>
          </a:p>
        </p:txBody>
      </p:sp>
    </p:spTree>
    <p:extLst>
      <p:ext uri="{BB962C8B-B14F-4D97-AF65-F5344CB8AC3E}">
        <p14:creationId xmlns:p14="http://schemas.microsoft.com/office/powerpoint/2010/main" val="3108346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485F50-5440-88DB-E5D6-37E1294F2700}"/>
              </a:ext>
            </a:extLst>
          </p:cNvPr>
          <p:cNvSpPr txBox="1"/>
          <p:nvPr/>
        </p:nvSpPr>
        <p:spPr>
          <a:xfrm>
            <a:off x="93440" y="692696"/>
            <a:ext cx="8784976" cy="5078313"/>
          </a:xfrm>
          <a:prstGeom prst="rect">
            <a:avLst/>
          </a:prstGeom>
          <a:noFill/>
        </p:spPr>
        <p:txBody>
          <a:bodyPr wrap="square" rtlCol="0">
            <a:spAutoFit/>
          </a:bodyPr>
          <a:lstStyle/>
          <a:p>
            <a:r>
              <a:rPr lang="en-GB" b="1" dirty="0"/>
              <a:t> Data Collection:-</a:t>
            </a:r>
          </a:p>
          <a:p>
            <a:r>
              <a:rPr lang="en-GB" b="1" dirty="0"/>
              <a:t>          </a:t>
            </a:r>
            <a:r>
              <a:rPr lang="en-GB" dirty="0"/>
              <a:t>Data collectors are essential in public health surveillance because they collect reliable and timely health information from a variety of sources, including hospitals, laboratories, and communities.  They maintain data quality by implementing suitable recording, validation, and reporting protocols.  Their work helps to detect disease outbreaks early on and informs public health decisions and responses.</a:t>
            </a:r>
          </a:p>
          <a:p>
            <a:endParaRPr lang="en-GB" b="1" dirty="0"/>
          </a:p>
          <a:p>
            <a:r>
              <a:rPr lang="en-GB" b="1" dirty="0" err="1"/>
              <a:t>Surveilance</a:t>
            </a:r>
            <a:r>
              <a:rPr lang="en-GB" b="1" dirty="0"/>
              <a:t> Experts:-   </a:t>
            </a:r>
          </a:p>
          <a:p>
            <a:r>
              <a:rPr lang="en-GB" dirty="0"/>
              <a:t>         Surveillance experts must ensure that data is evaluated and interpreted so that the findings may be used to support informed decisions and better service delivery.   This also influences policy formulation and the sponsor's role, which should be carried out in partnership with knowledge professionals.</a:t>
            </a:r>
          </a:p>
          <a:p>
            <a:endParaRPr lang="en-GB" b="1" dirty="0"/>
          </a:p>
          <a:p>
            <a:r>
              <a:rPr lang="en-GB" b="1" dirty="0"/>
              <a:t>Data analysis </a:t>
            </a:r>
            <a:r>
              <a:rPr lang="en-GB" dirty="0"/>
              <a:t>undertaken by surveillance experts</a:t>
            </a:r>
          </a:p>
          <a:p>
            <a:endParaRPr lang="en-GB" dirty="0"/>
          </a:p>
          <a:p>
            <a:r>
              <a:rPr lang="en-GB" b="1" dirty="0"/>
              <a:t>Sponsors:- </a:t>
            </a:r>
            <a:r>
              <a:rPr lang="en-GB" dirty="0"/>
              <a:t>These are the people who are responsible for making and enforcing policies.</a:t>
            </a:r>
          </a:p>
          <a:p>
            <a:r>
              <a:rPr lang="en-GB" b="1" dirty="0"/>
              <a:t>                                                                             </a:t>
            </a:r>
            <a:r>
              <a:rPr lang="en-GB" dirty="0"/>
              <a:t>(Public Health England, 2017)</a:t>
            </a:r>
            <a:endParaRPr lang="en-GB" b="1" dirty="0"/>
          </a:p>
        </p:txBody>
      </p:sp>
      <p:sp>
        <p:nvSpPr>
          <p:cNvPr id="3" name="TextBox 2">
            <a:extLst>
              <a:ext uri="{FF2B5EF4-FFF2-40B4-BE49-F238E27FC236}">
                <a16:creationId xmlns:a16="http://schemas.microsoft.com/office/drawing/2014/main" id="{39900402-2B9F-4268-99D3-7B8F9D0F647C}"/>
              </a:ext>
            </a:extLst>
          </p:cNvPr>
          <p:cNvSpPr txBox="1"/>
          <p:nvPr/>
        </p:nvSpPr>
        <p:spPr>
          <a:xfrm>
            <a:off x="107504" y="188640"/>
            <a:ext cx="8856984" cy="369332"/>
          </a:xfrm>
          <a:prstGeom prst="rect">
            <a:avLst/>
          </a:prstGeom>
          <a:solidFill>
            <a:schemeClr val="accent6">
              <a:lumMod val="60000"/>
              <a:lumOff val="40000"/>
            </a:schemeClr>
          </a:solidFill>
        </p:spPr>
        <p:txBody>
          <a:bodyPr wrap="square" rtlCol="0">
            <a:spAutoFit/>
          </a:bodyPr>
          <a:lstStyle/>
          <a:p>
            <a:r>
              <a:rPr lang="en-GB" b="1" dirty="0">
                <a:latin typeface="Arial" panose="020B0604020202020204" pitchFamily="34" charset="0"/>
                <a:cs typeface="Arial" panose="020B0604020202020204" pitchFamily="34" charset="0"/>
              </a:rPr>
              <a:t>Mention and give details about the public health surveillance system of Stroke</a:t>
            </a:r>
          </a:p>
        </p:txBody>
      </p:sp>
      <p:sp>
        <p:nvSpPr>
          <p:cNvPr id="5" name="TextBox 4">
            <a:extLst>
              <a:ext uri="{FF2B5EF4-FFF2-40B4-BE49-F238E27FC236}">
                <a16:creationId xmlns:a16="http://schemas.microsoft.com/office/drawing/2014/main" id="{CADB0588-A03F-33F4-E714-D686B93D70A1}"/>
              </a:ext>
            </a:extLst>
          </p:cNvPr>
          <p:cNvSpPr txBox="1"/>
          <p:nvPr/>
        </p:nvSpPr>
        <p:spPr>
          <a:xfrm>
            <a:off x="6767736" y="6484694"/>
            <a:ext cx="2376264" cy="369332"/>
          </a:xfrm>
          <a:prstGeom prst="rect">
            <a:avLst/>
          </a:prstGeom>
          <a:noFill/>
        </p:spPr>
        <p:txBody>
          <a:bodyPr wrap="square" rtlCol="0">
            <a:spAutoFit/>
          </a:bodyPr>
          <a:lstStyle/>
          <a:p>
            <a:r>
              <a:rPr lang="en-GB" dirty="0">
                <a:solidFill>
                  <a:schemeClr val="bg1"/>
                </a:solidFill>
              </a:rPr>
              <a:t>Oyinkansola Jacobs</a:t>
            </a:r>
          </a:p>
        </p:txBody>
      </p:sp>
    </p:spTree>
    <p:extLst>
      <p:ext uri="{BB962C8B-B14F-4D97-AF65-F5344CB8AC3E}">
        <p14:creationId xmlns:p14="http://schemas.microsoft.com/office/powerpoint/2010/main" val="3658137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20AE04-BBE7-E404-AA7D-77F084B5A516}"/>
              </a:ext>
            </a:extLst>
          </p:cNvPr>
          <p:cNvPicPr>
            <a:picLocks noChangeAspect="1"/>
          </p:cNvPicPr>
          <p:nvPr/>
        </p:nvPicPr>
        <p:blipFill>
          <a:blip r:embed="rId2"/>
          <a:stretch>
            <a:fillRect/>
          </a:stretch>
        </p:blipFill>
        <p:spPr>
          <a:xfrm>
            <a:off x="179512" y="116632"/>
            <a:ext cx="5200650" cy="1028700"/>
          </a:xfrm>
          <a:prstGeom prst="rect">
            <a:avLst/>
          </a:prstGeom>
        </p:spPr>
      </p:pic>
      <p:sp>
        <p:nvSpPr>
          <p:cNvPr id="4" name="TextBox 3">
            <a:extLst>
              <a:ext uri="{FF2B5EF4-FFF2-40B4-BE49-F238E27FC236}">
                <a16:creationId xmlns:a16="http://schemas.microsoft.com/office/drawing/2014/main" id="{2A4E84DF-A708-8076-EFB0-7FE44F33A463}"/>
              </a:ext>
            </a:extLst>
          </p:cNvPr>
          <p:cNvSpPr txBox="1"/>
          <p:nvPr/>
        </p:nvSpPr>
        <p:spPr>
          <a:xfrm>
            <a:off x="144612" y="1484784"/>
            <a:ext cx="8784976" cy="4247317"/>
          </a:xfrm>
          <a:prstGeom prst="rect">
            <a:avLst/>
          </a:prstGeom>
          <a:noFill/>
        </p:spPr>
        <p:txBody>
          <a:bodyPr wrap="square" rtlCol="0">
            <a:spAutoFit/>
          </a:bodyPr>
          <a:lstStyle/>
          <a:p>
            <a:r>
              <a:rPr lang="en-GB" dirty="0"/>
              <a:t>The data for stroke in England is collected by the Sentinel Stroke National Audit Programme. And it is the premier national system for monitoring and improving stroke care in England, Wales, and Northern Ireland.  Its origins can be traced back to the National Sentinel Stroke Audit (NSSA), which started in 1998.</a:t>
            </a:r>
          </a:p>
          <a:p>
            <a:endParaRPr lang="en-GB" dirty="0"/>
          </a:p>
          <a:p>
            <a:r>
              <a:rPr lang="en-GB" dirty="0"/>
              <a:t>The step by step process by which data is collected is </a:t>
            </a:r>
          </a:p>
          <a:p>
            <a:pPr marL="285750" indent="-285750">
              <a:buFont typeface="Arial" panose="020B0604020202020204" pitchFamily="34" charset="0"/>
              <a:buChar char="•"/>
            </a:pPr>
            <a:r>
              <a:rPr lang="en-GB" b="1" dirty="0"/>
              <a:t>Data Source </a:t>
            </a:r>
            <a:r>
              <a:rPr lang="en-GB" dirty="0"/>
              <a:t>which is information regarding the patients and treatment plan (</a:t>
            </a:r>
            <a:r>
              <a:rPr lang="en-GB" dirty="0" err="1"/>
              <a:t>haemorragic</a:t>
            </a:r>
            <a:r>
              <a:rPr lang="en-GB" dirty="0"/>
              <a:t> or ischaemic stroke)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Data Validation </a:t>
            </a:r>
            <a:r>
              <a:rPr lang="en-GB" dirty="0"/>
              <a:t>which all data are submitted through the SSNAP web portal which checks all submissions for errors in the data given</a:t>
            </a:r>
          </a:p>
          <a:p>
            <a:pPr marL="285750" indent="-285750">
              <a:buFont typeface="Arial" panose="020B0604020202020204" pitchFamily="34" charset="0"/>
              <a:buChar char="•"/>
            </a:pPr>
            <a:r>
              <a:rPr lang="en-GB" b="1" dirty="0"/>
              <a:t>Data submission Cycle </a:t>
            </a:r>
          </a:p>
          <a:p>
            <a:pPr marL="285750" indent="-285750">
              <a:buFont typeface="Arial" panose="020B0604020202020204" pitchFamily="34" charset="0"/>
              <a:buChar char="•"/>
            </a:pPr>
            <a:r>
              <a:rPr lang="en-GB" b="1" dirty="0"/>
              <a:t>Analysis and Reporting</a:t>
            </a:r>
          </a:p>
          <a:p>
            <a:pPr marL="285750" indent="-285750">
              <a:buFont typeface="Arial" panose="020B0604020202020204" pitchFamily="34" charset="0"/>
              <a:buChar char="•"/>
            </a:pPr>
            <a:r>
              <a:rPr lang="en-GB" b="1" dirty="0"/>
              <a:t>Data governance</a:t>
            </a:r>
          </a:p>
          <a:p>
            <a:endParaRPr lang="en-GB" dirty="0"/>
          </a:p>
        </p:txBody>
      </p:sp>
      <p:sp>
        <p:nvSpPr>
          <p:cNvPr id="5" name="TextBox 4">
            <a:extLst>
              <a:ext uri="{FF2B5EF4-FFF2-40B4-BE49-F238E27FC236}">
                <a16:creationId xmlns:a16="http://schemas.microsoft.com/office/drawing/2014/main" id="{C9530C7A-1090-1B99-9878-EE6DA047C6D4}"/>
              </a:ext>
            </a:extLst>
          </p:cNvPr>
          <p:cNvSpPr txBox="1"/>
          <p:nvPr/>
        </p:nvSpPr>
        <p:spPr>
          <a:xfrm>
            <a:off x="6732240" y="6453336"/>
            <a:ext cx="2304256" cy="369332"/>
          </a:xfrm>
          <a:prstGeom prst="rect">
            <a:avLst/>
          </a:prstGeom>
          <a:noFill/>
        </p:spPr>
        <p:txBody>
          <a:bodyPr wrap="square" rtlCol="0">
            <a:spAutoFit/>
          </a:bodyPr>
          <a:lstStyle/>
          <a:p>
            <a:r>
              <a:rPr lang="en-GB" dirty="0">
                <a:solidFill>
                  <a:schemeClr val="bg1"/>
                </a:solidFill>
              </a:rPr>
              <a:t>Oyinkansola Jacobs</a:t>
            </a:r>
          </a:p>
        </p:txBody>
      </p:sp>
    </p:spTree>
    <p:extLst>
      <p:ext uri="{BB962C8B-B14F-4D97-AF65-F5344CB8AC3E}">
        <p14:creationId xmlns:p14="http://schemas.microsoft.com/office/powerpoint/2010/main" val="3607470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oster with text and images of people smoking&#10;&#10;AI-generated content may be incorrect.">
            <a:extLst>
              <a:ext uri="{FF2B5EF4-FFF2-40B4-BE49-F238E27FC236}">
                <a16:creationId xmlns:a16="http://schemas.microsoft.com/office/drawing/2014/main" id="{63F0ABC2-2184-EA9A-E679-CBDF91B66E35}"/>
              </a:ext>
            </a:extLst>
          </p:cNvPr>
          <p:cNvPicPr>
            <a:picLocks noChangeAspect="1"/>
          </p:cNvPicPr>
          <p:nvPr/>
        </p:nvPicPr>
        <p:blipFill>
          <a:blip r:embed="rId2"/>
          <a:stretch>
            <a:fillRect/>
          </a:stretch>
        </p:blipFill>
        <p:spPr>
          <a:xfrm>
            <a:off x="21084" y="188640"/>
            <a:ext cx="8963025" cy="5041700"/>
          </a:xfrm>
          <a:prstGeom prst="rect">
            <a:avLst/>
          </a:prstGeom>
          <a:noFill/>
        </p:spPr>
      </p:pic>
      <p:sp>
        <p:nvSpPr>
          <p:cNvPr id="3" name="TextBox 2">
            <a:extLst>
              <a:ext uri="{FF2B5EF4-FFF2-40B4-BE49-F238E27FC236}">
                <a16:creationId xmlns:a16="http://schemas.microsoft.com/office/drawing/2014/main" id="{9EAE2C5A-C446-4D0B-63FA-626D9D32D925}"/>
              </a:ext>
            </a:extLst>
          </p:cNvPr>
          <p:cNvSpPr txBox="1"/>
          <p:nvPr/>
        </p:nvSpPr>
        <p:spPr>
          <a:xfrm>
            <a:off x="7524328" y="6484694"/>
            <a:ext cx="2395885" cy="369332"/>
          </a:xfrm>
          <a:prstGeom prst="rect">
            <a:avLst/>
          </a:prstGeom>
          <a:noFill/>
        </p:spPr>
        <p:txBody>
          <a:bodyPr wrap="square" rtlCol="0">
            <a:spAutoFit/>
          </a:bodyPr>
          <a:lstStyle/>
          <a:p>
            <a:r>
              <a:rPr lang="en-GB" dirty="0">
                <a:solidFill>
                  <a:schemeClr val="bg1"/>
                </a:solidFill>
              </a:rPr>
              <a:t>Jose Ngonga</a:t>
            </a:r>
          </a:p>
        </p:txBody>
      </p:sp>
    </p:spTree>
    <p:extLst>
      <p:ext uri="{BB962C8B-B14F-4D97-AF65-F5344CB8AC3E}">
        <p14:creationId xmlns:p14="http://schemas.microsoft.com/office/powerpoint/2010/main" val="3115760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background with text and colorful circles&#10;&#10;AI-generated content may be incorrect.">
            <a:extLst>
              <a:ext uri="{FF2B5EF4-FFF2-40B4-BE49-F238E27FC236}">
                <a16:creationId xmlns:a16="http://schemas.microsoft.com/office/drawing/2014/main" id="{D5BD0A39-650F-5FFC-84C5-16B6CA664FF5}"/>
              </a:ext>
            </a:extLst>
          </p:cNvPr>
          <p:cNvPicPr>
            <a:picLocks noChangeAspect="1"/>
          </p:cNvPicPr>
          <p:nvPr/>
        </p:nvPicPr>
        <p:blipFill>
          <a:blip r:embed="rId2"/>
          <a:stretch>
            <a:fillRect/>
          </a:stretch>
        </p:blipFill>
        <p:spPr>
          <a:xfrm>
            <a:off x="0" y="404664"/>
            <a:ext cx="8963025" cy="5041700"/>
          </a:xfrm>
          <a:prstGeom prst="rect">
            <a:avLst/>
          </a:prstGeom>
          <a:noFill/>
        </p:spPr>
      </p:pic>
      <p:sp>
        <p:nvSpPr>
          <p:cNvPr id="4" name="TextBox 3">
            <a:extLst>
              <a:ext uri="{FF2B5EF4-FFF2-40B4-BE49-F238E27FC236}">
                <a16:creationId xmlns:a16="http://schemas.microsoft.com/office/drawing/2014/main" id="{8E351244-984F-86FF-0EC4-B0AB75CA389F}"/>
              </a:ext>
            </a:extLst>
          </p:cNvPr>
          <p:cNvSpPr txBox="1"/>
          <p:nvPr/>
        </p:nvSpPr>
        <p:spPr>
          <a:xfrm>
            <a:off x="7236296" y="6453336"/>
            <a:ext cx="4572000" cy="369332"/>
          </a:xfrm>
          <a:prstGeom prst="rect">
            <a:avLst/>
          </a:prstGeom>
          <a:noFill/>
        </p:spPr>
        <p:txBody>
          <a:bodyPr wrap="square">
            <a:spAutoFit/>
          </a:bodyPr>
          <a:lstStyle/>
          <a:p>
            <a:r>
              <a:rPr lang="en-GB" dirty="0">
                <a:solidFill>
                  <a:schemeClr val="bg1"/>
                </a:solidFill>
              </a:rPr>
              <a:t>Jose Ngonga</a:t>
            </a:r>
          </a:p>
        </p:txBody>
      </p:sp>
    </p:spTree>
    <p:extLst>
      <p:ext uri="{BB962C8B-B14F-4D97-AF65-F5344CB8AC3E}">
        <p14:creationId xmlns:p14="http://schemas.microsoft.com/office/powerpoint/2010/main" val="1153252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brain&#10;&#10;AI-generated content may be incorrect.">
            <a:extLst>
              <a:ext uri="{FF2B5EF4-FFF2-40B4-BE49-F238E27FC236}">
                <a16:creationId xmlns:a16="http://schemas.microsoft.com/office/drawing/2014/main" id="{994CD140-1C16-1325-5112-E2FB0CCD03CC}"/>
              </a:ext>
            </a:extLst>
          </p:cNvPr>
          <p:cNvPicPr>
            <a:picLocks noChangeAspect="1"/>
          </p:cNvPicPr>
          <p:nvPr/>
        </p:nvPicPr>
        <p:blipFill>
          <a:blip r:embed="rId3"/>
          <a:stretch>
            <a:fillRect/>
          </a:stretch>
        </p:blipFill>
        <p:spPr>
          <a:xfrm>
            <a:off x="90487" y="332656"/>
            <a:ext cx="8963025" cy="5041700"/>
          </a:xfrm>
          <a:prstGeom prst="rect">
            <a:avLst/>
          </a:prstGeom>
          <a:noFill/>
        </p:spPr>
      </p:pic>
      <p:sp>
        <p:nvSpPr>
          <p:cNvPr id="3" name="TextBox 2">
            <a:extLst>
              <a:ext uri="{FF2B5EF4-FFF2-40B4-BE49-F238E27FC236}">
                <a16:creationId xmlns:a16="http://schemas.microsoft.com/office/drawing/2014/main" id="{26E88D89-8A26-5B36-A22D-98DEFB6BDD77}"/>
              </a:ext>
            </a:extLst>
          </p:cNvPr>
          <p:cNvSpPr txBox="1"/>
          <p:nvPr/>
        </p:nvSpPr>
        <p:spPr>
          <a:xfrm>
            <a:off x="7308304" y="6488668"/>
            <a:ext cx="2664296" cy="369332"/>
          </a:xfrm>
          <a:prstGeom prst="rect">
            <a:avLst/>
          </a:prstGeom>
          <a:noFill/>
        </p:spPr>
        <p:txBody>
          <a:bodyPr wrap="square" rtlCol="0">
            <a:spAutoFit/>
          </a:bodyPr>
          <a:lstStyle/>
          <a:p>
            <a:r>
              <a:rPr lang="en-GB" dirty="0">
                <a:solidFill>
                  <a:schemeClr val="bg1"/>
                </a:solidFill>
              </a:rPr>
              <a:t>Zawadi </a:t>
            </a:r>
            <a:r>
              <a:rPr lang="en-GB" dirty="0" err="1">
                <a:solidFill>
                  <a:schemeClr val="bg1"/>
                </a:solidFill>
              </a:rPr>
              <a:t>Nibigira</a:t>
            </a:r>
            <a:endParaRPr lang="en-GB" dirty="0">
              <a:solidFill>
                <a:schemeClr val="bg1"/>
              </a:solidFill>
            </a:endParaRPr>
          </a:p>
        </p:txBody>
      </p:sp>
    </p:spTree>
    <p:extLst>
      <p:ext uri="{BB962C8B-B14F-4D97-AF65-F5344CB8AC3E}">
        <p14:creationId xmlns:p14="http://schemas.microsoft.com/office/powerpoint/2010/main" val="4257324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brain&#10;&#10;AI-generated content may be incorrect.">
            <a:extLst>
              <a:ext uri="{FF2B5EF4-FFF2-40B4-BE49-F238E27FC236}">
                <a16:creationId xmlns:a16="http://schemas.microsoft.com/office/drawing/2014/main" id="{80C22E4B-0126-47FC-1D35-76CAFFAFB930}"/>
              </a:ext>
            </a:extLst>
          </p:cNvPr>
          <p:cNvPicPr>
            <a:picLocks noChangeAspect="1"/>
          </p:cNvPicPr>
          <p:nvPr/>
        </p:nvPicPr>
        <p:blipFill>
          <a:blip r:embed="rId3"/>
          <a:stretch>
            <a:fillRect/>
          </a:stretch>
        </p:blipFill>
        <p:spPr>
          <a:xfrm>
            <a:off x="90487" y="332656"/>
            <a:ext cx="8963025" cy="5041700"/>
          </a:xfrm>
          <a:prstGeom prst="rect">
            <a:avLst/>
          </a:prstGeom>
          <a:noFill/>
        </p:spPr>
      </p:pic>
      <p:sp>
        <p:nvSpPr>
          <p:cNvPr id="4" name="TextBox 3">
            <a:extLst>
              <a:ext uri="{FF2B5EF4-FFF2-40B4-BE49-F238E27FC236}">
                <a16:creationId xmlns:a16="http://schemas.microsoft.com/office/drawing/2014/main" id="{A1B07B54-F710-9C07-BA7B-4535C1546A72}"/>
              </a:ext>
            </a:extLst>
          </p:cNvPr>
          <p:cNvSpPr txBox="1"/>
          <p:nvPr/>
        </p:nvSpPr>
        <p:spPr>
          <a:xfrm>
            <a:off x="7236296" y="6484352"/>
            <a:ext cx="4572000" cy="369332"/>
          </a:xfrm>
          <a:prstGeom prst="rect">
            <a:avLst/>
          </a:prstGeom>
          <a:noFill/>
        </p:spPr>
        <p:txBody>
          <a:bodyPr wrap="square">
            <a:spAutoFit/>
          </a:bodyPr>
          <a:lstStyle/>
          <a:p>
            <a:r>
              <a:rPr lang="en-GB" dirty="0">
                <a:solidFill>
                  <a:schemeClr val="bg1"/>
                </a:solidFill>
              </a:rPr>
              <a:t>Zawadi </a:t>
            </a:r>
            <a:r>
              <a:rPr lang="en-GB" dirty="0" err="1">
                <a:solidFill>
                  <a:schemeClr val="bg1"/>
                </a:solidFill>
              </a:rPr>
              <a:t>Nibigira</a:t>
            </a:r>
            <a:endParaRPr lang="en-GB" dirty="0">
              <a:solidFill>
                <a:schemeClr val="bg1"/>
              </a:solidFill>
            </a:endParaRPr>
          </a:p>
        </p:txBody>
      </p:sp>
    </p:spTree>
    <p:extLst>
      <p:ext uri="{BB962C8B-B14F-4D97-AF65-F5344CB8AC3E}">
        <p14:creationId xmlns:p14="http://schemas.microsoft.com/office/powerpoint/2010/main" val="2954453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card&#10;&#10;AI-generated content may be incorrect.">
            <a:extLst>
              <a:ext uri="{FF2B5EF4-FFF2-40B4-BE49-F238E27FC236}">
                <a16:creationId xmlns:a16="http://schemas.microsoft.com/office/drawing/2014/main" id="{5D952430-31A9-621D-1CDF-1534B6222989}"/>
              </a:ext>
            </a:extLst>
          </p:cNvPr>
          <p:cNvPicPr>
            <a:picLocks noChangeAspect="1"/>
          </p:cNvPicPr>
          <p:nvPr/>
        </p:nvPicPr>
        <p:blipFill>
          <a:blip r:embed="rId3"/>
          <a:stretch>
            <a:fillRect/>
          </a:stretch>
        </p:blipFill>
        <p:spPr>
          <a:xfrm>
            <a:off x="90487" y="332656"/>
            <a:ext cx="8963025" cy="5041700"/>
          </a:xfrm>
          <a:prstGeom prst="rect">
            <a:avLst/>
          </a:prstGeom>
          <a:noFill/>
        </p:spPr>
      </p:pic>
      <p:sp>
        <p:nvSpPr>
          <p:cNvPr id="4" name="TextBox 3">
            <a:extLst>
              <a:ext uri="{FF2B5EF4-FFF2-40B4-BE49-F238E27FC236}">
                <a16:creationId xmlns:a16="http://schemas.microsoft.com/office/drawing/2014/main" id="{DD882F6F-0C0E-0C69-479B-91655A769210}"/>
              </a:ext>
            </a:extLst>
          </p:cNvPr>
          <p:cNvSpPr txBox="1"/>
          <p:nvPr/>
        </p:nvSpPr>
        <p:spPr>
          <a:xfrm>
            <a:off x="7236296" y="6488668"/>
            <a:ext cx="4572000" cy="369332"/>
          </a:xfrm>
          <a:prstGeom prst="rect">
            <a:avLst/>
          </a:prstGeom>
          <a:noFill/>
        </p:spPr>
        <p:txBody>
          <a:bodyPr wrap="square">
            <a:spAutoFit/>
          </a:bodyPr>
          <a:lstStyle/>
          <a:p>
            <a:r>
              <a:rPr lang="en-GB" dirty="0">
                <a:solidFill>
                  <a:schemeClr val="bg1"/>
                </a:solidFill>
              </a:rPr>
              <a:t>Zawadi </a:t>
            </a:r>
            <a:r>
              <a:rPr lang="en-GB" dirty="0" err="1">
                <a:solidFill>
                  <a:schemeClr val="bg1"/>
                </a:solidFill>
              </a:rPr>
              <a:t>Nibigira</a:t>
            </a:r>
            <a:endParaRPr lang="en-GB" dirty="0">
              <a:solidFill>
                <a:schemeClr val="bg1"/>
              </a:solidFill>
            </a:endParaRPr>
          </a:p>
        </p:txBody>
      </p:sp>
    </p:spTree>
    <p:extLst>
      <p:ext uri="{BB962C8B-B14F-4D97-AF65-F5344CB8AC3E}">
        <p14:creationId xmlns:p14="http://schemas.microsoft.com/office/powerpoint/2010/main" val="1423339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brain&#10;&#10;AI-generated content may be incorrect.">
            <a:extLst>
              <a:ext uri="{FF2B5EF4-FFF2-40B4-BE49-F238E27FC236}">
                <a16:creationId xmlns:a16="http://schemas.microsoft.com/office/drawing/2014/main" id="{7B59C12B-E0FE-7BA2-07AA-91994FD80929}"/>
              </a:ext>
            </a:extLst>
          </p:cNvPr>
          <p:cNvPicPr>
            <a:picLocks noChangeAspect="1"/>
          </p:cNvPicPr>
          <p:nvPr/>
        </p:nvPicPr>
        <p:blipFill>
          <a:blip r:embed="rId3"/>
          <a:stretch>
            <a:fillRect/>
          </a:stretch>
        </p:blipFill>
        <p:spPr>
          <a:xfrm>
            <a:off x="90487" y="404664"/>
            <a:ext cx="8963025" cy="5041700"/>
          </a:xfrm>
          <a:prstGeom prst="rect">
            <a:avLst/>
          </a:prstGeom>
          <a:noFill/>
        </p:spPr>
      </p:pic>
      <p:sp>
        <p:nvSpPr>
          <p:cNvPr id="4" name="TextBox 3">
            <a:extLst>
              <a:ext uri="{FF2B5EF4-FFF2-40B4-BE49-F238E27FC236}">
                <a16:creationId xmlns:a16="http://schemas.microsoft.com/office/drawing/2014/main" id="{9260912E-484F-EC8B-8B9D-12477D1F8D4F}"/>
              </a:ext>
            </a:extLst>
          </p:cNvPr>
          <p:cNvSpPr txBox="1"/>
          <p:nvPr/>
        </p:nvSpPr>
        <p:spPr>
          <a:xfrm>
            <a:off x="7020272" y="6488668"/>
            <a:ext cx="4572000" cy="369332"/>
          </a:xfrm>
          <a:prstGeom prst="rect">
            <a:avLst/>
          </a:prstGeom>
          <a:noFill/>
        </p:spPr>
        <p:txBody>
          <a:bodyPr wrap="square">
            <a:spAutoFit/>
          </a:bodyPr>
          <a:lstStyle/>
          <a:p>
            <a:r>
              <a:rPr lang="en-GB" dirty="0">
                <a:solidFill>
                  <a:schemeClr val="bg1"/>
                </a:solidFill>
              </a:rPr>
              <a:t>Zawadi </a:t>
            </a:r>
            <a:r>
              <a:rPr lang="en-GB" dirty="0" err="1">
                <a:solidFill>
                  <a:schemeClr val="bg1"/>
                </a:solidFill>
              </a:rPr>
              <a:t>Nibigira</a:t>
            </a:r>
            <a:endParaRPr lang="en-GB" dirty="0">
              <a:solidFill>
                <a:schemeClr val="bg1"/>
              </a:solidFill>
            </a:endParaRPr>
          </a:p>
        </p:txBody>
      </p:sp>
    </p:spTree>
    <p:extLst>
      <p:ext uri="{BB962C8B-B14F-4D97-AF65-F5344CB8AC3E}">
        <p14:creationId xmlns:p14="http://schemas.microsoft.com/office/powerpoint/2010/main" val="454946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AC736-627B-9DD5-0C80-9098E65E2BF8}"/>
            </a:ext>
          </a:extLst>
        </p:cNvPr>
        <p:cNvGrpSpPr/>
        <p:nvPr/>
      </p:nvGrpSpPr>
      <p:grpSpPr>
        <a:xfrm>
          <a:off x="0" y="0"/>
          <a:ext cx="0" cy="0"/>
          <a:chOff x="0" y="0"/>
          <a:chExt cx="0" cy="0"/>
        </a:xfrm>
      </p:grpSpPr>
      <p:pic>
        <p:nvPicPr>
          <p:cNvPr id="2" name="Picture 1" descr="A close-up of a diagram&#10;&#10;AI-generated content may be incorrect.">
            <a:extLst>
              <a:ext uri="{FF2B5EF4-FFF2-40B4-BE49-F238E27FC236}">
                <a16:creationId xmlns:a16="http://schemas.microsoft.com/office/drawing/2014/main" id="{3EF20B28-7E5D-EE34-826B-45A641AD48F6}"/>
              </a:ext>
            </a:extLst>
          </p:cNvPr>
          <p:cNvPicPr>
            <a:picLocks noChangeAspect="1"/>
          </p:cNvPicPr>
          <p:nvPr/>
        </p:nvPicPr>
        <p:blipFill>
          <a:blip r:embed="rId3"/>
          <a:stretch>
            <a:fillRect/>
          </a:stretch>
        </p:blipFill>
        <p:spPr>
          <a:xfrm>
            <a:off x="90487" y="404664"/>
            <a:ext cx="8963025" cy="5041700"/>
          </a:xfrm>
          <a:prstGeom prst="rect">
            <a:avLst/>
          </a:prstGeom>
          <a:noFill/>
        </p:spPr>
      </p:pic>
      <p:sp>
        <p:nvSpPr>
          <p:cNvPr id="4" name="TextBox 3">
            <a:extLst>
              <a:ext uri="{FF2B5EF4-FFF2-40B4-BE49-F238E27FC236}">
                <a16:creationId xmlns:a16="http://schemas.microsoft.com/office/drawing/2014/main" id="{EA979D22-CC8D-A397-8066-07FD13B2F24D}"/>
              </a:ext>
            </a:extLst>
          </p:cNvPr>
          <p:cNvSpPr txBox="1"/>
          <p:nvPr/>
        </p:nvSpPr>
        <p:spPr>
          <a:xfrm>
            <a:off x="7308304" y="6453336"/>
            <a:ext cx="4572000" cy="369332"/>
          </a:xfrm>
          <a:prstGeom prst="rect">
            <a:avLst/>
          </a:prstGeom>
          <a:noFill/>
        </p:spPr>
        <p:txBody>
          <a:bodyPr wrap="square">
            <a:spAutoFit/>
          </a:bodyPr>
          <a:lstStyle/>
          <a:p>
            <a:r>
              <a:rPr lang="en-GB" dirty="0">
                <a:solidFill>
                  <a:schemeClr val="bg1"/>
                </a:solidFill>
              </a:rPr>
              <a:t>Zawadi </a:t>
            </a:r>
            <a:r>
              <a:rPr lang="en-GB" dirty="0" err="1">
                <a:solidFill>
                  <a:schemeClr val="bg1"/>
                </a:solidFill>
              </a:rPr>
              <a:t>Nibigira</a:t>
            </a:r>
            <a:endParaRPr lang="en-GB" dirty="0">
              <a:solidFill>
                <a:schemeClr val="bg1"/>
              </a:solidFill>
            </a:endParaRPr>
          </a:p>
        </p:txBody>
      </p:sp>
    </p:spTree>
    <p:extLst>
      <p:ext uri="{BB962C8B-B14F-4D97-AF65-F5344CB8AC3E}">
        <p14:creationId xmlns:p14="http://schemas.microsoft.com/office/powerpoint/2010/main" val="37528476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EB1DF4-5A48-6246-1B3F-60FAB91C2C26}"/>
              </a:ext>
            </a:extLst>
          </p:cNvPr>
          <p:cNvSpPr txBox="1"/>
          <p:nvPr/>
        </p:nvSpPr>
        <p:spPr>
          <a:xfrm>
            <a:off x="251520" y="1305341"/>
            <a:ext cx="8640960" cy="4247317"/>
          </a:xfrm>
          <a:prstGeom prst="rect">
            <a:avLst/>
          </a:prstGeom>
          <a:noFill/>
        </p:spPr>
        <p:txBody>
          <a:bodyPr wrap="square">
            <a:spAutoFit/>
          </a:bodyPr>
          <a:lstStyle/>
          <a:p>
            <a:r>
              <a:rPr lang="en-GB" b="1" dirty="0"/>
              <a:t>Health Matters: Preventing Cardiovascular Disease (CVD)</a:t>
            </a:r>
          </a:p>
          <a:p>
            <a:r>
              <a:rPr lang="en-GB" dirty="0"/>
              <a:t>A government-led public health initiative focused at lowering the burden of cardiovascular disease, including stroke.</a:t>
            </a:r>
          </a:p>
          <a:p>
            <a:endParaRPr lang="en-GB" dirty="0"/>
          </a:p>
          <a:p>
            <a:r>
              <a:rPr lang="en-GB" dirty="0"/>
              <a:t> Prevents high-risk disorders like high blood pressure, excessive cholesterol, and atrial fibrillation by detecting them early and managing them.</a:t>
            </a:r>
          </a:p>
          <a:p>
            <a:endParaRPr lang="en-GB" dirty="0"/>
          </a:p>
          <a:p>
            <a:r>
              <a:rPr lang="en-GB" dirty="0"/>
              <a:t> Encourages population-level treatments like quitting smoking, lowering salt intake, improving diet, and boosting physical exercise.</a:t>
            </a:r>
          </a:p>
          <a:p>
            <a:endParaRPr lang="en-GB" dirty="0"/>
          </a:p>
          <a:p>
            <a:r>
              <a:rPr lang="en-GB" dirty="0"/>
              <a:t> Encourages local governments and NHS partners to carry out community-based preventative programs.</a:t>
            </a:r>
          </a:p>
          <a:p>
            <a:endParaRPr lang="en-GB" dirty="0"/>
          </a:p>
          <a:p>
            <a:r>
              <a:rPr lang="en-GB" dirty="0"/>
              <a:t> It aims to reduce premature mortality and health disparities caused by CVD and stroke.</a:t>
            </a:r>
          </a:p>
        </p:txBody>
      </p:sp>
      <p:sp>
        <p:nvSpPr>
          <p:cNvPr id="4" name="TextBox 3">
            <a:extLst>
              <a:ext uri="{FF2B5EF4-FFF2-40B4-BE49-F238E27FC236}">
                <a16:creationId xmlns:a16="http://schemas.microsoft.com/office/drawing/2014/main" id="{1904E443-27C3-E771-B1EB-C388E9A90FF1}"/>
              </a:ext>
            </a:extLst>
          </p:cNvPr>
          <p:cNvSpPr txBox="1"/>
          <p:nvPr/>
        </p:nvSpPr>
        <p:spPr>
          <a:xfrm>
            <a:off x="251520" y="260648"/>
            <a:ext cx="8712968" cy="830997"/>
          </a:xfrm>
          <a:prstGeom prst="rect">
            <a:avLst/>
          </a:prstGeom>
          <a:solidFill>
            <a:schemeClr val="accent6">
              <a:lumMod val="75000"/>
            </a:schemeClr>
          </a:solidFill>
        </p:spPr>
        <p:txBody>
          <a:bodyPr wrap="square" rtlCol="0">
            <a:spAutoFit/>
          </a:bodyPr>
          <a:lstStyle/>
          <a:p>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j-cs"/>
              </a:rPr>
              <a:t>What policy and strategies are available to the UK government to maintain public health regarding stroke?</a:t>
            </a:r>
            <a:endParaRPr lang="en-GB" sz="1600" dirty="0"/>
          </a:p>
        </p:txBody>
      </p:sp>
      <p:sp>
        <p:nvSpPr>
          <p:cNvPr id="5" name="TextBox 4">
            <a:extLst>
              <a:ext uri="{FF2B5EF4-FFF2-40B4-BE49-F238E27FC236}">
                <a16:creationId xmlns:a16="http://schemas.microsoft.com/office/drawing/2014/main" id="{5B87C080-41B5-D05C-5714-7E35DE9F49E2}"/>
              </a:ext>
            </a:extLst>
          </p:cNvPr>
          <p:cNvSpPr txBox="1"/>
          <p:nvPr/>
        </p:nvSpPr>
        <p:spPr>
          <a:xfrm>
            <a:off x="6911752" y="6412686"/>
            <a:ext cx="2232248" cy="369332"/>
          </a:xfrm>
          <a:prstGeom prst="rect">
            <a:avLst/>
          </a:prstGeom>
          <a:noFill/>
        </p:spPr>
        <p:txBody>
          <a:bodyPr wrap="square" rtlCol="0">
            <a:spAutoFit/>
          </a:bodyPr>
          <a:lstStyle/>
          <a:p>
            <a:r>
              <a:rPr lang="en-GB" dirty="0">
                <a:solidFill>
                  <a:schemeClr val="bg1"/>
                </a:solidFill>
              </a:rPr>
              <a:t>Marie France Bodo</a:t>
            </a:r>
          </a:p>
        </p:txBody>
      </p:sp>
    </p:spTree>
    <p:extLst>
      <p:ext uri="{BB962C8B-B14F-4D97-AF65-F5344CB8AC3E}">
        <p14:creationId xmlns:p14="http://schemas.microsoft.com/office/powerpoint/2010/main" val="4791391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D6192-DFED-2833-CEA7-5CCE2EC34CE9}"/>
              </a:ext>
            </a:extLst>
          </p:cNvPr>
          <p:cNvSpPr txBox="1"/>
          <p:nvPr/>
        </p:nvSpPr>
        <p:spPr>
          <a:xfrm>
            <a:off x="107504" y="1628800"/>
            <a:ext cx="8496944" cy="3970318"/>
          </a:xfrm>
          <a:prstGeom prst="rect">
            <a:avLst/>
          </a:prstGeom>
          <a:noFill/>
        </p:spPr>
        <p:txBody>
          <a:bodyPr wrap="square" rtlCol="0">
            <a:spAutoFit/>
          </a:bodyPr>
          <a:lstStyle/>
          <a:p>
            <a:r>
              <a:rPr lang="en-GB" b="1" dirty="0"/>
              <a:t>National Stroke Service Model: Integrated Stroke Delivery Networks (ISDNs)</a:t>
            </a:r>
          </a:p>
          <a:p>
            <a:endParaRPr lang="en-GB" dirty="0"/>
          </a:p>
          <a:p>
            <a:r>
              <a:rPr lang="en-GB" dirty="0"/>
              <a:t>A nationwide NHS England policy that establishes a uniform approach for stroke care throughout the entire pathway, from prevention to rehabilitation.</a:t>
            </a:r>
          </a:p>
          <a:p>
            <a:endParaRPr lang="en-GB" dirty="0"/>
          </a:p>
          <a:p>
            <a:r>
              <a:rPr lang="en-GB" dirty="0"/>
              <a:t> Provided via Integrated Stroke Delivery Networks (ISDNs), which link hospitals, ambulance services, and rehabilitation facilities.</a:t>
            </a:r>
          </a:p>
          <a:p>
            <a:endParaRPr lang="en-GB" dirty="0"/>
          </a:p>
          <a:p>
            <a:r>
              <a:rPr lang="en-GB" dirty="0"/>
              <a:t> The goal is to ensure equitable access to high-quality stroke care across areas.</a:t>
            </a:r>
          </a:p>
          <a:p>
            <a:endParaRPr lang="en-GB" dirty="0"/>
          </a:p>
          <a:p>
            <a:r>
              <a:rPr lang="en-GB" dirty="0"/>
              <a:t> Encourages prompt access to hyperacute stroke units, thrombectomy services, and early supported release.</a:t>
            </a:r>
          </a:p>
          <a:p>
            <a:endParaRPr lang="en-GB" dirty="0"/>
          </a:p>
          <a:p>
            <a:r>
              <a:rPr lang="en-GB" dirty="0"/>
              <a:t> Concentrates on constant post-stroke rehabilitation and community reintegration.</a:t>
            </a:r>
          </a:p>
        </p:txBody>
      </p:sp>
      <p:pic>
        <p:nvPicPr>
          <p:cNvPr id="3" name="Picture 2">
            <a:extLst>
              <a:ext uri="{FF2B5EF4-FFF2-40B4-BE49-F238E27FC236}">
                <a16:creationId xmlns:a16="http://schemas.microsoft.com/office/drawing/2014/main" id="{F8D1031E-356D-1895-2E6E-1F4CA9A36348}"/>
              </a:ext>
            </a:extLst>
          </p:cNvPr>
          <p:cNvPicPr>
            <a:picLocks noChangeAspect="1"/>
          </p:cNvPicPr>
          <p:nvPr/>
        </p:nvPicPr>
        <p:blipFill>
          <a:blip r:embed="rId2"/>
          <a:stretch>
            <a:fillRect/>
          </a:stretch>
        </p:blipFill>
        <p:spPr>
          <a:xfrm>
            <a:off x="167258" y="246858"/>
            <a:ext cx="8809484" cy="1012024"/>
          </a:xfrm>
          <a:prstGeom prst="rect">
            <a:avLst/>
          </a:prstGeom>
        </p:spPr>
      </p:pic>
      <p:pic>
        <p:nvPicPr>
          <p:cNvPr id="4" name="Picture 3">
            <a:extLst>
              <a:ext uri="{FF2B5EF4-FFF2-40B4-BE49-F238E27FC236}">
                <a16:creationId xmlns:a16="http://schemas.microsoft.com/office/drawing/2014/main" id="{B115A417-AAFB-07E1-F8A4-51DAD04EAC05}"/>
              </a:ext>
            </a:extLst>
          </p:cNvPr>
          <p:cNvPicPr>
            <a:picLocks noChangeAspect="1"/>
          </p:cNvPicPr>
          <p:nvPr/>
        </p:nvPicPr>
        <p:blipFill>
          <a:blip r:embed="rId3"/>
          <a:stretch>
            <a:fillRect/>
          </a:stretch>
        </p:blipFill>
        <p:spPr>
          <a:xfrm>
            <a:off x="6857802" y="6361184"/>
            <a:ext cx="2286198" cy="499915"/>
          </a:xfrm>
          <a:prstGeom prst="rect">
            <a:avLst/>
          </a:prstGeom>
        </p:spPr>
      </p:pic>
    </p:spTree>
    <p:extLst>
      <p:ext uri="{BB962C8B-B14F-4D97-AF65-F5344CB8AC3E}">
        <p14:creationId xmlns:p14="http://schemas.microsoft.com/office/powerpoint/2010/main" val="4849586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3486C0-3649-A579-E516-021D28BD6FD4}"/>
              </a:ext>
            </a:extLst>
          </p:cNvPr>
          <p:cNvSpPr txBox="1"/>
          <p:nvPr/>
        </p:nvSpPr>
        <p:spPr>
          <a:xfrm>
            <a:off x="35992" y="1166842"/>
            <a:ext cx="8496944" cy="4524315"/>
          </a:xfrm>
          <a:prstGeom prst="rect">
            <a:avLst/>
          </a:prstGeom>
          <a:noFill/>
        </p:spPr>
        <p:txBody>
          <a:bodyPr wrap="square">
            <a:spAutoFit/>
          </a:bodyPr>
          <a:lstStyle/>
          <a:p>
            <a:r>
              <a:rPr lang="en-GB" b="1" dirty="0"/>
              <a:t>NHS Health Check Programme &amp; CVD Prevention Briefing</a:t>
            </a:r>
          </a:p>
          <a:p>
            <a:endParaRPr lang="en-GB" dirty="0"/>
          </a:p>
          <a:p>
            <a:r>
              <a:rPr lang="en-GB" dirty="0"/>
              <a:t>A countrywide screening initiative asking persons aged 40 to 74 to check their risk of stroke and other cardiovascular illnesses.</a:t>
            </a:r>
          </a:p>
          <a:p>
            <a:endParaRPr lang="en-GB" dirty="0"/>
          </a:p>
          <a:p>
            <a:r>
              <a:rPr lang="en-GB" dirty="0"/>
              <a:t> Identifies high-risk individuals and prescribes lifestyle or pharmacological measures.</a:t>
            </a:r>
          </a:p>
          <a:p>
            <a:endParaRPr lang="en-GB" dirty="0"/>
          </a:p>
          <a:p>
            <a:r>
              <a:rPr lang="en-GB" dirty="0"/>
              <a:t> A critical component of the NHS Long Term Plan that shifts the emphasis from treatment to prevention.</a:t>
            </a:r>
          </a:p>
          <a:p>
            <a:endParaRPr lang="en-GB" dirty="0"/>
          </a:p>
          <a:p>
            <a:r>
              <a:rPr lang="en-GB" dirty="0"/>
              <a:t> Associated with government policies for reducing inequality and increasing life expectancy.</a:t>
            </a:r>
          </a:p>
          <a:p>
            <a:endParaRPr lang="en-GB" dirty="0"/>
          </a:p>
          <a:p>
            <a:r>
              <a:rPr lang="en-GB" dirty="0"/>
              <a:t> Local governments and general practitioners are helping to integrate prevention into ordinary primary care.</a:t>
            </a:r>
          </a:p>
        </p:txBody>
      </p:sp>
      <p:pic>
        <p:nvPicPr>
          <p:cNvPr id="4" name="Picture 3">
            <a:extLst>
              <a:ext uri="{FF2B5EF4-FFF2-40B4-BE49-F238E27FC236}">
                <a16:creationId xmlns:a16="http://schemas.microsoft.com/office/drawing/2014/main" id="{DE34E718-5485-9A2D-4FA6-71B971CCCA22}"/>
              </a:ext>
            </a:extLst>
          </p:cNvPr>
          <p:cNvPicPr>
            <a:picLocks noChangeAspect="1"/>
          </p:cNvPicPr>
          <p:nvPr/>
        </p:nvPicPr>
        <p:blipFill>
          <a:blip r:embed="rId2"/>
          <a:stretch>
            <a:fillRect/>
          </a:stretch>
        </p:blipFill>
        <p:spPr>
          <a:xfrm>
            <a:off x="24160" y="102842"/>
            <a:ext cx="8809484" cy="1012024"/>
          </a:xfrm>
          <a:prstGeom prst="rect">
            <a:avLst/>
          </a:prstGeom>
        </p:spPr>
      </p:pic>
      <p:pic>
        <p:nvPicPr>
          <p:cNvPr id="5" name="Picture 4">
            <a:extLst>
              <a:ext uri="{FF2B5EF4-FFF2-40B4-BE49-F238E27FC236}">
                <a16:creationId xmlns:a16="http://schemas.microsoft.com/office/drawing/2014/main" id="{657AD2ED-2F3E-B65A-46ED-0FCB101F1AFE}"/>
              </a:ext>
            </a:extLst>
          </p:cNvPr>
          <p:cNvPicPr>
            <a:picLocks noChangeAspect="1"/>
          </p:cNvPicPr>
          <p:nvPr/>
        </p:nvPicPr>
        <p:blipFill>
          <a:blip r:embed="rId3"/>
          <a:stretch>
            <a:fillRect/>
          </a:stretch>
        </p:blipFill>
        <p:spPr>
          <a:xfrm>
            <a:off x="6866062" y="6353769"/>
            <a:ext cx="2286198" cy="499915"/>
          </a:xfrm>
          <a:prstGeom prst="rect">
            <a:avLst/>
          </a:prstGeom>
        </p:spPr>
      </p:pic>
    </p:spTree>
    <p:extLst>
      <p:ext uri="{BB962C8B-B14F-4D97-AF65-F5344CB8AC3E}">
        <p14:creationId xmlns:p14="http://schemas.microsoft.com/office/powerpoint/2010/main" val="4017666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AA9AD6-A88C-5676-F7B5-AD51E9680088}"/>
              </a:ext>
            </a:extLst>
          </p:cNvPr>
          <p:cNvSpPr txBox="1"/>
          <p:nvPr/>
        </p:nvSpPr>
        <p:spPr>
          <a:xfrm>
            <a:off x="0" y="0"/>
            <a:ext cx="9042052" cy="5768182"/>
          </a:xfrm>
          <a:prstGeom prst="rect">
            <a:avLst/>
          </a:prstGeom>
          <a:noFill/>
        </p:spPr>
        <p:txBody>
          <a:bodyPr wrap="square">
            <a:spAutoFit/>
          </a:bodyPr>
          <a:lstStyle/>
          <a:p>
            <a:pPr>
              <a:lnSpc>
                <a:spcPct val="107000"/>
              </a:lnSpc>
              <a:spcAft>
                <a:spcPts val="800"/>
              </a:spcAft>
              <a:buNone/>
            </a:pPr>
            <a:r>
              <a:rPr lang="en-GB" sz="2800" kern="0" dirty="0" err="1">
                <a:effectLst/>
                <a:latin typeface="Times New Roman" panose="02020603050405020304" pitchFamily="18" charset="0"/>
                <a:ea typeface="Times New Roman" panose="02020603050405020304" pitchFamily="18" charset="0"/>
                <a:cs typeface="Times New Roman" panose="02020603050405020304" pitchFamily="18" charset="0"/>
              </a:rPr>
              <a:t>Refrence</a:t>
            </a:r>
            <a:r>
              <a:rPr lang="en-GB" sz="2800" kern="0" dirty="0">
                <a:effectLst/>
                <a:latin typeface="Times New Roman" panose="02020603050405020304" pitchFamily="18" charset="0"/>
                <a:ea typeface="Times New Roman" panose="02020603050405020304" pitchFamily="18" charset="0"/>
                <a:cs typeface="Times New Roman" panose="02020603050405020304" pitchFamily="18" charset="0"/>
              </a:rPr>
              <a:t> list</a:t>
            </a:r>
            <a:endParaRPr lang="en-GB" sz="2800" kern="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buNone/>
            </a:pPr>
            <a:endParaRPr lang="en-GB" sz="1400" kern="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Bartosch, J. (2020)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How to tell if your child is having a stroke — and where to seek treatment.</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[online] UChicago Medicine. Available at: </a:t>
            </a:r>
            <a:r>
              <a:rPr lang="en-GB" sz="1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https://www.uchicagomedicine.org/forefront/pediatrics-articles/2024/february/how-to-tell-if-your-child-is-having-a-stroke</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November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Care Learning (2025)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1.2 Describe ways in which the health of individuals can be monitored – Care Learning.</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[online] Care Learning. Available at: </a:t>
            </a:r>
            <a:r>
              <a:rPr lang="en-GB" sz="1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https://carelearning.org.uk/qualifications/level-2-diploma-care/ahp-3-monitoring/1-2-describe-ways-in-which-the-health-of-individuals-can-be-monitored/</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November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Dusenbury, W., Mathiesen, C., Whaley, M., Adeoye, O., Leslie-</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Mazwi</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T., Williams, S., Velasco, C., Shah, S.P., Gonzales, N.R., Alexandrov, A.W. and American Heart Association Council on Cardiovascular and Stroke Nursing and the Stroke Council (2023) ‘Ideal foundational requirements for stroke program development and growth: a scientific statement from the American Heart Association’,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Stroke,</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54(4), pp. e175–e187.</a:t>
            </a:r>
          </a:p>
          <a:p>
            <a:pPr>
              <a:lnSpc>
                <a:spcPct val="107000"/>
              </a:lnSpc>
              <a:spcAft>
                <a:spcPts val="8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England, N. (2021)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National Stroke Service Model: Integrated Stroke Delivery Networks.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NHS England. Available at: </a:t>
            </a:r>
            <a:r>
              <a:rPr lang="en-GB" sz="12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https://www.england.nhs.uk/publication/national-stroke-service-model-integrated-stroke-delivery-networks/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8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England, P.H. (2019)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Health matters: preventing cardiovascular disease.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GOV.UK. Available at: </a:t>
            </a:r>
            <a:r>
              <a:rPr lang="en-GB" sz="12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https://www.gov.uk/government/publications/health-matters-preventing-cardiovascular-disease/health-matters-preventing-cardiovascular-disease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8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Everest, G., Marshall, L., Fraser, C. and Briggs, A. (2022)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Addressing the leading risk factors for ill health.</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London: The Health Foundation.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Gajjar, D. and Burnett, H. (2025)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Prevention of cardiovascular disease.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House of Commons Library. Available at: </a:t>
            </a:r>
            <a:r>
              <a:rPr lang="en-GB" sz="12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https://commonslibrary.parliament.uk/research-briefings/cdp-2025-0034/</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8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71541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D6FC66-478A-50D5-F612-D569F254269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FFF0DEE-62A3-EEDB-D4F8-111E6F7820C5}"/>
              </a:ext>
            </a:extLst>
          </p:cNvPr>
          <p:cNvSpPr txBox="1"/>
          <p:nvPr/>
        </p:nvSpPr>
        <p:spPr>
          <a:xfrm>
            <a:off x="0" y="620688"/>
            <a:ext cx="9166572" cy="5380704"/>
          </a:xfrm>
          <a:prstGeom prst="rect">
            <a:avLst/>
          </a:prstGeom>
          <a:noFill/>
        </p:spPr>
        <p:txBody>
          <a:bodyPr wrap="square">
            <a:spAutoFit/>
          </a:bodyPr>
          <a:lstStyle/>
          <a:p>
            <a:pPr>
              <a:lnSpc>
                <a:spcPct val="107000"/>
              </a:lnSpc>
              <a:spcAft>
                <a:spcPts val="8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Gallanagh, S., Quinn, T.J., Alexander, J. and Walters, M.R. (2011) ‘Physical activity in the prevention and treatment of stroke’,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ISRN Neurology,</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2011(22389836), pp. 1–10.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https://doi.org/10.5402/2011/953818</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Hilla Ben Pazi,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Jahashan</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S., Har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Nof</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S.,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Zibman</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S., Yanai-Kohelet, O.,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Prigan</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L.,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Intrator</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N., Bornstein, N.M. and Ribo, M. (2024) ‘Pre-hospital stroke monitoring past, present, and future: a perspective’,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Frontiers in Neurology,</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15.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https://doi.org/10.3389/fneur.2024.1341170</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Mohammed, A.G., Dahab, A.R., Ahmed, L., Mohammed, D.G., Khairi, M.A.H.,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Elsiddig</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D.A., Eltayeb, A.A. and Abdalla, E. (2025) ‘Awareness of stroke and health-seeking behaviours among caregivers of patients: a cross-sectional study at Ibrahim Malik and Soba Teaching Hospitals, Khartoum, Sudan (2022)’,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BMC Public Health,</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25(1), p. 2069.</a:t>
            </a:r>
          </a:p>
          <a:p>
            <a:pPr>
              <a:lnSpc>
                <a:spcPct val="107000"/>
              </a:lnSpc>
              <a:spcAft>
                <a:spcPts val="8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NHS England (2022)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Stroke.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NHS. Available at: </a:t>
            </a:r>
            <a:r>
              <a:rPr lang="en-GB" sz="12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https://www.nhs.uk/conditions/stroke/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NHS England (2023)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NHS England.</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England.nhs.uk. Available at: </a:t>
            </a:r>
            <a:r>
              <a:rPr lang="en-GB" sz="12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https://www.england.nhs.uk/</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Public Health England (2017)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Public Health England: approach to surveillance.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GOV.UK. Available at: </a:t>
            </a:r>
            <a:r>
              <a:rPr lang="en-GB" sz="12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https://www.gov.uk/government/publications/public-health-england-approach-to-surveillance/public-health-england-approach-to-surveillance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Pu, L., Wang, L., Zhang, R., Zhao, T., Jiang, Y. and Han, L. (2023) ‘Projected global trends in ischemic stroke incidence, deaths and disability-adjusted life years from 2020 to 2030’,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Stroke,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54(5), pp. 1330–1339.</a:t>
            </a:r>
          </a:p>
          <a:p>
            <a:pPr>
              <a:lnSpc>
                <a:spcPct val="107000"/>
              </a:lnSpc>
              <a:spcAft>
                <a:spcPts val="800"/>
              </a:spcAft>
              <a:buNone/>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SSNAP (2021) </a:t>
            </a:r>
            <a:r>
              <a:rPr lang="en-GB" sz="1100" i="1" kern="0" dirty="0">
                <a:effectLst/>
                <a:latin typeface="Times New Roman" panose="02020603050405020304" pitchFamily="18" charset="0"/>
                <a:ea typeface="Times New Roman" panose="02020603050405020304" pitchFamily="18" charset="0"/>
                <a:cs typeface="Times New Roman" panose="02020603050405020304" pitchFamily="18" charset="0"/>
              </a:rPr>
              <a:t>SSNAP – Home.</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[online] Strokeaudit.org. Available at: </a:t>
            </a:r>
            <a:r>
              <a:rPr lang="en-GB" sz="11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https://www.strokeaudit.org/</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November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Stroke Association (2024) </a:t>
            </a:r>
            <a:r>
              <a:rPr lang="en-GB" sz="1100" i="1" kern="0" dirty="0">
                <a:effectLst/>
                <a:latin typeface="Times New Roman" panose="02020603050405020304" pitchFamily="18" charset="0"/>
                <a:ea typeface="Times New Roman" panose="02020603050405020304" pitchFamily="18" charset="0"/>
                <a:cs typeface="Times New Roman" panose="02020603050405020304" pitchFamily="18" charset="0"/>
              </a:rPr>
              <a:t>Stroke statistics.</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[online] Stroke Association. Available at: </a:t>
            </a:r>
            <a:r>
              <a:rPr lang="en-GB" sz="11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https://www.stroke.org.uk/stroke/statistics</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4 November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Tu, W.J. and Wang, L.D. (2023) ‘China Stroke Surveillance Report 2021’, </a:t>
            </a:r>
            <a:r>
              <a:rPr lang="en-GB" sz="1100" i="1" kern="0" dirty="0">
                <a:effectLst/>
                <a:latin typeface="Times New Roman" panose="02020603050405020304" pitchFamily="18" charset="0"/>
                <a:ea typeface="Times New Roman" panose="02020603050405020304" pitchFamily="18" charset="0"/>
                <a:cs typeface="Times New Roman" panose="02020603050405020304" pitchFamily="18" charset="0"/>
              </a:rPr>
              <a:t>Military Medical Research,</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10(1), p. 33.</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87825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72AE72-9E58-1CDE-3A89-322B7D1D249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28ACD05-061F-C323-DCAC-519BA7A4A583}"/>
              </a:ext>
            </a:extLst>
          </p:cNvPr>
          <p:cNvSpPr txBox="1"/>
          <p:nvPr/>
        </p:nvSpPr>
        <p:spPr>
          <a:xfrm>
            <a:off x="3200" y="116632"/>
            <a:ext cx="9140800" cy="1135247"/>
          </a:xfrm>
          <a:prstGeom prst="rect">
            <a:avLst/>
          </a:prstGeom>
          <a:noFill/>
        </p:spPr>
        <p:txBody>
          <a:bodyPr wrap="square">
            <a:spAutoFit/>
          </a:bodyPr>
          <a:lstStyle/>
          <a:p>
            <a:pPr>
              <a:lnSpc>
                <a:spcPct val="107000"/>
              </a:lnSpc>
              <a:spcAft>
                <a:spcPts val="800"/>
              </a:spcAft>
              <a:buNone/>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Zahhar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J.A.,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Salamatullah</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H.K., Almutairi, M.B., Faidah, D.E., Afif, L.M., Banjar, T.A., Alansari, N., Betar, M., Alghamdi, S. and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Makkawi</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S. (2024) ‘Influenza vaccine effect on risk of stroke occurrence: a systematic review and meta-analysis’,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Frontiers in Neurology,</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14. </a:t>
            </a: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https://doi.org/10.3389/fneur.2023.1324677</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812154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4A89697-B254-4758-B0BC-50394D1A43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http://schemas.microsoft.com/office/2006/documentManagement/types"/>
    <ds:schemaRef ds:uri="f856874f-9946-48cd-ac29-4cb76853c4c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12265</TotalTime>
  <Words>2774</Words>
  <Application>Microsoft Office PowerPoint</Application>
  <PresentationFormat>On-screen Show (4:3)</PresentationFormat>
  <Paragraphs>175</Paragraphs>
  <Slides>22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Arial</vt:lpstr>
      <vt:lpstr>Calibri</vt:lpstr>
      <vt:lpstr>Myriad Pro</vt:lpstr>
      <vt:lpstr>Times New Roman</vt:lpstr>
      <vt:lpstr>20140311PresentationUWTSDTemplate</vt:lpstr>
      <vt:lpstr>INTRODUCTION TO PUBLIC HEALTH</vt:lpstr>
      <vt:lpstr>PowerPoint Presentation</vt:lpstr>
      <vt:lpstr>Signs of a stroke</vt:lpstr>
      <vt:lpstr>PowerPoint Presentation</vt:lpstr>
      <vt:lpstr>Statistics on stroke in the uk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Oyinkansola Jacobs</cp:lastModifiedBy>
  <cp:revision>104</cp:revision>
  <dcterms:created xsi:type="dcterms:W3CDTF">2015-04-14T15:21:28Z</dcterms:created>
  <dcterms:modified xsi:type="dcterms:W3CDTF">2025-11-08T22:42:52Z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