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8" r:id="rId5"/>
    <p:sldId id="257" r:id="rId6"/>
    <p:sldId id="476" r:id="rId7"/>
    <p:sldId id="375" r:id="rId8"/>
    <p:sldId id="511" r:id="rId9"/>
    <p:sldId id="432" r:id="rId10"/>
    <p:sldId id="265" r:id="rId11"/>
    <p:sldId id="266" r:id="rId12"/>
    <p:sldId id="358" r:id="rId13"/>
    <p:sldId id="467" r:id="rId14"/>
    <p:sldId id="468" r:id="rId15"/>
    <p:sldId id="469" r:id="rId16"/>
    <p:sldId id="336" r:id="rId17"/>
    <p:sldId id="433" r:id="rId18"/>
    <p:sldId id="438" r:id="rId19"/>
    <p:sldId id="437" r:id="rId20"/>
    <p:sldId id="354" r:id="rId21"/>
    <p:sldId id="362" r:id="rId22"/>
    <p:sldId id="330" r:id="rId23"/>
    <p:sldId id="363" r:id="rId24"/>
    <p:sldId id="421" r:id="rId25"/>
    <p:sldId id="439" r:id="rId26"/>
    <p:sldId id="284" r:id="rId27"/>
    <p:sldId id="470" r:id="rId28"/>
    <p:sldId id="478" r:id="rId29"/>
    <p:sldId id="510" r:id="rId30"/>
    <p:sldId id="393" r:id="rId31"/>
    <p:sldId id="475" r:id="rId32"/>
    <p:sldId id="394" r:id="rId33"/>
    <p:sldId id="477" r:id="rId34"/>
    <p:sldId id="474" r:id="rId35"/>
    <p:sldId id="395" r:id="rId36"/>
    <p:sldId id="343" r:id="rId37"/>
    <p:sldId id="357" r:id="rId38"/>
    <p:sldId id="326" r:id="rId39"/>
    <p:sldId id="371" r:id="rId40"/>
    <p:sldId id="436" r:id="rId41"/>
    <p:sldId id="418" r:id="rId42"/>
    <p:sldId id="518" r:id="rId43"/>
    <p:sldId id="259" r:id="rId44"/>
    <p:sldId id="260" r:id="rId45"/>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05C4D9-960B-4909-94FA-0F7674248B41}" v="3" dt="2024-09-26T12:13:52.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0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3_1" csCatId="accent3"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Specialist Databases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Copyright cleared Images</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Open Access material</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Books &amp;</a:t>
          </a:r>
        </a:p>
        <a:p>
          <a:pPr marL="0" lvl="0" indent="0" algn="ctr" defTabSz="1066800">
            <a:lnSpc>
              <a:spcPct val="90000"/>
            </a:lnSpc>
            <a:spcBef>
              <a:spcPct val="0"/>
            </a:spcBef>
            <a:spcAft>
              <a:spcPct val="35000"/>
            </a:spcAft>
            <a:buNone/>
          </a:pPr>
          <a:r>
            <a:rPr lang="en-GB" sz="24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Specialist Databases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Copyright cleared Images</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Open Access material</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bauhaus&amp;tab=Everything&amp;search_scope=MyInst_and_CI&amp;vid=44WHELF_UWTSD:44WHELF_UWTSD_VU1&amp;facet=tlevel,include,available_p&amp;offset=0"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books&amp;offset=0"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3.svg"/></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5.svg"/></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57.jpeg"/><Relationship Id="rId4"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10&amp;databases=category,Institute%20of%20Science%20and%20Art%E2%94%80Art%20and%20design"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Art, Design, and Performance</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access specialist Art databases.</a:t>
            </a:r>
          </a:p>
        </p:txBody>
      </p:sp>
    </p:spTree>
    <p:extLst>
      <p:ext uri="{BB962C8B-B14F-4D97-AF65-F5344CB8AC3E}">
        <p14:creationId xmlns:p14="http://schemas.microsoft.com/office/powerpoint/2010/main" val="263901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4234200850"/>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304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7189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220503812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820367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05027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933679391"/>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51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867509" y="2833077"/>
            <a:ext cx="1397710" cy="323521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16" name="Picture 15">
            <a:extLst>
              <a:ext uri="{FF2B5EF4-FFF2-40B4-BE49-F238E27FC236}">
                <a16:creationId xmlns:a16="http://schemas.microsoft.com/office/drawing/2014/main" id="{511D2B45-41F4-3C92-8EEF-8F5A51EA5307}"/>
              </a:ext>
            </a:extLst>
          </p:cNvPr>
          <p:cNvPicPr>
            <a:picLocks noChangeAspect="1"/>
          </p:cNvPicPr>
          <p:nvPr/>
        </p:nvPicPr>
        <p:blipFill rotWithShape="1">
          <a:blip r:embed="rId3"/>
          <a:srcRect l="1380" t="11818" r="5353" b="4950"/>
          <a:stretch/>
        </p:blipFill>
        <p:spPr>
          <a:xfrm>
            <a:off x="757637" y="1407502"/>
            <a:ext cx="6996125" cy="4162316"/>
          </a:xfrm>
          <a:prstGeom prst="rect">
            <a:avLst/>
          </a:prstGeom>
          <a:effectLst>
            <a:outerShdw blurRad="63500" sx="102000" sy="102000" algn="ctr" rotWithShape="0">
              <a:prstClr val="black">
                <a:alpha val="40000"/>
              </a:prstClr>
            </a:outerShdw>
          </a:effectLst>
        </p:spPr>
      </p:pic>
      <p:sp>
        <p:nvSpPr>
          <p:cNvPr id="17" name="Rectangle 16">
            <a:extLst>
              <a:ext uri="{FF2B5EF4-FFF2-40B4-BE49-F238E27FC236}">
                <a16:creationId xmlns:a16="http://schemas.microsoft.com/office/drawing/2014/main" id="{7EA0F4C8-D569-1DA5-5760-BAE4EDE77EEF}"/>
              </a:ext>
            </a:extLst>
          </p:cNvPr>
          <p:cNvSpPr/>
          <p:nvPr/>
        </p:nvSpPr>
        <p:spPr>
          <a:xfrm>
            <a:off x="1413164" y="2279073"/>
            <a:ext cx="630381" cy="36714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B641056-1533-5FAC-3896-D2B7DEA321D1}"/>
              </a:ext>
            </a:extLst>
          </p:cNvPr>
          <p:cNvSpPr/>
          <p:nvPr/>
        </p:nvSpPr>
        <p:spPr>
          <a:xfrm>
            <a:off x="832338" y="2646218"/>
            <a:ext cx="1121153" cy="8728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09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marL="0" indent="0">
              <a:buNone/>
            </a:pPr>
            <a:endParaRPr lang="en-US" sz="2400" dirty="0">
              <a:latin typeface="+mn-lt"/>
              <a:cs typeface="Calibri Light" panose="020F0302020204030204" pitchFamily="34" charset="0"/>
            </a:endParaRP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78026" y="4923001"/>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5" name="Picture 4">
            <a:extLst>
              <a:ext uri="{FF2B5EF4-FFF2-40B4-BE49-F238E27FC236}">
                <a16:creationId xmlns:a16="http://schemas.microsoft.com/office/drawing/2014/main" id="{2E675BC3-E747-E21D-E233-A12E7619D814}"/>
              </a:ext>
            </a:extLst>
          </p:cNvPr>
          <p:cNvPicPr>
            <a:picLocks noChangeAspect="1"/>
          </p:cNvPicPr>
          <p:nvPr/>
        </p:nvPicPr>
        <p:blipFill rotWithShape="1">
          <a:blip r:embed="rId3"/>
          <a:srcRect l="640" t="11515" r="5758" b="4949"/>
          <a:stretch/>
        </p:blipFill>
        <p:spPr>
          <a:xfrm>
            <a:off x="4069039" y="1546993"/>
            <a:ext cx="7444935" cy="4429469"/>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59837646-83D8-299D-DBFE-3165C0003DE0}"/>
              </a:ext>
            </a:extLst>
          </p:cNvPr>
          <p:cNvSpPr/>
          <p:nvPr/>
        </p:nvSpPr>
        <p:spPr>
          <a:xfrm>
            <a:off x="4126523" y="2891693"/>
            <a:ext cx="1498422" cy="95987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3460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6" name="Picture 5">
            <a:extLst>
              <a:ext uri="{FF2B5EF4-FFF2-40B4-BE49-F238E27FC236}">
                <a16:creationId xmlns:a16="http://schemas.microsoft.com/office/drawing/2014/main" id="{52F80D00-862A-D4BD-94D0-936FE54E8B8F}"/>
              </a:ext>
            </a:extLst>
          </p:cNvPr>
          <p:cNvPicPr>
            <a:picLocks noChangeAspect="1"/>
          </p:cNvPicPr>
          <p:nvPr/>
        </p:nvPicPr>
        <p:blipFill rotWithShape="1">
          <a:blip r:embed="rId4"/>
          <a:srcRect l="842" t="11920" r="5623" b="5555"/>
          <a:stretch/>
        </p:blipFill>
        <p:spPr>
          <a:xfrm>
            <a:off x="4186649" y="1544782"/>
            <a:ext cx="7443197" cy="4378036"/>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0B65AC4D-F2AF-602D-F1C6-86C576E2FBCC}"/>
              </a:ext>
            </a:extLst>
          </p:cNvPr>
          <p:cNvSpPr/>
          <p:nvPr/>
        </p:nvSpPr>
        <p:spPr>
          <a:xfrm>
            <a:off x="4294909" y="2902527"/>
            <a:ext cx="1156855" cy="11014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5218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1434" r="5684" b="18150"/>
          <a:stretch/>
        </p:blipFill>
        <p:spPr>
          <a:xfrm>
            <a:off x="9696887" y="1381477"/>
            <a:ext cx="2126080" cy="4791427"/>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9552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863589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Library </a:t>
            </a:r>
            <a:r>
              <a:rPr lang="en-GB" dirty="0"/>
              <a:t>Search</a:t>
            </a:r>
            <a:r>
              <a:rPr lang="en-GB" sz="4800" dirty="0"/>
              <a:t>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44426"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386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a:t>Digital Theatre+.</a:t>
            </a:r>
            <a:endParaRPr lang="en-GB" sz="1800" dirty="0"/>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53602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rId3"/>
            </a:endParaRPr>
          </a:p>
          <a:p>
            <a:pPr>
              <a:buFont typeface="Arial" panose="020B0604020202020204" pitchFamily="34" charset="0"/>
              <a:buChar char="•"/>
            </a:pPr>
            <a:r>
              <a:rPr lang="en-GB" sz="2000" b="1" dirty="0">
                <a:solidFill>
                  <a:srgbClr val="3A3A3A"/>
                </a:solidFill>
                <a:hlinkClick r:id="rId3"/>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1953323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55664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p:spPr>
      </p:pic>
    </p:spTree>
    <p:extLst>
      <p:ext uri="{BB962C8B-B14F-4D97-AF65-F5344CB8AC3E}">
        <p14:creationId xmlns:p14="http://schemas.microsoft.com/office/powerpoint/2010/main" val="2273923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73112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70091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300554" y="1529486"/>
            <a:ext cx="7203917" cy="4718914"/>
          </a:xfrm>
        </p:spPr>
        <p:txBody>
          <a:bodyPr>
            <a:noAutofit/>
          </a:bodyPr>
          <a:lstStyle/>
          <a:p>
            <a:pPr marL="0" indent="0">
              <a:buNone/>
            </a:pPr>
            <a:r>
              <a:rPr lang="en-GB" sz="2000" b="1" dirty="0">
                <a:hlinkClick r:id="rId2"/>
              </a:rPr>
              <a:t>Academic Video Online</a:t>
            </a:r>
            <a:endParaRPr lang="en-GB" sz="2000" b="1"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and more.</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b="1" dirty="0">
              <a:hlinkClick r:id="rId3"/>
            </a:endParaRPr>
          </a:p>
          <a:p>
            <a:pPr marL="0" indent="0">
              <a:buNone/>
            </a:pPr>
            <a:r>
              <a:rPr lang="en-GB" sz="2000" b="1" dirty="0">
                <a:hlinkClick r:id="rId3"/>
              </a:rPr>
              <a:t>Box of Broadcasts (BoB)</a:t>
            </a:r>
            <a:endParaRPr lang="en-GB" sz="2000" b="1" dirty="0"/>
          </a:p>
          <a:p>
            <a:pPr>
              <a:lnSpc>
                <a:spcPct val="50000"/>
              </a:lnSpc>
              <a:buFont typeface="Arial" panose="020B0604020202020204" pitchFamily="34" charset="0"/>
              <a:buChar char="•"/>
            </a:pPr>
            <a:r>
              <a:rPr lang="en-GB" sz="2000" b="0" i="0" dirty="0">
                <a:solidFill>
                  <a:srgbClr val="3A3A3A"/>
                </a:solidFill>
                <a:effectLst/>
              </a:rPr>
              <a:t>BoB is a TV and radio service for education.</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b="1" dirty="0">
                <a:solidFill>
                  <a:srgbClr val="3A3A3A"/>
                </a:solidFill>
                <a:hlinkClick r:id="rId4"/>
              </a:rPr>
              <a:t>Digital Theatre Plus</a:t>
            </a:r>
            <a:endParaRPr lang="en-GB" sz="2000" b="1" i="0" dirty="0">
              <a:solidFill>
                <a:srgbClr val="3A3A3A"/>
              </a:solidFill>
              <a:effectLst/>
            </a:endParaRPr>
          </a:p>
          <a:p>
            <a:pPr>
              <a:buFont typeface="Arial" panose="020B0604020202020204" pitchFamily="34" charset="0"/>
              <a:buChar char="•"/>
            </a:pPr>
            <a:r>
              <a:rPr lang="en-GB" sz="2000" b="0" i="0" dirty="0">
                <a:solidFill>
                  <a:srgbClr val="3A3A3A"/>
                </a:solidFill>
                <a:effectLst/>
                <a:highlight>
                  <a:srgbClr val="FFFFFF"/>
                </a:highlight>
              </a:rPr>
              <a:t>Provides online access to a digital streaming video collection of films of current British theatre productions. </a:t>
            </a:r>
          </a:p>
          <a:p>
            <a:pPr>
              <a:buFont typeface="Arial" panose="020B0604020202020204" pitchFamily="34" charset="0"/>
              <a:buChar char="•"/>
            </a:pPr>
            <a:r>
              <a:rPr lang="en-GB" sz="2000" b="0" i="0" dirty="0">
                <a:solidFill>
                  <a:srgbClr val="3A3A3A"/>
                </a:solidFill>
                <a:effectLst/>
                <a:highlight>
                  <a:srgbClr val="FFFFFF"/>
                </a:highlight>
              </a:rPr>
              <a:t>Includes behind-the-scenes documentaries and teaching and learning resources. </a:t>
            </a:r>
          </a:p>
          <a:p>
            <a:pPr>
              <a:lnSpc>
                <a:spcPct val="60000"/>
              </a:lnSpc>
              <a:buFont typeface="Arial" panose="020B0604020202020204" pitchFamily="34" charset="0"/>
              <a:buChar char="•"/>
            </a:pPr>
            <a:endParaRPr lang="en-GB" sz="2000" dirty="0">
              <a:solidFill>
                <a:srgbClr val="000000"/>
              </a:solidFill>
              <a:cs typeface="Calibri Light" panose="020F0302020204030204" pitchFamily="34" charset="0"/>
            </a:endParaRPr>
          </a:p>
          <a:p>
            <a:pPr>
              <a:lnSpc>
                <a:spcPct val="60000"/>
              </a:lnSpc>
              <a:buFont typeface="Arial" panose="020B0604020202020204" pitchFamily="34" charset="0"/>
              <a:buChar char="•"/>
            </a:pPr>
            <a:endParaRPr lang="en-GB" sz="2000" dirty="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06866"/>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18301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1321379560"/>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203291"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a:t>
            </a:r>
            <a:r>
              <a:rPr lang="en-GB" sz="2400" b="1">
                <a:cs typeface="Calibri"/>
              </a:rPr>
              <a:t>loans: </a:t>
            </a:r>
            <a:r>
              <a:rPr lang="en-GB" sz="2400" b="1">
                <a:cs typeface="Calibri"/>
                <a:hlinkClick r:id="rId3"/>
              </a:rPr>
              <a:t>library</a:t>
            </a:r>
            <a:r>
              <a:rPr lang="en-GB" sz="2400" b="1" dirty="0">
                <a:cs typeface="Calibri"/>
                <a:hlinkClick r:id="rId3"/>
              </a:rPr>
              <a:t>@uwtsd.ac.uk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443</TotalTime>
  <Words>1798</Words>
  <Application>Microsoft Office PowerPoint</Application>
  <PresentationFormat>Widescreen</PresentationFormat>
  <Paragraphs>283</Paragraphs>
  <Slides>41</Slides>
  <Notes>3</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Finding and Using Information</vt:lpstr>
      <vt:lpstr>PowerPoint Presentation</vt:lpstr>
      <vt:lpstr>Aim of the Session</vt:lpstr>
      <vt:lpstr>Services and Support</vt:lpstr>
      <vt:lpstr>Resources at UWTSD Include…</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What About Artificial Intelligence (AI)?</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vt:lpstr>
      <vt:lpstr>Saving to your favourites</vt:lpstr>
      <vt:lpstr>Email favourites to yourself</vt:lpstr>
      <vt:lpstr>Library Search or individual databases?</vt:lpstr>
      <vt:lpstr>Database Search</vt:lpstr>
      <vt:lpstr>Some Useful Databases</vt:lpstr>
      <vt:lpstr>Some Useful Databases</vt:lpstr>
      <vt:lpstr>Artstor</vt:lpstr>
      <vt:lpstr>Digital Theatre Plus</vt:lpstr>
      <vt:lpstr>Exact Editions</vt:lpstr>
      <vt:lpstr>Performing Arts Periodicals Database</vt:lpstr>
      <vt:lpstr>Proquest Central</vt:lpstr>
      <vt:lpstr>WGSN – Fashion &amp; Interiors</vt:lpstr>
      <vt:lpstr>Audio Visual Resources</vt:lpstr>
      <vt:lpstr>Cite Them Right Online </vt:lpstr>
      <vt:lpstr>Ebooks via Database Search</vt:lpstr>
      <vt:lpstr>Taylor &amp; Francis</vt:lpstr>
      <vt:lpstr>What is Browzine?</vt:lpstr>
      <vt:lpstr>Browse the Content</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3</cp:revision>
  <dcterms:created xsi:type="dcterms:W3CDTF">2024-01-22T14:15:45Z</dcterms:created>
  <dcterms:modified xsi:type="dcterms:W3CDTF">2024-10-22T10:02:19Z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