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65" r:id="rId2"/>
    <p:sldId id="269" r:id="rId3"/>
    <p:sldId id="266" r:id="rId4"/>
    <p:sldId id="268" r:id="rId5"/>
    <p:sldId id="271" r:id="rId6"/>
    <p:sldId id="272" r:id="rId7"/>
    <p:sldId id="273" r:id="rId8"/>
    <p:sldId id="267" r:id="rId9"/>
    <p:sldId id="259" r:id="rId10"/>
    <p:sldId id="274" r:id="rId11"/>
    <p:sldId id="275" r:id="rId12"/>
    <p:sldId id="283" r:id="rId13"/>
    <p:sldId id="276" r:id="rId14"/>
    <p:sldId id="278" r:id="rId15"/>
    <p:sldId id="277" r:id="rId16"/>
    <p:sldId id="279" r:id="rId17"/>
    <p:sldId id="281" r:id="rId18"/>
    <p:sldId id="260" r:id="rId19"/>
    <p:sldId id="261" r:id="rId20"/>
    <p:sldId id="282" r:id="rId21"/>
    <p:sldId id="280" r:id="rId22"/>
    <p:sldId id="25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7B4586-3ACE-136E-2182-604EFF883AFB}" v="84" dt="2022-12-09T09:01:17.587"/>
    <p1510:client id="{C17FA521-E496-3137-1E88-28D6412265BE}" v="17" dt="2022-12-08T21:41:02.558"/>
    <p1510:client id="{DBBAAD46-A391-A7C6-7B59-FD2665687BDE}" v="57" dt="2023-12-08T13:01:42.961"/>
    <p1510:client id="{F6D935C9-2D11-5738-6F86-DCBA12B23DF3}" v="932" dt="2022-12-06T21:33:39.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3B3695-6CC5-4A41-B03E-F0574D63627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ADF3E9C9-D84C-446D-A4B7-B20218E7BFBD}">
      <dgm:prSet/>
      <dgm:spPr/>
      <dgm:t>
        <a:bodyPr/>
        <a:lstStyle/>
        <a:p>
          <a:r>
            <a:rPr lang="en-GB"/>
            <a:t>The term ‘probation’ is derived from the Latin word ‘probare’ which means ‘to test’ or ‘to prove’.</a:t>
          </a:r>
          <a:endParaRPr lang="en-US"/>
        </a:p>
      </dgm:t>
    </dgm:pt>
    <dgm:pt modelId="{D2551E6A-FF02-4E43-93F4-84568ED55904}" type="parTrans" cxnId="{EC624251-0320-49AB-B942-53F7837CFAC4}">
      <dgm:prSet/>
      <dgm:spPr/>
      <dgm:t>
        <a:bodyPr/>
        <a:lstStyle/>
        <a:p>
          <a:endParaRPr lang="en-US"/>
        </a:p>
      </dgm:t>
    </dgm:pt>
    <dgm:pt modelId="{309B6443-72BE-40A9-B697-883CF74F0016}" type="sibTrans" cxnId="{EC624251-0320-49AB-B942-53F7837CFAC4}">
      <dgm:prSet/>
      <dgm:spPr/>
      <dgm:t>
        <a:bodyPr/>
        <a:lstStyle/>
        <a:p>
          <a:endParaRPr lang="en-US"/>
        </a:p>
      </dgm:t>
    </dgm:pt>
    <dgm:pt modelId="{7A56A1F3-9BF5-46F4-A763-BE4AFE440307}">
      <dgm:prSet/>
      <dgm:spPr/>
      <dgm:t>
        <a:bodyPr/>
        <a:lstStyle/>
        <a:p>
          <a:r>
            <a:rPr lang="en-GB"/>
            <a:t>Probation of offenders has been widely accepted as one of the non-institutional methods of dealing with offenders, particulate first time offenders</a:t>
          </a:r>
          <a:endParaRPr lang="en-US"/>
        </a:p>
      </dgm:t>
    </dgm:pt>
    <dgm:pt modelId="{3F54DDAA-9B80-4E8D-AD82-98C64D8B3C99}" type="parTrans" cxnId="{0973E6E0-5C9F-44DB-9959-02A1E310E517}">
      <dgm:prSet/>
      <dgm:spPr/>
      <dgm:t>
        <a:bodyPr/>
        <a:lstStyle/>
        <a:p>
          <a:endParaRPr lang="en-US"/>
        </a:p>
      </dgm:t>
    </dgm:pt>
    <dgm:pt modelId="{6B7E9590-CD28-40DE-A0E3-F7335B5DD704}" type="sibTrans" cxnId="{0973E6E0-5C9F-44DB-9959-02A1E310E517}">
      <dgm:prSet/>
      <dgm:spPr/>
      <dgm:t>
        <a:bodyPr/>
        <a:lstStyle/>
        <a:p>
          <a:endParaRPr lang="en-US"/>
        </a:p>
      </dgm:t>
    </dgm:pt>
    <dgm:pt modelId="{7A30DD43-B72D-484F-A31C-CE5231ECEF8E}">
      <dgm:prSet/>
      <dgm:spPr/>
      <dgm:t>
        <a:bodyPr/>
        <a:lstStyle/>
        <a:p>
          <a:r>
            <a:rPr lang="en-GB"/>
            <a:t>Has been in existence since 1907 as a result of the Probation of Offenders Act</a:t>
          </a:r>
          <a:endParaRPr lang="en-US"/>
        </a:p>
      </dgm:t>
    </dgm:pt>
    <dgm:pt modelId="{BD893460-18D1-4042-AF41-04BF29A235AF}" type="parTrans" cxnId="{24F509A4-B17E-46FE-80FC-338D89D1297E}">
      <dgm:prSet/>
      <dgm:spPr/>
      <dgm:t>
        <a:bodyPr/>
        <a:lstStyle/>
        <a:p>
          <a:endParaRPr lang="en-US"/>
        </a:p>
      </dgm:t>
    </dgm:pt>
    <dgm:pt modelId="{50D2C944-46B8-470E-BBA6-F3ECD7170C06}" type="sibTrans" cxnId="{24F509A4-B17E-46FE-80FC-338D89D1297E}">
      <dgm:prSet/>
      <dgm:spPr/>
      <dgm:t>
        <a:bodyPr/>
        <a:lstStyle/>
        <a:p>
          <a:endParaRPr lang="en-US"/>
        </a:p>
      </dgm:t>
    </dgm:pt>
    <dgm:pt modelId="{BBDBFA07-4FC1-47CA-B963-33E6F78C597F}" type="pres">
      <dgm:prSet presAssocID="{AC3B3695-6CC5-4A41-B03E-F0574D63627B}" presName="vert0" presStyleCnt="0">
        <dgm:presLayoutVars>
          <dgm:dir/>
          <dgm:animOne val="branch"/>
          <dgm:animLvl val="lvl"/>
        </dgm:presLayoutVars>
      </dgm:prSet>
      <dgm:spPr/>
    </dgm:pt>
    <dgm:pt modelId="{F9C81AFF-67D3-4420-87C4-83936AEE0470}" type="pres">
      <dgm:prSet presAssocID="{ADF3E9C9-D84C-446D-A4B7-B20218E7BFBD}" presName="thickLine" presStyleLbl="alignNode1" presStyleIdx="0" presStyleCnt="3"/>
      <dgm:spPr/>
    </dgm:pt>
    <dgm:pt modelId="{12096057-4F07-4D2F-ACF5-6C6A23831DB5}" type="pres">
      <dgm:prSet presAssocID="{ADF3E9C9-D84C-446D-A4B7-B20218E7BFBD}" presName="horz1" presStyleCnt="0"/>
      <dgm:spPr/>
    </dgm:pt>
    <dgm:pt modelId="{F2E80805-9EF5-45DD-8001-5DD26B6457BF}" type="pres">
      <dgm:prSet presAssocID="{ADF3E9C9-D84C-446D-A4B7-B20218E7BFBD}" presName="tx1" presStyleLbl="revTx" presStyleIdx="0" presStyleCnt="3"/>
      <dgm:spPr/>
    </dgm:pt>
    <dgm:pt modelId="{A4107140-51A1-4E0E-BD33-413FAE4ED4FE}" type="pres">
      <dgm:prSet presAssocID="{ADF3E9C9-D84C-446D-A4B7-B20218E7BFBD}" presName="vert1" presStyleCnt="0"/>
      <dgm:spPr/>
    </dgm:pt>
    <dgm:pt modelId="{85206BA6-A425-4AD6-8C5B-2639F794032D}" type="pres">
      <dgm:prSet presAssocID="{7A56A1F3-9BF5-46F4-A763-BE4AFE440307}" presName="thickLine" presStyleLbl="alignNode1" presStyleIdx="1" presStyleCnt="3"/>
      <dgm:spPr/>
    </dgm:pt>
    <dgm:pt modelId="{CD530557-3656-4F5B-A9AF-18E32CD75E4C}" type="pres">
      <dgm:prSet presAssocID="{7A56A1F3-9BF5-46F4-A763-BE4AFE440307}" presName="horz1" presStyleCnt="0"/>
      <dgm:spPr/>
    </dgm:pt>
    <dgm:pt modelId="{F9A7AED6-1A9D-40B2-AC71-4D44E7E95818}" type="pres">
      <dgm:prSet presAssocID="{7A56A1F3-9BF5-46F4-A763-BE4AFE440307}" presName="tx1" presStyleLbl="revTx" presStyleIdx="1" presStyleCnt="3"/>
      <dgm:spPr/>
    </dgm:pt>
    <dgm:pt modelId="{90882FA3-D9E0-4573-80BD-527ADADE7192}" type="pres">
      <dgm:prSet presAssocID="{7A56A1F3-9BF5-46F4-A763-BE4AFE440307}" presName="vert1" presStyleCnt="0"/>
      <dgm:spPr/>
    </dgm:pt>
    <dgm:pt modelId="{DAF927A2-3A4B-48B3-81E3-F8F196B67998}" type="pres">
      <dgm:prSet presAssocID="{7A30DD43-B72D-484F-A31C-CE5231ECEF8E}" presName="thickLine" presStyleLbl="alignNode1" presStyleIdx="2" presStyleCnt="3"/>
      <dgm:spPr/>
    </dgm:pt>
    <dgm:pt modelId="{48A04DD3-BEF7-4D8E-A668-070AF84333DA}" type="pres">
      <dgm:prSet presAssocID="{7A30DD43-B72D-484F-A31C-CE5231ECEF8E}" presName="horz1" presStyleCnt="0"/>
      <dgm:spPr/>
    </dgm:pt>
    <dgm:pt modelId="{51EFA527-C424-4E85-A328-0C4167864D96}" type="pres">
      <dgm:prSet presAssocID="{7A30DD43-B72D-484F-A31C-CE5231ECEF8E}" presName="tx1" presStyleLbl="revTx" presStyleIdx="2" presStyleCnt="3"/>
      <dgm:spPr/>
    </dgm:pt>
    <dgm:pt modelId="{956852CA-AF82-4C70-B395-BE8DB9E43BE2}" type="pres">
      <dgm:prSet presAssocID="{7A30DD43-B72D-484F-A31C-CE5231ECEF8E}" presName="vert1" presStyleCnt="0"/>
      <dgm:spPr/>
    </dgm:pt>
  </dgm:ptLst>
  <dgm:cxnLst>
    <dgm:cxn modelId="{F6290C12-A134-4CD2-818D-1F46179CFC11}" type="presOf" srcId="{7A56A1F3-9BF5-46F4-A763-BE4AFE440307}" destId="{F9A7AED6-1A9D-40B2-AC71-4D44E7E95818}" srcOrd="0" destOrd="0" presId="urn:microsoft.com/office/officeart/2008/layout/LinedList"/>
    <dgm:cxn modelId="{D3F2ED35-DAA3-452E-A9EE-2180FD574F70}" type="presOf" srcId="{AC3B3695-6CC5-4A41-B03E-F0574D63627B}" destId="{BBDBFA07-4FC1-47CA-B963-33E6F78C597F}" srcOrd="0" destOrd="0" presId="urn:microsoft.com/office/officeart/2008/layout/LinedList"/>
    <dgm:cxn modelId="{EC624251-0320-49AB-B942-53F7837CFAC4}" srcId="{AC3B3695-6CC5-4A41-B03E-F0574D63627B}" destId="{ADF3E9C9-D84C-446D-A4B7-B20218E7BFBD}" srcOrd="0" destOrd="0" parTransId="{D2551E6A-FF02-4E43-93F4-84568ED55904}" sibTransId="{309B6443-72BE-40A9-B697-883CF74F0016}"/>
    <dgm:cxn modelId="{24F509A4-B17E-46FE-80FC-338D89D1297E}" srcId="{AC3B3695-6CC5-4A41-B03E-F0574D63627B}" destId="{7A30DD43-B72D-484F-A31C-CE5231ECEF8E}" srcOrd="2" destOrd="0" parTransId="{BD893460-18D1-4042-AF41-04BF29A235AF}" sibTransId="{50D2C944-46B8-470E-BBA6-F3ECD7170C06}"/>
    <dgm:cxn modelId="{0973E6E0-5C9F-44DB-9959-02A1E310E517}" srcId="{AC3B3695-6CC5-4A41-B03E-F0574D63627B}" destId="{7A56A1F3-9BF5-46F4-A763-BE4AFE440307}" srcOrd="1" destOrd="0" parTransId="{3F54DDAA-9B80-4E8D-AD82-98C64D8B3C99}" sibTransId="{6B7E9590-CD28-40DE-A0E3-F7335B5DD704}"/>
    <dgm:cxn modelId="{764319E7-F66C-4313-8FCF-30EE985F9A99}" type="presOf" srcId="{ADF3E9C9-D84C-446D-A4B7-B20218E7BFBD}" destId="{F2E80805-9EF5-45DD-8001-5DD26B6457BF}" srcOrd="0" destOrd="0" presId="urn:microsoft.com/office/officeart/2008/layout/LinedList"/>
    <dgm:cxn modelId="{21D58FE8-110B-4DF6-8F17-3E0E65721C95}" type="presOf" srcId="{7A30DD43-B72D-484F-A31C-CE5231ECEF8E}" destId="{51EFA527-C424-4E85-A328-0C4167864D96}" srcOrd="0" destOrd="0" presId="urn:microsoft.com/office/officeart/2008/layout/LinedList"/>
    <dgm:cxn modelId="{FA0F2D71-CB3F-4F6E-9C78-A5D74266F75D}" type="presParOf" srcId="{BBDBFA07-4FC1-47CA-B963-33E6F78C597F}" destId="{F9C81AFF-67D3-4420-87C4-83936AEE0470}" srcOrd="0" destOrd="0" presId="urn:microsoft.com/office/officeart/2008/layout/LinedList"/>
    <dgm:cxn modelId="{350CEDC0-6DCD-453E-B8FB-C3490C967E2C}" type="presParOf" srcId="{BBDBFA07-4FC1-47CA-B963-33E6F78C597F}" destId="{12096057-4F07-4D2F-ACF5-6C6A23831DB5}" srcOrd="1" destOrd="0" presId="urn:microsoft.com/office/officeart/2008/layout/LinedList"/>
    <dgm:cxn modelId="{A5084704-062D-4601-948C-82103EF5D320}" type="presParOf" srcId="{12096057-4F07-4D2F-ACF5-6C6A23831DB5}" destId="{F2E80805-9EF5-45DD-8001-5DD26B6457BF}" srcOrd="0" destOrd="0" presId="urn:microsoft.com/office/officeart/2008/layout/LinedList"/>
    <dgm:cxn modelId="{3928F45F-87B0-4D7E-828F-A89797160229}" type="presParOf" srcId="{12096057-4F07-4D2F-ACF5-6C6A23831DB5}" destId="{A4107140-51A1-4E0E-BD33-413FAE4ED4FE}" srcOrd="1" destOrd="0" presId="urn:microsoft.com/office/officeart/2008/layout/LinedList"/>
    <dgm:cxn modelId="{53D69D0E-F6BC-4EC3-89DA-39C37EE3AB06}" type="presParOf" srcId="{BBDBFA07-4FC1-47CA-B963-33E6F78C597F}" destId="{85206BA6-A425-4AD6-8C5B-2639F794032D}" srcOrd="2" destOrd="0" presId="urn:microsoft.com/office/officeart/2008/layout/LinedList"/>
    <dgm:cxn modelId="{41B18DB0-A49D-49B9-B11F-8E47FBF6088D}" type="presParOf" srcId="{BBDBFA07-4FC1-47CA-B963-33E6F78C597F}" destId="{CD530557-3656-4F5B-A9AF-18E32CD75E4C}" srcOrd="3" destOrd="0" presId="urn:microsoft.com/office/officeart/2008/layout/LinedList"/>
    <dgm:cxn modelId="{163F4695-6F04-4476-BA1C-165921028F82}" type="presParOf" srcId="{CD530557-3656-4F5B-A9AF-18E32CD75E4C}" destId="{F9A7AED6-1A9D-40B2-AC71-4D44E7E95818}" srcOrd="0" destOrd="0" presId="urn:microsoft.com/office/officeart/2008/layout/LinedList"/>
    <dgm:cxn modelId="{1F5B0468-7BD0-4BF2-B1CC-DE10DB1DC390}" type="presParOf" srcId="{CD530557-3656-4F5B-A9AF-18E32CD75E4C}" destId="{90882FA3-D9E0-4573-80BD-527ADADE7192}" srcOrd="1" destOrd="0" presId="urn:microsoft.com/office/officeart/2008/layout/LinedList"/>
    <dgm:cxn modelId="{BD93948A-2537-4710-9FCF-300FCA25D77F}" type="presParOf" srcId="{BBDBFA07-4FC1-47CA-B963-33E6F78C597F}" destId="{DAF927A2-3A4B-48B3-81E3-F8F196B67998}" srcOrd="4" destOrd="0" presId="urn:microsoft.com/office/officeart/2008/layout/LinedList"/>
    <dgm:cxn modelId="{2FD0C779-8C5F-4B0C-8D79-4C423DFD4241}" type="presParOf" srcId="{BBDBFA07-4FC1-47CA-B963-33E6F78C597F}" destId="{48A04DD3-BEF7-4D8E-A668-070AF84333DA}" srcOrd="5" destOrd="0" presId="urn:microsoft.com/office/officeart/2008/layout/LinedList"/>
    <dgm:cxn modelId="{F8A1AE06-369E-4EB0-982A-56949938A666}" type="presParOf" srcId="{48A04DD3-BEF7-4D8E-A668-070AF84333DA}" destId="{51EFA527-C424-4E85-A328-0C4167864D96}" srcOrd="0" destOrd="0" presId="urn:microsoft.com/office/officeart/2008/layout/LinedList"/>
    <dgm:cxn modelId="{245C6E59-F924-48E5-9C77-56F45A21AC8E}" type="presParOf" srcId="{48A04DD3-BEF7-4D8E-A668-070AF84333DA}" destId="{956852CA-AF82-4C70-B395-BE8DB9E43B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6C4BCD-24A4-4F12-BF4F-79D5E34A599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AD593546-9D5B-4BA9-86FD-E5BF6587F68D}">
      <dgm:prSet/>
      <dgm:spPr/>
      <dgm:t>
        <a:bodyPr/>
        <a:lstStyle/>
        <a:p>
          <a:r>
            <a:rPr lang="en-GB" b="0" i="0"/>
            <a:t>The probation service looks after overseeing offenders released from prison on licence</a:t>
          </a:r>
          <a:endParaRPr lang="en-US"/>
        </a:p>
      </dgm:t>
    </dgm:pt>
    <dgm:pt modelId="{C049FFDA-F706-4C1D-8DD5-46EB8193886C}" type="parTrans" cxnId="{AAA90860-F287-4C48-83CC-4FB8925F1D6D}">
      <dgm:prSet/>
      <dgm:spPr/>
      <dgm:t>
        <a:bodyPr/>
        <a:lstStyle/>
        <a:p>
          <a:endParaRPr lang="en-US"/>
        </a:p>
      </dgm:t>
    </dgm:pt>
    <dgm:pt modelId="{406945B0-F3A8-47E2-9E87-0618B0B1C3A0}" type="sibTrans" cxnId="{AAA90860-F287-4C48-83CC-4FB8925F1D6D}">
      <dgm:prSet/>
      <dgm:spPr/>
      <dgm:t>
        <a:bodyPr/>
        <a:lstStyle/>
        <a:p>
          <a:endParaRPr lang="en-US"/>
        </a:p>
      </dgm:t>
    </dgm:pt>
    <dgm:pt modelId="{93991C62-2B55-41C0-8256-3C7F6675F5DD}">
      <dgm:prSet/>
      <dgm:spPr/>
      <dgm:t>
        <a:bodyPr/>
        <a:lstStyle/>
        <a:p>
          <a:r>
            <a:rPr lang="en-GB"/>
            <a:t>Supervises t</a:t>
          </a:r>
          <a:r>
            <a:rPr lang="en-GB" b="0" i="0"/>
            <a:t>hose on community sentences made by judges and magistrates in the courts</a:t>
          </a:r>
          <a:endParaRPr lang="en-US"/>
        </a:p>
      </dgm:t>
    </dgm:pt>
    <dgm:pt modelId="{11705D75-1A2A-464A-877E-7119F5D26A05}" type="parTrans" cxnId="{7E4CF4F0-B352-4873-A0AE-594B10DF74DB}">
      <dgm:prSet/>
      <dgm:spPr/>
      <dgm:t>
        <a:bodyPr/>
        <a:lstStyle/>
        <a:p>
          <a:endParaRPr lang="en-US"/>
        </a:p>
      </dgm:t>
    </dgm:pt>
    <dgm:pt modelId="{2F698A36-CEA1-4308-9E4E-DFF771020313}" type="sibTrans" cxnId="{7E4CF4F0-B352-4873-A0AE-594B10DF74DB}">
      <dgm:prSet/>
      <dgm:spPr/>
      <dgm:t>
        <a:bodyPr/>
        <a:lstStyle/>
        <a:p>
          <a:endParaRPr lang="en-US"/>
        </a:p>
      </dgm:t>
    </dgm:pt>
    <dgm:pt modelId="{A08B592D-2FC6-4B09-9C04-A9316236D266}">
      <dgm:prSet/>
      <dgm:spPr/>
      <dgm:t>
        <a:bodyPr/>
        <a:lstStyle/>
        <a:p>
          <a:r>
            <a:rPr lang="en-GB" b="0" i="0"/>
            <a:t>Probation officers also prepares pre-sentence reports for the courts this enables the courts to choose the most appropriate sentence for individuals</a:t>
          </a:r>
          <a:endParaRPr lang="en-US"/>
        </a:p>
      </dgm:t>
    </dgm:pt>
    <dgm:pt modelId="{1AE11166-6A86-418E-9077-1F916767CBC9}" type="parTrans" cxnId="{D1F4E18B-EA4B-4D48-B513-723A0CDB25FB}">
      <dgm:prSet/>
      <dgm:spPr/>
      <dgm:t>
        <a:bodyPr/>
        <a:lstStyle/>
        <a:p>
          <a:endParaRPr lang="en-US"/>
        </a:p>
      </dgm:t>
    </dgm:pt>
    <dgm:pt modelId="{B1B17173-2B2A-47A0-8D65-4C3A0F550DC1}" type="sibTrans" cxnId="{D1F4E18B-EA4B-4D48-B513-723A0CDB25FB}">
      <dgm:prSet/>
      <dgm:spPr/>
      <dgm:t>
        <a:bodyPr/>
        <a:lstStyle/>
        <a:p>
          <a:endParaRPr lang="en-US"/>
        </a:p>
      </dgm:t>
    </dgm:pt>
    <dgm:pt modelId="{7E6E40DB-C340-4036-9583-0BD747C6C78C}" type="pres">
      <dgm:prSet presAssocID="{D96C4BCD-24A4-4F12-BF4F-79D5E34A5991}" presName="vert0" presStyleCnt="0">
        <dgm:presLayoutVars>
          <dgm:dir/>
          <dgm:animOne val="branch"/>
          <dgm:animLvl val="lvl"/>
        </dgm:presLayoutVars>
      </dgm:prSet>
      <dgm:spPr/>
    </dgm:pt>
    <dgm:pt modelId="{43723E73-19C5-4584-9285-A9A7B877F864}" type="pres">
      <dgm:prSet presAssocID="{AD593546-9D5B-4BA9-86FD-E5BF6587F68D}" presName="thickLine" presStyleLbl="alignNode1" presStyleIdx="0" presStyleCnt="3"/>
      <dgm:spPr/>
    </dgm:pt>
    <dgm:pt modelId="{3DA508A6-8245-45BB-B010-2183EF459A60}" type="pres">
      <dgm:prSet presAssocID="{AD593546-9D5B-4BA9-86FD-E5BF6587F68D}" presName="horz1" presStyleCnt="0"/>
      <dgm:spPr/>
    </dgm:pt>
    <dgm:pt modelId="{CFDFD29D-8076-44F3-B2AE-252033AA7B4A}" type="pres">
      <dgm:prSet presAssocID="{AD593546-9D5B-4BA9-86FD-E5BF6587F68D}" presName="tx1" presStyleLbl="revTx" presStyleIdx="0" presStyleCnt="3"/>
      <dgm:spPr/>
    </dgm:pt>
    <dgm:pt modelId="{6A2FFD86-A091-423D-9CC6-DEC0115892AA}" type="pres">
      <dgm:prSet presAssocID="{AD593546-9D5B-4BA9-86FD-E5BF6587F68D}" presName="vert1" presStyleCnt="0"/>
      <dgm:spPr/>
    </dgm:pt>
    <dgm:pt modelId="{20B2C095-4438-44E1-8745-190F2B8F070B}" type="pres">
      <dgm:prSet presAssocID="{93991C62-2B55-41C0-8256-3C7F6675F5DD}" presName="thickLine" presStyleLbl="alignNode1" presStyleIdx="1" presStyleCnt="3"/>
      <dgm:spPr/>
    </dgm:pt>
    <dgm:pt modelId="{0796F063-B816-463D-AD76-7FC5194FE4FA}" type="pres">
      <dgm:prSet presAssocID="{93991C62-2B55-41C0-8256-3C7F6675F5DD}" presName="horz1" presStyleCnt="0"/>
      <dgm:spPr/>
    </dgm:pt>
    <dgm:pt modelId="{9FBA97D7-4060-4CAD-8265-69E65544B507}" type="pres">
      <dgm:prSet presAssocID="{93991C62-2B55-41C0-8256-3C7F6675F5DD}" presName="tx1" presStyleLbl="revTx" presStyleIdx="1" presStyleCnt="3"/>
      <dgm:spPr/>
    </dgm:pt>
    <dgm:pt modelId="{B014A39F-8448-4D63-A2DF-1073883A9655}" type="pres">
      <dgm:prSet presAssocID="{93991C62-2B55-41C0-8256-3C7F6675F5DD}" presName="vert1" presStyleCnt="0"/>
      <dgm:spPr/>
    </dgm:pt>
    <dgm:pt modelId="{75B9C40C-34E7-4265-A731-049AB957FFE6}" type="pres">
      <dgm:prSet presAssocID="{A08B592D-2FC6-4B09-9C04-A9316236D266}" presName="thickLine" presStyleLbl="alignNode1" presStyleIdx="2" presStyleCnt="3"/>
      <dgm:spPr/>
    </dgm:pt>
    <dgm:pt modelId="{A0A54B69-208F-404D-B483-CD529146558C}" type="pres">
      <dgm:prSet presAssocID="{A08B592D-2FC6-4B09-9C04-A9316236D266}" presName="horz1" presStyleCnt="0"/>
      <dgm:spPr/>
    </dgm:pt>
    <dgm:pt modelId="{EF0365D1-D34F-4223-B241-BF095F3838DC}" type="pres">
      <dgm:prSet presAssocID="{A08B592D-2FC6-4B09-9C04-A9316236D266}" presName="tx1" presStyleLbl="revTx" presStyleIdx="2" presStyleCnt="3"/>
      <dgm:spPr/>
    </dgm:pt>
    <dgm:pt modelId="{655F663E-EA4F-49C6-A79D-03CFE15B3A0E}" type="pres">
      <dgm:prSet presAssocID="{A08B592D-2FC6-4B09-9C04-A9316236D266}" presName="vert1" presStyleCnt="0"/>
      <dgm:spPr/>
    </dgm:pt>
  </dgm:ptLst>
  <dgm:cxnLst>
    <dgm:cxn modelId="{AAA90860-F287-4C48-83CC-4FB8925F1D6D}" srcId="{D96C4BCD-24A4-4F12-BF4F-79D5E34A5991}" destId="{AD593546-9D5B-4BA9-86FD-E5BF6587F68D}" srcOrd="0" destOrd="0" parTransId="{C049FFDA-F706-4C1D-8DD5-46EB8193886C}" sibTransId="{406945B0-F3A8-47E2-9E87-0618B0B1C3A0}"/>
    <dgm:cxn modelId="{FD233464-A947-4451-9274-E73DD62AE9E0}" type="presOf" srcId="{AD593546-9D5B-4BA9-86FD-E5BF6587F68D}" destId="{CFDFD29D-8076-44F3-B2AE-252033AA7B4A}" srcOrd="0" destOrd="0" presId="urn:microsoft.com/office/officeart/2008/layout/LinedList"/>
    <dgm:cxn modelId="{D1F4E18B-EA4B-4D48-B513-723A0CDB25FB}" srcId="{D96C4BCD-24A4-4F12-BF4F-79D5E34A5991}" destId="{A08B592D-2FC6-4B09-9C04-A9316236D266}" srcOrd="2" destOrd="0" parTransId="{1AE11166-6A86-418E-9077-1F916767CBC9}" sibTransId="{B1B17173-2B2A-47A0-8D65-4C3A0F550DC1}"/>
    <dgm:cxn modelId="{7518E2A2-A00A-40CE-94DC-E7D22AAC600B}" type="presOf" srcId="{D96C4BCD-24A4-4F12-BF4F-79D5E34A5991}" destId="{7E6E40DB-C340-4036-9583-0BD747C6C78C}" srcOrd="0" destOrd="0" presId="urn:microsoft.com/office/officeart/2008/layout/LinedList"/>
    <dgm:cxn modelId="{458685C1-9509-4A32-BDDE-5A457E5F8D80}" type="presOf" srcId="{93991C62-2B55-41C0-8256-3C7F6675F5DD}" destId="{9FBA97D7-4060-4CAD-8265-69E65544B507}" srcOrd="0" destOrd="0" presId="urn:microsoft.com/office/officeart/2008/layout/LinedList"/>
    <dgm:cxn modelId="{3A254CDA-D829-4F3B-84E5-3D3C7545BEF7}" type="presOf" srcId="{A08B592D-2FC6-4B09-9C04-A9316236D266}" destId="{EF0365D1-D34F-4223-B241-BF095F3838DC}" srcOrd="0" destOrd="0" presId="urn:microsoft.com/office/officeart/2008/layout/LinedList"/>
    <dgm:cxn modelId="{7E4CF4F0-B352-4873-A0AE-594B10DF74DB}" srcId="{D96C4BCD-24A4-4F12-BF4F-79D5E34A5991}" destId="{93991C62-2B55-41C0-8256-3C7F6675F5DD}" srcOrd="1" destOrd="0" parTransId="{11705D75-1A2A-464A-877E-7119F5D26A05}" sibTransId="{2F698A36-CEA1-4308-9E4E-DFF771020313}"/>
    <dgm:cxn modelId="{80B630AB-1DB3-4309-80ED-2BCC204D2C89}" type="presParOf" srcId="{7E6E40DB-C340-4036-9583-0BD747C6C78C}" destId="{43723E73-19C5-4584-9285-A9A7B877F864}" srcOrd="0" destOrd="0" presId="urn:microsoft.com/office/officeart/2008/layout/LinedList"/>
    <dgm:cxn modelId="{741C74AF-81C4-4AFE-AFE1-875267791BBC}" type="presParOf" srcId="{7E6E40DB-C340-4036-9583-0BD747C6C78C}" destId="{3DA508A6-8245-45BB-B010-2183EF459A60}" srcOrd="1" destOrd="0" presId="urn:microsoft.com/office/officeart/2008/layout/LinedList"/>
    <dgm:cxn modelId="{2C139665-9049-4C1A-A5EE-BB74B791A6C2}" type="presParOf" srcId="{3DA508A6-8245-45BB-B010-2183EF459A60}" destId="{CFDFD29D-8076-44F3-B2AE-252033AA7B4A}" srcOrd="0" destOrd="0" presId="urn:microsoft.com/office/officeart/2008/layout/LinedList"/>
    <dgm:cxn modelId="{95296EC3-218F-493D-8162-6DB22448B8D8}" type="presParOf" srcId="{3DA508A6-8245-45BB-B010-2183EF459A60}" destId="{6A2FFD86-A091-423D-9CC6-DEC0115892AA}" srcOrd="1" destOrd="0" presId="urn:microsoft.com/office/officeart/2008/layout/LinedList"/>
    <dgm:cxn modelId="{AE37EF39-ECF1-4AB1-8046-08E4B8C9F725}" type="presParOf" srcId="{7E6E40DB-C340-4036-9583-0BD747C6C78C}" destId="{20B2C095-4438-44E1-8745-190F2B8F070B}" srcOrd="2" destOrd="0" presId="urn:microsoft.com/office/officeart/2008/layout/LinedList"/>
    <dgm:cxn modelId="{955628D8-1CE3-4810-A013-6069854C1AAC}" type="presParOf" srcId="{7E6E40DB-C340-4036-9583-0BD747C6C78C}" destId="{0796F063-B816-463D-AD76-7FC5194FE4FA}" srcOrd="3" destOrd="0" presId="urn:microsoft.com/office/officeart/2008/layout/LinedList"/>
    <dgm:cxn modelId="{D4A41AB1-BF07-4801-A3EE-EEA07AA0E159}" type="presParOf" srcId="{0796F063-B816-463D-AD76-7FC5194FE4FA}" destId="{9FBA97D7-4060-4CAD-8265-69E65544B507}" srcOrd="0" destOrd="0" presId="urn:microsoft.com/office/officeart/2008/layout/LinedList"/>
    <dgm:cxn modelId="{8CA9B66D-738A-43B8-840C-A3960E4D2481}" type="presParOf" srcId="{0796F063-B816-463D-AD76-7FC5194FE4FA}" destId="{B014A39F-8448-4D63-A2DF-1073883A9655}" srcOrd="1" destOrd="0" presId="urn:microsoft.com/office/officeart/2008/layout/LinedList"/>
    <dgm:cxn modelId="{EF736540-3FB7-4AA8-81AA-0EFB9C0BC0CC}" type="presParOf" srcId="{7E6E40DB-C340-4036-9583-0BD747C6C78C}" destId="{75B9C40C-34E7-4265-A731-049AB957FFE6}" srcOrd="4" destOrd="0" presId="urn:microsoft.com/office/officeart/2008/layout/LinedList"/>
    <dgm:cxn modelId="{306AF037-0E56-4697-82D4-8A4EB1A18A5D}" type="presParOf" srcId="{7E6E40DB-C340-4036-9583-0BD747C6C78C}" destId="{A0A54B69-208F-404D-B483-CD529146558C}" srcOrd="5" destOrd="0" presId="urn:microsoft.com/office/officeart/2008/layout/LinedList"/>
    <dgm:cxn modelId="{BC20B781-DF0F-42E8-8ED9-B9A9F1DBFDEB}" type="presParOf" srcId="{A0A54B69-208F-404D-B483-CD529146558C}" destId="{EF0365D1-D34F-4223-B241-BF095F3838DC}" srcOrd="0" destOrd="0" presId="urn:microsoft.com/office/officeart/2008/layout/LinedList"/>
    <dgm:cxn modelId="{57347A68-8A04-4900-88E4-90535400BCF0}" type="presParOf" srcId="{A0A54B69-208F-404D-B483-CD529146558C}" destId="{655F663E-EA4F-49C6-A79D-03CFE15B3A0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81AFF-67D3-4420-87C4-83936AEE0470}">
      <dsp:nvSpPr>
        <dsp:cNvPr id="0" name=""/>
        <dsp:cNvSpPr/>
      </dsp:nvSpPr>
      <dsp:spPr>
        <a:xfrm>
          <a:off x="0" y="2492"/>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80805-9EF5-45DD-8001-5DD26B6457BF}">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term ‘probation’ is derived from the Latin word ‘probare’ which means ‘to test’ or ‘to prove’.</a:t>
          </a:r>
          <a:endParaRPr lang="en-US" sz="2600" kern="1200"/>
        </a:p>
      </dsp:txBody>
      <dsp:txXfrm>
        <a:off x="0" y="2492"/>
        <a:ext cx="6492875" cy="1700138"/>
      </dsp:txXfrm>
    </dsp:sp>
    <dsp:sp modelId="{85206BA6-A425-4AD6-8C5B-2639F794032D}">
      <dsp:nvSpPr>
        <dsp:cNvPr id="0" name=""/>
        <dsp:cNvSpPr/>
      </dsp:nvSpPr>
      <dsp:spPr>
        <a:xfrm>
          <a:off x="0" y="1702630"/>
          <a:ext cx="6492875"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7AED6-1A9D-40B2-AC71-4D44E7E95818}">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Probation of offenders has been widely accepted as one of the non-institutional methods of dealing with offenders, particulate first time offenders</a:t>
          </a:r>
          <a:endParaRPr lang="en-US" sz="2600" kern="1200"/>
        </a:p>
      </dsp:txBody>
      <dsp:txXfrm>
        <a:off x="0" y="1702630"/>
        <a:ext cx="6492875" cy="1700138"/>
      </dsp:txXfrm>
    </dsp:sp>
    <dsp:sp modelId="{DAF927A2-3A4B-48B3-81E3-F8F196B67998}">
      <dsp:nvSpPr>
        <dsp:cNvPr id="0" name=""/>
        <dsp:cNvSpPr/>
      </dsp:nvSpPr>
      <dsp:spPr>
        <a:xfrm>
          <a:off x="0" y="3402769"/>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EFA527-C424-4E85-A328-0C4167864D96}">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Has been in existence since 1907 as a result of the Probation of Offenders Act</a:t>
          </a:r>
          <a:endParaRPr lang="en-US" sz="2600" kern="1200"/>
        </a:p>
      </dsp:txBody>
      <dsp:txXfrm>
        <a:off x="0" y="3402769"/>
        <a:ext cx="6492875" cy="1700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723E73-19C5-4584-9285-A9A7B877F864}">
      <dsp:nvSpPr>
        <dsp:cNvPr id="0" name=""/>
        <dsp:cNvSpPr/>
      </dsp:nvSpPr>
      <dsp:spPr>
        <a:xfrm>
          <a:off x="0" y="2723"/>
          <a:ext cx="63964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FD29D-8076-44F3-B2AE-252033AA7B4A}">
      <dsp:nvSpPr>
        <dsp:cNvPr id="0" name=""/>
        <dsp:cNvSpPr/>
      </dsp:nvSpPr>
      <dsp:spPr>
        <a:xfrm>
          <a:off x="0" y="2723"/>
          <a:ext cx="6396484" cy="185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The probation service looks after overseeing offenders released from prison on licence</a:t>
          </a:r>
          <a:endParaRPr lang="en-US" sz="2900" kern="1200"/>
        </a:p>
      </dsp:txBody>
      <dsp:txXfrm>
        <a:off x="0" y="2723"/>
        <a:ext cx="6396484" cy="1857107"/>
      </dsp:txXfrm>
    </dsp:sp>
    <dsp:sp modelId="{20B2C095-4438-44E1-8745-190F2B8F070B}">
      <dsp:nvSpPr>
        <dsp:cNvPr id="0" name=""/>
        <dsp:cNvSpPr/>
      </dsp:nvSpPr>
      <dsp:spPr>
        <a:xfrm>
          <a:off x="0" y="1859831"/>
          <a:ext cx="63964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BA97D7-4060-4CAD-8265-69E65544B507}">
      <dsp:nvSpPr>
        <dsp:cNvPr id="0" name=""/>
        <dsp:cNvSpPr/>
      </dsp:nvSpPr>
      <dsp:spPr>
        <a:xfrm>
          <a:off x="0" y="1859831"/>
          <a:ext cx="6396484" cy="185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Supervises t</a:t>
          </a:r>
          <a:r>
            <a:rPr lang="en-GB" sz="2900" b="0" i="0" kern="1200"/>
            <a:t>hose on community sentences made by judges and magistrates in the courts</a:t>
          </a:r>
          <a:endParaRPr lang="en-US" sz="2900" kern="1200"/>
        </a:p>
      </dsp:txBody>
      <dsp:txXfrm>
        <a:off x="0" y="1859831"/>
        <a:ext cx="6396484" cy="1857107"/>
      </dsp:txXfrm>
    </dsp:sp>
    <dsp:sp modelId="{75B9C40C-34E7-4265-A731-049AB957FFE6}">
      <dsp:nvSpPr>
        <dsp:cNvPr id="0" name=""/>
        <dsp:cNvSpPr/>
      </dsp:nvSpPr>
      <dsp:spPr>
        <a:xfrm>
          <a:off x="0" y="3716938"/>
          <a:ext cx="639648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365D1-D34F-4223-B241-BF095F3838DC}">
      <dsp:nvSpPr>
        <dsp:cNvPr id="0" name=""/>
        <dsp:cNvSpPr/>
      </dsp:nvSpPr>
      <dsp:spPr>
        <a:xfrm>
          <a:off x="0" y="3716938"/>
          <a:ext cx="6396484" cy="1857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Probation officers also prepares pre-sentence reports for the courts this enables the courts to choose the most appropriate sentence for individuals</a:t>
          </a:r>
          <a:endParaRPr lang="en-US" sz="2900" kern="1200"/>
        </a:p>
      </dsp:txBody>
      <dsp:txXfrm>
        <a:off x="0" y="3716938"/>
        <a:ext cx="6396484" cy="18571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3EA5AB-AD11-43EF-9C81-864404786FBB}" type="datetimeFigureOut">
              <a:rPr lang="en-GB" smtClean="0"/>
              <a:t>08/12/2023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2EBF25-C30A-473D-8919-49736E523A5D}" type="slidenum">
              <a:rPr lang="en-GB" smtClean="0"/>
              <a:t>‹#›</a:t>
            </a:fld>
            <a:endParaRPr lang="en-GB"/>
          </a:p>
        </p:txBody>
      </p:sp>
    </p:spTree>
    <p:extLst>
      <p:ext uri="{BB962C8B-B14F-4D97-AF65-F5344CB8AC3E}">
        <p14:creationId xmlns:p14="http://schemas.microsoft.com/office/powerpoint/2010/main" val="166092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dependent.co.uk/news/uk/home-news/probation-services-failing-privatisation-model-two-tier-system-risks-murderer-sexual-offences-a8108591.htm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guardian.com/public-leaders-network/2016/feb/23/privatisation-probation-service-stressed-job-cuts"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Harris, 1994</a:t>
            </a:r>
          </a:p>
        </p:txBody>
      </p:sp>
      <p:sp>
        <p:nvSpPr>
          <p:cNvPr id="4" name="Slide Number Placeholder 3"/>
          <p:cNvSpPr>
            <a:spLocks noGrp="1"/>
          </p:cNvSpPr>
          <p:nvPr>
            <p:ph type="sldNum" sz="quarter" idx="5"/>
          </p:nvPr>
        </p:nvSpPr>
        <p:spPr/>
        <p:txBody>
          <a:bodyPr/>
          <a:lstStyle/>
          <a:p>
            <a:fld id="{B82EBF25-C30A-473D-8919-49736E523A5D}" type="slidenum">
              <a:rPr lang="en-GB" smtClean="0"/>
              <a:t>6</a:t>
            </a:fld>
            <a:endParaRPr lang="en-GB"/>
          </a:p>
        </p:txBody>
      </p:sp>
    </p:spTree>
    <p:extLst>
      <p:ext uri="{BB962C8B-B14F-4D97-AF65-F5344CB8AC3E}">
        <p14:creationId xmlns:p14="http://schemas.microsoft.com/office/powerpoint/2010/main" val="2806372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https://www.legislation.gov.uk/ukpga/2007/21/contents</a:t>
            </a:r>
            <a:endParaRPr lang="en-US" dirty="0"/>
          </a:p>
        </p:txBody>
      </p:sp>
      <p:sp>
        <p:nvSpPr>
          <p:cNvPr id="4" name="Slide Number Placeholder 3"/>
          <p:cNvSpPr>
            <a:spLocks noGrp="1"/>
          </p:cNvSpPr>
          <p:nvPr>
            <p:ph type="sldNum" sz="quarter" idx="5"/>
          </p:nvPr>
        </p:nvSpPr>
        <p:spPr/>
        <p:txBody>
          <a:bodyPr/>
          <a:lstStyle/>
          <a:p>
            <a:fld id="{B82EBF25-C30A-473D-8919-49736E523A5D}" type="slidenum">
              <a:rPr lang="en-GB" smtClean="0"/>
              <a:t>7</a:t>
            </a:fld>
            <a:endParaRPr lang="en-GB"/>
          </a:p>
        </p:txBody>
      </p:sp>
    </p:spTree>
    <p:extLst>
      <p:ext uri="{BB962C8B-B14F-4D97-AF65-F5344CB8AC3E}">
        <p14:creationId xmlns:p14="http://schemas.microsoft.com/office/powerpoint/2010/main" val="1256224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202124"/>
                </a:solidFill>
                <a:effectLst/>
                <a:latin typeface="arial" panose="020B0604020202020204" pitchFamily="34" charset="0"/>
              </a:rPr>
              <a:t>a criminal justice service that is mainly responsible for dealing with offenders by placing them under the supervision of a probation officer</a:t>
            </a:r>
            <a:r>
              <a:rPr lang="en-GB" b="0" i="0">
                <a:solidFill>
                  <a:srgbClr val="202124"/>
                </a:solidFill>
                <a:effectLst/>
                <a:latin typeface="arial" panose="020B0604020202020204" pitchFamily="34" charset="0"/>
              </a:rPr>
              <a:t>.</a:t>
            </a:r>
            <a:endParaRPr lang="en-GB"/>
          </a:p>
        </p:txBody>
      </p:sp>
      <p:sp>
        <p:nvSpPr>
          <p:cNvPr id="4" name="Slide Number Placeholder 3"/>
          <p:cNvSpPr>
            <a:spLocks noGrp="1"/>
          </p:cNvSpPr>
          <p:nvPr>
            <p:ph type="sldNum" sz="quarter" idx="5"/>
          </p:nvPr>
        </p:nvSpPr>
        <p:spPr/>
        <p:txBody>
          <a:bodyPr/>
          <a:lstStyle/>
          <a:p>
            <a:fld id="{B82EBF25-C30A-473D-8919-49736E523A5D}" type="slidenum">
              <a:rPr lang="en-GB" smtClean="0"/>
              <a:t>8</a:t>
            </a:fld>
            <a:endParaRPr lang="en-GB"/>
          </a:p>
        </p:txBody>
      </p:sp>
    </p:spTree>
    <p:extLst>
      <p:ext uri="{BB962C8B-B14F-4D97-AF65-F5344CB8AC3E}">
        <p14:creationId xmlns:p14="http://schemas.microsoft.com/office/powerpoint/2010/main" val="4293107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https://www.theguardian.com/public-leaders-network/2015/apr/09/probation-service-split-staff-demoralised-divided-private-services</a:t>
            </a:r>
          </a:p>
        </p:txBody>
      </p:sp>
      <p:sp>
        <p:nvSpPr>
          <p:cNvPr id="4" name="Slide Number Placeholder 3"/>
          <p:cNvSpPr>
            <a:spLocks noGrp="1"/>
          </p:cNvSpPr>
          <p:nvPr>
            <p:ph type="sldNum" sz="quarter" idx="5"/>
          </p:nvPr>
        </p:nvSpPr>
        <p:spPr/>
        <p:txBody>
          <a:bodyPr/>
          <a:lstStyle/>
          <a:p>
            <a:fld id="{B82EBF25-C30A-473D-8919-49736E523A5D}" type="slidenum">
              <a:rPr lang="en-GB" smtClean="0"/>
              <a:t>9</a:t>
            </a:fld>
            <a:endParaRPr lang="en-GB"/>
          </a:p>
        </p:txBody>
      </p:sp>
    </p:spTree>
    <p:extLst>
      <p:ext uri="{BB962C8B-B14F-4D97-AF65-F5344CB8AC3E}">
        <p14:creationId xmlns:p14="http://schemas.microsoft.com/office/powerpoint/2010/main" val="3624444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https://www.nao.org.uk/wp-content/uploads/2017/12/Investigation-into-changes-to-Community-Rehabilitation-Company-contracts.pdf</a:t>
            </a:r>
          </a:p>
        </p:txBody>
      </p:sp>
      <p:sp>
        <p:nvSpPr>
          <p:cNvPr id="4" name="Slide Number Placeholder 3"/>
          <p:cNvSpPr>
            <a:spLocks noGrp="1"/>
          </p:cNvSpPr>
          <p:nvPr>
            <p:ph type="sldNum" sz="quarter" idx="5"/>
          </p:nvPr>
        </p:nvSpPr>
        <p:spPr/>
        <p:txBody>
          <a:bodyPr/>
          <a:lstStyle/>
          <a:p>
            <a:fld id="{B82EBF25-C30A-473D-8919-49736E523A5D}" type="slidenum">
              <a:rPr lang="en-GB" smtClean="0"/>
              <a:t>12</a:t>
            </a:fld>
            <a:endParaRPr lang="en-GB"/>
          </a:p>
        </p:txBody>
      </p:sp>
    </p:spTree>
    <p:extLst>
      <p:ext uri="{BB962C8B-B14F-4D97-AF65-F5344CB8AC3E}">
        <p14:creationId xmlns:p14="http://schemas.microsoft.com/office/powerpoint/2010/main" val="3660023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https://www.independent.co.uk/voices/privatising-probation-services-was-a-foreseeable-mistake-and-now-we-all-stand-to-pay-the-price-a6780826.html</a:t>
            </a:r>
          </a:p>
          <a:p>
            <a:endParaRPr lang="en-GB"/>
          </a:p>
          <a:p>
            <a:r>
              <a:rPr lang="en-GB"/>
              <a:t>https://www.independent.co.uk/voices/privatising-probation-services-was-a-foreseeable-mistake-and-now-we-all-stand-to-pay-the-price-a6780826.html</a:t>
            </a:r>
          </a:p>
        </p:txBody>
      </p:sp>
      <p:sp>
        <p:nvSpPr>
          <p:cNvPr id="4" name="Slide Number Placeholder 3"/>
          <p:cNvSpPr>
            <a:spLocks noGrp="1"/>
          </p:cNvSpPr>
          <p:nvPr>
            <p:ph type="sldNum" sz="quarter" idx="5"/>
          </p:nvPr>
        </p:nvSpPr>
        <p:spPr/>
        <p:txBody>
          <a:bodyPr/>
          <a:lstStyle/>
          <a:p>
            <a:fld id="{B82EBF25-C30A-473D-8919-49736E523A5D}" type="slidenum">
              <a:rPr lang="en-GB" smtClean="0"/>
              <a:t>13</a:t>
            </a:fld>
            <a:endParaRPr lang="en-GB"/>
          </a:p>
        </p:txBody>
      </p:sp>
    </p:spTree>
    <p:extLst>
      <p:ext uri="{BB962C8B-B14F-4D97-AF65-F5344CB8AC3E}">
        <p14:creationId xmlns:p14="http://schemas.microsoft.com/office/powerpoint/2010/main" val="3177191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Government's privatisation of probation services 'putting public at risk' as offenders monitored by phone | The Independent | The Independent</a:t>
            </a:r>
            <a:endParaRPr lang="en-GB"/>
          </a:p>
        </p:txBody>
      </p:sp>
      <p:sp>
        <p:nvSpPr>
          <p:cNvPr id="4" name="Slide Number Placeholder 3"/>
          <p:cNvSpPr>
            <a:spLocks noGrp="1"/>
          </p:cNvSpPr>
          <p:nvPr>
            <p:ph type="sldNum" sz="quarter" idx="5"/>
          </p:nvPr>
        </p:nvSpPr>
        <p:spPr/>
        <p:txBody>
          <a:bodyPr/>
          <a:lstStyle/>
          <a:p>
            <a:fld id="{B82EBF25-C30A-473D-8919-49736E523A5D}" type="slidenum">
              <a:rPr lang="en-GB" smtClean="0"/>
              <a:t>14</a:t>
            </a:fld>
            <a:endParaRPr lang="en-GB"/>
          </a:p>
        </p:txBody>
      </p:sp>
    </p:spTree>
    <p:extLst>
      <p:ext uri="{BB962C8B-B14F-4D97-AF65-F5344CB8AC3E}">
        <p14:creationId xmlns:p14="http://schemas.microsoft.com/office/powerpoint/2010/main" val="2831772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Privatised probation staff: stressed, deskilled and facing job cuts | Public Leaders Network | The Guardian</a:t>
            </a:r>
            <a:endParaRPr lang="en-GB">
              <a:cs typeface="Calibri" panose="020F0502020204030204"/>
            </a:endParaRPr>
          </a:p>
          <a:p>
            <a:endParaRPr lang="en-GB">
              <a:cs typeface="Calibri" panose="020F0502020204030204"/>
            </a:endParaRPr>
          </a:p>
          <a:p>
            <a:r>
              <a:rPr lang="en-GB"/>
              <a:t>https://journals.sagepub.com/doi/abs/10.1177/0950017019855229</a:t>
            </a:r>
            <a:endParaRPr lang="en-GB">
              <a:cs typeface="Calibri" panose="020F0502020204030204"/>
            </a:endParaRPr>
          </a:p>
        </p:txBody>
      </p:sp>
      <p:sp>
        <p:nvSpPr>
          <p:cNvPr id="4" name="Slide Number Placeholder 3"/>
          <p:cNvSpPr>
            <a:spLocks noGrp="1"/>
          </p:cNvSpPr>
          <p:nvPr>
            <p:ph type="sldNum" sz="quarter" idx="5"/>
          </p:nvPr>
        </p:nvSpPr>
        <p:spPr/>
        <p:txBody>
          <a:bodyPr/>
          <a:lstStyle/>
          <a:p>
            <a:fld id="{B82EBF25-C30A-473D-8919-49736E523A5D}" type="slidenum">
              <a:rPr lang="en-GB" smtClean="0"/>
              <a:t>16</a:t>
            </a:fld>
            <a:endParaRPr lang="en-GB"/>
          </a:p>
        </p:txBody>
      </p:sp>
    </p:spTree>
    <p:extLst>
      <p:ext uri="{BB962C8B-B14F-4D97-AF65-F5344CB8AC3E}">
        <p14:creationId xmlns:p14="http://schemas.microsoft.com/office/powerpoint/2010/main" val="1460416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https://www.theguardian.com/public-leaders-network/2016/feb/23/privatisation-probation-service-stressed-job-cuts</a:t>
            </a:r>
          </a:p>
        </p:txBody>
      </p:sp>
      <p:sp>
        <p:nvSpPr>
          <p:cNvPr id="4" name="Slide Number Placeholder 3"/>
          <p:cNvSpPr>
            <a:spLocks noGrp="1"/>
          </p:cNvSpPr>
          <p:nvPr>
            <p:ph type="sldNum" sz="quarter" idx="5"/>
          </p:nvPr>
        </p:nvSpPr>
        <p:spPr/>
        <p:txBody>
          <a:bodyPr/>
          <a:lstStyle/>
          <a:p>
            <a:fld id="{B82EBF25-C30A-473D-8919-49736E523A5D}" type="slidenum">
              <a:rPr lang="en-GB" smtClean="0"/>
              <a:t>17</a:t>
            </a:fld>
            <a:endParaRPr lang="en-GB"/>
          </a:p>
        </p:txBody>
      </p:sp>
    </p:spTree>
    <p:extLst>
      <p:ext uri="{BB962C8B-B14F-4D97-AF65-F5344CB8AC3E}">
        <p14:creationId xmlns:p14="http://schemas.microsoft.com/office/powerpoint/2010/main" val="4142176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https://www.bbc.co.uk/news/uk-wales-47240731</a:t>
            </a:r>
          </a:p>
        </p:txBody>
      </p:sp>
      <p:sp>
        <p:nvSpPr>
          <p:cNvPr id="4" name="Slide Number Placeholder 3"/>
          <p:cNvSpPr>
            <a:spLocks noGrp="1"/>
          </p:cNvSpPr>
          <p:nvPr>
            <p:ph type="sldNum" sz="quarter" idx="5"/>
          </p:nvPr>
        </p:nvSpPr>
        <p:spPr/>
        <p:txBody>
          <a:bodyPr/>
          <a:lstStyle/>
          <a:p>
            <a:fld id="{B82EBF25-C30A-473D-8919-49736E523A5D}" type="slidenum">
              <a:rPr lang="en-GB" smtClean="0"/>
              <a:t>20</a:t>
            </a:fld>
            <a:endParaRPr lang="en-GB"/>
          </a:p>
        </p:txBody>
      </p:sp>
    </p:spTree>
    <p:extLst>
      <p:ext uri="{BB962C8B-B14F-4D97-AF65-F5344CB8AC3E}">
        <p14:creationId xmlns:p14="http://schemas.microsoft.com/office/powerpoint/2010/main" val="6331658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https://www.doingtime.co.uk/how-probation-works/how-does-the-probation-service-work/#:~:text=Probation%20to%20reduce%20reoffending%20by,them%20to%20commit%20more%20crimes.</a:t>
            </a:r>
          </a:p>
        </p:txBody>
      </p:sp>
      <p:sp>
        <p:nvSpPr>
          <p:cNvPr id="4" name="Slide Number Placeholder 3"/>
          <p:cNvSpPr>
            <a:spLocks noGrp="1"/>
          </p:cNvSpPr>
          <p:nvPr>
            <p:ph type="sldNum" sz="quarter" idx="5"/>
          </p:nvPr>
        </p:nvSpPr>
        <p:spPr/>
        <p:txBody>
          <a:bodyPr/>
          <a:lstStyle/>
          <a:p>
            <a:fld id="{B82EBF25-C30A-473D-8919-49736E523A5D}" type="slidenum">
              <a:rPr lang="en-GB" smtClean="0"/>
              <a:t>21</a:t>
            </a:fld>
            <a:endParaRPr lang="en-GB"/>
          </a:p>
        </p:txBody>
      </p:sp>
    </p:spTree>
    <p:extLst>
      <p:ext uri="{BB962C8B-B14F-4D97-AF65-F5344CB8AC3E}">
        <p14:creationId xmlns:p14="http://schemas.microsoft.com/office/powerpoint/2010/main" val="373262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EF11197-8044-4CCF-A429-58376AED331A}"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25825804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F11197-8044-4CCF-A429-58376AED331A}"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763503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F11197-8044-4CCF-A429-58376AED331A}"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141902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EF11197-8044-4CCF-A429-58376AED331A}"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478569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EF11197-8044-4CCF-A429-58376AED331A}" type="datetimeFigureOut">
              <a:rPr lang="en-GB" smtClean="0"/>
              <a:t>08/12/2023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1086705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EF11197-8044-4CCF-A429-58376AED331A}"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10601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F11197-8044-4CCF-A429-58376AED331A}" type="datetimeFigureOut">
              <a:rPr lang="en-GB" smtClean="0"/>
              <a:t>08/12/2023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3345300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F11197-8044-4CCF-A429-58376AED331A}"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2150402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EF11197-8044-4CCF-A429-58376AED331A}"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3238295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F11197-8044-4CCF-A429-58376AED331A}"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378141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EF11197-8044-4CCF-A429-58376AED331A}"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4184F2-E38E-47A7-8AEF-BBB539D03AB0}" type="slidenum">
              <a:rPr lang="en-GB" smtClean="0"/>
              <a:t>‹#›</a:t>
            </a:fld>
            <a:endParaRPr lang="en-GB"/>
          </a:p>
        </p:txBody>
      </p:sp>
    </p:spTree>
    <p:extLst>
      <p:ext uri="{BB962C8B-B14F-4D97-AF65-F5344CB8AC3E}">
        <p14:creationId xmlns:p14="http://schemas.microsoft.com/office/powerpoint/2010/main" val="16441737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F11197-8044-4CCF-A429-58376AED331A}" type="datetimeFigureOut">
              <a:rPr lang="en-GB" smtClean="0"/>
              <a:t>08/12/2023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4184F2-E38E-47A7-8AEF-BBB539D03AB0}" type="slidenum">
              <a:rPr lang="en-GB" smtClean="0"/>
              <a:t>‹#›</a:t>
            </a:fld>
            <a:endParaRPr lang="en-GB"/>
          </a:p>
        </p:txBody>
      </p:sp>
    </p:spTree>
    <p:extLst>
      <p:ext uri="{BB962C8B-B14F-4D97-AF65-F5344CB8AC3E}">
        <p14:creationId xmlns:p14="http://schemas.microsoft.com/office/powerpoint/2010/main" val="12468308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journals.sagepub.com/doi/full/10.1177/2066220320947243" TargetMode="External"/><Relationship Id="rId7" Type="http://schemas.openxmlformats.org/officeDocument/2006/relationships/hyperlink" Target="https://www.theguardian.com/society/2018/jun/22/part-privatisation-of-probation-sector-is-a-mess-mps-say" TargetMode="External"/><Relationship Id="rId2" Type="http://schemas.openxmlformats.org/officeDocument/2006/relationships/hyperlink" Target="https://www.doingtime.co.uk/how-probation-works/how-does-the-probation-service-work/" TargetMode="External"/><Relationship Id="rId1" Type="http://schemas.openxmlformats.org/officeDocument/2006/relationships/slideLayout" Target="../slideLayouts/slideLayout2.xml"/><Relationship Id="rId6" Type="http://schemas.openxmlformats.org/officeDocument/2006/relationships/hyperlink" Target="https://www.theguardian.com/society/2018/jul/27/private-probation-companies-contracts-ended-early-justice" TargetMode="External"/><Relationship Id="rId5" Type="http://schemas.openxmlformats.org/officeDocument/2006/relationships/hyperlink" Target="https://www.bbc.co.uk/news/uk-44973258" TargetMode="External"/><Relationship Id="rId4" Type="http://schemas.openxmlformats.org/officeDocument/2006/relationships/hyperlink" Target="https://publications.parliament.uk/pa/cm5801/cmselect/cmjust/285/28504.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75749F-F487-4EFB-ABC7-C1359590EB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3DE88-ABF2-A633-A8D3-023713D1B48D}"/>
              </a:ext>
            </a:extLst>
          </p:cNvPr>
          <p:cNvSpPr>
            <a:spLocks noGrp="1"/>
          </p:cNvSpPr>
          <p:nvPr>
            <p:ph type="ctrTitle"/>
          </p:nvPr>
        </p:nvSpPr>
        <p:spPr>
          <a:xfrm>
            <a:off x="880281" y="921452"/>
            <a:ext cx="4985018" cy="3268639"/>
          </a:xfrm>
        </p:spPr>
        <p:txBody>
          <a:bodyPr anchor="b">
            <a:normAutofit/>
          </a:bodyPr>
          <a:lstStyle/>
          <a:p>
            <a:pPr algn="l"/>
            <a:r>
              <a:rPr lang="en-GB" sz="7200"/>
              <a:t>Probation Service </a:t>
            </a:r>
          </a:p>
        </p:txBody>
      </p:sp>
      <p:sp>
        <p:nvSpPr>
          <p:cNvPr id="3" name="Subtitle 2">
            <a:extLst>
              <a:ext uri="{FF2B5EF4-FFF2-40B4-BE49-F238E27FC236}">
                <a16:creationId xmlns:a16="http://schemas.microsoft.com/office/drawing/2014/main" id="{EA169D9A-4B00-1EE4-7B6E-B713B8254B43}"/>
              </a:ext>
            </a:extLst>
          </p:cNvPr>
          <p:cNvSpPr>
            <a:spLocks noGrp="1"/>
          </p:cNvSpPr>
          <p:nvPr>
            <p:ph type="subTitle" idx="1"/>
          </p:nvPr>
        </p:nvSpPr>
        <p:spPr>
          <a:xfrm>
            <a:off x="880281" y="4285129"/>
            <a:ext cx="4985017" cy="1420409"/>
          </a:xfrm>
        </p:spPr>
        <p:txBody>
          <a:bodyPr anchor="t">
            <a:normAutofit/>
          </a:bodyPr>
          <a:lstStyle/>
          <a:p>
            <a:pPr algn="l"/>
            <a:r>
              <a:rPr lang="en-GB"/>
              <a:t>Week 9</a:t>
            </a:r>
          </a:p>
        </p:txBody>
      </p:sp>
      <p:sp>
        <p:nvSpPr>
          <p:cNvPr id="10" name="Freeform: Shape 9">
            <a:extLst>
              <a:ext uri="{FF2B5EF4-FFF2-40B4-BE49-F238E27FC236}">
                <a16:creationId xmlns:a16="http://schemas.microsoft.com/office/drawing/2014/main" id="{16D6FAA8-41A5-46EA-A8AB-E9D2754A6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00601" y="1073777"/>
            <a:ext cx="5623281" cy="468694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17355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669142-D69D-C8F2-6918-74833C1FECDC}"/>
              </a:ext>
            </a:extLst>
          </p:cNvPr>
          <p:cNvSpPr>
            <a:spLocks noGrp="1"/>
          </p:cNvSpPr>
          <p:nvPr>
            <p:ph type="title"/>
          </p:nvPr>
        </p:nvSpPr>
        <p:spPr>
          <a:xfrm>
            <a:off x="630936" y="640080"/>
            <a:ext cx="4818888" cy="1481328"/>
          </a:xfrm>
        </p:spPr>
        <p:txBody>
          <a:bodyPr anchor="b">
            <a:normAutofit/>
          </a:bodyPr>
          <a:lstStyle/>
          <a:p>
            <a:r>
              <a:rPr lang="en-GB" sz="5400" dirty="0">
                <a:cs typeface="Calibri Light"/>
              </a:rPr>
              <a:t>Things!</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DAC47A-7DC6-CDA0-A907-D2915B6E65DD}"/>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dirty="0"/>
              <a:t>Next week – other class / recording / drop-in session</a:t>
            </a:r>
          </a:p>
          <a:p>
            <a:r>
              <a:rPr lang="en-GB" sz="2200" dirty="0"/>
              <a:t>Feedback form  </a:t>
            </a:r>
            <a:endParaRPr lang="en-GB" sz="2200" dirty="0">
              <a:cs typeface="Calibri"/>
            </a:endParaRPr>
          </a:p>
          <a:p>
            <a:r>
              <a:rPr lang="en-GB" sz="2200" dirty="0">
                <a:cs typeface="Calibri"/>
              </a:rPr>
              <a:t>Assignment 2 due 12/01/24</a:t>
            </a:r>
          </a:p>
          <a:p>
            <a:r>
              <a:rPr lang="en-GB" sz="2200" dirty="0">
                <a:cs typeface="Calibri"/>
              </a:rPr>
              <a:t>Available – from 9th January for Drop-in session email me.</a:t>
            </a:r>
          </a:p>
          <a:p>
            <a:pPr lvl="1"/>
            <a:endParaRPr lang="en-GB" sz="2200">
              <a:cs typeface="Calibri" panose="020F0502020204030204"/>
            </a:endParaRPr>
          </a:p>
        </p:txBody>
      </p:sp>
      <p:pic>
        <p:nvPicPr>
          <p:cNvPr id="4" name="Picture 4" descr="Graphical user interface, shape, website&#10;&#10;Description automatically generated">
            <a:extLst>
              <a:ext uri="{FF2B5EF4-FFF2-40B4-BE49-F238E27FC236}">
                <a16:creationId xmlns:a16="http://schemas.microsoft.com/office/drawing/2014/main" id="{D3A6EBF2-9F10-4106-3882-F16B220B892D}"/>
              </a:ext>
            </a:extLst>
          </p:cNvPr>
          <p:cNvPicPr>
            <a:picLocks noChangeAspect="1"/>
          </p:cNvPicPr>
          <p:nvPr/>
        </p:nvPicPr>
        <p:blipFill>
          <a:blip r:embed="rId2"/>
          <a:stretch>
            <a:fillRect/>
          </a:stretch>
        </p:blipFill>
        <p:spPr>
          <a:xfrm>
            <a:off x="6099048" y="2030972"/>
            <a:ext cx="5458968" cy="2796056"/>
          </a:xfrm>
          <a:prstGeom prst="rect">
            <a:avLst/>
          </a:prstGeom>
        </p:spPr>
      </p:pic>
    </p:spTree>
    <p:extLst>
      <p:ext uri="{BB962C8B-B14F-4D97-AF65-F5344CB8AC3E}">
        <p14:creationId xmlns:p14="http://schemas.microsoft.com/office/powerpoint/2010/main" val="2372630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2D1872B-BF60-F8E0-6786-AC27F7892F3E}"/>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Probation </a:t>
            </a:r>
          </a:p>
        </p:txBody>
      </p:sp>
      <p:graphicFrame>
        <p:nvGraphicFramePr>
          <p:cNvPr id="5" name="Content Placeholder 2">
            <a:extLst>
              <a:ext uri="{FF2B5EF4-FFF2-40B4-BE49-F238E27FC236}">
                <a16:creationId xmlns:a16="http://schemas.microsoft.com/office/drawing/2014/main" id="{D176D2F6-515C-CFBA-79D4-6CD049CAC744}"/>
              </a:ext>
            </a:extLst>
          </p:cNvPr>
          <p:cNvGraphicFramePr>
            <a:graphicFrameLocks noGrp="1"/>
          </p:cNvGraphicFramePr>
          <p:nvPr>
            <p:ph idx="1"/>
            <p:extLst>
              <p:ext uri="{D42A27DB-BD31-4B8C-83A1-F6EECF244321}">
                <p14:modId xmlns:p14="http://schemas.microsoft.com/office/powerpoint/2010/main" val="187889144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064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B02715-D3B7-096D-1DEF-73B9F7B3B670}"/>
              </a:ext>
            </a:extLst>
          </p:cNvPr>
          <p:cNvSpPr>
            <a:spLocks noGrp="1"/>
          </p:cNvSpPr>
          <p:nvPr>
            <p:ph type="title"/>
          </p:nvPr>
        </p:nvSpPr>
        <p:spPr>
          <a:xfrm>
            <a:off x="686834" y="1153572"/>
            <a:ext cx="3200400" cy="4461163"/>
          </a:xfrm>
        </p:spPr>
        <p:txBody>
          <a:bodyPr>
            <a:normAutofit/>
          </a:bodyPr>
          <a:lstStyle/>
          <a:p>
            <a:r>
              <a:rPr lang="en-GB">
                <a:solidFill>
                  <a:srgbClr val="FFFFFF"/>
                </a:solidFill>
              </a:rPr>
              <a:t>JOHN AUGUSTUS 1859</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D54C2B-BA64-A713-8037-D5AFC6B23DEA}"/>
              </a:ext>
            </a:extLst>
          </p:cNvPr>
          <p:cNvSpPr>
            <a:spLocks noGrp="1"/>
          </p:cNvSpPr>
          <p:nvPr>
            <p:ph idx="1"/>
          </p:nvPr>
        </p:nvSpPr>
        <p:spPr>
          <a:xfrm>
            <a:off x="4447308" y="591344"/>
            <a:ext cx="6906491" cy="5585619"/>
          </a:xfrm>
        </p:spPr>
        <p:txBody>
          <a:bodyPr anchor="ctr">
            <a:normAutofit/>
          </a:bodyPr>
          <a:lstStyle/>
          <a:p>
            <a:r>
              <a:rPr lang="en-GB" dirty="0"/>
              <a:t>First father of probation?</a:t>
            </a:r>
          </a:p>
          <a:p>
            <a:r>
              <a:rPr lang="en-GB" dirty="0"/>
              <a:t>Massachusetts- where in he voluntarily and unofficially assisted minor offenders – petty offences 	</a:t>
            </a:r>
            <a:endParaRPr lang="en-GB" dirty="0">
              <a:cs typeface="Calibri"/>
            </a:endParaRPr>
          </a:p>
          <a:p>
            <a:r>
              <a:rPr lang="en-GB" dirty="0"/>
              <a:t>Continued to do so for 18 years</a:t>
            </a:r>
            <a:endParaRPr lang="en-GB" dirty="0">
              <a:cs typeface="Calibri"/>
            </a:endParaRPr>
          </a:p>
          <a:p>
            <a:r>
              <a:rPr lang="en-GB" dirty="0"/>
              <a:t>Not reports/ very little records other than “A Report of the Labours of John Augustus”</a:t>
            </a:r>
            <a:endParaRPr lang="en-GB" dirty="0">
              <a:cs typeface="Calibri"/>
            </a:endParaRPr>
          </a:p>
          <a:p>
            <a:r>
              <a:rPr lang="en-GB" dirty="0"/>
              <a:t>Stated - law punish the offender indiscriminately for his/her crime and throughout their life. “scorn and finger-pointing suspicion on individuals.</a:t>
            </a:r>
            <a:endParaRPr lang="en-GB" dirty="0">
              <a:cs typeface="Calibri"/>
            </a:endParaRPr>
          </a:p>
          <a:p>
            <a:r>
              <a:rPr lang="en-GB" dirty="0"/>
              <a:t>Was successful role</a:t>
            </a:r>
            <a:endParaRPr lang="en-GB" dirty="0">
              <a:cs typeface="Calibri"/>
            </a:endParaRPr>
          </a:p>
          <a:p>
            <a:endParaRPr lang="en-GB"/>
          </a:p>
        </p:txBody>
      </p:sp>
    </p:spTree>
    <p:extLst>
      <p:ext uri="{BB962C8B-B14F-4D97-AF65-F5344CB8AC3E}">
        <p14:creationId xmlns:p14="http://schemas.microsoft.com/office/powerpoint/2010/main" val="3812912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18BC-8602-B2B3-923A-AB5540E82DBA}"/>
              </a:ext>
            </a:extLst>
          </p:cNvPr>
          <p:cNvSpPr>
            <a:spLocks noGrp="1"/>
          </p:cNvSpPr>
          <p:nvPr>
            <p:ph type="title"/>
          </p:nvPr>
        </p:nvSpPr>
        <p:spPr>
          <a:xfrm>
            <a:off x="838200" y="365125"/>
            <a:ext cx="10515600" cy="1066771"/>
          </a:xfrm>
        </p:spPr>
        <p:txBody>
          <a:bodyPr/>
          <a:lstStyle/>
          <a:p>
            <a:r>
              <a:rPr lang="en-GB"/>
              <a:t>1907 Role &amp; changes </a:t>
            </a:r>
          </a:p>
        </p:txBody>
      </p:sp>
      <p:sp>
        <p:nvSpPr>
          <p:cNvPr id="3" name="Content Placeholder 2">
            <a:extLst>
              <a:ext uri="{FF2B5EF4-FFF2-40B4-BE49-F238E27FC236}">
                <a16:creationId xmlns:a16="http://schemas.microsoft.com/office/drawing/2014/main" id="{3CC01D16-A46B-2FB2-17AD-1E65CDCBC9DD}"/>
              </a:ext>
            </a:extLst>
          </p:cNvPr>
          <p:cNvSpPr>
            <a:spLocks noGrp="1"/>
          </p:cNvSpPr>
          <p:nvPr>
            <p:ph idx="1"/>
          </p:nvPr>
        </p:nvSpPr>
        <p:spPr/>
        <p:txBody>
          <a:bodyPr vert="horz" lIns="91440" tIns="45720" rIns="91440" bIns="45720" rtlCol="0" anchor="t">
            <a:normAutofit/>
          </a:bodyPr>
          <a:lstStyle/>
          <a:p>
            <a:r>
              <a:rPr lang="en-GB" dirty="0"/>
              <a:t>With an original mission to ‘advise, assist and befriend’ those under supervision</a:t>
            </a:r>
          </a:p>
          <a:p>
            <a:r>
              <a:rPr lang="en-GB" dirty="0"/>
              <a:t>20</a:t>
            </a:r>
            <a:r>
              <a:rPr lang="en-GB" baseline="30000" dirty="0"/>
              <a:t>th</a:t>
            </a:r>
            <a:r>
              <a:rPr lang="en-GB" dirty="0"/>
              <a:t> Century criminal justice as a whole underwent a series of significant reforms</a:t>
            </a:r>
            <a:endParaRPr lang="en-GB" dirty="0">
              <a:cs typeface="Calibri"/>
            </a:endParaRPr>
          </a:p>
          <a:p>
            <a:r>
              <a:rPr lang="en-GB" dirty="0"/>
              <a:t> The nature of probation and the role of the probation officer changed as scepticism about rehabilitation</a:t>
            </a:r>
            <a:endParaRPr lang="en-GB" dirty="0">
              <a:cs typeface="Calibri"/>
            </a:endParaRPr>
          </a:p>
          <a:p>
            <a:r>
              <a:rPr lang="en-GB" dirty="0"/>
              <a:t>The image of being ‘tough’, having noncustodial sanctions increased </a:t>
            </a:r>
            <a:endParaRPr lang="en-GB" dirty="0">
              <a:cs typeface="Calibri"/>
            </a:endParaRPr>
          </a:p>
          <a:p>
            <a:r>
              <a:rPr lang="en-GB" dirty="0"/>
              <a:t>Political pressure also </a:t>
            </a:r>
            <a:r>
              <a:rPr lang="en-GB"/>
              <a:t>led</a:t>
            </a:r>
            <a:r>
              <a:rPr lang="en-GB" dirty="0"/>
              <a:t> to less punishment within communities</a:t>
            </a:r>
            <a:endParaRPr lang="en-GB" dirty="0">
              <a:cs typeface="Calibri"/>
            </a:endParaRPr>
          </a:p>
        </p:txBody>
      </p:sp>
    </p:spTree>
    <p:extLst>
      <p:ext uri="{BB962C8B-B14F-4D97-AF65-F5344CB8AC3E}">
        <p14:creationId xmlns:p14="http://schemas.microsoft.com/office/powerpoint/2010/main" val="1420485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6A33E-9C08-51AB-4FBE-5915C6CED192}"/>
              </a:ext>
            </a:extLst>
          </p:cNvPr>
          <p:cNvSpPr>
            <a:spLocks noGrp="1"/>
          </p:cNvSpPr>
          <p:nvPr>
            <p:ph type="title"/>
          </p:nvPr>
        </p:nvSpPr>
        <p:spPr/>
        <p:txBody>
          <a:bodyPr/>
          <a:lstStyle/>
          <a:p>
            <a:r>
              <a:rPr lang="en-GB"/>
              <a:t>Changes</a:t>
            </a:r>
          </a:p>
        </p:txBody>
      </p:sp>
      <p:sp>
        <p:nvSpPr>
          <p:cNvPr id="3" name="Content Placeholder 2">
            <a:extLst>
              <a:ext uri="{FF2B5EF4-FFF2-40B4-BE49-F238E27FC236}">
                <a16:creationId xmlns:a16="http://schemas.microsoft.com/office/drawing/2014/main" id="{A5F130CB-64D8-EC81-A99F-AE97273B00C7}"/>
              </a:ext>
            </a:extLst>
          </p:cNvPr>
          <p:cNvSpPr>
            <a:spLocks noGrp="1"/>
          </p:cNvSpPr>
          <p:nvPr>
            <p:ph idx="1"/>
          </p:nvPr>
        </p:nvSpPr>
        <p:spPr>
          <a:xfrm>
            <a:off x="838200" y="1509324"/>
            <a:ext cx="10515600" cy="4667639"/>
          </a:xfrm>
        </p:spPr>
        <p:txBody>
          <a:bodyPr vert="horz" lIns="91440" tIns="45720" rIns="91440" bIns="45720" rtlCol="0" anchor="t">
            <a:normAutofit/>
          </a:bodyPr>
          <a:lstStyle/>
          <a:p>
            <a:r>
              <a:rPr lang="en-GB" dirty="0"/>
              <a:t>The probation service moved further away from its social work traditions - advise, assist and befriend</a:t>
            </a:r>
          </a:p>
          <a:p>
            <a:r>
              <a:rPr lang="en-GB" dirty="0"/>
              <a:t>A local service became increasingly centrally governed and eventually entirely centralised</a:t>
            </a:r>
            <a:endParaRPr lang="en-GB" dirty="0">
              <a:cs typeface="Calibri"/>
            </a:endParaRPr>
          </a:p>
          <a:p>
            <a:pPr lvl="1"/>
            <a:r>
              <a:rPr lang="en-GB" dirty="0">
                <a:cs typeface="Calibri"/>
              </a:rPr>
              <a:t>Targets / funding</a:t>
            </a:r>
          </a:p>
          <a:p>
            <a:r>
              <a:rPr lang="en-GB" dirty="0"/>
              <a:t>Moved from theologically to psychiatrically driven</a:t>
            </a:r>
            <a:endParaRPr lang="en-GB" dirty="0">
              <a:cs typeface="Calibri"/>
            </a:endParaRPr>
          </a:p>
          <a:p>
            <a:pPr lvl="1"/>
            <a:r>
              <a:rPr lang="en-GB" dirty="0"/>
              <a:t>From the needs of individuals to the wants of Government and their demands and ideas on what works.</a:t>
            </a:r>
            <a:endParaRPr lang="en-GB" dirty="0">
              <a:cs typeface="Calibri"/>
            </a:endParaRPr>
          </a:p>
          <a:p>
            <a:pPr lvl="1"/>
            <a:r>
              <a:rPr lang="en-GB" dirty="0"/>
              <a:t>Environmental factors not considered as well</a:t>
            </a:r>
            <a:endParaRPr lang="en-GB" dirty="0">
              <a:cs typeface="Calibri"/>
            </a:endParaRPr>
          </a:p>
          <a:p>
            <a:pPr lvl="1"/>
            <a:r>
              <a:rPr lang="en-GB" dirty="0"/>
              <a:t>Psychiatrically – screen/tests/levels all the same targets</a:t>
            </a:r>
            <a:endParaRPr lang="en-GB" dirty="0">
              <a:cs typeface="Calibri"/>
            </a:endParaRPr>
          </a:p>
          <a:p>
            <a:pPr marL="0" indent="0">
              <a:buNone/>
            </a:pPr>
            <a:endParaRPr lang="en-GB"/>
          </a:p>
        </p:txBody>
      </p:sp>
    </p:spTree>
    <p:extLst>
      <p:ext uri="{BB962C8B-B14F-4D97-AF65-F5344CB8AC3E}">
        <p14:creationId xmlns:p14="http://schemas.microsoft.com/office/powerpoint/2010/main" val="1968167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8A990-0CBD-1E9A-F582-3F71CECC0887}"/>
              </a:ext>
            </a:extLst>
          </p:cNvPr>
          <p:cNvSpPr>
            <a:spLocks noGrp="1"/>
          </p:cNvSpPr>
          <p:nvPr>
            <p:ph type="title"/>
          </p:nvPr>
        </p:nvSpPr>
        <p:spPr>
          <a:xfrm>
            <a:off x="686834" y="591344"/>
            <a:ext cx="3200400" cy="5585619"/>
          </a:xfrm>
        </p:spPr>
        <p:txBody>
          <a:bodyPr>
            <a:normAutofit/>
          </a:bodyPr>
          <a:lstStyle/>
          <a:p>
            <a:r>
              <a:rPr lang="en-GB">
                <a:solidFill>
                  <a:srgbClr val="FFFFFF"/>
                </a:solidFill>
              </a:rPr>
              <a:t>Offender Management Act 2007</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54EFD8-24F7-C725-CF95-F28B5F8F374F}"/>
              </a:ext>
            </a:extLst>
          </p:cNvPr>
          <p:cNvSpPr>
            <a:spLocks noGrp="1"/>
          </p:cNvSpPr>
          <p:nvPr>
            <p:ph idx="1"/>
          </p:nvPr>
        </p:nvSpPr>
        <p:spPr>
          <a:xfrm>
            <a:off x="4447308" y="591344"/>
            <a:ext cx="6906491" cy="5585619"/>
          </a:xfrm>
        </p:spPr>
        <p:txBody>
          <a:bodyPr anchor="ctr">
            <a:normAutofit/>
          </a:bodyPr>
          <a:lstStyle/>
          <a:p>
            <a:r>
              <a:rPr lang="en-GB"/>
              <a:t>In 2005 consultations and proposals were made giving the Secretary of State a statutory duty to make arrangements with others – Private, public and voluntary agencies to provide a probation service.</a:t>
            </a:r>
          </a:p>
          <a:p>
            <a:r>
              <a:rPr lang="en-GB"/>
              <a:t>These were created as new bodies to replace probation service.</a:t>
            </a:r>
          </a:p>
          <a:p>
            <a:r>
              <a:rPr lang="en-GB"/>
              <a:t>Contractual relationship formed</a:t>
            </a:r>
          </a:p>
          <a:p>
            <a:r>
              <a:rPr lang="en-GB"/>
              <a:t>Competition was the way forward</a:t>
            </a:r>
          </a:p>
          <a:p>
            <a:endParaRPr lang="en-GB"/>
          </a:p>
        </p:txBody>
      </p:sp>
    </p:spTree>
    <p:extLst>
      <p:ext uri="{BB962C8B-B14F-4D97-AF65-F5344CB8AC3E}">
        <p14:creationId xmlns:p14="http://schemas.microsoft.com/office/powerpoint/2010/main" val="2180905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DD1F0-041D-2EFD-3CB7-4E2556F38225}"/>
              </a:ext>
            </a:extLst>
          </p:cNvPr>
          <p:cNvSpPr>
            <a:spLocks noGrp="1"/>
          </p:cNvSpPr>
          <p:nvPr>
            <p:ph type="title"/>
          </p:nvPr>
        </p:nvSpPr>
        <p:spPr>
          <a:xfrm>
            <a:off x="1156852" y="637762"/>
            <a:ext cx="2190782" cy="5576770"/>
          </a:xfrm>
        </p:spPr>
        <p:txBody>
          <a:bodyPr anchor="t">
            <a:normAutofit/>
          </a:bodyPr>
          <a:lstStyle/>
          <a:p>
            <a:r>
              <a:rPr lang="en-GB" sz="3600">
                <a:solidFill>
                  <a:schemeClr val="bg1"/>
                </a:solidFill>
              </a:rPr>
              <a:t>Role</a:t>
            </a:r>
          </a:p>
        </p:txBody>
      </p:sp>
      <p:graphicFrame>
        <p:nvGraphicFramePr>
          <p:cNvPr id="5" name="Content Placeholder 2">
            <a:extLst>
              <a:ext uri="{FF2B5EF4-FFF2-40B4-BE49-F238E27FC236}">
                <a16:creationId xmlns:a16="http://schemas.microsoft.com/office/drawing/2014/main" id="{87C8853F-42FA-C2BF-F481-71768F8C4902}"/>
              </a:ext>
            </a:extLst>
          </p:cNvPr>
          <p:cNvGraphicFramePr>
            <a:graphicFrameLocks noGrp="1"/>
          </p:cNvGraphicFramePr>
          <p:nvPr>
            <p:ph idx="1"/>
            <p:extLst>
              <p:ext uri="{D42A27DB-BD31-4B8C-83A1-F6EECF244321}">
                <p14:modId xmlns:p14="http://schemas.microsoft.com/office/powerpoint/2010/main" val="959956589"/>
              </p:ext>
            </p:extLst>
          </p:nvPr>
        </p:nvGraphicFramePr>
        <p:xfrm>
          <a:off x="4648871" y="637762"/>
          <a:ext cx="6396484" cy="5576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24874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2014 Probation Service changes</a:t>
            </a:r>
          </a:p>
        </p:txBody>
      </p:sp>
      <p:sp>
        <p:nvSpPr>
          <p:cNvPr id="3" name="Content Placeholder 2"/>
          <p:cNvSpPr>
            <a:spLocks noGrp="1"/>
          </p:cNvSpPr>
          <p:nvPr>
            <p:ph idx="1"/>
          </p:nvPr>
        </p:nvSpPr>
        <p:spPr/>
        <p:txBody>
          <a:bodyPr>
            <a:normAutofit/>
          </a:bodyPr>
          <a:lstStyle/>
          <a:p>
            <a:pPr fontAlgn="base"/>
            <a:r>
              <a:rPr lang="en-GB"/>
              <a:t>The arrangements for managing offenders were overhauled in 2014, with the probation service split in two.</a:t>
            </a:r>
          </a:p>
          <a:p>
            <a:pPr fontAlgn="base"/>
            <a:r>
              <a:rPr lang="en-GB"/>
              <a:t>The National Probation Service (NPS), was set up to supervise high-risk offenders = Still the public sector</a:t>
            </a:r>
          </a:p>
          <a:p>
            <a:pPr fontAlgn="base"/>
            <a:r>
              <a:rPr lang="en-GB"/>
              <a:t>Privately run Community Rehabilitation Companies (CRCs) supervising low and medium-risk offenders.</a:t>
            </a:r>
          </a:p>
          <a:p>
            <a:r>
              <a:rPr lang="en-GB"/>
              <a:t>Public Service V’s Private service</a:t>
            </a:r>
          </a:p>
          <a:p>
            <a:r>
              <a:rPr lang="en-GB" b="0" i="0">
                <a:solidFill>
                  <a:srgbClr val="121212"/>
                </a:solidFill>
                <a:effectLst/>
                <a:latin typeface="GuardianTextEgyptian"/>
              </a:rPr>
              <a:t>35 probation trusts in England and Wales were replaced by 21 community rehabilitation companies (CRCs)</a:t>
            </a:r>
            <a:endParaRPr lang="en-GB"/>
          </a:p>
        </p:txBody>
      </p:sp>
    </p:spTree>
    <p:extLst>
      <p:ext uri="{BB962C8B-B14F-4D97-AF65-F5344CB8AC3E}">
        <p14:creationId xmlns:p14="http://schemas.microsoft.com/office/powerpoint/2010/main" val="3802904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46BE-9AD0-EBEA-2DE7-FFFFA892C4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F66B2A-6A91-0E00-3CB7-64ADB86EC199}"/>
              </a:ext>
            </a:extLst>
          </p:cNvPr>
          <p:cNvSpPr>
            <a:spLocks noGrp="1"/>
          </p:cNvSpPr>
          <p:nvPr>
            <p:ph idx="1"/>
          </p:nvPr>
        </p:nvSpPr>
        <p:spPr/>
        <p:txBody>
          <a:bodyPr/>
          <a:lstStyle/>
          <a:p>
            <a:pPr algn="l">
              <a:buFont typeface="Arial" panose="020B0604020202020204" pitchFamily="34" charset="0"/>
              <a:buChar char="•"/>
            </a:pPr>
            <a:r>
              <a:rPr lang="en-GB" b="0" i="0">
                <a:solidFill>
                  <a:srgbClr val="222222"/>
                </a:solidFill>
                <a:effectLst/>
                <a:latin typeface="Rubik"/>
              </a:rPr>
              <a:t>70% of cases were re low-risk offenders, dealt with by 21 Community Rehabilitation Companies (CRCs). These companies were tendered out to private organisations and were responsible for probation across a region of the country.</a:t>
            </a:r>
          </a:p>
          <a:p>
            <a:pPr algn="l">
              <a:buFont typeface="Arial" panose="020B0604020202020204" pitchFamily="34" charset="0"/>
              <a:buChar char="•"/>
            </a:pPr>
            <a:r>
              <a:rPr lang="en-GB" b="0" i="0">
                <a:solidFill>
                  <a:srgbClr val="222222"/>
                </a:solidFill>
                <a:effectLst/>
                <a:latin typeface="Rubik"/>
              </a:rPr>
              <a:t>30% of cases are high-risk offenders, which are all dealt with by the public bodies National Probation Service.</a:t>
            </a:r>
          </a:p>
          <a:p>
            <a:endParaRPr lang="en-GB"/>
          </a:p>
        </p:txBody>
      </p:sp>
    </p:spTree>
    <p:extLst>
      <p:ext uri="{BB962C8B-B14F-4D97-AF65-F5344CB8AC3E}">
        <p14:creationId xmlns:p14="http://schemas.microsoft.com/office/powerpoint/2010/main" val="17779411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68E88-0579-38E1-E01A-3A52F29E8788}"/>
              </a:ext>
            </a:extLst>
          </p:cNvPr>
          <p:cNvSpPr>
            <a:spLocks noGrp="1"/>
          </p:cNvSpPr>
          <p:nvPr>
            <p:ph type="title"/>
          </p:nvPr>
        </p:nvSpPr>
        <p:spPr>
          <a:xfrm>
            <a:off x="838200" y="365126"/>
            <a:ext cx="10515600" cy="1064664"/>
          </a:xfrm>
        </p:spPr>
        <p:txBody>
          <a:bodyPr/>
          <a:lstStyle/>
          <a:p>
            <a:r>
              <a:rPr lang="en-GB"/>
              <a:t>Underperformance </a:t>
            </a:r>
          </a:p>
        </p:txBody>
      </p:sp>
      <p:sp>
        <p:nvSpPr>
          <p:cNvPr id="3" name="Content Placeholder 2">
            <a:extLst>
              <a:ext uri="{FF2B5EF4-FFF2-40B4-BE49-F238E27FC236}">
                <a16:creationId xmlns:a16="http://schemas.microsoft.com/office/drawing/2014/main" id="{5DA76133-AB32-3F18-7E3C-20A68A678B73}"/>
              </a:ext>
            </a:extLst>
          </p:cNvPr>
          <p:cNvSpPr>
            <a:spLocks noGrp="1"/>
          </p:cNvSpPr>
          <p:nvPr>
            <p:ph idx="1"/>
          </p:nvPr>
        </p:nvSpPr>
        <p:spPr/>
        <p:txBody>
          <a:bodyPr vert="horz" lIns="91440" tIns="45720" rIns="91440" bIns="45720" rtlCol="0" anchor="t">
            <a:normAutofit/>
          </a:bodyPr>
          <a:lstStyle/>
          <a:p>
            <a:pPr algn="l"/>
            <a:r>
              <a:rPr lang="en-GB" b="0" i="0">
                <a:solidFill>
                  <a:srgbClr val="222222"/>
                </a:solidFill>
                <a:effectLst/>
                <a:latin typeface="Rubik"/>
              </a:rPr>
              <a:t>2017, the government changed the terms of the CRC contracts</a:t>
            </a:r>
          </a:p>
          <a:p>
            <a:pPr algn="l"/>
            <a:r>
              <a:rPr lang="en-GB">
                <a:solidFill>
                  <a:srgbClr val="222222"/>
                </a:solidFill>
                <a:latin typeface="Rubik"/>
              </a:rPr>
              <a:t>H</a:t>
            </a:r>
            <a:r>
              <a:rPr lang="en-GB" b="0" i="0">
                <a:solidFill>
                  <a:srgbClr val="222222"/>
                </a:solidFill>
                <a:effectLst/>
                <a:latin typeface="Rubik"/>
              </a:rPr>
              <a:t>anding out more money to the private contractors due to unforeseen challenges</a:t>
            </a:r>
          </a:p>
          <a:p>
            <a:pPr algn="l"/>
            <a:r>
              <a:rPr lang="en-GB" b="0" i="0">
                <a:solidFill>
                  <a:srgbClr val="222222"/>
                </a:solidFill>
                <a:effectLst/>
                <a:latin typeface="Rubik"/>
              </a:rPr>
              <a:t>Raised concerns by The National Audit Office investigated the changes and found that the CRCs had underperformed and been rewarded with a pay rise.</a:t>
            </a:r>
          </a:p>
          <a:p>
            <a:pPr algn="l"/>
            <a:r>
              <a:rPr lang="en-GB" b="0" i="0">
                <a:solidFill>
                  <a:srgbClr val="222222"/>
                </a:solidFill>
                <a:effectLst/>
                <a:latin typeface="Rubik"/>
              </a:rPr>
              <a:t>Public/taxpayer money taking the strain of this extra pay</a:t>
            </a:r>
            <a:r>
              <a:rPr lang="en-GB">
                <a:solidFill>
                  <a:srgbClr val="222222"/>
                </a:solidFill>
                <a:latin typeface="Rubik"/>
              </a:rPr>
              <a:t>ment</a:t>
            </a:r>
          </a:p>
          <a:p>
            <a:pPr algn="l"/>
            <a:r>
              <a:rPr lang="en-GB" b="0" i="0">
                <a:solidFill>
                  <a:srgbClr val="222222"/>
                </a:solidFill>
                <a:effectLst/>
                <a:latin typeface="Rubik"/>
              </a:rPr>
              <a:t>Private companies pocket the profit.</a:t>
            </a:r>
          </a:p>
          <a:p>
            <a:pPr algn="l"/>
            <a:r>
              <a:rPr lang="en-GB">
                <a:solidFill>
                  <a:srgbClr val="222222"/>
                </a:solidFill>
                <a:latin typeface="Rubik"/>
              </a:rPr>
              <a:t>Sound Identical to COVID Contracts?</a:t>
            </a:r>
            <a:endParaRPr lang="en-GB" b="0" i="0">
              <a:solidFill>
                <a:srgbClr val="222222"/>
              </a:solidFill>
              <a:effectLst/>
              <a:latin typeface="Rubik"/>
            </a:endParaRPr>
          </a:p>
          <a:p>
            <a:endParaRPr lang="en-GB"/>
          </a:p>
        </p:txBody>
      </p:sp>
    </p:spTree>
    <p:extLst>
      <p:ext uri="{BB962C8B-B14F-4D97-AF65-F5344CB8AC3E}">
        <p14:creationId xmlns:p14="http://schemas.microsoft.com/office/powerpoint/2010/main" val="30087737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F83EEF29-0867-1613-F6D0-9C5440233285}"/>
              </a:ext>
            </a:extLst>
          </p:cNvPr>
          <p:cNvPicPr>
            <a:picLocks noGrp="1" noChangeAspect="1"/>
          </p:cNvPicPr>
          <p:nvPr>
            <p:ph idx="1"/>
          </p:nvPr>
        </p:nvPicPr>
        <p:blipFill>
          <a:blip r:embed="rId3"/>
          <a:stretch>
            <a:fillRect/>
          </a:stretch>
        </p:blipFill>
        <p:spPr>
          <a:xfrm>
            <a:off x="651574" y="734452"/>
            <a:ext cx="8255435" cy="558243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93470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6172A-737D-0413-9F82-573B84709BE8}"/>
              </a:ext>
            </a:extLst>
          </p:cNvPr>
          <p:cNvSpPr>
            <a:spLocks noGrp="1"/>
          </p:cNvSpPr>
          <p:nvPr>
            <p:ph type="title"/>
          </p:nvPr>
        </p:nvSpPr>
        <p:spPr/>
        <p:txBody>
          <a:bodyPr/>
          <a:lstStyle/>
          <a:p>
            <a:r>
              <a:rPr lang="en-GB"/>
              <a:t>The effects of privatisation</a:t>
            </a:r>
          </a:p>
        </p:txBody>
      </p:sp>
      <p:sp>
        <p:nvSpPr>
          <p:cNvPr id="3" name="Content Placeholder 2">
            <a:extLst>
              <a:ext uri="{FF2B5EF4-FFF2-40B4-BE49-F238E27FC236}">
                <a16:creationId xmlns:a16="http://schemas.microsoft.com/office/drawing/2014/main" id="{1E31E733-B298-F641-9B90-A3F688B3EA1B}"/>
              </a:ext>
            </a:extLst>
          </p:cNvPr>
          <p:cNvSpPr>
            <a:spLocks noGrp="1"/>
          </p:cNvSpPr>
          <p:nvPr>
            <p:ph idx="1"/>
          </p:nvPr>
        </p:nvSpPr>
        <p:spPr/>
        <p:txBody>
          <a:bodyPr>
            <a:normAutofit lnSpcReduction="10000"/>
          </a:bodyPr>
          <a:lstStyle/>
          <a:p>
            <a:pPr algn="l"/>
            <a:r>
              <a:rPr lang="en-GB" b="0" i="0">
                <a:solidFill>
                  <a:srgbClr val="222222"/>
                </a:solidFill>
                <a:effectLst/>
                <a:latin typeface="Rubik"/>
              </a:rPr>
              <a:t>Prior to privatisation the Probation service were working well under public ownership </a:t>
            </a:r>
          </a:p>
          <a:p>
            <a:pPr algn="l"/>
            <a:r>
              <a:rPr lang="en-GB">
                <a:solidFill>
                  <a:srgbClr val="222222"/>
                </a:solidFill>
                <a:latin typeface="Rubik"/>
              </a:rPr>
              <a:t>This was not the case for other CJS organisations </a:t>
            </a:r>
            <a:endParaRPr lang="en-GB" b="0" i="0">
              <a:solidFill>
                <a:srgbClr val="222222"/>
              </a:solidFill>
              <a:effectLst/>
              <a:latin typeface="Rubik"/>
            </a:endParaRPr>
          </a:p>
          <a:p>
            <a:pPr algn="l"/>
            <a:r>
              <a:rPr lang="en-GB" b="0" i="0">
                <a:solidFill>
                  <a:srgbClr val="222222"/>
                </a:solidFill>
                <a:effectLst/>
                <a:latin typeface="Rubik"/>
              </a:rPr>
              <a:t>2013 the Ministry of Justice rated all 35 publicly owned probation services in England and Wales as good or excellent</a:t>
            </a:r>
          </a:p>
          <a:p>
            <a:pPr algn="l"/>
            <a:r>
              <a:rPr lang="en-GB" b="0" i="0">
                <a:solidFill>
                  <a:srgbClr val="222222"/>
                </a:solidFill>
                <a:effectLst/>
                <a:latin typeface="Rubik"/>
              </a:rPr>
              <a:t>Was not broken?</a:t>
            </a:r>
          </a:p>
          <a:p>
            <a:pPr algn="l"/>
            <a:r>
              <a:rPr lang="en-GB" b="0" i="0">
                <a:solidFill>
                  <a:srgbClr val="222222"/>
                </a:solidFill>
                <a:effectLst/>
                <a:latin typeface="Rubik"/>
              </a:rPr>
              <a:t>No </a:t>
            </a:r>
            <a:r>
              <a:rPr lang="en-GB">
                <a:solidFill>
                  <a:srgbClr val="222222"/>
                </a:solidFill>
                <a:latin typeface="Rubik"/>
              </a:rPr>
              <a:t>pilot schemes, widespread opposition but they went ahead</a:t>
            </a:r>
          </a:p>
          <a:p>
            <a:pPr algn="l"/>
            <a:r>
              <a:rPr lang="en-GB" b="0" i="0">
                <a:solidFill>
                  <a:srgbClr val="222222"/>
                </a:solidFill>
                <a:effectLst/>
                <a:latin typeface="Rubik"/>
              </a:rPr>
              <a:t>In 2017, HM Inspectorate of Probation found that the NPS was protecting the public well, but that the private CRC’s were failing in half of their cases.</a:t>
            </a:r>
          </a:p>
          <a:p>
            <a:pPr marL="0" indent="0">
              <a:buNone/>
            </a:pPr>
            <a:endParaRPr lang="en-GB"/>
          </a:p>
        </p:txBody>
      </p:sp>
    </p:spTree>
    <p:extLst>
      <p:ext uri="{BB962C8B-B14F-4D97-AF65-F5344CB8AC3E}">
        <p14:creationId xmlns:p14="http://schemas.microsoft.com/office/powerpoint/2010/main" val="3037536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CC7D2-2419-BA1F-EAB8-79EFC7D3C2C0}"/>
              </a:ext>
            </a:extLst>
          </p:cNvPr>
          <p:cNvSpPr>
            <a:spLocks noGrp="1"/>
          </p:cNvSpPr>
          <p:nvPr>
            <p:ph type="title"/>
          </p:nvPr>
        </p:nvSpPr>
        <p:spPr>
          <a:xfrm>
            <a:off x="838200" y="365126"/>
            <a:ext cx="10515600" cy="715530"/>
          </a:xfrm>
        </p:spPr>
        <p:txBody>
          <a:bodyPr>
            <a:normAutofit fontScale="90000"/>
          </a:bodyPr>
          <a:lstStyle/>
          <a:p>
            <a:br>
              <a:rPr lang="en-GB" b="1" i="0">
                <a:solidFill>
                  <a:srgbClr val="222222"/>
                </a:solidFill>
                <a:effectLst/>
                <a:latin typeface="Rubik"/>
              </a:rPr>
            </a:br>
            <a:r>
              <a:rPr lang="en-GB" sz="4000" b="1" i="0">
                <a:solidFill>
                  <a:srgbClr val="222222"/>
                </a:solidFill>
                <a:effectLst/>
                <a:latin typeface="Rubik"/>
              </a:rPr>
              <a:t>Private profit over public safety</a:t>
            </a:r>
            <a:br>
              <a:rPr lang="en-GB" sz="4000" b="0" i="0">
                <a:solidFill>
                  <a:srgbClr val="222222"/>
                </a:solidFill>
                <a:effectLst/>
                <a:latin typeface="Rubik"/>
              </a:rPr>
            </a:br>
            <a:endParaRPr lang="en-GB" sz="4000" b="1"/>
          </a:p>
        </p:txBody>
      </p:sp>
      <p:sp>
        <p:nvSpPr>
          <p:cNvPr id="3" name="Content Placeholder 2">
            <a:extLst>
              <a:ext uri="{FF2B5EF4-FFF2-40B4-BE49-F238E27FC236}">
                <a16:creationId xmlns:a16="http://schemas.microsoft.com/office/drawing/2014/main" id="{F524CDE9-0F7B-0764-29CC-08D864F0814B}"/>
              </a:ext>
            </a:extLst>
          </p:cNvPr>
          <p:cNvSpPr>
            <a:spLocks noGrp="1"/>
          </p:cNvSpPr>
          <p:nvPr>
            <p:ph idx="1"/>
          </p:nvPr>
        </p:nvSpPr>
        <p:spPr>
          <a:xfrm>
            <a:off x="838200" y="1246909"/>
            <a:ext cx="10515600" cy="4930054"/>
          </a:xfrm>
        </p:spPr>
        <p:txBody>
          <a:bodyPr vert="horz" lIns="91440" tIns="45720" rIns="91440" bIns="45720" rtlCol="0" anchor="t">
            <a:normAutofit fontScale="92500"/>
          </a:bodyPr>
          <a:lstStyle/>
          <a:p>
            <a:pPr algn="l"/>
            <a:r>
              <a:rPr lang="en-GB" b="0" i="0">
                <a:solidFill>
                  <a:srgbClr val="222222"/>
                </a:solidFill>
                <a:effectLst/>
                <a:latin typeface="Rubik"/>
              </a:rPr>
              <a:t>Conflicting interests between public service and profit motives was evident</a:t>
            </a:r>
          </a:p>
          <a:p>
            <a:pPr algn="l"/>
            <a:r>
              <a:rPr lang="en-GB" b="0" i="0">
                <a:solidFill>
                  <a:srgbClr val="222222"/>
                </a:solidFill>
                <a:effectLst/>
                <a:latin typeface="Rubik"/>
              </a:rPr>
              <a:t>Threaten public safety –</a:t>
            </a:r>
          </a:p>
          <a:p>
            <a:pPr lvl="1"/>
            <a:r>
              <a:rPr lang="en-GB">
                <a:solidFill>
                  <a:srgbClr val="222222"/>
                </a:solidFill>
                <a:latin typeface="Rubik"/>
              </a:rPr>
              <a:t>Contact was every 6 weeks via phone call</a:t>
            </a:r>
          </a:p>
          <a:p>
            <a:pPr lvl="1"/>
            <a:r>
              <a:rPr lang="en-GB">
                <a:solidFill>
                  <a:srgbClr val="222222"/>
                </a:solidFill>
                <a:latin typeface="Indy Serif"/>
              </a:rPr>
              <a:t>J</a:t>
            </a:r>
            <a:r>
              <a:rPr lang="en-GB" b="0" i="0">
                <a:solidFill>
                  <a:srgbClr val="222222"/>
                </a:solidFill>
                <a:effectLst/>
                <a:latin typeface="Indy Serif"/>
              </a:rPr>
              <a:t>unior officers </a:t>
            </a:r>
            <a:r>
              <a:rPr lang="en-GB">
                <a:solidFill>
                  <a:srgbClr val="222222"/>
                </a:solidFill>
                <a:latin typeface="Indy Serif"/>
              </a:rPr>
              <a:t>caseloads</a:t>
            </a:r>
            <a:r>
              <a:rPr lang="en-GB" b="0" i="0">
                <a:solidFill>
                  <a:srgbClr val="222222"/>
                </a:solidFill>
                <a:effectLst/>
                <a:latin typeface="Indy Serif"/>
              </a:rPr>
              <a:t> were 200 cases each – CRC’s said safe number was a maximum of 60 cases per officer</a:t>
            </a:r>
            <a:r>
              <a:rPr lang="en-GB">
                <a:solidFill>
                  <a:srgbClr val="222222"/>
                </a:solidFill>
                <a:latin typeface="Indy Serif"/>
              </a:rPr>
              <a:t> = stress</a:t>
            </a:r>
            <a:endParaRPr lang="en-GB" b="0" i="0">
              <a:solidFill>
                <a:srgbClr val="222222"/>
              </a:solidFill>
              <a:effectLst/>
              <a:latin typeface="Indy Serif"/>
            </a:endParaRPr>
          </a:p>
          <a:p>
            <a:pPr lvl="1"/>
            <a:r>
              <a:rPr lang="en-GB">
                <a:solidFill>
                  <a:srgbClr val="222222"/>
                </a:solidFill>
                <a:latin typeface="Indy Serif"/>
              </a:rPr>
              <a:t>Paperwork going missing</a:t>
            </a:r>
          </a:p>
          <a:p>
            <a:pPr lvl="1"/>
            <a:r>
              <a:rPr lang="en-GB" b="0" i="0">
                <a:solidFill>
                  <a:srgbClr val="222222"/>
                </a:solidFill>
                <a:effectLst/>
                <a:latin typeface="Indy Serif"/>
              </a:rPr>
              <a:t>neglected prisoners were more likely to reoffend - HM Chief Inspector of Probation</a:t>
            </a:r>
          </a:p>
          <a:p>
            <a:pPr lvl="1"/>
            <a:r>
              <a:rPr lang="en-GB">
                <a:solidFill>
                  <a:srgbClr val="222222"/>
                </a:solidFill>
                <a:latin typeface="Indy Serif"/>
              </a:rPr>
              <a:t>CRC although funded cut staff and services </a:t>
            </a:r>
            <a:endParaRPr lang="en-GB" b="0" i="0">
              <a:solidFill>
                <a:srgbClr val="222222"/>
              </a:solidFill>
              <a:effectLst/>
              <a:latin typeface="Rubik"/>
            </a:endParaRPr>
          </a:p>
          <a:p>
            <a:pPr algn="l"/>
            <a:r>
              <a:rPr lang="en-GB" b="0" i="0">
                <a:solidFill>
                  <a:srgbClr val="222222"/>
                </a:solidFill>
                <a:effectLst/>
                <a:latin typeface="Rubik"/>
              </a:rPr>
              <a:t>Privatisation saw a number offenders committing serious further offences by 20%</a:t>
            </a:r>
          </a:p>
          <a:p>
            <a:r>
              <a:rPr lang="en-GB" b="0" i="0">
                <a:solidFill>
                  <a:srgbClr val="222222"/>
                </a:solidFill>
                <a:effectLst/>
                <a:latin typeface="Rubik"/>
              </a:rPr>
              <a:t>CRCs failed to meet 2/3rds of their targets = are a risk to the safety of the public, staff and the wellbeing and future of the offenders</a:t>
            </a:r>
          </a:p>
          <a:p>
            <a:endParaRPr lang="en-GB" b="1"/>
          </a:p>
        </p:txBody>
      </p:sp>
    </p:spTree>
    <p:extLst>
      <p:ext uri="{BB962C8B-B14F-4D97-AF65-F5344CB8AC3E}">
        <p14:creationId xmlns:p14="http://schemas.microsoft.com/office/powerpoint/2010/main" val="7905860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95D4A-45FC-C546-883E-84A3599A8DA7}"/>
              </a:ext>
            </a:extLst>
          </p:cNvPr>
          <p:cNvSpPr>
            <a:spLocks noGrp="1"/>
          </p:cNvSpPr>
          <p:nvPr>
            <p:ph type="title"/>
          </p:nvPr>
        </p:nvSpPr>
        <p:spPr/>
        <p:txBody>
          <a:bodyPr/>
          <a:lstStyle/>
          <a:p>
            <a:r>
              <a:rPr lang="en-GB"/>
              <a:t>Unison Survey </a:t>
            </a:r>
          </a:p>
        </p:txBody>
      </p:sp>
      <p:sp>
        <p:nvSpPr>
          <p:cNvPr id="3" name="Content Placeholder 2">
            <a:extLst>
              <a:ext uri="{FF2B5EF4-FFF2-40B4-BE49-F238E27FC236}">
                <a16:creationId xmlns:a16="http://schemas.microsoft.com/office/drawing/2014/main" id="{AC8419E0-2C5E-70D3-4C43-9A3FB1A227AD}"/>
              </a:ext>
            </a:extLst>
          </p:cNvPr>
          <p:cNvSpPr>
            <a:spLocks noGrp="1"/>
          </p:cNvSpPr>
          <p:nvPr>
            <p:ph idx="1"/>
          </p:nvPr>
        </p:nvSpPr>
        <p:spPr/>
        <p:txBody>
          <a:bodyPr/>
          <a:lstStyle/>
          <a:p>
            <a:pPr algn="l"/>
            <a:r>
              <a:rPr lang="en-GB" b="0" i="0">
                <a:solidFill>
                  <a:srgbClr val="222222"/>
                </a:solidFill>
                <a:effectLst/>
                <a:latin typeface="Rubik"/>
              </a:rPr>
              <a:t>In a survey conducted by Unison, numerous staff explained the impact of the privatisation:</a:t>
            </a:r>
          </a:p>
          <a:p>
            <a:pPr algn="ctr"/>
            <a:r>
              <a:rPr lang="en-GB" b="0" i="1">
                <a:solidFill>
                  <a:srgbClr val="222222"/>
                </a:solidFill>
                <a:effectLst/>
                <a:latin typeface="Rubik"/>
              </a:rPr>
              <a:t>"</a:t>
            </a:r>
            <a:r>
              <a:rPr lang="en-GB" b="1" i="1">
                <a:effectLst/>
                <a:latin typeface="Rubik"/>
              </a:rPr>
              <a:t>A living hell. Very disorganised and chaotic. It's all about hitting targets for the business, but completely missing the point for service users. It's about the money results, not the real results, which is ultimately protecting the public."</a:t>
            </a:r>
          </a:p>
          <a:p>
            <a:pPr algn="ctr"/>
            <a:r>
              <a:rPr lang="en-GB" b="1" i="1">
                <a:effectLst/>
                <a:latin typeface="Rubik"/>
              </a:rPr>
              <a:t>"It feels highly pressurised, confusing, chaotic and unprofessional, a commercial organisation dedicated to making money for investors."</a:t>
            </a:r>
          </a:p>
          <a:p>
            <a:endParaRPr lang="en-GB"/>
          </a:p>
        </p:txBody>
      </p:sp>
    </p:spTree>
    <p:extLst>
      <p:ext uri="{BB962C8B-B14F-4D97-AF65-F5344CB8AC3E}">
        <p14:creationId xmlns:p14="http://schemas.microsoft.com/office/powerpoint/2010/main" val="4175557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B097E-919C-756A-971D-008877554675}"/>
              </a:ext>
            </a:extLst>
          </p:cNvPr>
          <p:cNvSpPr>
            <a:spLocks noGrp="1"/>
          </p:cNvSpPr>
          <p:nvPr>
            <p:ph type="title"/>
          </p:nvPr>
        </p:nvSpPr>
        <p:spPr>
          <a:xfrm>
            <a:off x="838200" y="365126"/>
            <a:ext cx="10515600" cy="640977"/>
          </a:xfrm>
        </p:spPr>
        <p:txBody>
          <a:bodyPr>
            <a:normAutofit fontScale="90000"/>
          </a:bodyPr>
          <a:lstStyle/>
          <a:p>
            <a:br>
              <a:rPr lang="en-GB" b="1" i="0">
                <a:solidFill>
                  <a:srgbClr val="222222"/>
                </a:solidFill>
                <a:effectLst/>
                <a:latin typeface="Rubik"/>
              </a:rPr>
            </a:br>
            <a:r>
              <a:rPr lang="en-GB" sz="3200" b="1" i="0">
                <a:solidFill>
                  <a:srgbClr val="222222"/>
                </a:solidFill>
                <a:effectLst/>
                <a:latin typeface="Rubik"/>
              </a:rPr>
              <a:t>Staff </a:t>
            </a:r>
            <a:r>
              <a:rPr lang="en-GB" sz="3200" b="1">
                <a:solidFill>
                  <a:srgbClr val="222222"/>
                </a:solidFill>
                <a:latin typeface="Rubik"/>
              </a:rPr>
              <a:t>Morale</a:t>
            </a:r>
            <a:r>
              <a:rPr lang="en-GB" sz="3200" b="1" i="0">
                <a:solidFill>
                  <a:srgbClr val="222222"/>
                </a:solidFill>
                <a:effectLst/>
                <a:latin typeface="Rubik"/>
              </a:rPr>
              <a:t> &amp; Working </a:t>
            </a:r>
            <a:r>
              <a:rPr lang="en-GB" sz="3200" b="1">
                <a:solidFill>
                  <a:srgbClr val="222222"/>
                </a:solidFill>
                <a:latin typeface="Rubik"/>
              </a:rPr>
              <a:t>Conditions</a:t>
            </a:r>
            <a:r>
              <a:rPr lang="en-GB" sz="3200" b="1" i="0">
                <a:solidFill>
                  <a:srgbClr val="222222"/>
                </a:solidFill>
                <a:effectLst/>
                <a:latin typeface="Rubik"/>
              </a:rPr>
              <a:t> </a:t>
            </a:r>
            <a:br>
              <a:rPr lang="en-GB" sz="3200" b="0" i="0">
                <a:effectLst/>
                <a:latin typeface="Rubik"/>
              </a:rPr>
            </a:br>
            <a:endParaRPr lang="en-GB"/>
          </a:p>
        </p:txBody>
      </p:sp>
      <p:sp>
        <p:nvSpPr>
          <p:cNvPr id="3" name="Content Placeholder 2">
            <a:extLst>
              <a:ext uri="{FF2B5EF4-FFF2-40B4-BE49-F238E27FC236}">
                <a16:creationId xmlns:a16="http://schemas.microsoft.com/office/drawing/2014/main" id="{827DB847-B293-08DD-DF53-E3362CFE682E}"/>
              </a:ext>
            </a:extLst>
          </p:cNvPr>
          <p:cNvSpPr>
            <a:spLocks noGrp="1"/>
          </p:cNvSpPr>
          <p:nvPr>
            <p:ph idx="1"/>
          </p:nvPr>
        </p:nvSpPr>
        <p:spPr>
          <a:xfrm>
            <a:off x="838200" y="1336795"/>
            <a:ext cx="10515600" cy="4840168"/>
          </a:xfrm>
        </p:spPr>
        <p:txBody>
          <a:bodyPr vert="horz" lIns="91440" tIns="45720" rIns="91440" bIns="45720" rtlCol="0" anchor="t">
            <a:normAutofit/>
          </a:bodyPr>
          <a:lstStyle/>
          <a:p>
            <a:r>
              <a:rPr lang="en-GB" sz="2400" b="0" i="0">
                <a:solidFill>
                  <a:srgbClr val="222222"/>
                </a:solidFill>
                <a:effectLst/>
                <a:latin typeface="Calibri Light"/>
                <a:cs typeface="Calibri"/>
              </a:rPr>
              <a:t>A </a:t>
            </a:r>
            <a:r>
              <a:rPr lang="en-GB" sz="2400">
                <a:solidFill>
                  <a:srgbClr val="1E3656"/>
                </a:solidFill>
                <a:latin typeface="Calibri Light"/>
                <a:cs typeface="Calibri"/>
              </a:rPr>
              <a:t>report by </a:t>
            </a:r>
            <a:r>
              <a:rPr lang="en-GB" sz="2400" err="1">
                <a:solidFill>
                  <a:srgbClr val="1E3656"/>
                </a:solidFill>
                <a:latin typeface="Calibri Light"/>
                <a:cs typeface="Calibri"/>
              </a:rPr>
              <a:t>Dr.</a:t>
            </a:r>
            <a:r>
              <a:rPr lang="en-GB" sz="2400">
                <a:solidFill>
                  <a:srgbClr val="1E3656"/>
                </a:solidFill>
                <a:latin typeface="Calibri Light"/>
                <a:cs typeface="Calibri"/>
              </a:rPr>
              <a:t> Gill Kirk 2016 who</a:t>
            </a:r>
            <a:r>
              <a:rPr lang="en-GB" sz="2400" b="0" i="0">
                <a:solidFill>
                  <a:srgbClr val="222222"/>
                </a:solidFill>
                <a:effectLst/>
                <a:latin typeface="Calibri Light"/>
                <a:cs typeface="Calibri"/>
              </a:rPr>
              <a:t> surveyed staff in CRCs showed that</a:t>
            </a:r>
            <a:r>
              <a:rPr lang="en-GB" sz="2400">
                <a:solidFill>
                  <a:srgbClr val="222222"/>
                </a:solidFill>
                <a:latin typeface="Calibri Light"/>
                <a:cs typeface="Calibri"/>
              </a:rPr>
              <a:t>:</a:t>
            </a:r>
            <a:endParaRPr lang="en-US" sz="2400">
              <a:latin typeface="Calibri Light"/>
              <a:cs typeface="Calibri Light"/>
            </a:endParaRPr>
          </a:p>
          <a:p>
            <a:r>
              <a:rPr lang="en-GB" sz="2400">
                <a:solidFill>
                  <a:srgbClr val="222222"/>
                </a:solidFill>
                <a:latin typeface="Calibri Light"/>
                <a:cs typeface="Calibri Light"/>
              </a:rPr>
              <a:t>Staff had expressed concerns about safety, working </a:t>
            </a:r>
            <a:r>
              <a:rPr lang="en-GB" sz="2400">
                <a:solidFill>
                  <a:srgbClr val="222222"/>
                </a:solidFill>
                <a:latin typeface="Calibri Light"/>
                <a:cs typeface="Calibri"/>
              </a:rPr>
              <a:t>conditions</a:t>
            </a:r>
          </a:p>
          <a:p>
            <a:pPr lvl="1"/>
            <a:r>
              <a:rPr lang="en-GB">
                <a:solidFill>
                  <a:srgbClr val="222222"/>
                </a:solidFill>
                <a:latin typeface="Calibri Light"/>
                <a:cs typeface="Calibri"/>
              </a:rPr>
              <a:t>Isolation</a:t>
            </a:r>
            <a:endParaRPr lang="en-GB">
              <a:latin typeface="Calibri Light"/>
              <a:cs typeface="Calibri Light"/>
            </a:endParaRPr>
          </a:p>
          <a:p>
            <a:pPr lvl="1"/>
            <a:r>
              <a:rPr lang="en-GB">
                <a:solidFill>
                  <a:srgbClr val="222222"/>
                </a:solidFill>
                <a:latin typeface="Calibri Light"/>
                <a:cs typeface="Calibri Light"/>
              </a:rPr>
              <a:t>No/little areas to have private meetings due to open plan offices </a:t>
            </a:r>
            <a:endParaRPr lang="en-GB">
              <a:latin typeface="Calibri Light"/>
              <a:cs typeface="Calibri Light"/>
            </a:endParaRPr>
          </a:p>
          <a:p>
            <a:pPr lvl="1"/>
            <a:r>
              <a:rPr lang="en-GB">
                <a:solidFill>
                  <a:srgbClr val="222222"/>
                </a:solidFill>
                <a:latin typeface="Calibri Light"/>
                <a:cs typeface="Calibri Light"/>
              </a:rPr>
              <a:t>Risk to their safety</a:t>
            </a:r>
          </a:p>
          <a:p>
            <a:pPr lvl="1"/>
            <a:r>
              <a:rPr lang="en-GB">
                <a:solidFill>
                  <a:srgbClr val="222222"/>
                </a:solidFill>
                <a:latin typeface="Calibri Light"/>
                <a:cs typeface="Calibri Light"/>
              </a:rPr>
              <a:t>Working conditions</a:t>
            </a:r>
          </a:p>
          <a:p>
            <a:pPr lvl="1"/>
            <a:endParaRPr lang="en-GB">
              <a:solidFill>
                <a:srgbClr val="222222"/>
              </a:solidFill>
              <a:latin typeface="Calibri Light"/>
              <a:cs typeface="Calibri Light"/>
            </a:endParaRPr>
          </a:p>
          <a:p>
            <a:r>
              <a:rPr lang="en-GB" sz="2400">
                <a:solidFill>
                  <a:srgbClr val="222222"/>
                </a:solidFill>
                <a:latin typeface="Calibri Light"/>
                <a:cs typeface="Calibri Light"/>
              </a:rPr>
              <a:t> The survey stated that half</a:t>
            </a:r>
            <a:r>
              <a:rPr lang="en-GB" sz="2400" b="0" i="0">
                <a:solidFill>
                  <a:srgbClr val="222222"/>
                </a:solidFill>
                <a:effectLst/>
                <a:latin typeface="Calibri Light"/>
                <a:cs typeface="Calibri Light"/>
              </a:rPr>
              <a:t> of those working for private firms in the probation sector</a:t>
            </a:r>
            <a:r>
              <a:rPr lang="en-GB" sz="2400">
                <a:solidFill>
                  <a:srgbClr val="222222"/>
                </a:solidFill>
                <a:latin typeface="Calibri Light"/>
                <a:cs typeface="Calibri Light"/>
              </a:rPr>
              <a:t> looked for other</a:t>
            </a:r>
            <a:r>
              <a:rPr lang="en-GB" sz="2400" b="0" i="0">
                <a:solidFill>
                  <a:srgbClr val="222222"/>
                </a:solidFill>
                <a:effectLst/>
                <a:latin typeface="Calibri Light"/>
                <a:cs typeface="Calibri Light"/>
              </a:rPr>
              <a:t> employment.</a:t>
            </a:r>
            <a:r>
              <a:rPr lang="en-GB" sz="2400">
                <a:solidFill>
                  <a:srgbClr val="222222"/>
                </a:solidFill>
                <a:latin typeface="Calibri Light"/>
                <a:cs typeface="Calibri Light"/>
              </a:rPr>
              <a:t> - Remember prison identified that good staff helps with rehabilitation</a:t>
            </a:r>
            <a:endParaRPr lang="en-GB" sz="2400" b="0" i="0">
              <a:solidFill>
                <a:srgbClr val="222222"/>
              </a:solidFill>
              <a:effectLst/>
              <a:latin typeface="Calibri Light"/>
              <a:cs typeface="Calibri Light"/>
            </a:endParaRPr>
          </a:p>
          <a:p>
            <a:r>
              <a:rPr lang="en-GB" sz="2400">
                <a:solidFill>
                  <a:srgbClr val="222222"/>
                </a:solidFill>
                <a:latin typeface="Calibri Light"/>
                <a:cs typeface="Calibri Light"/>
              </a:rPr>
              <a:t>'deskilled the role'</a:t>
            </a:r>
          </a:p>
          <a:p>
            <a:endParaRPr lang="en-GB">
              <a:cs typeface="Calibri" panose="020F0502020204030204"/>
            </a:endParaRPr>
          </a:p>
        </p:txBody>
      </p:sp>
    </p:spTree>
    <p:extLst>
      <p:ext uri="{BB962C8B-B14F-4D97-AF65-F5344CB8AC3E}">
        <p14:creationId xmlns:p14="http://schemas.microsoft.com/office/powerpoint/2010/main" val="933383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6637B-A39F-6300-882B-342D13F570EC}"/>
              </a:ext>
            </a:extLst>
          </p:cNvPr>
          <p:cNvSpPr>
            <a:spLocks noGrp="1"/>
          </p:cNvSpPr>
          <p:nvPr>
            <p:ph type="title"/>
          </p:nvPr>
        </p:nvSpPr>
        <p:spPr>
          <a:xfrm>
            <a:off x="838200" y="365125"/>
            <a:ext cx="10515600" cy="506054"/>
          </a:xfrm>
        </p:spPr>
        <p:txBody>
          <a:bodyPr>
            <a:normAutofit/>
          </a:bodyPr>
          <a:lstStyle/>
          <a:p>
            <a:r>
              <a:rPr lang="en-GB" sz="2800" b="1">
                <a:ea typeface="+mj-lt"/>
                <a:cs typeface="+mj-lt"/>
              </a:rPr>
              <a:t>De-professionalised the role</a:t>
            </a:r>
            <a:endParaRPr lang="en-US" sz="2800">
              <a:cs typeface="Calibri Light"/>
            </a:endParaRPr>
          </a:p>
        </p:txBody>
      </p:sp>
      <p:sp>
        <p:nvSpPr>
          <p:cNvPr id="3" name="Content Placeholder 2">
            <a:extLst>
              <a:ext uri="{FF2B5EF4-FFF2-40B4-BE49-F238E27FC236}">
                <a16:creationId xmlns:a16="http://schemas.microsoft.com/office/drawing/2014/main" id="{8C7947AA-0F51-007D-1BDA-D45FE7FFBCCF}"/>
              </a:ext>
            </a:extLst>
          </p:cNvPr>
          <p:cNvSpPr>
            <a:spLocks noGrp="1"/>
          </p:cNvSpPr>
          <p:nvPr>
            <p:ph idx="1"/>
          </p:nvPr>
        </p:nvSpPr>
        <p:spPr>
          <a:xfrm>
            <a:off x="838200" y="1135513"/>
            <a:ext cx="10515600" cy="5041450"/>
          </a:xfrm>
        </p:spPr>
        <p:txBody>
          <a:bodyPr vert="horz" lIns="91440" tIns="45720" rIns="91440" bIns="45720" rtlCol="0" anchor="t">
            <a:normAutofit lnSpcReduction="10000"/>
          </a:bodyPr>
          <a:lstStyle/>
          <a:p>
            <a:r>
              <a:rPr lang="en-GB" b="1"/>
              <a:t>The  was almost immediate’</a:t>
            </a:r>
            <a:endParaRPr lang="en-GB">
              <a:cs typeface="Calibri" panose="020F0502020204030204"/>
            </a:endParaRPr>
          </a:p>
          <a:p>
            <a:r>
              <a:rPr lang="en-GB">
                <a:ea typeface="+mn-lt"/>
                <a:cs typeface="+mn-lt"/>
              </a:rPr>
              <a:t>Staff felt that their role had been dumbed down</a:t>
            </a:r>
          </a:p>
          <a:p>
            <a:r>
              <a:rPr lang="en-GB">
                <a:ea typeface="+mn-lt"/>
                <a:cs typeface="+mn-lt"/>
              </a:rPr>
              <a:t>No opportunity to deal with more dangerous offenders and complex cases. One stated:</a:t>
            </a:r>
            <a:endParaRPr lang="en-GB">
              <a:cs typeface="Calibri"/>
            </a:endParaRPr>
          </a:p>
          <a:p>
            <a:r>
              <a:rPr lang="en-GB" b="1" i="1">
                <a:ea typeface="+mn-lt"/>
                <a:cs typeface="+mn-lt"/>
              </a:rPr>
              <a:t>The deskilling and the </a:t>
            </a:r>
            <a:r>
              <a:rPr lang="en-GB" b="1" i="1" err="1">
                <a:ea typeface="+mn-lt"/>
                <a:cs typeface="+mn-lt"/>
              </a:rPr>
              <a:t>deprofessionalisation</a:t>
            </a:r>
            <a:r>
              <a:rPr lang="en-GB" b="1" i="1">
                <a:ea typeface="+mn-lt"/>
                <a:cs typeface="+mn-lt"/>
              </a:rPr>
              <a:t> for me were almost immediate. You need to hand your lifers over and I was really angry about that because one in particular I’d had for about 11 years. He’s in a special hospital and the only outside contact this man has is with his probation officer … I spent quite a long time working on having a productive relationship with this man, who’s got some fairly significant illnesses, just to have that removed … Nobody actually said ‘you’re no longer qualified’ but that’s how it feels.</a:t>
            </a:r>
            <a:endParaRPr lang="en-GB" b="1">
              <a:cs typeface="Calibri"/>
            </a:endParaRPr>
          </a:p>
        </p:txBody>
      </p:sp>
    </p:spTree>
    <p:extLst>
      <p:ext uri="{BB962C8B-B14F-4D97-AF65-F5344CB8AC3E}">
        <p14:creationId xmlns:p14="http://schemas.microsoft.com/office/powerpoint/2010/main" val="4361355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58281"/>
          </a:xfrm>
        </p:spPr>
        <p:txBody>
          <a:bodyPr>
            <a:normAutofit/>
          </a:bodyPr>
          <a:lstStyle/>
          <a:p>
            <a:r>
              <a:rPr lang="en-GB"/>
              <a:t>Result of failings </a:t>
            </a:r>
          </a:p>
        </p:txBody>
      </p:sp>
      <p:sp>
        <p:nvSpPr>
          <p:cNvPr id="3" name="Content Placeholder 2"/>
          <p:cNvSpPr>
            <a:spLocks noGrp="1"/>
          </p:cNvSpPr>
          <p:nvPr>
            <p:ph idx="1"/>
          </p:nvPr>
        </p:nvSpPr>
        <p:spPr>
          <a:xfrm>
            <a:off x="838200" y="1123406"/>
            <a:ext cx="10515600" cy="5053557"/>
          </a:xfrm>
        </p:spPr>
        <p:txBody>
          <a:bodyPr vert="horz" lIns="91440" tIns="45720" rIns="91440" bIns="45720" rtlCol="0" anchor="t">
            <a:normAutofit/>
          </a:bodyPr>
          <a:lstStyle/>
          <a:p>
            <a:pPr fontAlgn="base"/>
            <a:r>
              <a:rPr lang="en-GB"/>
              <a:t>Existing contracts ended early a cost of </a:t>
            </a:r>
            <a:r>
              <a:rPr lang="en-GB">
                <a:ea typeface="+mn-lt"/>
                <a:cs typeface="+mn-lt"/>
              </a:rPr>
              <a:t>£170m to Government. Some cut short by 2 years</a:t>
            </a:r>
            <a:endParaRPr lang="en-GB"/>
          </a:p>
          <a:p>
            <a:pPr fontAlgn="base"/>
            <a:r>
              <a:rPr lang="en-GB"/>
              <a:t>Funding has come from fines for failing to meet performance targets (Est. £110M) which will be reinvested into probation</a:t>
            </a:r>
            <a:endParaRPr lang="en-GB">
              <a:cs typeface="Calibri"/>
            </a:endParaRPr>
          </a:p>
          <a:p>
            <a:r>
              <a:rPr lang="en-GB"/>
              <a:t>By June 2022 all services transferred to Government control</a:t>
            </a:r>
            <a:endParaRPr lang="en-GB">
              <a:cs typeface="Calibri"/>
            </a:endParaRPr>
          </a:p>
          <a:p>
            <a:r>
              <a:rPr lang="en-GB">
                <a:ea typeface="+mn-lt"/>
                <a:cs typeface="+mn-lt"/>
              </a:rPr>
              <a:t>There are 12 probation areas across England and Wales National Probation Service</a:t>
            </a:r>
            <a:endParaRPr lang="en-GB">
              <a:cs typeface="Calibri"/>
            </a:endParaRPr>
          </a:p>
          <a:p>
            <a:endParaRPr lang="en-GB">
              <a:cs typeface="Calibri"/>
            </a:endParaRPr>
          </a:p>
          <a:p>
            <a:endParaRPr lang="en-GB">
              <a:cs typeface="Calibri"/>
            </a:endParaRPr>
          </a:p>
        </p:txBody>
      </p:sp>
    </p:spTree>
    <p:extLst>
      <p:ext uri="{BB962C8B-B14F-4D97-AF65-F5344CB8AC3E}">
        <p14:creationId xmlns:p14="http://schemas.microsoft.com/office/powerpoint/2010/main" val="13730959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vert="horz" lIns="91440" tIns="45720" rIns="91440" bIns="45720" rtlCol="0" anchor="t">
            <a:normAutofit/>
          </a:bodyPr>
          <a:lstStyle/>
          <a:p>
            <a:r>
              <a:rPr lang="en-GB"/>
              <a:t>Shadow Justice Secretary Richard Burgon (2020) said: </a:t>
            </a:r>
          </a:p>
          <a:p>
            <a:pPr algn="ctr"/>
            <a:r>
              <a:rPr lang="en-GB" i="1"/>
              <a:t>"This decision to throw more good money after bad and the government's re-commitment to a privately-run probation service shows that the Conservatives have run out of all ideas on how to fix their broken system."</a:t>
            </a:r>
            <a:endParaRPr lang="en-GB" i="1">
              <a:cs typeface="Calibri"/>
            </a:endParaRPr>
          </a:p>
        </p:txBody>
      </p:sp>
    </p:spTree>
    <p:extLst>
      <p:ext uri="{BB962C8B-B14F-4D97-AF65-F5344CB8AC3E}">
        <p14:creationId xmlns:p14="http://schemas.microsoft.com/office/powerpoint/2010/main" val="12025593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9DCAD7-0C10-70FA-2AC1-A310BCAD5D8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cs typeface="Calibri Light"/>
              </a:rPr>
              <a:t>Role Today</a:t>
            </a:r>
          </a:p>
        </p:txBody>
      </p:sp>
      <p:sp>
        <p:nvSpPr>
          <p:cNvPr id="3" name="Content Placeholder 2">
            <a:extLst>
              <a:ext uri="{FF2B5EF4-FFF2-40B4-BE49-F238E27FC236}">
                <a16:creationId xmlns:a16="http://schemas.microsoft.com/office/drawing/2014/main" id="{4B2B53C6-F709-2FF3-ABBD-B57B3AE83E87}"/>
              </a:ext>
            </a:extLst>
          </p:cNvPr>
          <p:cNvSpPr>
            <a:spLocks noGrp="1"/>
          </p:cNvSpPr>
          <p:nvPr>
            <p:ph idx="1"/>
          </p:nvPr>
        </p:nvSpPr>
        <p:spPr>
          <a:xfrm>
            <a:off x="6503158" y="448197"/>
            <a:ext cx="4862447" cy="5747330"/>
          </a:xfrm>
        </p:spPr>
        <p:txBody>
          <a:bodyPr vert="horz" lIns="91440" tIns="45720" rIns="91440" bIns="45720" rtlCol="0" anchor="ctr">
            <a:noAutofit/>
          </a:bodyPr>
          <a:lstStyle/>
          <a:p>
            <a:r>
              <a:rPr lang="en-GB" sz="2400">
                <a:ea typeface="+mn-lt"/>
                <a:cs typeface="+mn-lt"/>
              </a:rPr>
              <a:t>Offender Management for those with community sentence. Assess offenders, plan supervision including interventions (support/training) </a:t>
            </a:r>
          </a:p>
          <a:p>
            <a:r>
              <a:rPr lang="en-GB" sz="2400">
                <a:ea typeface="+mn-lt"/>
                <a:cs typeface="+mn-lt"/>
              </a:rPr>
              <a:t>Reducing Reoffending by working with offenders to change their behaviour. </a:t>
            </a:r>
          </a:p>
          <a:p>
            <a:r>
              <a:rPr lang="en-GB" sz="2400">
                <a:ea typeface="+mn-lt"/>
                <a:cs typeface="+mn-lt"/>
              </a:rPr>
              <a:t>Accommodation - home = stability. Probation support</a:t>
            </a:r>
          </a:p>
          <a:p>
            <a:r>
              <a:rPr lang="en-GB" sz="2400">
                <a:ea typeface="+mn-lt"/>
                <a:cs typeface="+mn-lt"/>
              </a:rPr>
              <a:t>Education, Training and Employment – help with basic skills, finding a job and keeping it.</a:t>
            </a:r>
          </a:p>
          <a:p>
            <a:r>
              <a:rPr lang="en-GB" sz="2400">
                <a:ea typeface="+mn-lt"/>
                <a:cs typeface="+mn-lt"/>
              </a:rPr>
              <a:t>Health: Offenders often have problems getting health and social care, support is given here. </a:t>
            </a:r>
          </a:p>
          <a:p>
            <a:endParaRPr lang="en-GB" sz="2000">
              <a:cs typeface="Calibri"/>
            </a:endParaRPr>
          </a:p>
        </p:txBody>
      </p:sp>
    </p:spTree>
    <p:extLst>
      <p:ext uri="{BB962C8B-B14F-4D97-AF65-F5344CB8AC3E}">
        <p14:creationId xmlns:p14="http://schemas.microsoft.com/office/powerpoint/2010/main" val="838259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A2F7B6-9AAB-35E6-9496-8643281BF15D}"/>
              </a:ext>
            </a:extLst>
          </p:cNvPr>
          <p:cNvSpPr>
            <a:spLocks noGrp="1"/>
          </p:cNvSpPr>
          <p:nvPr>
            <p:ph type="title"/>
          </p:nvPr>
        </p:nvSpPr>
        <p:spPr>
          <a:xfrm>
            <a:off x="466722" y="586855"/>
            <a:ext cx="3201366" cy="3387497"/>
          </a:xfrm>
        </p:spPr>
        <p:txBody>
          <a:bodyPr anchor="b">
            <a:normAutofit/>
          </a:bodyPr>
          <a:lstStyle/>
          <a:p>
            <a:pPr algn="r"/>
            <a:br>
              <a:rPr lang="en-GB" sz="4000">
                <a:solidFill>
                  <a:srgbClr val="FFFFFF"/>
                </a:solidFill>
                <a:ea typeface="+mj-lt"/>
                <a:cs typeface="+mj-lt"/>
              </a:rPr>
            </a:br>
            <a:r>
              <a:rPr lang="en-GB" sz="4000">
                <a:solidFill>
                  <a:srgbClr val="FFFFFF"/>
                </a:solidFill>
                <a:ea typeface="+mj-lt"/>
                <a:cs typeface="+mj-lt"/>
              </a:rPr>
              <a:t>Role Today</a:t>
            </a:r>
          </a:p>
          <a:p>
            <a:pPr algn="r"/>
            <a:endParaRPr lang="en-GB" sz="4000">
              <a:solidFill>
                <a:srgbClr val="FFFFFF"/>
              </a:solidFill>
              <a:cs typeface="Calibri Light"/>
            </a:endParaRPr>
          </a:p>
        </p:txBody>
      </p:sp>
      <p:sp>
        <p:nvSpPr>
          <p:cNvPr id="3" name="Content Placeholder 2">
            <a:extLst>
              <a:ext uri="{FF2B5EF4-FFF2-40B4-BE49-F238E27FC236}">
                <a16:creationId xmlns:a16="http://schemas.microsoft.com/office/drawing/2014/main" id="{CDD41CEF-C61D-5EB9-9CC6-B9F3FD5FF7E7}"/>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2000">
                <a:ea typeface="+mn-lt"/>
                <a:cs typeface="+mn-lt"/>
              </a:rPr>
              <a:t>Drugs and Alcohol: Abuse of drugs and alcohol is strongly linked to crime. Treatment courses set up early and ongoing care for offenders</a:t>
            </a:r>
          </a:p>
          <a:p>
            <a:r>
              <a:rPr lang="en-GB" sz="2000">
                <a:ea typeface="+mn-lt"/>
                <a:cs typeface="+mn-lt"/>
              </a:rPr>
              <a:t>Finance, Benefit and Debt: Serious money problems and getting benefits. Support with financial problems and learning skills to look after their own finances.</a:t>
            </a:r>
            <a:endParaRPr lang="en-GB" sz="2000">
              <a:cs typeface="Calibri"/>
            </a:endParaRPr>
          </a:p>
          <a:p>
            <a:r>
              <a:rPr lang="en-GB" sz="2000">
                <a:ea typeface="+mn-lt"/>
                <a:cs typeface="+mn-lt"/>
              </a:rPr>
              <a:t>Children and Families: Offenders’ families can be affected by the offender’s behaviour and punishment, but they can also offer support and stability.</a:t>
            </a:r>
          </a:p>
          <a:p>
            <a:r>
              <a:rPr lang="en-GB" sz="2000">
                <a:ea typeface="+mn-lt"/>
                <a:cs typeface="+mn-lt"/>
              </a:rPr>
              <a:t>Probation aim to strengthen family links and support children and families, by getting people support such as parenting skills training. Parenting skills, community support and family support.</a:t>
            </a:r>
          </a:p>
          <a:p>
            <a:r>
              <a:rPr lang="en-GB" sz="2000">
                <a:ea typeface="+mn-lt"/>
                <a:cs typeface="+mn-lt"/>
              </a:rPr>
              <a:t>Attitudes, Thinking and Behaviour: course available around offending behaviour or more specialist courses</a:t>
            </a:r>
          </a:p>
          <a:p>
            <a:endParaRPr lang="en-GB" sz="2000">
              <a:cs typeface="Calibri"/>
            </a:endParaRPr>
          </a:p>
        </p:txBody>
      </p:sp>
    </p:spTree>
    <p:extLst>
      <p:ext uri="{BB962C8B-B14F-4D97-AF65-F5344CB8AC3E}">
        <p14:creationId xmlns:p14="http://schemas.microsoft.com/office/powerpoint/2010/main" val="17587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95325"/>
          </a:xfrm>
        </p:spPr>
        <p:txBody>
          <a:bodyPr>
            <a:normAutofit fontScale="90000"/>
          </a:bodyPr>
          <a:lstStyle/>
          <a:p>
            <a:endParaRPr lang="en-GB"/>
          </a:p>
        </p:txBody>
      </p:sp>
      <p:sp>
        <p:nvSpPr>
          <p:cNvPr id="3" name="Content Placeholder 2"/>
          <p:cNvSpPr>
            <a:spLocks noGrp="1"/>
          </p:cNvSpPr>
          <p:nvPr>
            <p:ph idx="1"/>
          </p:nvPr>
        </p:nvSpPr>
        <p:spPr>
          <a:xfrm>
            <a:off x="838200" y="1154611"/>
            <a:ext cx="10515600" cy="5022352"/>
          </a:xfrm>
        </p:spPr>
        <p:txBody>
          <a:bodyPr vert="horz" lIns="91440" tIns="45720" rIns="91440" bIns="45720" rtlCol="0" anchor="t">
            <a:normAutofit fontScale="85000" lnSpcReduction="10000"/>
          </a:bodyPr>
          <a:lstStyle/>
          <a:p>
            <a:r>
              <a:rPr lang="en-GB" dirty="0">
                <a:hlinkClick r:id="rId2"/>
              </a:rPr>
              <a:t>https://www.doingtime.co.uk/how-probation-works/how-does-the-probation-service-work/</a:t>
            </a:r>
            <a:endParaRPr lang="en-GB" dirty="0"/>
          </a:p>
          <a:p>
            <a:r>
              <a:rPr lang="en-GB" dirty="0">
                <a:ea typeface="+mn-lt"/>
                <a:cs typeface="+mn-lt"/>
                <a:hlinkClick r:id="rId3"/>
              </a:rPr>
              <a:t>https://journals.sagepub.com/doi/full/10.1177/2066220320947243</a:t>
            </a:r>
            <a:endParaRPr lang="en-GB" dirty="0"/>
          </a:p>
          <a:p>
            <a:r>
              <a:rPr lang="en-GB" dirty="0">
                <a:ea typeface="+mn-lt"/>
                <a:cs typeface="+mn-lt"/>
                <a:hlinkClick r:id="rId4"/>
              </a:rPr>
              <a:t>https://publications.parliament.uk/pa/cm5801/cmselect/cmjust/285/28504.htm</a:t>
            </a:r>
            <a:endParaRPr lang="en-GB" dirty="0">
              <a:cs typeface="Calibri" panose="020F0502020204030204"/>
            </a:endParaRPr>
          </a:p>
          <a:p>
            <a:r>
              <a:rPr lang="en-GB" dirty="0">
                <a:ea typeface="+mn-lt"/>
                <a:cs typeface="+mn-lt"/>
              </a:rPr>
              <a:t>https://assets.publishing.service.gov.uk/government/uploads/system/uploads/attachment_data/file/802150/probation-reforms-impact-assessment.pdf</a:t>
            </a:r>
            <a:endParaRPr lang="en-GB" dirty="0">
              <a:cs typeface="Calibri" panose="020F0502020204030204"/>
            </a:endParaRPr>
          </a:p>
          <a:p>
            <a:r>
              <a:rPr lang="en-GB" dirty="0">
                <a:hlinkClick r:id="rId5"/>
              </a:rPr>
              <a:t>https://www.bbc.co.uk/news/uk-44973258</a:t>
            </a:r>
            <a:endParaRPr lang="en-GB" dirty="0"/>
          </a:p>
          <a:p>
            <a:r>
              <a:rPr lang="en-GB" dirty="0">
                <a:hlinkClick r:id="rId6"/>
              </a:rPr>
              <a:t>https://www.theguardian.com/society/2018/jul/27/private-probation-companies-contracts-ended-early-justice</a:t>
            </a:r>
            <a:endParaRPr lang="en-GB" dirty="0"/>
          </a:p>
          <a:p>
            <a:r>
              <a:rPr lang="en-GB" dirty="0">
                <a:hlinkClick r:id="rId7"/>
              </a:rPr>
              <a:t>https://www.theguardian.com/society/2018/jun/22/part-privatisation-of-probation-sector-is-a-mess-mps-say</a:t>
            </a:r>
            <a:endParaRPr lang="en-GB" dirty="0"/>
          </a:p>
          <a:p>
            <a:r>
              <a:rPr lang="en-GB" dirty="0">
                <a:ea typeface="+mn-lt"/>
                <a:cs typeface="+mn-lt"/>
              </a:rPr>
              <a:t>https://www.gresham.ac.uk/watch-now/do-prisons-work</a:t>
            </a:r>
          </a:p>
          <a:p>
            <a:r>
              <a:rPr lang="en-GB" dirty="0">
                <a:ea typeface="+mn-lt"/>
                <a:cs typeface="+mn-lt"/>
              </a:rPr>
              <a:t>https://www.youtube.com/watch?v=60mQgGsm1eM</a:t>
            </a:r>
            <a:endParaRPr lang="en-GB" dirty="0">
              <a:cs typeface="Calibri" panose="020F0502020204030204"/>
            </a:endParaRPr>
          </a:p>
          <a:p>
            <a:endParaRPr lang="en-GB">
              <a:cs typeface="Calibri" panose="020F0502020204030204"/>
            </a:endParaRPr>
          </a:p>
        </p:txBody>
      </p:sp>
    </p:spTree>
    <p:extLst>
      <p:ext uri="{BB962C8B-B14F-4D97-AF65-F5344CB8AC3E}">
        <p14:creationId xmlns:p14="http://schemas.microsoft.com/office/powerpoint/2010/main" val="3379826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11</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Probation Service </vt:lpstr>
      <vt:lpstr>Things!</vt:lpstr>
      <vt:lpstr>Probation </vt:lpstr>
      <vt:lpstr>JOHN AUGUSTUS 1859</vt:lpstr>
      <vt:lpstr>1907 Role &amp; changes </vt:lpstr>
      <vt:lpstr>Changes</vt:lpstr>
      <vt:lpstr>Offender Management Act 2007</vt:lpstr>
      <vt:lpstr>Role</vt:lpstr>
      <vt:lpstr>2014 Probation Service changes</vt:lpstr>
      <vt:lpstr>PowerPoint Presentation</vt:lpstr>
      <vt:lpstr>Underperformance </vt:lpstr>
      <vt:lpstr>PowerPoint Presentation</vt:lpstr>
      <vt:lpstr>The effects of privatisation</vt:lpstr>
      <vt:lpstr> Private profit over public safety </vt:lpstr>
      <vt:lpstr>Unison Survey </vt:lpstr>
      <vt:lpstr> Staff Morale &amp; Working Conditions  </vt:lpstr>
      <vt:lpstr>De-professionalised the role</vt:lpstr>
      <vt:lpstr>Result of failings </vt:lpstr>
      <vt:lpstr>PowerPoint Presentation</vt:lpstr>
      <vt:lpstr>Role Today</vt:lpstr>
      <vt:lpstr> Role Today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Thomas</dc:creator>
  <cp:revision>74</cp:revision>
  <dcterms:created xsi:type="dcterms:W3CDTF">2019-03-18T11:40:21Z</dcterms:created>
  <dcterms:modified xsi:type="dcterms:W3CDTF">2023-12-08T13:35:15Z</dcterms:modified>
</cp:coreProperties>
</file>