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9"/>
  </p:notesMasterIdLst>
  <p:sldIdLst>
    <p:sldId id="539" r:id="rId5"/>
    <p:sldId id="257" r:id="rId6"/>
    <p:sldId id="547" r:id="rId7"/>
    <p:sldId id="557" r:id="rId8"/>
    <p:sldId id="550" r:id="rId9"/>
    <p:sldId id="256" r:id="rId10"/>
    <p:sldId id="551" r:id="rId11"/>
    <p:sldId id="555" r:id="rId12"/>
    <p:sldId id="556" r:id="rId13"/>
    <p:sldId id="560" r:id="rId14"/>
    <p:sldId id="540" r:id="rId15"/>
    <p:sldId id="559" r:id="rId16"/>
    <p:sldId id="549" r:id="rId17"/>
    <p:sldId id="55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0605" autoAdjust="0"/>
  </p:normalViewPr>
  <p:slideViewPr>
    <p:cSldViewPr snapToGrid="0">
      <p:cViewPr varScale="1">
        <p:scale>
          <a:sx n="55" d="100"/>
          <a:sy n="55" d="100"/>
        </p:scale>
        <p:origin x="1338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44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0BC4F2-6A87-450D-AD53-D2188421BC53}" type="datetimeFigureOut">
              <a:rPr lang="en-US" smtClean="0"/>
              <a:pPr/>
              <a:t>5/23/2024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3B2649-7BD8-4005-A99E-30D13769A8B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81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telmanagement.net/operate/how-tech-solutions-help-expand-accessibility-all-customers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3401A8-3220-413E-B964-4A8659985FD3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187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527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302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79945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4952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2668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37006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7727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7727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72843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Char char="•"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Ardani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E.G.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Harianto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A., 2021. Surviving strategy of hospitality sector in pandemic situation: case hospitality business in Jakarta.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E-Journal of Tourism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8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(1), pp.77-86.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Bisoi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S., Roy, M.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Samal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A., 2020. Impact of artificial intelligence in the hospitality industry.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International Journal of Advanced Science and Technology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29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(5), pp.4265-4276.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Cooper, C. and Hall, M., 2019. Contemporary Tourism: An International Approach, 4th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Edn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Goodfellows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Oxford.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Floričić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T., 2020. Sustainable solutions in the hospitality industry and competitiveness context of “green hotels”.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Civil Engineering Journal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6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(6), pp.1104-1113.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Ghosh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Sen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S., 2023. CLOUD-BASED DATA ANALYTICS PLATFORM IN THE HOSPITALITY INDUSTRY: A COMPREHENSIVE ANALYSIS AND FUTURE PROSPECTS.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Hung, J.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Ramsden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M., 2021. The application of human capital theory and educational signalling theory to explain parental influences on the Chinese population’s social mobility opportunities.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Social Sciences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10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(10), p.362.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Pansini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M.,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Buonomo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I., De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Vincenzi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C., Ferrara, B.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Benevene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P., 2023, February. Positioning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Technostress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 the JD-R model perspective: A systematic literature review. In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Healthcare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(Vol. 11, No. 3, p. 446). MDPI.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Rai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R.,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Thekkekara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J.V. and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Kanhare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R., 2021. Herzberg’s two factor theory: A study on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nurses’s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motivation.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RGUHS Journal of Allied Health Sciences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(1).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Springer, T., 2022. 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How tech solutions help expand accessibility to all customers 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[Online] Available At: </a:t>
            </a:r>
            <a:r>
              <a:rPr lang="en-GB" sz="1200" u="sng" kern="1200" dirty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https://www.hotelmanagement.net/operate/how-tech-solutions-help-expand-accessibility-all-customers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[Accessed On: 21/04/2024]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Font typeface="Arial" pitchFamily="34" charset="0"/>
              <a:buChar char="•"/>
            </a:pP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Wang, T.C., Chen, W.T., Kang, Y.N., Lin, C.W., Cheng, C.Y., </a:t>
            </a:r>
            <a:r>
              <a:rPr lang="en-GB" sz="1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Suk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F.M., Chen, H.Y., Hsu, C.W., Fong, T.H. and Huang, W.C., 2021. Why do pre-clinical medical students learn ultrasound? Exploring learning motivation through ERG theory.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BMC medical education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 </a:t>
            </a:r>
            <a:r>
              <a:rPr lang="en-GB" sz="1200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21</a:t>
            </a:r>
            <a:r>
              <a:rPr lang="en-GB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pp.1-9.</a:t>
            </a:r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3B2649-7BD8-4005-A99E-30D13769A8BD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1A4182-6276-41ED-8EAF-0C6A4D8FF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F4B644F-A23D-409C-9540-B41AC18DB5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5334003" cy="61756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8">
            <a:extLst>
              <a:ext uri="{FF2B5EF4-FFF2-40B4-BE49-F238E27FC236}">
                <a16:creationId xmlns:a16="http://schemas.microsoft.com/office/drawing/2014/main" id="{580AE1ED-3577-4808-86BF-CCD12234928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62000" y="839336"/>
            <a:ext cx="4123899" cy="3475513"/>
          </a:xfrm>
        </p:spPr>
        <p:txBody>
          <a:bodyPr anchor="ctr">
            <a:normAutofit/>
          </a:bodyPr>
          <a:lstStyle>
            <a:lvl1pPr>
              <a:defRPr sz="5200"/>
            </a:lvl1pPr>
          </a:lstStyle>
          <a:p>
            <a:pPr algn="l"/>
            <a:r>
              <a:rPr lang="en-US" sz="4800" dirty="0"/>
              <a:t>Click to add title</a:t>
            </a:r>
          </a:p>
        </p:txBody>
      </p:sp>
      <p:sp>
        <p:nvSpPr>
          <p:cNvPr id="9" name="Subtitle 19">
            <a:extLst>
              <a:ext uri="{FF2B5EF4-FFF2-40B4-BE49-F238E27FC236}">
                <a16:creationId xmlns:a16="http://schemas.microsoft.com/office/drawing/2014/main" id="{E8F46CAD-D4FF-4BBC-937E-CBBD034A180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62000" y="4570807"/>
            <a:ext cx="4123899" cy="1524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algn="l"/>
            <a:r>
              <a:rPr lang="en-US" dirty="0"/>
              <a:t>Click to add subtitle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A2750E7C-D01B-4533-A0B8-2E7EF2B168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30952" y="754711"/>
            <a:ext cx="6099048" cy="5340096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8140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AC5ABB9-3EAC-446C-B128-CFDB09B24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0DED2D7-7BC9-473D-8241-8289B5821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1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19C2616F-4436-4A60-BB08-54EC762C5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762001"/>
            <a:ext cx="12192000" cy="6095999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2">
            <a:extLst>
              <a:ext uri="{FF2B5EF4-FFF2-40B4-BE49-F238E27FC236}">
                <a16:creationId xmlns:a16="http://schemas.microsoft.com/office/drawing/2014/main" id="{D6F9523F-1BD5-4832-8B13-FA0BE3E6F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40" y="1517652"/>
            <a:ext cx="5998059" cy="13446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FA83160D-9929-4C5C-B741-192DF7639B6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68293" y="1517652"/>
            <a:ext cx="1947672" cy="229514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6">
            <a:extLst>
              <a:ext uri="{FF2B5EF4-FFF2-40B4-BE49-F238E27FC236}">
                <a16:creationId xmlns:a16="http://schemas.microsoft.com/office/drawing/2014/main" id="{D97EB8C6-CD91-4F0C-A719-5079DB8D32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15768" y="1517904"/>
            <a:ext cx="1947672" cy="229514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7347AC5-7F3A-4E62-AE18-744B6A756E4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68096" y="3800858"/>
            <a:ext cx="3895344" cy="229514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CC904223-D55A-40A9-AA1D-5687C89BE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1940" y="2970215"/>
            <a:ext cx="5998059" cy="3125787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73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4A1CC7-4419-4A64-9DC9-AE157407A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A2F8EC6-DD66-475C-B129-22B374F49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86FA963F-8B94-469B-B1A5-890D9134F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1430001" cy="6168789"/>
          </a:xfrm>
          <a:custGeom>
            <a:avLst/>
            <a:gdLst>
              <a:gd name="connsiteX0" fmla="*/ 0 w 11430001"/>
              <a:gd name="connsiteY0" fmla="*/ 0 h 6168789"/>
              <a:gd name="connsiteX1" fmla="*/ 5334002 w 11430001"/>
              <a:gd name="connsiteY1" fmla="*/ 0 h 6168789"/>
              <a:gd name="connsiteX2" fmla="*/ 5334002 w 11430001"/>
              <a:gd name="connsiteY2" fmla="*/ 771523 h 6168789"/>
              <a:gd name="connsiteX3" fmla="*/ 11430001 w 11430001"/>
              <a:gd name="connsiteY3" fmla="*/ 771523 h 6168789"/>
              <a:gd name="connsiteX4" fmla="*/ 11430001 w 11430001"/>
              <a:gd name="connsiteY4" fmla="*/ 6168789 h 6168789"/>
              <a:gd name="connsiteX5" fmla="*/ 0 w 11430001"/>
              <a:gd name="connsiteY5" fmla="*/ 6168789 h 6168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30001" h="6168789">
                <a:moveTo>
                  <a:pt x="0" y="0"/>
                </a:moveTo>
                <a:lnTo>
                  <a:pt x="5334002" y="0"/>
                </a:lnTo>
                <a:lnTo>
                  <a:pt x="5334002" y="771523"/>
                </a:lnTo>
                <a:lnTo>
                  <a:pt x="11430001" y="771523"/>
                </a:lnTo>
                <a:lnTo>
                  <a:pt x="11430001" y="6168789"/>
                </a:lnTo>
                <a:lnTo>
                  <a:pt x="0" y="6168789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Title 5">
            <a:extLst>
              <a:ext uri="{FF2B5EF4-FFF2-40B4-BE49-F238E27FC236}">
                <a16:creationId xmlns:a16="http://schemas.microsoft.com/office/drawing/2014/main" id="{4CD44A43-6E39-4FE6-87BB-C65CE8FC6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517650"/>
            <a:ext cx="4565650" cy="1344613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5229EB0D-B986-4E26-BDF3-305AE3233E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883487"/>
            <a:ext cx="4562856" cy="24414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37E21EC2-9A85-4522-B6AD-3FF227CACDD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" y="3593592"/>
            <a:ext cx="4562856" cy="24414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Content Placeholder 1">
            <a:extLst>
              <a:ext uri="{FF2B5EF4-FFF2-40B4-BE49-F238E27FC236}">
                <a16:creationId xmlns:a16="http://schemas.microsoft.com/office/drawing/2014/main" id="{9F9D0834-E38A-4C71-95D5-A8A2B973A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8" y="2970213"/>
            <a:ext cx="4565651" cy="3125787"/>
          </a:xfrm>
        </p:spPr>
        <p:txBody>
          <a:bodyPr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8835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D03AAFC-F6FA-4A24-BE1D-34AE6AD64C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2190B39-D040-425A-9AD6-58A7533FEA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6760" y="756284"/>
            <a:ext cx="10698480" cy="534924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itle 16">
            <a:extLst>
              <a:ext uri="{FF2B5EF4-FFF2-40B4-BE49-F238E27FC236}">
                <a16:creationId xmlns:a16="http://schemas.microsoft.com/office/drawing/2014/main" id="{8950CCE3-163E-46A1-B489-395F3F75FE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33488" y="1517904"/>
            <a:ext cx="3749040" cy="2796945"/>
          </a:xfrm>
        </p:spPr>
        <p:txBody>
          <a:bodyPr anchor="ctr">
            <a:normAutofit/>
          </a:bodyPr>
          <a:lstStyle>
            <a:lvl1pPr>
              <a:defRPr sz="6000"/>
            </a:lvl1pPr>
          </a:lstStyle>
          <a:p>
            <a:pPr algn="l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17">
            <a:extLst>
              <a:ext uri="{FF2B5EF4-FFF2-40B4-BE49-F238E27FC236}">
                <a16:creationId xmlns:a16="http://schemas.microsoft.com/office/drawing/2014/main" id="{81E38157-454C-44D5-8D2B-A220A53D7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33488" y="4479368"/>
            <a:ext cx="3666744" cy="161663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algn="l"/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5482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512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8EDA639-2F5C-4255-BE42-C41A5ABBC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67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E96D6DC8-1218-45DD-BCD3-DF21DFA5B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66762"/>
            <a:ext cx="10668000" cy="533400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A58F504-65F1-4BFD-A987-54F78AD52D4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49808"/>
            <a:ext cx="10744200" cy="5394960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itle 16">
            <a:extLst>
              <a:ext uri="{FF2B5EF4-FFF2-40B4-BE49-F238E27FC236}">
                <a16:creationId xmlns:a16="http://schemas.microsoft.com/office/drawing/2014/main" id="{0B9261BF-90C7-41A0-8711-97168C7479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1112" y="1517904"/>
            <a:ext cx="4480560" cy="2796945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pPr algn="l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Subtitle 17">
            <a:extLst>
              <a:ext uri="{FF2B5EF4-FFF2-40B4-BE49-F238E27FC236}">
                <a16:creationId xmlns:a16="http://schemas.microsoft.com/office/drawing/2014/main" id="{305C0D07-994F-4143-B88E-32EED69E7F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112" y="4425696"/>
            <a:ext cx="4059936" cy="118991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algn="l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26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26E6BD11-82A7-4729-AD05-B0676F9B1F5F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504950" y="2861595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6E08135B-D6D5-401C-B151-CDCB20550F1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08760" y="4855464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A587696-63FF-4232-8879-488DFE1C31E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04950" y="5468112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6507A97-E180-468F-B641-141DBA738642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3953511" y="2861595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49BB8F01-AE51-4455-BE0F-8972415A0C0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942757" y="4854889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3" name="Text Placeholder 20">
            <a:extLst>
              <a:ext uri="{FF2B5EF4-FFF2-40B4-BE49-F238E27FC236}">
                <a16:creationId xmlns:a16="http://schemas.microsoft.com/office/drawing/2014/main" id="{759D2442-D209-4F87-9F2C-19D73A2412D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942757" y="5462491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A850442C-9915-406C-83D9-8EBE8AD3C243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391656" y="2861595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A596F3D1-5D97-4111-B3D6-FE37290A6B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391656" y="4855464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5" name="Text Placeholder 20">
            <a:extLst>
              <a:ext uri="{FF2B5EF4-FFF2-40B4-BE49-F238E27FC236}">
                <a16:creationId xmlns:a16="http://schemas.microsoft.com/office/drawing/2014/main" id="{2D25C272-C21E-4078-818F-B12E10F1827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91656" y="5468112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05393806-4E48-45A2-8BD7-0BA36566F3CC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33104" y="2862072"/>
            <a:ext cx="1828800" cy="19933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6" name="Text Placeholder 18">
            <a:extLst>
              <a:ext uri="{FF2B5EF4-FFF2-40B4-BE49-F238E27FC236}">
                <a16:creationId xmlns:a16="http://schemas.microsoft.com/office/drawing/2014/main" id="{DD19656C-C87E-4938-A66D-D6836DBC653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25653" y="4855651"/>
            <a:ext cx="1828800" cy="594360"/>
          </a:xfrm>
        </p:spPr>
        <p:txBody>
          <a:bodyPr anchor="b" anchorCtr="0">
            <a:normAutofit/>
          </a:bodyPr>
          <a:lstStyle>
            <a:lvl1pPr marL="0" indent="0">
              <a:buNone/>
              <a:defRPr sz="2000" b="1">
                <a:latin typeface="+mj-lt"/>
              </a:defRPr>
            </a:lvl1pPr>
            <a:lvl2pPr marL="365760" indent="0">
              <a:buFont typeface="Arial" panose="020B0604020202020204" pitchFamily="34" charset="0"/>
              <a:buNone/>
              <a:defRPr/>
            </a:lvl2pPr>
            <a:lvl3pPr marL="365760" indent="0">
              <a:buNone/>
              <a:defRPr/>
            </a:lvl3pPr>
            <a:lvl4pPr marL="640080" indent="0">
              <a:buFont typeface="Arial" panose="020B0604020202020204" pitchFamily="34" charset="0"/>
              <a:buNone/>
              <a:defRPr/>
            </a:lvl4pPr>
            <a:lvl5pPr marL="612648" indent="0">
              <a:buNone/>
              <a:defRPr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DF55E1E1-7FB8-465C-B720-E39D43FFECC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825653" y="5468299"/>
            <a:ext cx="1828800" cy="594360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365760" indent="0">
              <a:buFont typeface="Arial" panose="020B0604020202020204" pitchFamily="34" charset="0"/>
              <a:buNone/>
              <a:defRPr sz="1600"/>
            </a:lvl2pPr>
            <a:lvl3pPr marL="365760" indent="0">
              <a:buNone/>
              <a:defRPr sz="1600"/>
            </a:lvl3pPr>
            <a:lvl4pPr marL="640080" indent="0">
              <a:buFont typeface="Arial" panose="020B0604020202020204" pitchFamily="34" charset="0"/>
              <a:buNone/>
              <a:defRPr sz="1600"/>
            </a:lvl4pPr>
            <a:lvl5pPr marL="612648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6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0FFFD15-4D1A-45CA-9374-373A700D36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181225"/>
            <a:ext cx="10515600" cy="38766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376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714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671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397337"/>
            <a:ext cx="4334256" cy="244964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69671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397337"/>
            <a:ext cx="4334256" cy="244964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83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78638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697480"/>
            <a:ext cx="2971800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401568"/>
            <a:ext cx="2971800" cy="2449645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D13F3BC3-6D4F-4A91-9397-DEB976DF5B5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622292" y="2697480"/>
            <a:ext cx="2971800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A336BAA8-288D-4A65-AF12-E44ED08AF83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22292" y="3401568"/>
            <a:ext cx="2971800" cy="2449645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698867" y="2697480"/>
            <a:ext cx="2971800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698867" y="3401568"/>
            <a:ext cx="2971800" cy="2449645"/>
          </a:xfrm>
        </p:spPr>
        <p:txBody>
          <a:bodyPr>
            <a:normAutofit/>
          </a:bodyPr>
          <a:lstStyle>
            <a:lvl1pPr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720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5388F8-94ED-41CA-A4EE-E0FA1CAC0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1"/>
            <a:ext cx="12192000" cy="6099050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62753702-3230-4BA6-A3F8-5783540BC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2000" y="758951"/>
            <a:ext cx="10668000" cy="5550410"/>
          </a:xfrm>
          <a:prstGeom prst="rect">
            <a:avLst/>
          </a:pr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2">
            <a:extLst>
              <a:ext uri="{FF2B5EF4-FFF2-40B4-BE49-F238E27FC236}">
                <a16:creationId xmlns:a16="http://schemas.microsoft.com/office/drawing/2014/main" id="{22B9C48D-0714-4941-A2BB-36340F697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874" y="1517903"/>
            <a:ext cx="5250030" cy="134511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A478133-AD69-45A3-8FE5-EBD28FD2FAC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58952"/>
            <a:ext cx="1947672" cy="26700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F2E72FA7-6D23-4F38-9A7B-A0EB41E5341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" y="3424237"/>
            <a:ext cx="1947672" cy="26791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27DAE17D-48FA-4EE7-9630-D657273438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706624" y="758952"/>
            <a:ext cx="1947672" cy="2670048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093DB7BE-4947-4B5D-B8E4-59505E49A06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2706624" y="3424237"/>
            <a:ext cx="1947672" cy="2679192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2" name="Content Placeholder 13">
            <a:extLst>
              <a:ext uri="{FF2B5EF4-FFF2-40B4-BE49-F238E27FC236}">
                <a16:creationId xmlns:a16="http://schemas.microsoft.com/office/drawing/2014/main" id="{D0C77CEA-908E-4A02-B347-F376CEC25E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1874" y="2970222"/>
            <a:ext cx="5250030" cy="312882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31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53A25B7-A924-4C03-8022-000A9EA88D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E3A68D8-CB71-4A41-B029-626BD6912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-9524"/>
            <a:ext cx="12192000" cy="6105524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rgbClr val="FCEA37"/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9ECFC55D-2CEE-47A4-9ACA-D6C78D236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" y="-9523"/>
            <a:ext cx="11430001" cy="6105523"/>
          </a:xfrm>
          <a:custGeom>
            <a:avLst/>
            <a:gdLst>
              <a:gd name="connsiteX0" fmla="*/ 0 w 11430001"/>
              <a:gd name="connsiteY0" fmla="*/ 0 h 6105523"/>
              <a:gd name="connsiteX1" fmla="*/ 7874003 w 11430001"/>
              <a:gd name="connsiteY1" fmla="*/ 0 h 6105523"/>
              <a:gd name="connsiteX2" fmla="*/ 7874003 w 11430001"/>
              <a:gd name="connsiteY2" fmla="*/ 771522 h 6105523"/>
              <a:gd name="connsiteX3" fmla="*/ 11430001 w 11430001"/>
              <a:gd name="connsiteY3" fmla="*/ 771522 h 6105523"/>
              <a:gd name="connsiteX4" fmla="*/ 11430001 w 11430001"/>
              <a:gd name="connsiteY4" fmla="*/ 6105523 h 6105523"/>
              <a:gd name="connsiteX5" fmla="*/ 7874003 w 11430001"/>
              <a:gd name="connsiteY5" fmla="*/ 6105523 h 6105523"/>
              <a:gd name="connsiteX6" fmla="*/ 5334002 w 11430001"/>
              <a:gd name="connsiteY6" fmla="*/ 6105523 h 6105523"/>
              <a:gd name="connsiteX7" fmla="*/ 0 w 11430001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1" h="6105523">
                <a:moveTo>
                  <a:pt x="0" y="0"/>
                </a:moveTo>
                <a:lnTo>
                  <a:pt x="7874003" y="0"/>
                </a:lnTo>
                <a:lnTo>
                  <a:pt x="7874003" y="771522"/>
                </a:lnTo>
                <a:lnTo>
                  <a:pt x="11430001" y="771522"/>
                </a:lnTo>
                <a:lnTo>
                  <a:pt x="11430001" y="6105523"/>
                </a:lnTo>
                <a:lnTo>
                  <a:pt x="7874003" y="6105523"/>
                </a:lnTo>
                <a:lnTo>
                  <a:pt x="5334002" y="6105523"/>
                </a:lnTo>
                <a:lnTo>
                  <a:pt x="0" y="6105523"/>
                </a:lnTo>
                <a:close/>
              </a:path>
            </a:pathLst>
          </a:custGeom>
          <a:ln w="508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5">
            <a:extLst>
              <a:ext uri="{FF2B5EF4-FFF2-40B4-BE49-F238E27FC236}">
                <a16:creationId xmlns:a16="http://schemas.microsoft.com/office/drawing/2014/main" id="{00406F9C-B330-46B3-A03C-15F85CD76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 anchor="t"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34FC9061-555D-4FE2-ABE9-07A195BC02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" y="761988"/>
            <a:ext cx="3566160" cy="266090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7C8788B5-2964-4199-A168-84BDEBE3E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94632" y="761980"/>
            <a:ext cx="3566160" cy="266090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23" name="Picture Placeholder 20">
            <a:extLst>
              <a:ext uri="{FF2B5EF4-FFF2-40B4-BE49-F238E27FC236}">
                <a16:creationId xmlns:a16="http://schemas.microsoft.com/office/drawing/2014/main" id="{D4B5D4A5-C34C-4703-AFB6-DA982B6FF83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59598" y="761980"/>
            <a:ext cx="3566160" cy="2660904"/>
          </a:xfrm>
          <a:solidFill>
            <a:schemeClr val="accent6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Content Placeholder 1">
            <a:extLst>
              <a:ext uri="{FF2B5EF4-FFF2-40B4-BE49-F238E27FC236}">
                <a16:creationId xmlns:a16="http://schemas.microsoft.com/office/drawing/2014/main" id="{8CA9663F-19C9-4799-8B97-333815BF6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3822282"/>
            <a:ext cx="4607484" cy="2273710"/>
          </a:xfrm>
        </p:spPr>
        <p:txBody>
          <a:bodyPr anchor="t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3/1/20XX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379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r>
              <a:rPr lang="en-US"/>
              <a:t>3/1/20XX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sz="1000"/>
              <a:t>Sample footer text</a:t>
            </a:r>
            <a:endParaRPr lang="en-US" sz="1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441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5" r:id="rId3"/>
    <p:sldLayoutId id="2147483663" r:id="rId4"/>
    <p:sldLayoutId id="2147483650" r:id="rId5"/>
    <p:sldLayoutId id="2147483664" r:id="rId6"/>
    <p:sldLayoutId id="2147483669" r:id="rId7"/>
    <p:sldLayoutId id="2147483654" r:id="rId8"/>
    <p:sldLayoutId id="2147483653" r:id="rId9"/>
    <p:sldLayoutId id="2147483670" r:id="rId10"/>
    <p:sldLayoutId id="2147483662" r:id="rId11"/>
    <p:sldLayoutId id="2147483666" r:id="rId12"/>
  </p:sldLayoutIdLst>
  <p:hf hdr="0"/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telmanagement.net/operate/how-tech-solutions-help-expand-accessibility-all-customer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8">
            <a:extLst>
              <a:ext uri="{FF2B5EF4-FFF2-40B4-BE49-F238E27FC236}">
                <a16:creationId xmlns:a16="http://schemas.microsoft.com/office/drawing/2014/main" id="{C60B4E40-ED59-4DFA-97D2-04570E2808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363" y="258105"/>
            <a:ext cx="5136747" cy="4058175"/>
          </a:xfrm>
        </p:spPr>
        <p:txBody>
          <a:bodyPr anchor="ctr">
            <a:normAutofit/>
          </a:bodyPr>
          <a:lstStyle/>
          <a:p>
            <a:r>
              <a:rPr lang="en-US" sz="4400" b="1" u="sng" dirty="0">
                <a:latin typeface="Arial" pitchFamily="34" charset="0"/>
                <a:cs typeface="Arial" pitchFamily="34" charset="0"/>
              </a:rPr>
              <a:t>International Hotel Management </a:t>
            </a:r>
            <a:br>
              <a:rPr lang="en-US" sz="4400" b="1" u="sng" dirty="0">
                <a:latin typeface="Arial" pitchFamily="34" charset="0"/>
                <a:cs typeface="Arial" pitchFamily="34" charset="0"/>
              </a:rPr>
            </a:br>
            <a:r>
              <a:rPr lang="en-US" sz="4400" b="1" u="sng" dirty="0">
                <a:latin typeface="Arial" pitchFamily="34" charset="0"/>
                <a:cs typeface="Arial" pitchFamily="34" charset="0"/>
              </a:rPr>
              <a:t>BMIH6001</a:t>
            </a:r>
          </a:p>
        </p:txBody>
      </p:sp>
      <p:sp>
        <p:nvSpPr>
          <p:cNvPr id="20" name="Subtitle 19">
            <a:extLst>
              <a:ext uri="{FF2B5EF4-FFF2-40B4-BE49-F238E27FC236}">
                <a16:creationId xmlns:a16="http://schemas.microsoft.com/office/drawing/2014/main" id="{35E6FB68-BA70-4F6F-9874-1F349422D8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0807"/>
            <a:ext cx="4468110" cy="1524000"/>
          </a:xfrm>
        </p:spPr>
        <p:txBody>
          <a:bodyPr/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Student Name: Liviu Topala</a:t>
            </a:r>
          </a:p>
          <a:p>
            <a:r>
              <a:rPr lang="en-US" dirty="0">
                <a:latin typeface="Arial" pitchFamily="34" charset="0"/>
                <a:cs typeface="Arial" pitchFamily="34" charset="0"/>
              </a:rPr>
              <a:t>Student ID: 1905828</a:t>
            </a:r>
          </a:p>
        </p:txBody>
      </p:sp>
      <p:pic>
        <p:nvPicPr>
          <p:cNvPr id="6" name="Picture 5" descr="Impact of Technology on Hospitality: From Booking to Check-Out - The  Hospitality Daily"/>
          <p:cNvPicPr/>
          <p:nvPr/>
        </p:nvPicPr>
        <p:blipFill>
          <a:blip r:embed="rId3"/>
          <a:srcRect l="14709" r="9965" b="14802"/>
          <a:stretch>
            <a:fillRect/>
          </a:stretch>
        </p:blipFill>
        <p:spPr bwMode="auto">
          <a:xfrm>
            <a:off x="5574322" y="281354"/>
            <a:ext cx="6200335" cy="5472332"/>
          </a:xfrm>
          <a:prstGeom prst="cube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01401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B583B8C6-95CF-4DD9-AFF1-3E252935F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2</a:t>
            </a:fld>
            <a:endParaRPr lang="en-US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69F9B621-3F18-DDCF-1CB6-A3702025D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734" y="875968"/>
            <a:ext cx="5998059" cy="1344613"/>
          </a:xfrm>
        </p:spPr>
        <p:txBody>
          <a:bodyPr/>
          <a:lstStyle/>
          <a:p>
            <a:r>
              <a:rPr lang="en-GB" dirty="0"/>
              <a:t>Table of Content </a:t>
            </a:r>
          </a:p>
        </p:txBody>
      </p:sp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18EDD2B3-7B0A-67B9-E396-662065C0D6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7382940"/>
              </p:ext>
            </p:extLst>
          </p:nvPr>
        </p:nvGraphicFramePr>
        <p:xfrm>
          <a:off x="561473" y="1945639"/>
          <a:ext cx="10809911" cy="3913629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0809911">
                  <a:extLst>
                    <a:ext uri="{9D8B030D-6E8A-4147-A177-3AD203B41FA5}">
                      <a16:colId xmlns:a16="http://schemas.microsoft.com/office/drawing/2014/main" val="578022287"/>
                    </a:ext>
                  </a:extLst>
                </a:gridCol>
              </a:tblGrid>
              <a:tr h="426266">
                <a:tc>
                  <a:txBody>
                    <a:bodyPr/>
                    <a:lstStyle/>
                    <a:p>
                      <a:r>
                        <a:rPr lang="en-GB" dirty="0"/>
                        <a:t>Content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8369555"/>
                  </a:ext>
                </a:extLst>
              </a:tr>
              <a:tr h="4262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Introduction </a:t>
                      </a:r>
                      <a:endParaRPr lang="en-IN" sz="1800" b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66776343"/>
                  </a:ext>
                </a:extLst>
              </a:tr>
              <a:tr h="4262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Overview of Literature 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782305"/>
                  </a:ext>
                </a:extLst>
              </a:tr>
              <a:tr h="50350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Application to the Hotel and Hospitality Sector</a:t>
                      </a:r>
                      <a:endParaRPr lang="en-US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1302553"/>
                  </a:ext>
                </a:extLst>
              </a:tr>
              <a:tr h="4262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Impact Analysis through Theory</a:t>
                      </a:r>
                      <a:endParaRPr lang="en-IN" sz="1800" b="1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5444318"/>
                  </a:ext>
                </a:extLst>
              </a:tr>
              <a:tr h="426266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Industry Responses and Critical Reflection 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4805151"/>
                  </a:ext>
                </a:extLst>
              </a:tr>
              <a:tr h="426266"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Evaluate Future Policy and Management Options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680352"/>
                  </a:ext>
                </a:extLst>
              </a:tr>
              <a:tr h="426266">
                <a:tc>
                  <a:txBody>
                    <a:bodyPr/>
                    <a:lstStyle/>
                    <a:p>
                      <a:r>
                        <a:rPr lang="en-US" b="1" dirty="0"/>
                        <a:t>Conclusion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2037374"/>
                  </a:ext>
                </a:extLst>
              </a:tr>
              <a:tr h="426266">
                <a:tc>
                  <a:txBody>
                    <a:bodyPr/>
                    <a:lstStyle/>
                    <a:p>
                      <a:r>
                        <a:rPr lang="en-GB" b="1" dirty="0"/>
                        <a:t>References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1566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0502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93C99-3405-401F-845E-319BF9031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7663" y="759598"/>
            <a:ext cx="4565650" cy="1344613"/>
          </a:xfrm>
        </p:spPr>
        <p:txBody>
          <a:bodyPr/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3D1DB-1EA9-40AB-8379-2FFFEEA58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2599" y="1400828"/>
            <a:ext cx="5258109" cy="3991789"/>
          </a:xfrm>
        </p:spPr>
        <p:txBody>
          <a:bodyPr>
            <a:noAutofit/>
          </a:bodyPr>
          <a:lstStyle/>
          <a:p>
            <a:r>
              <a:rPr lang="en-US" sz="2000" dirty="0"/>
              <a:t>Contemporary </a:t>
            </a:r>
            <a:r>
              <a:rPr lang="en-US" sz="2000" dirty="0" err="1"/>
              <a:t>Labour</a:t>
            </a:r>
            <a:r>
              <a:rPr lang="en-US" sz="2000" dirty="0"/>
              <a:t> Issues in the Hotel and Hospitality Industry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• </a:t>
            </a:r>
            <a:r>
              <a:rPr lang="en-US" sz="2000" dirty="0" err="1"/>
              <a:t>Labour</a:t>
            </a:r>
            <a:r>
              <a:rPr lang="en-US" sz="2000" dirty="0"/>
              <a:t> shortages in the hotel and hospitality industry negatively impact service quality, efficiency, and personal experience.</a:t>
            </a:r>
            <a:br>
              <a:rPr lang="en-US" sz="2000" dirty="0"/>
            </a:br>
            <a:r>
              <a:rPr lang="en-US" sz="2000" dirty="0"/>
              <a:t>• Services like accommodation, food and beverage, and event organization contribute to global tourism and economic growth.</a:t>
            </a:r>
            <a:br>
              <a:rPr lang="en-US" sz="2000" dirty="0"/>
            </a:br>
            <a:r>
              <a:rPr lang="en-US" sz="2000" dirty="0"/>
              <a:t>• High turnover rates, fluctuating demand seasons, and perception of hard work and low wages contribute to labor shortages.</a:t>
            </a:r>
            <a:br>
              <a:rPr lang="en-US" sz="2000" dirty="0"/>
            </a:br>
            <a:r>
              <a:rPr lang="en-US" sz="2000" dirty="0"/>
              <a:t>• Marriott International is addressing these challenges, aiming for sustainable solutions to ensure the industry's sustainability and global competitiveness.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EA7615A-2736-464C-81F6-BFD25DAD0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3</a:t>
            </a:fld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3D542A9-997E-5BC8-6739-54560DD50E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62954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5592817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1C309-2B99-3573-FF53-9AC4BD41B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8485" y="703385"/>
            <a:ext cx="5759116" cy="1524715"/>
          </a:xfrm>
        </p:spPr>
        <p:txBody>
          <a:bodyPr>
            <a:normAutofit/>
          </a:bodyPr>
          <a:lstStyle/>
          <a:p>
            <a:r>
              <a:rPr lang="en-GB" dirty="0"/>
              <a:t>Overview of Literature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274737B-A148-C7C3-8174-712748717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0186" y="1805355"/>
            <a:ext cx="5720860" cy="3352800"/>
          </a:xfrm>
        </p:spPr>
        <p:txBody>
          <a:bodyPr>
            <a:noAutofit/>
          </a:bodyPr>
          <a:lstStyle/>
          <a:p>
            <a:r>
              <a:rPr lang="en-US" sz="1800" dirty="0"/>
              <a:t>Staff Shortages and </a:t>
            </a:r>
            <a:r>
              <a:rPr lang="en-US" sz="1800" dirty="0" err="1"/>
              <a:t>Labour</a:t>
            </a:r>
            <a:r>
              <a:rPr lang="en-US" sz="1800" dirty="0"/>
              <a:t> Challenges in Hospitality Sector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• Herzberg's Two Factor Theory: Describes hygiene factors as extrinsic forces affecting employee motivation, compensation, working conditions, and motivators.</a:t>
            </a:r>
            <a:br>
              <a:rPr lang="en-US" sz="1800" dirty="0"/>
            </a:br>
            <a:r>
              <a:rPr lang="en-US" sz="1800" dirty="0"/>
              <a:t>• ERG theory helps explain high turnover rates in the hospitality industry due to hygiene factors.</a:t>
            </a:r>
            <a:br>
              <a:rPr lang="en-US" sz="1800" dirty="0"/>
            </a:br>
            <a:r>
              <a:rPr lang="en-US" sz="1800" dirty="0"/>
              <a:t>• Factors like compensation, benefits, working conditions, healthcare, discipline, motivation, support, and training impact employee burnouts and engagement.</a:t>
            </a:r>
            <a:br>
              <a:rPr lang="en-US" sz="1800" dirty="0"/>
            </a:br>
            <a:r>
              <a:rPr lang="en-US" sz="1800" dirty="0"/>
              <a:t>• Research shows high work-environment demands with low resource supply lead to increased turnover rates and reduced job performance.</a:t>
            </a:r>
            <a:endParaRPr lang="en-US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25C8FEB-C146-405C-D463-A2E6F9FA3F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4</a:t>
            </a:fld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80FB4A7-61FE-A0ED-3C6F-58DE896668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5289424" cy="377483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1" name="Picture 4" descr="AI: First Aid for the Travel &amp; Hospitality Industry | Absolutdata">
            <a:extLst>
              <a:ext uri="{FF2B5EF4-FFF2-40B4-BE49-F238E27FC236}">
                <a16:creationId xmlns:a16="http://schemas.microsoft.com/office/drawing/2014/main" id="{DE579005-656C-0E5C-46CF-794C0B0B7A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3815706"/>
            <a:ext cx="5345723" cy="304229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354064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34A3DF-5D86-4285-9517-A48D1DB56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940" y="758952"/>
            <a:ext cx="9144000" cy="1344168"/>
          </a:xfrm>
        </p:spPr>
        <p:txBody>
          <a:bodyPr/>
          <a:lstStyle/>
          <a:p>
            <a:r>
              <a:rPr lang="en-US" sz="4000" dirty="0">
                <a:latin typeface="Arial" pitchFamily="34" charset="0"/>
                <a:cs typeface="Arial" pitchFamily="34" charset="0"/>
              </a:rPr>
              <a:t>Overview of Literature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C14BFD-9ADC-4240-A332-E642B9A2E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5A44B1-CD16-2835-B274-D1C212160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0599" y="1627633"/>
            <a:ext cx="6388386" cy="3127248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en-US" sz="1200" dirty="0"/>
              <a:t>Human Capital Theory and Labor Short-C clutch Impact:</a:t>
            </a:r>
          </a:p>
          <a:p>
            <a:pPr algn="just"/>
            <a:r>
              <a:rPr lang="en-US" sz="1200" dirty="0"/>
              <a:t>Training and development increase productivity and reduce turnover.</a:t>
            </a:r>
          </a:p>
          <a:p>
            <a:pPr algn="just"/>
            <a:r>
              <a:rPr lang="en-US" sz="1200" dirty="0"/>
              <a:t>Training improves employee skills, satisfaction, and loyalty.</a:t>
            </a:r>
          </a:p>
          <a:p>
            <a:pPr algn="just">
              <a:buNone/>
            </a:pPr>
            <a:r>
              <a:rPr lang="en-US" sz="1200" dirty="0"/>
              <a:t>Impact of Technological Progress on </a:t>
            </a:r>
            <a:r>
              <a:rPr lang="en-US" sz="1200" dirty="0" err="1"/>
              <a:t>Labour</a:t>
            </a:r>
            <a:r>
              <a:rPr lang="en-US" sz="1200" dirty="0"/>
              <a:t> Short-C clutch</a:t>
            </a:r>
          </a:p>
          <a:p>
            <a:pPr algn="just"/>
            <a:r>
              <a:rPr lang="en-US" sz="1200" dirty="0"/>
              <a:t>Automation and AI in hospitality can relieve work, increase productivity, and improve services.</a:t>
            </a:r>
          </a:p>
          <a:p>
            <a:pPr algn="just"/>
            <a:r>
              <a:rPr lang="en-US" sz="1200" dirty="0"/>
              <a:t>However, they may reduce customer intimacy.</a:t>
            </a:r>
          </a:p>
          <a:p>
            <a:pPr algn="just">
              <a:buNone/>
            </a:pPr>
            <a:r>
              <a:rPr lang="en-US" sz="1200" dirty="0"/>
              <a:t>Socio-economic Factors Influencing </a:t>
            </a:r>
            <a:r>
              <a:rPr lang="en-US" sz="1200" dirty="0" err="1"/>
              <a:t>Labour</a:t>
            </a:r>
            <a:r>
              <a:rPr lang="en-US" sz="1200" dirty="0"/>
              <a:t> Supply Deficits</a:t>
            </a:r>
          </a:p>
          <a:p>
            <a:pPr algn="just"/>
            <a:r>
              <a:rPr lang="en-US" sz="1200" dirty="0"/>
              <a:t>Human resources, population trends, and immigration policies affect </a:t>
            </a:r>
            <a:r>
              <a:rPr lang="en-US" sz="1200" dirty="0" err="1"/>
              <a:t>labour</a:t>
            </a:r>
            <a:r>
              <a:rPr lang="en-US" sz="1200" dirty="0"/>
              <a:t> supply deficits.</a:t>
            </a:r>
          </a:p>
          <a:p>
            <a:pPr algn="just"/>
            <a:r>
              <a:rPr lang="en-US" sz="1200" dirty="0"/>
              <a:t>Optimal solutions may involve changes in working conditions, higher salaries, and proactive automation use.</a:t>
            </a:r>
          </a:p>
          <a:p>
            <a:pPr algn="just"/>
            <a:r>
              <a:rPr lang="en-US" sz="1200" dirty="0"/>
              <a:t>Contextualizing Job Satisfaction, Employee Engagement, Technological Integration, and Socio-economic Aspects</a:t>
            </a:r>
          </a:p>
          <a:p>
            <a:pPr algn="just"/>
            <a:r>
              <a:rPr lang="en-US" sz="1200" dirty="0"/>
              <a:t>Understanding these factors aids in designing effective strategies for sustainable organizational development.</a:t>
            </a:r>
            <a:endParaRPr lang="en-GB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" descr="Technology Shaping the Future of the Hospitality Industry | School of  Hospitality Administration">
            <a:extLst>
              <a:ext uri="{FF2B5EF4-FFF2-40B4-BE49-F238E27FC236}">
                <a16:creationId xmlns:a16="http://schemas.microsoft.com/office/drawing/2014/main" id="{898B4F8F-F987-1F7C-DEE6-F5D3C2B8BC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162" y="759655"/>
            <a:ext cx="3831317" cy="530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62058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F764D8E-8D44-4B0E-A17E-DF05833AC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7796" y="-900752"/>
            <a:ext cx="10537417" cy="2796945"/>
          </a:xfrm>
        </p:spPr>
        <p:txBody>
          <a:bodyPr anchor="b" anchorCtr="0">
            <a:normAutofit/>
          </a:bodyPr>
          <a:lstStyle/>
          <a:p>
            <a:r>
              <a:rPr lang="en-GB" sz="3600" dirty="0">
                <a:latin typeface="Arial" pitchFamily="34" charset="0"/>
                <a:cs typeface="Arial" pitchFamily="34" charset="0"/>
              </a:rPr>
              <a:t>Application to the Hotel </a:t>
            </a:r>
            <a:r>
              <a:rPr lang="en-GB" sz="3600" dirty="0"/>
              <a:t>and Hospitality </a:t>
            </a:r>
            <a:r>
              <a:rPr lang="en-GB" sz="3600" dirty="0">
                <a:latin typeface="Arial" pitchFamily="34" charset="0"/>
                <a:cs typeface="Arial" pitchFamily="34" charset="0"/>
              </a:rPr>
              <a:t>Sector</a:t>
            </a:r>
            <a:endParaRPr lang="en-US" sz="36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84738" y="2063261"/>
          <a:ext cx="10011508" cy="4203211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68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3412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solidFill>
                            <a:srgbClr val="FFFFFF"/>
                          </a:solidFill>
                          <a:latin typeface="Arial"/>
                          <a:ea typeface="Cambria"/>
                          <a:cs typeface="Times New Roman"/>
                        </a:rPr>
                        <a:t>Aspect</a:t>
                      </a:r>
                      <a:endParaRPr lang="en-US" sz="1200" dirty="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964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solidFill>
                            <a:srgbClr val="FFFFFF"/>
                          </a:solidFill>
                          <a:latin typeface="Arial"/>
                          <a:ea typeface="Cambria"/>
                          <a:cs typeface="Times New Roman"/>
                        </a:rPr>
                        <a:t>Description</a:t>
                      </a:r>
                      <a:endParaRPr lang="en-US" sz="1200" dirty="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96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662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Cambria"/>
                          <a:cs typeface="Times New Roman"/>
                        </a:rPr>
                        <a:t>Political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dirty="0">
                          <a:latin typeface="Arial"/>
                          <a:ea typeface="Cambria"/>
                          <a:cs typeface="Times New Roman"/>
                        </a:rPr>
                        <a:t>Government policies such as regulations on minimum wage, labour rights, and immigration policies shape labour availability and conditions.</a:t>
                      </a:r>
                      <a:endParaRPr lang="en-US" sz="1200" dirty="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0237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latin typeface="Arial"/>
                          <a:ea typeface="Cambria"/>
                          <a:cs typeface="Times New Roman"/>
                        </a:rPr>
                        <a:t>Economic</a:t>
                      </a:r>
                      <a:endParaRPr lang="en-US" sz="1200" dirty="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Hotel performance is influenced by changes in the general economic situation affecting revenue, purchasing power, and the ability to offer competitive wages.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0237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Cambria"/>
                          <a:cs typeface="Times New Roman"/>
                        </a:rPr>
                        <a:t>Social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Long hours, low pay, declining population pressure, and changes in cultural values regarding work-life balance deter potential employees from the hospitality sector.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0237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Cambria"/>
                          <a:cs typeface="Times New Roman"/>
                        </a:rPr>
                        <a:t>Technological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Advancements like automation and AI can address staffing issues, but require substantial capital and strategic application to avoid service degradation.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0237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Cambria"/>
                          <a:cs typeface="Times New Roman"/>
                        </a:rPr>
                        <a:t>Environmental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Sustainability initiatives may require additional employees for supervising environmental technologies, positively impacting the labour market.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662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latin typeface="Arial"/>
                          <a:ea typeface="Cambria"/>
                          <a:cs typeface="Times New Roman"/>
                        </a:rPr>
                        <a:t>Legal</a:t>
                      </a:r>
                      <a:endParaRPr lang="en-US" sz="1200" dirty="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dirty="0">
                          <a:latin typeface="Arial"/>
                          <a:ea typeface="Cambria"/>
                          <a:cs typeface="Times New Roman"/>
                        </a:rPr>
                        <a:t>Compliance with labour rights and health and safety codes influences the costs of doing business and overall administrative and legal costs.</a:t>
                      </a:r>
                      <a:endParaRPr lang="en-US" sz="1200" dirty="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4287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5E3A2-D7AF-4CD5-A5F2-A7655264A3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430" y="804672"/>
            <a:ext cx="9144000" cy="1344168"/>
          </a:xfrm>
        </p:spPr>
        <p:txBody>
          <a:bodyPr/>
          <a:lstStyle/>
          <a:p>
            <a:r>
              <a:rPr lang="en-GB" dirty="0"/>
              <a:t>Impact Analysis through Theory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C4D1DB-B1D6-41EC-B7EF-CB6F808AB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87F7ACD-2D12-F789-2851-458313774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216" y="1867486"/>
            <a:ext cx="6405662" cy="3722572"/>
          </a:xfrm>
        </p:spPr>
        <p:txBody>
          <a:bodyPr>
            <a:noAutofit/>
          </a:bodyPr>
          <a:lstStyle/>
          <a:p>
            <a:r>
              <a:rPr lang="en-US" sz="2000" dirty="0"/>
              <a:t>Herzberg's Two Factor Theory and HR Challenges</a:t>
            </a:r>
            <a:br>
              <a:rPr lang="en-US" sz="2000" dirty="0"/>
            </a:br>
            <a:r>
              <a:rPr lang="en-US" sz="2000" dirty="0"/>
              <a:t>• Poor hygiene factors are a major concern due to Herzberg's theory.</a:t>
            </a:r>
            <a:br>
              <a:rPr lang="en-US" sz="2000" dirty="0"/>
            </a:br>
            <a:r>
              <a:rPr lang="en-US" sz="2000" dirty="0"/>
              <a:t>• High turnover rates in the sector are due to negative factors like poor compensation and long work hours.</a:t>
            </a:r>
            <a:br>
              <a:rPr lang="en-US" sz="2000" dirty="0"/>
            </a:br>
            <a:r>
              <a:rPr lang="en-US" sz="2000" dirty="0"/>
              <a:t>• High job demands and insufficient resources lead to burnout, exacerbating labor shortage.</a:t>
            </a:r>
            <a:br>
              <a:rPr lang="en-US" sz="2000" dirty="0"/>
            </a:br>
            <a:r>
              <a:rPr lang="en-US" sz="2000" dirty="0"/>
              <a:t>• Human Resource theory emphasizes the need for investing in training and skill development to boost productivity and employee retention.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EF15C13-B8E0-0264-F060-DD62CF547F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4130" y="1795480"/>
            <a:ext cx="3877255" cy="4042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894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0A7EF77-B3A6-4EC7-9C15-89EEB984E0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982" y="754117"/>
            <a:ext cx="9144000" cy="787146"/>
          </a:xfrm>
        </p:spPr>
        <p:txBody>
          <a:bodyPr>
            <a:normAutofit fontScale="90000"/>
          </a:bodyPr>
          <a:lstStyle/>
          <a:p>
            <a:r>
              <a:rPr lang="en-GB" dirty="0"/>
              <a:t>Industry Responses and Critical Reflection 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C659246-E790-49FE-A673-1AEFD87FA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8</a:t>
            </a:fld>
            <a:endParaRPr lang="en-US"/>
          </a:p>
        </p:txBody>
      </p:sp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1023816" y="1481795"/>
          <a:ext cx="9902092" cy="5036235"/>
        </p:xfrm>
        <a:graphic>
          <a:graphicData uri="http://schemas.openxmlformats.org/drawingml/2006/table">
            <a:tbl>
              <a:tblPr/>
              <a:tblGrid>
                <a:gridCol w="24755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755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755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7552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87403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Industry Response</a:t>
                      </a:r>
                      <a:endParaRPr lang="en-US" sz="1200" dirty="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Times New Roman"/>
                          <a:cs typeface="Times New Roman"/>
                        </a:rPr>
                        <a:t>Examples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 dirty="0">
                          <a:latin typeface="Arial"/>
                          <a:ea typeface="Times New Roman"/>
                          <a:cs typeface="Times New Roman"/>
                        </a:rPr>
                        <a:t>Strengths</a:t>
                      </a:r>
                      <a:endParaRPr lang="en-US" sz="1200" dirty="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Times New Roman"/>
                          <a:cs typeface="Times New Roman"/>
                        </a:rPr>
                        <a:t>Limitations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6220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Times New Roman"/>
                          <a:cs typeface="Times New Roman"/>
                        </a:rPr>
                        <a:t>Technological Integration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4D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Automated check-in kiosks, AI-powered customer service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4D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Improves efficiency, reduces labor dependency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4D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High initial costs, potential reduction in personalized service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4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220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Times New Roman"/>
                          <a:cs typeface="Times New Roman"/>
                        </a:rPr>
                        <a:t>Enhanced HR Practices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Competitive wages, career development programs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Increases job satisfaction and retention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Higher labor costs, extensive management effort required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220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Times New Roman"/>
                          <a:cs typeface="Times New Roman"/>
                        </a:rPr>
                        <a:t>Flexible Work Arrangements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4D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Part-time positions, job-sharing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4D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Attracts a diverse workforce, improves work-life balance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4D0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Increased scheduling complexity, administrative challenges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4D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16220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b="1">
                          <a:latin typeface="Arial"/>
                          <a:ea typeface="Times New Roman"/>
                          <a:cs typeface="Times New Roman"/>
                        </a:rPr>
                        <a:t>Industry-Education Partnerships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Collaboration with vocational schools for tailored training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>
                          <a:latin typeface="Arial"/>
                          <a:ea typeface="Cambria"/>
                          <a:cs typeface="Times New Roman"/>
                        </a:rPr>
                        <a:t>Ensures a pipeline of skilled workers, aligns education with industry needs</a:t>
                      </a:r>
                      <a:endParaRPr lang="en-US" sz="120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2000"/>
                        </a:spcBef>
                        <a:spcAft>
                          <a:spcPts val="800"/>
                        </a:spcAft>
                      </a:pPr>
                      <a:r>
                        <a:rPr lang="en-GB" sz="1200" dirty="0">
                          <a:latin typeface="Arial"/>
                          <a:ea typeface="Cambria"/>
                          <a:cs typeface="Times New Roman"/>
                        </a:rPr>
                        <a:t>Long-term investment, requires sustained effort and resources</a:t>
                      </a:r>
                      <a:endParaRPr lang="en-US" sz="1200" dirty="0">
                        <a:latin typeface="Arial"/>
                        <a:ea typeface="Arial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0177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7A50B85-2F5A-41A0-A3A4-534F64AE9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024" y="755641"/>
            <a:ext cx="9144000" cy="786384"/>
          </a:xfrm>
        </p:spPr>
        <p:txBody>
          <a:bodyPr>
            <a:normAutofit fontScale="90000"/>
          </a:bodyPr>
          <a:lstStyle/>
          <a:p>
            <a:r>
              <a:rPr lang="en-GB" dirty="0"/>
              <a:t>Evaluate Future Policy and Management Options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724DC5D-0742-49C5-9646-E15D570B35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8786" y="2250831"/>
            <a:ext cx="6416843" cy="3986868"/>
          </a:xfrm>
        </p:spPr>
        <p:txBody>
          <a:bodyPr>
            <a:noAutofit/>
          </a:bodyPr>
          <a:lstStyle/>
          <a:p>
            <a:r>
              <a:rPr lang="en-US" sz="1600" b="0" dirty="0"/>
              <a:t>Technological Integration and Enhanced Human Resource Practices</a:t>
            </a:r>
            <a:br>
              <a:rPr lang="en-US" sz="1600" b="0" dirty="0"/>
            </a:br>
            <a:br>
              <a:rPr lang="en-US" sz="1600" b="0" dirty="0"/>
            </a:br>
            <a:r>
              <a:rPr lang="en-US" sz="1600" b="0" dirty="0"/>
              <a:t>Technological Integration:</a:t>
            </a:r>
            <a:br>
              <a:rPr lang="en-US" sz="1600" b="0" dirty="0"/>
            </a:br>
            <a:r>
              <a:rPr lang="en-US" sz="1600" b="0" dirty="0"/>
              <a:t>• Prioritize development of advanced technologies like automation and AI for operational efficiency.</a:t>
            </a:r>
            <a:br>
              <a:rPr lang="en-US" sz="1600" b="0" dirty="0"/>
            </a:br>
            <a:r>
              <a:rPr lang="en-US" sz="1600" b="0" dirty="0"/>
              <a:t>• Use AI-based customer service and housekeeping robots to reduce labor shortages.</a:t>
            </a:r>
            <a:br>
              <a:rPr lang="en-US" sz="1600" b="0" dirty="0"/>
            </a:br>
            <a:r>
              <a:rPr lang="en-US" sz="1600" b="0" dirty="0"/>
              <a:t>• Advocate for industry standards for AI and automation in service delivery.</a:t>
            </a:r>
            <a:br>
              <a:rPr lang="en-US" sz="1600" b="0" dirty="0"/>
            </a:br>
            <a:br>
              <a:rPr lang="en-US" sz="1600" b="0" dirty="0"/>
            </a:br>
            <a:r>
              <a:rPr lang="en-US" sz="1600" b="0" dirty="0"/>
              <a:t>Enhanced Human Resource Practices:</a:t>
            </a:r>
            <a:br>
              <a:rPr lang="en-US" sz="1600" b="0" dirty="0"/>
            </a:br>
            <a:r>
              <a:rPr lang="en-US" sz="1600" b="0" dirty="0"/>
              <a:t>• Ensure good working conditions and professional growth.</a:t>
            </a:r>
            <a:br>
              <a:rPr lang="en-US" sz="1600" b="0" dirty="0"/>
            </a:br>
            <a:r>
              <a:rPr lang="en-US" sz="1600" b="0" dirty="0"/>
              <a:t>• Provide comparable wage rates and benefits to employees.</a:t>
            </a:r>
            <a:br>
              <a:rPr lang="en-US" sz="1600" b="0" dirty="0"/>
            </a:br>
            <a:r>
              <a:rPr lang="en-US" sz="1600" b="0" dirty="0"/>
              <a:t>• Promote occupational advancement opportunities.</a:t>
            </a:r>
            <a:br>
              <a:rPr lang="en-US" sz="1600" b="0" dirty="0"/>
            </a:br>
            <a:r>
              <a:rPr lang="en-US" sz="1600" b="0" dirty="0"/>
              <a:t>• Implement a policy for minimum wage and benefits for all employees.</a:t>
            </a:r>
            <a:br>
              <a:rPr lang="en-US" sz="1600" b="0" dirty="0"/>
            </a:br>
            <a:r>
              <a:rPr lang="en-US" sz="1600" b="0" dirty="0"/>
              <a:t>• Promote lifelong learning competence and education.</a:t>
            </a:r>
            <a:endParaRPr lang="en-US" sz="1600" b="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5B151D0-3929-4419-970F-87B9186C7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3E6E4B9-E451-C4FD-76B4-18472D06C0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3537" y="2021304"/>
            <a:ext cx="3474542" cy="391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041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7A50B85-2F5A-41A0-A3A4-534F64AE9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024" y="755641"/>
            <a:ext cx="9144000" cy="786384"/>
          </a:xfrm>
        </p:spPr>
        <p:txBody>
          <a:bodyPr>
            <a:normAutofit fontScale="90000"/>
          </a:bodyPr>
          <a:lstStyle/>
          <a:p>
            <a:r>
              <a:rPr lang="en-GB" dirty="0"/>
              <a:t>Evaluate Future Policy and Management Options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724DC5D-0742-49C5-9646-E15D570B35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8786" y="2250831"/>
            <a:ext cx="6416843" cy="3986868"/>
          </a:xfrm>
        </p:spPr>
        <p:txBody>
          <a:bodyPr>
            <a:noAutofit/>
          </a:bodyPr>
          <a:lstStyle/>
          <a:p>
            <a:r>
              <a:rPr lang="en-US" sz="1600" b="0" dirty="0"/>
              <a:t>Flexible Work Arrangements and Educational Partnerships in the Hospitality Sector</a:t>
            </a:r>
            <a:br>
              <a:rPr lang="en-US" sz="1600" b="0" dirty="0"/>
            </a:br>
            <a:r>
              <a:rPr lang="en-US" sz="1600" b="0" dirty="0"/>
              <a:t>• Implement part-time options, job sharing, and flexible work scheduling.</a:t>
            </a:r>
            <a:br>
              <a:rPr lang="en-US" sz="1600" b="0" dirty="0"/>
            </a:br>
            <a:r>
              <a:rPr lang="en-US" sz="1600" b="0" dirty="0"/>
              <a:t>• Adopt policies supporting these changes and establish an efficient scheduling process.</a:t>
            </a:r>
            <a:br>
              <a:rPr lang="en-US" sz="1600" b="0" dirty="0"/>
            </a:br>
            <a:r>
              <a:rPr lang="en-US" sz="1600" b="0" dirty="0"/>
              <a:t>• Align educational curricula with industry needs and real workplace experience.</a:t>
            </a:r>
            <a:br>
              <a:rPr lang="en-US" sz="1600" b="0" dirty="0"/>
            </a:br>
            <a:r>
              <a:rPr lang="en-US" sz="1600" b="0" dirty="0"/>
              <a:t>• Create inducements for companies offering internships and apprenticeships.</a:t>
            </a:r>
            <a:br>
              <a:rPr lang="en-US" sz="1600" b="0" dirty="0"/>
            </a:br>
            <a:r>
              <a:rPr lang="en-US" sz="1600" b="0" dirty="0"/>
              <a:t>• Develop scholarship initiatives to encourage young talent in hospitality careers.</a:t>
            </a:r>
            <a:br>
              <a:rPr lang="en-US" sz="1600" b="0" dirty="0"/>
            </a:br>
            <a:r>
              <a:rPr lang="en-US" sz="1600" b="0" dirty="0"/>
              <a:t>• Focus on holistic employee well-being to improve satisfaction and turnover.</a:t>
            </a:r>
            <a:br>
              <a:rPr lang="en-US" sz="1600" b="0" dirty="0"/>
            </a:br>
            <a:r>
              <a:rPr lang="en-US" sz="1600" b="0" dirty="0"/>
              <a:t>• Promote frequent feedback and create a work environment that is inclusive and equal.</a:t>
            </a:r>
            <a:endParaRPr lang="en-US" sz="1600" b="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D5B151D0-3929-4419-970F-87B9186C7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041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0D641-5445-4CDB-BF23-DE481B54B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7495" y="811765"/>
            <a:ext cx="5250030" cy="1345115"/>
          </a:xfrm>
        </p:spPr>
        <p:txBody>
          <a:bodyPr/>
          <a:lstStyle/>
          <a:p>
            <a:r>
              <a:rPr lang="en-US" dirty="0">
                <a:latin typeface="Arial" pitchFamily="34" charset="0"/>
                <a:cs typeface="Arial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06BF1-24A8-4CC3-B36E-FCFA069BE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5137" y="1588168"/>
            <a:ext cx="5656767" cy="4510880"/>
          </a:xfrm>
        </p:spPr>
        <p:txBody>
          <a:bodyPr>
            <a:noAutofit/>
          </a:bodyPr>
          <a:lstStyle/>
          <a:p>
            <a:r>
              <a:rPr lang="en-US" sz="2000" dirty="0"/>
              <a:t>Hotel and Hospitality Industry Staff Shortages and </a:t>
            </a:r>
            <a:r>
              <a:rPr lang="en-US" sz="2000" dirty="0" err="1"/>
              <a:t>Labour</a:t>
            </a:r>
            <a:r>
              <a:rPr lang="en-US" sz="2000" dirty="0"/>
              <a:t> Concerns Analysis</a:t>
            </a:r>
            <a:br>
              <a:rPr lang="en-US" sz="2000" dirty="0"/>
            </a:br>
            <a:br>
              <a:rPr lang="en-US" sz="2000" dirty="0"/>
            </a:br>
            <a:r>
              <a:rPr lang="en-US" sz="2000" dirty="0"/>
              <a:t>• Highlights need to address staff shortages and </a:t>
            </a:r>
            <a:r>
              <a:rPr lang="en-US" sz="2000" dirty="0" err="1"/>
              <a:t>labour</a:t>
            </a:r>
            <a:r>
              <a:rPr lang="en-US" sz="2000" dirty="0"/>
              <a:t> issues for sustainable and competitiveness.</a:t>
            </a:r>
            <a:br>
              <a:rPr lang="en-US" sz="2000" dirty="0"/>
            </a:br>
            <a:r>
              <a:rPr lang="en-US" sz="2000" dirty="0"/>
              <a:t>• Recommends more than one intervention for effective </a:t>
            </a:r>
            <a:r>
              <a:rPr lang="en-US" sz="2000" dirty="0" err="1"/>
              <a:t>labour</a:t>
            </a:r>
            <a:r>
              <a:rPr lang="en-US" sz="2000" dirty="0"/>
              <a:t> challenges.</a:t>
            </a:r>
            <a:br>
              <a:rPr lang="en-US" sz="2000" dirty="0"/>
            </a:br>
            <a:r>
              <a:rPr lang="en-US" sz="2000" dirty="0"/>
              <a:t>• Suggests stakeholders work towards solutions as economies grow with talented employees and guests.</a:t>
            </a:r>
            <a:br>
              <a:rPr lang="en-US" sz="2000" dirty="0"/>
            </a:br>
            <a:r>
              <a:rPr lang="en-US" sz="2000" dirty="0"/>
              <a:t>• Suggests investments in workforce can lead to long-term success and excellent experiences for owners and customers.</a:t>
            </a:r>
            <a:endParaRPr lang="en-US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C96B839E-3F89-48A0-913B-EF8CF3290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11</a:t>
            </a:fld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31447B1-C0B0-02C2-A0EA-9D0BC011AE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2316" y="1588167"/>
            <a:ext cx="3978442" cy="4531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275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C2215-DACC-D521-CC81-5963421FB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970" y="801674"/>
            <a:ext cx="10584030" cy="1345115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6C92AD0-EA59-D2B6-EAA3-C23852802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5970" y="1732547"/>
            <a:ext cx="10053678" cy="4366501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Ardani</a:t>
            </a:r>
            <a:r>
              <a:rPr lang="en-GB" dirty="0"/>
              <a:t>, E.G. and </a:t>
            </a:r>
            <a:r>
              <a:rPr lang="en-GB" dirty="0" err="1"/>
              <a:t>Harianto</a:t>
            </a:r>
            <a:r>
              <a:rPr lang="en-GB" dirty="0"/>
              <a:t>, A., 2021. Surviving strategy of hospitality sector in pandemic situation: case hospitality business in Jakarta. </a:t>
            </a:r>
            <a:r>
              <a:rPr lang="en-GB" i="1" dirty="0"/>
              <a:t>E-Journal of Tourism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(1), pp.77-86.</a:t>
            </a:r>
            <a:endParaRPr lang="en-US" dirty="0"/>
          </a:p>
          <a:p>
            <a:r>
              <a:rPr lang="en-GB" dirty="0" err="1"/>
              <a:t>Bisoi</a:t>
            </a:r>
            <a:r>
              <a:rPr lang="en-GB" dirty="0"/>
              <a:t>, S., Roy, M. and </a:t>
            </a:r>
            <a:r>
              <a:rPr lang="en-GB" dirty="0" err="1"/>
              <a:t>Samal</a:t>
            </a:r>
            <a:r>
              <a:rPr lang="en-GB" dirty="0"/>
              <a:t>, A., 2020. Impact of artificial intelligence in the hospitality industry. </a:t>
            </a:r>
            <a:r>
              <a:rPr lang="en-GB" i="1" dirty="0"/>
              <a:t>International Journal of Advanced Science and Technology</a:t>
            </a:r>
            <a:r>
              <a:rPr lang="en-GB" dirty="0"/>
              <a:t>, </a:t>
            </a:r>
            <a:r>
              <a:rPr lang="en-GB" i="1" dirty="0"/>
              <a:t>29</a:t>
            </a:r>
            <a:r>
              <a:rPr lang="en-GB" dirty="0"/>
              <a:t>(5), pp.4265-4276.</a:t>
            </a:r>
            <a:endParaRPr lang="en-US" dirty="0"/>
          </a:p>
          <a:p>
            <a:r>
              <a:rPr lang="en-GB" dirty="0"/>
              <a:t>Cooper, C. and Hall, M., 2019. Contemporary Tourism: An International Approach, 4th </a:t>
            </a:r>
            <a:r>
              <a:rPr lang="en-GB" dirty="0" err="1"/>
              <a:t>Edn</a:t>
            </a:r>
            <a:r>
              <a:rPr lang="en-GB" dirty="0"/>
              <a:t>. </a:t>
            </a:r>
            <a:r>
              <a:rPr lang="en-GB" dirty="0" err="1"/>
              <a:t>Goodfellows</a:t>
            </a:r>
            <a:r>
              <a:rPr lang="en-GB" dirty="0"/>
              <a:t>, Oxford.</a:t>
            </a:r>
            <a:endParaRPr lang="en-US" dirty="0"/>
          </a:p>
          <a:p>
            <a:r>
              <a:rPr lang="en-GB" dirty="0" err="1"/>
              <a:t>Floričić</a:t>
            </a:r>
            <a:r>
              <a:rPr lang="en-GB" dirty="0"/>
              <a:t>, T., 2020. Sustainable solutions in the hospitality industry and competitiveness context of “green hotels”. </a:t>
            </a:r>
            <a:r>
              <a:rPr lang="en-GB" i="1" dirty="0"/>
              <a:t>Civil Engineering Journal</a:t>
            </a:r>
            <a:r>
              <a:rPr lang="en-GB" dirty="0"/>
              <a:t>, </a:t>
            </a:r>
            <a:r>
              <a:rPr lang="en-GB" i="1" dirty="0"/>
              <a:t>6</a:t>
            </a:r>
            <a:r>
              <a:rPr lang="en-GB" dirty="0"/>
              <a:t>(6), pp.1104-1113.</a:t>
            </a:r>
            <a:endParaRPr lang="en-US" dirty="0"/>
          </a:p>
          <a:p>
            <a:r>
              <a:rPr lang="en-GB" dirty="0" err="1"/>
              <a:t>Ghosh</a:t>
            </a:r>
            <a:r>
              <a:rPr lang="en-GB" dirty="0"/>
              <a:t>, M. and </a:t>
            </a:r>
            <a:r>
              <a:rPr lang="en-GB" dirty="0" err="1"/>
              <a:t>Sen</a:t>
            </a:r>
            <a:r>
              <a:rPr lang="en-GB" dirty="0"/>
              <a:t>, S., 2023. CLOUD-BASED DATA ANALYTICS PLATFORM IN THE HOSPITALITY INDUSTRY: A COMPREHENSIVE ANALYSIS AND FUTURE PROSPECTS.</a:t>
            </a:r>
            <a:endParaRPr lang="en-US" dirty="0"/>
          </a:p>
          <a:p>
            <a:r>
              <a:rPr lang="en-GB" dirty="0"/>
              <a:t>Hung, J. and </a:t>
            </a:r>
            <a:r>
              <a:rPr lang="en-GB" dirty="0" err="1"/>
              <a:t>Ramsden</a:t>
            </a:r>
            <a:r>
              <a:rPr lang="en-GB" dirty="0"/>
              <a:t>, M., 2021. The application of human capital theory and educational signalling theory to explain parental influences on the Chinese population’s social mobility opportunities. </a:t>
            </a:r>
            <a:r>
              <a:rPr lang="en-GB" i="1" dirty="0"/>
              <a:t>Social Sciences</a:t>
            </a:r>
            <a:r>
              <a:rPr lang="en-GB" dirty="0"/>
              <a:t>, </a:t>
            </a:r>
            <a:r>
              <a:rPr lang="en-GB" i="1" dirty="0"/>
              <a:t>10</a:t>
            </a:r>
            <a:r>
              <a:rPr lang="en-GB" dirty="0"/>
              <a:t>(10), p.362.</a:t>
            </a:r>
            <a:endParaRPr lang="en-US" dirty="0"/>
          </a:p>
          <a:p>
            <a:r>
              <a:rPr lang="en-GB" dirty="0" err="1"/>
              <a:t>Pansini</a:t>
            </a:r>
            <a:r>
              <a:rPr lang="en-GB" dirty="0"/>
              <a:t>, M., </a:t>
            </a:r>
            <a:r>
              <a:rPr lang="en-GB" dirty="0" err="1"/>
              <a:t>Buonomo</a:t>
            </a:r>
            <a:r>
              <a:rPr lang="en-GB" dirty="0"/>
              <a:t>, I., De </a:t>
            </a:r>
            <a:r>
              <a:rPr lang="en-GB" dirty="0" err="1"/>
              <a:t>Vincenzi</a:t>
            </a:r>
            <a:r>
              <a:rPr lang="en-GB" dirty="0"/>
              <a:t>, C., Ferrara, B. and </a:t>
            </a:r>
            <a:r>
              <a:rPr lang="en-GB" dirty="0" err="1"/>
              <a:t>Benevene</a:t>
            </a:r>
            <a:r>
              <a:rPr lang="en-GB" dirty="0"/>
              <a:t>, P., 2023, February. Positioning </a:t>
            </a:r>
            <a:r>
              <a:rPr lang="en-GB" dirty="0" err="1"/>
              <a:t>Technostress</a:t>
            </a:r>
            <a:r>
              <a:rPr lang="en-GB" dirty="0"/>
              <a:t> in the JD-R model perspective: A systematic literature review. In </a:t>
            </a:r>
            <a:r>
              <a:rPr lang="en-GB" i="1" dirty="0"/>
              <a:t>Healthcare</a:t>
            </a:r>
            <a:r>
              <a:rPr lang="en-GB" dirty="0"/>
              <a:t> (Vol. 11, No. 3, p. 446). MDPI.</a:t>
            </a:r>
            <a:endParaRPr lang="en-US" dirty="0"/>
          </a:p>
          <a:p>
            <a:r>
              <a:rPr lang="en-GB" dirty="0" err="1"/>
              <a:t>Rai</a:t>
            </a:r>
            <a:r>
              <a:rPr lang="en-GB" dirty="0"/>
              <a:t>, R., </a:t>
            </a:r>
            <a:r>
              <a:rPr lang="en-GB" dirty="0" err="1"/>
              <a:t>Thekkekara</a:t>
            </a:r>
            <a:r>
              <a:rPr lang="en-GB" dirty="0"/>
              <a:t>, J.V. and </a:t>
            </a:r>
            <a:r>
              <a:rPr lang="en-GB" dirty="0" err="1"/>
              <a:t>Kanhare</a:t>
            </a:r>
            <a:r>
              <a:rPr lang="en-GB" dirty="0"/>
              <a:t>, R., 2021. Herzberg’s two factor theory: A study on </a:t>
            </a:r>
            <a:r>
              <a:rPr lang="en-GB" dirty="0" err="1"/>
              <a:t>nurses’s</a:t>
            </a:r>
            <a:r>
              <a:rPr lang="en-GB" dirty="0"/>
              <a:t> motivation. </a:t>
            </a:r>
            <a:r>
              <a:rPr lang="en-GB" i="1" dirty="0"/>
              <a:t>RGUHS Journal of Allied Health Sciences</a:t>
            </a:r>
            <a:r>
              <a:rPr lang="en-GB" dirty="0"/>
              <a:t>, </a:t>
            </a:r>
            <a:r>
              <a:rPr lang="en-GB" i="1" dirty="0"/>
              <a:t>1</a:t>
            </a:r>
            <a:r>
              <a:rPr lang="en-GB" dirty="0"/>
              <a:t>(1).</a:t>
            </a:r>
            <a:endParaRPr lang="en-US" dirty="0"/>
          </a:p>
          <a:p>
            <a:r>
              <a:rPr lang="en-GB" dirty="0"/>
              <a:t>Springer, T., 2022. </a:t>
            </a:r>
            <a:r>
              <a:rPr lang="en-GB" i="1" dirty="0"/>
              <a:t>How tech solutions help expand accessibility to all customers </a:t>
            </a:r>
            <a:r>
              <a:rPr lang="en-GB" dirty="0"/>
              <a:t> [Online] Available At: </a:t>
            </a:r>
            <a:r>
              <a:rPr lang="en-GB" u="sng" dirty="0">
                <a:hlinkClick r:id="rId3"/>
              </a:rPr>
              <a:t>https://www.hotelmanagement.net/operate/how-tech-solutions-help-expand-accessibility-all-customers</a:t>
            </a:r>
            <a:r>
              <a:rPr lang="en-GB" dirty="0"/>
              <a:t> [Accessed On: 21/04/2024]</a:t>
            </a:r>
            <a:endParaRPr lang="en-US" dirty="0"/>
          </a:p>
          <a:p>
            <a:r>
              <a:rPr lang="en-GB" dirty="0"/>
              <a:t>Wang, T.C., Chen, W.T., Kang, Y.N., Lin, C.W., Cheng, C.Y., </a:t>
            </a:r>
            <a:r>
              <a:rPr lang="en-GB" dirty="0" err="1"/>
              <a:t>Suk</a:t>
            </a:r>
            <a:r>
              <a:rPr lang="en-GB" dirty="0"/>
              <a:t>, F.M., Chen, H.Y., Hsu, C.W., Fong, T.H. and Huang, W.C., 2021. Why do pre-clinical medical students learn ultrasound? Exploring learning motivation through ERG theory. </a:t>
            </a:r>
            <a:r>
              <a:rPr lang="en-GB" i="1" dirty="0"/>
              <a:t>BMC medical education</a:t>
            </a:r>
            <a:r>
              <a:rPr lang="en-GB" dirty="0"/>
              <a:t>, </a:t>
            </a:r>
            <a:r>
              <a:rPr lang="en-GB" i="1" dirty="0"/>
              <a:t>21</a:t>
            </a:r>
            <a:r>
              <a:rPr lang="en-GB" dirty="0"/>
              <a:t>, pp.1-9.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3AA29BD-B866-049C-7DDC-5FC5553C6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6135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C2480-21DF-4547-B928-8E2BEDC47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822282"/>
            <a:ext cx="5012266" cy="2273710"/>
          </a:xfrm>
        </p:spPr>
        <p:txBody>
          <a:bodyPr/>
          <a:lstStyle/>
          <a:p>
            <a:r>
              <a:rPr lang="en-US" dirty="0"/>
              <a:t>Any Question?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A04B45E-16DF-47B9-900E-047D593DF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99648" y="6400800"/>
            <a:ext cx="530352" cy="365125"/>
          </a:xfrm>
        </p:spPr>
        <p:txBody>
          <a:bodyPr/>
          <a:lstStyle/>
          <a:p>
            <a:fld id="{CB1E4CB7-CB13-4810-BF18-BE31AFC64F93}" type="slidenum">
              <a:rPr lang="en-US" smtClean="0"/>
              <a:pPr/>
              <a:t>13</a:t>
            </a:fld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6151943-2778-C988-CF78-E2EF1B680A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3332" y="749781"/>
            <a:ext cx="3576668" cy="2446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8949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2D901-596D-6FA7-B5FC-3C63FC0D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116" y="1768893"/>
            <a:ext cx="9483932" cy="2273710"/>
          </a:xfrm>
        </p:spPr>
        <p:txBody>
          <a:bodyPr/>
          <a:lstStyle/>
          <a:p>
            <a:pPr algn="ctr"/>
            <a:r>
              <a:rPr lang="en-GB" sz="13800" dirty="0"/>
              <a:t>Thank you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FD8CBA-6994-CA5B-6142-C3A7AA72B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761329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B19C5C-61AD-4793-BB9D-6401AD34A775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93076797-8467-41BB-91A7-9AE8328A685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272451-D558-4710-AF52-0EC1BD4C42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Prismatic design</Template>
  <TotalTime>156</TotalTime>
  <Words>1885</Words>
  <Application>Microsoft Office PowerPoint</Application>
  <PresentationFormat>Widescreen</PresentationFormat>
  <Paragraphs>121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Aharoni</vt:lpstr>
      <vt:lpstr>Arial</vt:lpstr>
      <vt:lpstr>Avenir Next LT Pro</vt:lpstr>
      <vt:lpstr>Calibri</vt:lpstr>
      <vt:lpstr>PrismaticVTI</vt:lpstr>
      <vt:lpstr>International Hotel Management  BMIH6001</vt:lpstr>
      <vt:lpstr>Table of Content </vt:lpstr>
      <vt:lpstr>Introduction</vt:lpstr>
      <vt:lpstr>Overview of Literature</vt:lpstr>
      <vt:lpstr>Overview of Literature </vt:lpstr>
      <vt:lpstr>Application to the Hotel and Hospitality Sector</vt:lpstr>
      <vt:lpstr>Impact Analysis through Theory</vt:lpstr>
      <vt:lpstr>Industry Responses and Critical Reflection </vt:lpstr>
      <vt:lpstr>Evaluate Future Policy and Management Options</vt:lpstr>
      <vt:lpstr>Evaluate Future Policy and Management Options</vt:lpstr>
      <vt:lpstr>Conclusion</vt:lpstr>
      <vt:lpstr>Reference List </vt:lpstr>
      <vt:lpstr>Any Question?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Hotel Management  BMIH6001</dc:title>
  <dc:creator>airpo</dc:creator>
  <cp:lastModifiedBy>airportexpertuk@gmail.com</cp:lastModifiedBy>
  <cp:revision>2</cp:revision>
  <dcterms:created xsi:type="dcterms:W3CDTF">2024-01-23T17:33:31Z</dcterms:created>
  <dcterms:modified xsi:type="dcterms:W3CDTF">2024-05-23T07:06:11Z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