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57" r:id="rId3"/>
    <p:sldId id="275" r:id="rId4"/>
    <p:sldId id="283" r:id="rId5"/>
    <p:sldId id="284" r:id="rId6"/>
    <p:sldId id="285" r:id="rId7"/>
    <p:sldId id="286" r:id="rId8"/>
    <p:sldId id="287" r:id="rId9"/>
    <p:sldId id="288" r:id="rId10"/>
    <p:sldId id="258" r:id="rId11"/>
    <p:sldId id="259" r:id="rId12"/>
    <p:sldId id="266" r:id="rId13"/>
    <p:sldId id="260" r:id="rId14"/>
    <p:sldId id="268" r:id="rId15"/>
    <p:sldId id="267" r:id="rId16"/>
    <p:sldId id="295" r:id="rId17"/>
    <p:sldId id="270" r:id="rId18"/>
    <p:sldId id="289" r:id="rId19"/>
    <p:sldId id="290" r:id="rId20"/>
    <p:sldId id="261" r:id="rId21"/>
    <p:sldId id="271" r:id="rId22"/>
    <p:sldId id="276" r:id="rId23"/>
    <p:sldId id="291" r:id="rId24"/>
    <p:sldId id="262" r:id="rId25"/>
    <p:sldId id="263" r:id="rId26"/>
    <p:sldId id="277" r:id="rId27"/>
    <p:sldId id="293" r:id="rId28"/>
    <p:sldId id="280" r:id="rId29"/>
    <p:sldId id="272" r:id="rId30"/>
    <p:sldId id="278" r:id="rId31"/>
    <p:sldId id="282" r:id="rId32"/>
    <p:sldId id="279" r:id="rId33"/>
    <p:sldId id="281" r:id="rId34"/>
    <p:sldId id="294" r:id="rId35"/>
    <p:sldId id="292" r:id="rId36"/>
    <p:sldId id="274" r:id="rId37"/>
    <p:sldId id="264" r:id="rId38"/>
    <p:sldId id="265" r:id="rId39"/>
    <p:sldId id="273" r:id="rId4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94660"/>
  </p:normalViewPr>
  <p:slideViewPr>
    <p:cSldViewPr snapToGrid="0">
      <p:cViewPr varScale="1">
        <p:scale>
          <a:sx n="72" d="100"/>
          <a:sy n="72" d="100"/>
        </p:scale>
        <p:origin x="660"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viewProps" Target="view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theme" Target="theme/theme1.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CD0F1B2-4031-4736-BCEC-5377BFC2821B}" type="doc">
      <dgm:prSet loTypeId="urn:microsoft.com/office/officeart/2005/8/layout/hierarchy1" loCatId="hierarchy" qsTypeId="urn:microsoft.com/office/officeart/2005/8/quickstyle/simple4" qsCatId="simple" csTypeId="urn:microsoft.com/office/officeart/2005/8/colors/accent1_2" csCatId="accent1"/>
      <dgm:spPr/>
      <dgm:t>
        <a:bodyPr/>
        <a:lstStyle/>
        <a:p>
          <a:endParaRPr lang="en-US"/>
        </a:p>
      </dgm:t>
    </dgm:pt>
    <dgm:pt modelId="{4B720C5D-15D5-47F5-92CD-2F81E860E3D5}">
      <dgm:prSet/>
      <dgm:spPr/>
      <dgm:t>
        <a:bodyPr/>
        <a:lstStyle/>
        <a:p>
          <a:r>
            <a:rPr lang="en-US"/>
            <a:t>Why is identity so important?</a:t>
          </a:r>
        </a:p>
      </dgm:t>
    </dgm:pt>
    <dgm:pt modelId="{D5AFC8F0-24C7-4286-9661-E52ED0A1889C}" type="parTrans" cxnId="{6A31729D-1E45-470D-AD3E-6FE214168037}">
      <dgm:prSet/>
      <dgm:spPr/>
      <dgm:t>
        <a:bodyPr/>
        <a:lstStyle/>
        <a:p>
          <a:endParaRPr lang="en-US"/>
        </a:p>
      </dgm:t>
    </dgm:pt>
    <dgm:pt modelId="{A1B06005-4B49-4FC2-98A3-25FCF17D370F}" type="sibTrans" cxnId="{6A31729D-1E45-470D-AD3E-6FE214168037}">
      <dgm:prSet/>
      <dgm:spPr/>
      <dgm:t>
        <a:bodyPr/>
        <a:lstStyle/>
        <a:p>
          <a:endParaRPr lang="en-US"/>
        </a:p>
      </dgm:t>
    </dgm:pt>
    <dgm:pt modelId="{7C540035-3CA9-4EDF-9120-E289F5660E52}">
      <dgm:prSet/>
      <dgm:spPr/>
      <dgm:t>
        <a:bodyPr/>
        <a:lstStyle/>
        <a:p>
          <a:r>
            <a:rPr lang="en-US"/>
            <a:t>What makes our identity?</a:t>
          </a:r>
        </a:p>
      </dgm:t>
    </dgm:pt>
    <dgm:pt modelId="{D76C0E05-273B-4667-BB1E-089AD5C9306E}" type="parTrans" cxnId="{F0A50407-221D-4BA4-B66D-8D2B6D393C74}">
      <dgm:prSet/>
      <dgm:spPr/>
      <dgm:t>
        <a:bodyPr/>
        <a:lstStyle/>
        <a:p>
          <a:endParaRPr lang="en-US"/>
        </a:p>
      </dgm:t>
    </dgm:pt>
    <dgm:pt modelId="{4648796B-379B-470F-98D5-90EAB60841EE}" type="sibTrans" cxnId="{F0A50407-221D-4BA4-B66D-8D2B6D393C74}">
      <dgm:prSet/>
      <dgm:spPr/>
      <dgm:t>
        <a:bodyPr/>
        <a:lstStyle/>
        <a:p>
          <a:endParaRPr lang="en-US"/>
        </a:p>
      </dgm:t>
    </dgm:pt>
    <dgm:pt modelId="{59124FF7-8BC4-43EC-BB1B-99522995119D}">
      <dgm:prSet/>
      <dgm:spPr/>
      <dgm:t>
        <a:bodyPr/>
        <a:lstStyle/>
        <a:p>
          <a:r>
            <a:rPr lang="en-US"/>
            <a:t>What does identity do for us?</a:t>
          </a:r>
        </a:p>
      </dgm:t>
    </dgm:pt>
    <dgm:pt modelId="{BD81BF91-E406-469F-A5E5-2904508A5981}" type="parTrans" cxnId="{E2256577-68D2-4C6A-920F-735F55651C0D}">
      <dgm:prSet/>
      <dgm:spPr/>
      <dgm:t>
        <a:bodyPr/>
        <a:lstStyle/>
        <a:p>
          <a:endParaRPr lang="en-US"/>
        </a:p>
      </dgm:t>
    </dgm:pt>
    <dgm:pt modelId="{A9B0E065-BF2D-4D44-835A-03E654AE7232}" type="sibTrans" cxnId="{E2256577-68D2-4C6A-920F-735F55651C0D}">
      <dgm:prSet/>
      <dgm:spPr/>
      <dgm:t>
        <a:bodyPr/>
        <a:lstStyle/>
        <a:p>
          <a:endParaRPr lang="en-US"/>
        </a:p>
      </dgm:t>
    </dgm:pt>
    <dgm:pt modelId="{AD44F8F9-8257-4507-AAE2-306E75F76499}" type="pres">
      <dgm:prSet presAssocID="{DCD0F1B2-4031-4736-BCEC-5377BFC2821B}" presName="hierChild1" presStyleCnt="0">
        <dgm:presLayoutVars>
          <dgm:chPref val="1"/>
          <dgm:dir/>
          <dgm:animOne val="branch"/>
          <dgm:animLvl val="lvl"/>
          <dgm:resizeHandles/>
        </dgm:presLayoutVars>
      </dgm:prSet>
      <dgm:spPr/>
    </dgm:pt>
    <dgm:pt modelId="{7880D4BF-AE70-4814-9021-D39E63BB59D4}" type="pres">
      <dgm:prSet presAssocID="{4B720C5D-15D5-47F5-92CD-2F81E860E3D5}" presName="hierRoot1" presStyleCnt="0"/>
      <dgm:spPr/>
    </dgm:pt>
    <dgm:pt modelId="{3D8FC9D9-E40C-46D4-AF27-9B19F0E382DC}" type="pres">
      <dgm:prSet presAssocID="{4B720C5D-15D5-47F5-92CD-2F81E860E3D5}" presName="composite" presStyleCnt="0"/>
      <dgm:spPr/>
    </dgm:pt>
    <dgm:pt modelId="{4A5D19FE-175E-4C7A-A850-C310A8D63C8E}" type="pres">
      <dgm:prSet presAssocID="{4B720C5D-15D5-47F5-92CD-2F81E860E3D5}" presName="background" presStyleLbl="node0" presStyleIdx="0" presStyleCnt="3"/>
      <dgm:spPr/>
    </dgm:pt>
    <dgm:pt modelId="{B00B1191-69E4-4A3B-B5C5-AAA4F6498B05}" type="pres">
      <dgm:prSet presAssocID="{4B720C5D-15D5-47F5-92CD-2F81E860E3D5}" presName="text" presStyleLbl="fgAcc0" presStyleIdx="0" presStyleCnt="3">
        <dgm:presLayoutVars>
          <dgm:chPref val="3"/>
        </dgm:presLayoutVars>
      </dgm:prSet>
      <dgm:spPr/>
    </dgm:pt>
    <dgm:pt modelId="{D50A8C32-9834-4932-A0C0-022939D51C7A}" type="pres">
      <dgm:prSet presAssocID="{4B720C5D-15D5-47F5-92CD-2F81E860E3D5}" presName="hierChild2" presStyleCnt="0"/>
      <dgm:spPr/>
    </dgm:pt>
    <dgm:pt modelId="{17134FFB-AF2B-440E-BF71-93197EE13887}" type="pres">
      <dgm:prSet presAssocID="{7C540035-3CA9-4EDF-9120-E289F5660E52}" presName="hierRoot1" presStyleCnt="0"/>
      <dgm:spPr/>
    </dgm:pt>
    <dgm:pt modelId="{7B1E65EF-6881-46D2-9BFD-A311FC1390E1}" type="pres">
      <dgm:prSet presAssocID="{7C540035-3CA9-4EDF-9120-E289F5660E52}" presName="composite" presStyleCnt="0"/>
      <dgm:spPr/>
    </dgm:pt>
    <dgm:pt modelId="{E538ED88-3219-4CD7-A3B4-A47EA309EE3E}" type="pres">
      <dgm:prSet presAssocID="{7C540035-3CA9-4EDF-9120-E289F5660E52}" presName="background" presStyleLbl="node0" presStyleIdx="1" presStyleCnt="3"/>
      <dgm:spPr/>
    </dgm:pt>
    <dgm:pt modelId="{A2F9F6FF-0C8F-4960-B1D7-943AF9352FED}" type="pres">
      <dgm:prSet presAssocID="{7C540035-3CA9-4EDF-9120-E289F5660E52}" presName="text" presStyleLbl="fgAcc0" presStyleIdx="1" presStyleCnt="3">
        <dgm:presLayoutVars>
          <dgm:chPref val="3"/>
        </dgm:presLayoutVars>
      </dgm:prSet>
      <dgm:spPr/>
    </dgm:pt>
    <dgm:pt modelId="{AC19C4A4-DBFB-4A5B-9A4D-BB81939CE3B7}" type="pres">
      <dgm:prSet presAssocID="{7C540035-3CA9-4EDF-9120-E289F5660E52}" presName="hierChild2" presStyleCnt="0"/>
      <dgm:spPr/>
    </dgm:pt>
    <dgm:pt modelId="{C26F4F40-EF92-48A9-B553-25E96B63FB3E}" type="pres">
      <dgm:prSet presAssocID="{59124FF7-8BC4-43EC-BB1B-99522995119D}" presName="hierRoot1" presStyleCnt="0"/>
      <dgm:spPr/>
    </dgm:pt>
    <dgm:pt modelId="{93110E58-C29F-4754-9E6B-F3D7DAA4C4F1}" type="pres">
      <dgm:prSet presAssocID="{59124FF7-8BC4-43EC-BB1B-99522995119D}" presName="composite" presStyleCnt="0"/>
      <dgm:spPr/>
    </dgm:pt>
    <dgm:pt modelId="{DA40106D-279F-466C-8A83-60B99B58FB3D}" type="pres">
      <dgm:prSet presAssocID="{59124FF7-8BC4-43EC-BB1B-99522995119D}" presName="background" presStyleLbl="node0" presStyleIdx="2" presStyleCnt="3"/>
      <dgm:spPr/>
    </dgm:pt>
    <dgm:pt modelId="{515BDB2C-FDB9-47D3-A200-08DB94DBF243}" type="pres">
      <dgm:prSet presAssocID="{59124FF7-8BC4-43EC-BB1B-99522995119D}" presName="text" presStyleLbl="fgAcc0" presStyleIdx="2" presStyleCnt="3">
        <dgm:presLayoutVars>
          <dgm:chPref val="3"/>
        </dgm:presLayoutVars>
      </dgm:prSet>
      <dgm:spPr/>
    </dgm:pt>
    <dgm:pt modelId="{CDD89617-328A-43AB-87F6-81D8DE4002DB}" type="pres">
      <dgm:prSet presAssocID="{59124FF7-8BC4-43EC-BB1B-99522995119D}" presName="hierChild2" presStyleCnt="0"/>
      <dgm:spPr/>
    </dgm:pt>
  </dgm:ptLst>
  <dgm:cxnLst>
    <dgm:cxn modelId="{F0A50407-221D-4BA4-B66D-8D2B6D393C74}" srcId="{DCD0F1B2-4031-4736-BCEC-5377BFC2821B}" destId="{7C540035-3CA9-4EDF-9120-E289F5660E52}" srcOrd="1" destOrd="0" parTransId="{D76C0E05-273B-4667-BB1E-089AD5C9306E}" sibTransId="{4648796B-379B-470F-98D5-90EAB60841EE}"/>
    <dgm:cxn modelId="{F3AD2E65-38C5-4CCF-BE03-D9248027EB6D}" type="presOf" srcId="{DCD0F1B2-4031-4736-BCEC-5377BFC2821B}" destId="{AD44F8F9-8257-4507-AAE2-306E75F76499}" srcOrd="0" destOrd="0" presId="urn:microsoft.com/office/officeart/2005/8/layout/hierarchy1"/>
    <dgm:cxn modelId="{E2256577-68D2-4C6A-920F-735F55651C0D}" srcId="{DCD0F1B2-4031-4736-BCEC-5377BFC2821B}" destId="{59124FF7-8BC4-43EC-BB1B-99522995119D}" srcOrd="2" destOrd="0" parTransId="{BD81BF91-E406-469F-A5E5-2904508A5981}" sibTransId="{A9B0E065-BF2D-4D44-835A-03E654AE7232}"/>
    <dgm:cxn modelId="{99D8967B-181C-4575-BFE3-32A3ED8309E3}" type="presOf" srcId="{7C540035-3CA9-4EDF-9120-E289F5660E52}" destId="{A2F9F6FF-0C8F-4960-B1D7-943AF9352FED}" srcOrd="0" destOrd="0" presId="urn:microsoft.com/office/officeart/2005/8/layout/hierarchy1"/>
    <dgm:cxn modelId="{6A31729D-1E45-470D-AD3E-6FE214168037}" srcId="{DCD0F1B2-4031-4736-BCEC-5377BFC2821B}" destId="{4B720C5D-15D5-47F5-92CD-2F81E860E3D5}" srcOrd="0" destOrd="0" parTransId="{D5AFC8F0-24C7-4286-9661-E52ED0A1889C}" sibTransId="{A1B06005-4B49-4FC2-98A3-25FCF17D370F}"/>
    <dgm:cxn modelId="{99B367F0-90A5-489C-B433-CD0688D0EE9D}" type="presOf" srcId="{59124FF7-8BC4-43EC-BB1B-99522995119D}" destId="{515BDB2C-FDB9-47D3-A200-08DB94DBF243}" srcOrd="0" destOrd="0" presId="urn:microsoft.com/office/officeart/2005/8/layout/hierarchy1"/>
    <dgm:cxn modelId="{3382B9FE-4245-4D6D-B9AF-6A74E9AEA955}" type="presOf" srcId="{4B720C5D-15D5-47F5-92CD-2F81E860E3D5}" destId="{B00B1191-69E4-4A3B-B5C5-AAA4F6498B05}" srcOrd="0" destOrd="0" presId="urn:microsoft.com/office/officeart/2005/8/layout/hierarchy1"/>
    <dgm:cxn modelId="{C2FFF72F-963C-4C8D-8191-51F8093B7B69}" type="presParOf" srcId="{AD44F8F9-8257-4507-AAE2-306E75F76499}" destId="{7880D4BF-AE70-4814-9021-D39E63BB59D4}" srcOrd="0" destOrd="0" presId="urn:microsoft.com/office/officeart/2005/8/layout/hierarchy1"/>
    <dgm:cxn modelId="{209935A0-69E3-4913-A0B9-1D483BB882A4}" type="presParOf" srcId="{7880D4BF-AE70-4814-9021-D39E63BB59D4}" destId="{3D8FC9D9-E40C-46D4-AF27-9B19F0E382DC}" srcOrd="0" destOrd="0" presId="urn:microsoft.com/office/officeart/2005/8/layout/hierarchy1"/>
    <dgm:cxn modelId="{9FBF3881-48B9-4203-B146-ED6484037AA9}" type="presParOf" srcId="{3D8FC9D9-E40C-46D4-AF27-9B19F0E382DC}" destId="{4A5D19FE-175E-4C7A-A850-C310A8D63C8E}" srcOrd="0" destOrd="0" presId="urn:microsoft.com/office/officeart/2005/8/layout/hierarchy1"/>
    <dgm:cxn modelId="{406B69AA-A650-4741-A037-BA3EEDB16E5C}" type="presParOf" srcId="{3D8FC9D9-E40C-46D4-AF27-9B19F0E382DC}" destId="{B00B1191-69E4-4A3B-B5C5-AAA4F6498B05}" srcOrd="1" destOrd="0" presId="urn:microsoft.com/office/officeart/2005/8/layout/hierarchy1"/>
    <dgm:cxn modelId="{9F196EFF-F295-4D34-A59C-6571B7CF292F}" type="presParOf" srcId="{7880D4BF-AE70-4814-9021-D39E63BB59D4}" destId="{D50A8C32-9834-4932-A0C0-022939D51C7A}" srcOrd="1" destOrd="0" presId="urn:microsoft.com/office/officeart/2005/8/layout/hierarchy1"/>
    <dgm:cxn modelId="{66755CC0-45B3-4970-A842-65E8983E5881}" type="presParOf" srcId="{AD44F8F9-8257-4507-AAE2-306E75F76499}" destId="{17134FFB-AF2B-440E-BF71-93197EE13887}" srcOrd="1" destOrd="0" presId="urn:microsoft.com/office/officeart/2005/8/layout/hierarchy1"/>
    <dgm:cxn modelId="{FBC9C3DF-9A00-49B1-B87C-78E172D2A9FA}" type="presParOf" srcId="{17134FFB-AF2B-440E-BF71-93197EE13887}" destId="{7B1E65EF-6881-46D2-9BFD-A311FC1390E1}" srcOrd="0" destOrd="0" presId="urn:microsoft.com/office/officeart/2005/8/layout/hierarchy1"/>
    <dgm:cxn modelId="{DA00EE96-072C-4318-9458-7AB5D9002E77}" type="presParOf" srcId="{7B1E65EF-6881-46D2-9BFD-A311FC1390E1}" destId="{E538ED88-3219-4CD7-A3B4-A47EA309EE3E}" srcOrd="0" destOrd="0" presId="urn:microsoft.com/office/officeart/2005/8/layout/hierarchy1"/>
    <dgm:cxn modelId="{54B08170-90C5-4B1A-AA5D-A2A56011E9A2}" type="presParOf" srcId="{7B1E65EF-6881-46D2-9BFD-A311FC1390E1}" destId="{A2F9F6FF-0C8F-4960-B1D7-943AF9352FED}" srcOrd="1" destOrd="0" presId="urn:microsoft.com/office/officeart/2005/8/layout/hierarchy1"/>
    <dgm:cxn modelId="{1EC1325A-A284-4532-8456-240EC2CCC49A}" type="presParOf" srcId="{17134FFB-AF2B-440E-BF71-93197EE13887}" destId="{AC19C4A4-DBFB-4A5B-9A4D-BB81939CE3B7}" srcOrd="1" destOrd="0" presId="urn:microsoft.com/office/officeart/2005/8/layout/hierarchy1"/>
    <dgm:cxn modelId="{023084F4-8B8A-42CB-AC80-252E307014EA}" type="presParOf" srcId="{AD44F8F9-8257-4507-AAE2-306E75F76499}" destId="{C26F4F40-EF92-48A9-B553-25E96B63FB3E}" srcOrd="2" destOrd="0" presId="urn:microsoft.com/office/officeart/2005/8/layout/hierarchy1"/>
    <dgm:cxn modelId="{D6D4A1B6-46D9-485D-BFD2-760C6AE948A8}" type="presParOf" srcId="{C26F4F40-EF92-48A9-B553-25E96B63FB3E}" destId="{93110E58-C29F-4754-9E6B-F3D7DAA4C4F1}" srcOrd="0" destOrd="0" presId="urn:microsoft.com/office/officeart/2005/8/layout/hierarchy1"/>
    <dgm:cxn modelId="{DF7A6F27-12F5-4409-9938-AE0F41D63AAA}" type="presParOf" srcId="{93110E58-C29F-4754-9E6B-F3D7DAA4C4F1}" destId="{DA40106D-279F-466C-8A83-60B99B58FB3D}" srcOrd="0" destOrd="0" presId="urn:microsoft.com/office/officeart/2005/8/layout/hierarchy1"/>
    <dgm:cxn modelId="{02E2907E-21F6-49F0-9DCA-4CEBDD1DC203}" type="presParOf" srcId="{93110E58-C29F-4754-9E6B-F3D7DAA4C4F1}" destId="{515BDB2C-FDB9-47D3-A200-08DB94DBF243}" srcOrd="1" destOrd="0" presId="urn:microsoft.com/office/officeart/2005/8/layout/hierarchy1"/>
    <dgm:cxn modelId="{00051059-4C4C-4F48-ACC4-ADFB28D1466D}" type="presParOf" srcId="{C26F4F40-EF92-48A9-B553-25E96B63FB3E}" destId="{CDD89617-328A-43AB-87F6-81D8DE4002DB}"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6FAC514C-23AB-4AAA-99DE-53A86AE217EC}" type="doc">
      <dgm:prSet loTypeId="urn:microsoft.com/office/officeart/2005/8/layout/default" loCatId="list" qsTypeId="urn:microsoft.com/office/officeart/2005/8/quickstyle/simple4" qsCatId="simple" csTypeId="urn:microsoft.com/office/officeart/2005/8/colors/colorful2" csCatId="colorful"/>
      <dgm:spPr/>
      <dgm:t>
        <a:bodyPr/>
        <a:lstStyle/>
        <a:p>
          <a:endParaRPr lang="en-US"/>
        </a:p>
      </dgm:t>
    </dgm:pt>
    <dgm:pt modelId="{88C84FBE-5176-492B-9BFF-C7FCCF3DEE78}">
      <dgm:prSet/>
      <dgm:spPr/>
      <dgm:t>
        <a:bodyPr/>
        <a:lstStyle/>
        <a:p>
          <a:r>
            <a:rPr lang="en-US"/>
            <a:t>Ethics 		interests </a:t>
          </a:r>
        </a:p>
      </dgm:t>
    </dgm:pt>
    <dgm:pt modelId="{1CBBB2DD-F280-4690-BEBC-B113A6A9813C}" type="parTrans" cxnId="{9F8D0542-EF78-4B36-ABC0-D39E8E8C1243}">
      <dgm:prSet/>
      <dgm:spPr/>
      <dgm:t>
        <a:bodyPr/>
        <a:lstStyle/>
        <a:p>
          <a:endParaRPr lang="en-US"/>
        </a:p>
      </dgm:t>
    </dgm:pt>
    <dgm:pt modelId="{95FFA195-F0CD-45B9-B5C7-8C609116F14C}" type="sibTrans" cxnId="{9F8D0542-EF78-4B36-ABC0-D39E8E8C1243}">
      <dgm:prSet/>
      <dgm:spPr/>
      <dgm:t>
        <a:bodyPr/>
        <a:lstStyle/>
        <a:p>
          <a:endParaRPr lang="en-US"/>
        </a:p>
      </dgm:t>
    </dgm:pt>
    <dgm:pt modelId="{0AA0AB88-A891-41F3-9E30-69A79985D9DA}">
      <dgm:prSet/>
      <dgm:spPr/>
      <dgm:t>
        <a:bodyPr/>
        <a:lstStyle/>
        <a:p>
          <a:r>
            <a:rPr lang="en-US"/>
            <a:t>Values 		hobbies </a:t>
          </a:r>
        </a:p>
      </dgm:t>
    </dgm:pt>
    <dgm:pt modelId="{E86767BE-A22F-48D2-A3D1-C6F2CF28B12C}" type="parTrans" cxnId="{8440C4E5-062B-4466-BECC-436906A537CC}">
      <dgm:prSet/>
      <dgm:spPr/>
      <dgm:t>
        <a:bodyPr/>
        <a:lstStyle/>
        <a:p>
          <a:endParaRPr lang="en-US"/>
        </a:p>
      </dgm:t>
    </dgm:pt>
    <dgm:pt modelId="{2C092EAB-6324-435A-A19C-6F3791745863}" type="sibTrans" cxnId="{8440C4E5-062B-4466-BECC-436906A537CC}">
      <dgm:prSet/>
      <dgm:spPr/>
      <dgm:t>
        <a:bodyPr/>
        <a:lstStyle/>
        <a:p>
          <a:endParaRPr lang="en-US"/>
        </a:p>
      </dgm:t>
    </dgm:pt>
    <dgm:pt modelId="{B778C575-A0EA-407C-BA5E-E27F97C140C4}">
      <dgm:prSet/>
      <dgm:spPr/>
      <dgm:t>
        <a:bodyPr/>
        <a:lstStyle/>
        <a:p>
          <a:r>
            <a:rPr lang="en-US"/>
            <a:t>Beliefs 		body image</a:t>
          </a:r>
        </a:p>
      </dgm:t>
    </dgm:pt>
    <dgm:pt modelId="{42A4B489-CE71-4D5E-8BA6-DF21DD05BB13}" type="parTrans" cxnId="{6A7E181E-22DA-439D-9239-DECD45CD77BA}">
      <dgm:prSet/>
      <dgm:spPr/>
      <dgm:t>
        <a:bodyPr/>
        <a:lstStyle/>
        <a:p>
          <a:endParaRPr lang="en-US"/>
        </a:p>
      </dgm:t>
    </dgm:pt>
    <dgm:pt modelId="{A3F4F0E7-CFE4-4C5E-ACE2-AA6CAEB91FD9}" type="sibTrans" cxnId="{6A7E181E-22DA-439D-9239-DECD45CD77BA}">
      <dgm:prSet/>
      <dgm:spPr/>
      <dgm:t>
        <a:bodyPr/>
        <a:lstStyle/>
        <a:p>
          <a:endParaRPr lang="en-US"/>
        </a:p>
      </dgm:t>
    </dgm:pt>
    <dgm:pt modelId="{51CFC586-FDA6-46A3-80FA-89E8232B6147}">
      <dgm:prSet/>
      <dgm:spPr/>
      <dgm:t>
        <a:bodyPr/>
        <a:lstStyle/>
        <a:p>
          <a:r>
            <a:rPr lang="en-US"/>
            <a:t>Sex			backgrounds			</a:t>
          </a:r>
        </a:p>
      </dgm:t>
    </dgm:pt>
    <dgm:pt modelId="{5737C17E-9B4F-4CF2-B8F2-978AE0B63ADB}" type="parTrans" cxnId="{4BAB06FB-4169-425C-8537-17E6E9384E57}">
      <dgm:prSet/>
      <dgm:spPr/>
      <dgm:t>
        <a:bodyPr/>
        <a:lstStyle/>
        <a:p>
          <a:endParaRPr lang="en-US"/>
        </a:p>
      </dgm:t>
    </dgm:pt>
    <dgm:pt modelId="{AF3493DD-2C65-40F7-AD0A-808D3CD2F6A9}" type="sibTrans" cxnId="{4BAB06FB-4169-425C-8537-17E6E9384E57}">
      <dgm:prSet/>
      <dgm:spPr/>
      <dgm:t>
        <a:bodyPr/>
        <a:lstStyle/>
        <a:p>
          <a:endParaRPr lang="en-US"/>
        </a:p>
      </dgm:t>
    </dgm:pt>
    <dgm:pt modelId="{C2B79A40-0F5C-4580-BFE7-A1CB4F34620E}">
      <dgm:prSet/>
      <dgm:spPr/>
      <dgm:t>
        <a:bodyPr/>
        <a:lstStyle/>
        <a:p>
          <a:r>
            <a:rPr lang="en-US"/>
            <a:t>Gender</a:t>
          </a:r>
        </a:p>
      </dgm:t>
    </dgm:pt>
    <dgm:pt modelId="{4693A59F-F9CE-41AB-8AC7-9E8C2C565BF8}" type="parTrans" cxnId="{B2B3F0B6-F384-4240-A541-B8722ACAC23F}">
      <dgm:prSet/>
      <dgm:spPr/>
      <dgm:t>
        <a:bodyPr/>
        <a:lstStyle/>
        <a:p>
          <a:endParaRPr lang="en-US"/>
        </a:p>
      </dgm:t>
    </dgm:pt>
    <dgm:pt modelId="{F0A830A7-6235-4279-94C0-039BD6A876FF}" type="sibTrans" cxnId="{B2B3F0B6-F384-4240-A541-B8722ACAC23F}">
      <dgm:prSet/>
      <dgm:spPr/>
      <dgm:t>
        <a:bodyPr/>
        <a:lstStyle/>
        <a:p>
          <a:endParaRPr lang="en-US"/>
        </a:p>
      </dgm:t>
    </dgm:pt>
    <dgm:pt modelId="{80B7A8B5-22D2-49D4-A570-369D84FF4593}">
      <dgm:prSet/>
      <dgm:spPr/>
      <dgm:t>
        <a:bodyPr/>
        <a:lstStyle/>
        <a:p>
          <a:r>
            <a:rPr lang="en-US"/>
            <a:t>Friends</a:t>
          </a:r>
        </a:p>
      </dgm:t>
    </dgm:pt>
    <dgm:pt modelId="{5C852DCF-2A36-4EFD-85E2-D110687F1C76}" type="parTrans" cxnId="{1597471D-2A83-4D59-914F-65D73CC0CFD9}">
      <dgm:prSet/>
      <dgm:spPr/>
      <dgm:t>
        <a:bodyPr/>
        <a:lstStyle/>
        <a:p>
          <a:endParaRPr lang="en-US"/>
        </a:p>
      </dgm:t>
    </dgm:pt>
    <dgm:pt modelId="{21FF8737-5339-44D5-9BC5-1E047E11D370}" type="sibTrans" cxnId="{1597471D-2A83-4D59-914F-65D73CC0CFD9}">
      <dgm:prSet/>
      <dgm:spPr/>
      <dgm:t>
        <a:bodyPr/>
        <a:lstStyle/>
        <a:p>
          <a:endParaRPr lang="en-US"/>
        </a:p>
      </dgm:t>
    </dgm:pt>
    <dgm:pt modelId="{BD46C65F-9FB7-4E4E-B301-C0EB9E80EBBB}">
      <dgm:prSet/>
      <dgm:spPr/>
      <dgm:t>
        <a:bodyPr/>
        <a:lstStyle/>
        <a:p>
          <a:r>
            <a:rPr lang="en-US"/>
            <a:t>Family </a:t>
          </a:r>
        </a:p>
      </dgm:t>
    </dgm:pt>
    <dgm:pt modelId="{D37A2AD4-150F-440E-BD2D-2A0694DF508D}" type="parTrans" cxnId="{2BC571CC-C9A4-4B3D-B5FA-B57C5F0ACF4B}">
      <dgm:prSet/>
      <dgm:spPr/>
      <dgm:t>
        <a:bodyPr/>
        <a:lstStyle/>
        <a:p>
          <a:endParaRPr lang="en-US"/>
        </a:p>
      </dgm:t>
    </dgm:pt>
    <dgm:pt modelId="{3B3F7DE4-E773-453F-9132-21F579C37726}" type="sibTrans" cxnId="{2BC571CC-C9A4-4B3D-B5FA-B57C5F0ACF4B}">
      <dgm:prSet/>
      <dgm:spPr/>
      <dgm:t>
        <a:bodyPr/>
        <a:lstStyle/>
        <a:p>
          <a:endParaRPr lang="en-US"/>
        </a:p>
      </dgm:t>
    </dgm:pt>
    <dgm:pt modelId="{E9174C1D-0CD5-4898-9044-1C573DB2E3C4}">
      <dgm:prSet/>
      <dgm:spPr/>
      <dgm:t>
        <a:bodyPr/>
        <a:lstStyle/>
        <a:p>
          <a:r>
            <a:rPr lang="en-US"/>
            <a:t>Work </a:t>
          </a:r>
        </a:p>
      </dgm:t>
    </dgm:pt>
    <dgm:pt modelId="{E3BA9929-4A86-4FA1-B9E3-10AE77079B97}" type="parTrans" cxnId="{1B3C1500-6DA9-4340-B98A-4268DFBF1C4D}">
      <dgm:prSet/>
      <dgm:spPr/>
      <dgm:t>
        <a:bodyPr/>
        <a:lstStyle/>
        <a:p>
          <a:endParaRPr lang="en-US"/>
        </a:p>
      </dgm:t>
    </dgm:pt>
    <dgm:pt modelId="{A997D4E6-5317-4572-A7C2-377B2FAAAB84}" type="sibTrans" cxnId="{1B3C1500-6DA9-4340-B98A-4268DFBF1C4D}">
      <dgm:prSet/>
      <dgm:spPr/>
      <dgm:t>
        <a:bodyPr/>
        <a:lstStyle/>
        <a:p>
          <a:endParaRPr lang="en-US"/>
        </a:p>
      </dgm:t>
    </dgm:pt>
    <dgm:pt modelId="{275510EE-6D3E-4C2B-B2F4-ACD0060D47C6}" type="pres">
      <dgm:prSet presAssocID="{6FAC514C-23AB-4AAA-99DE-53A86AE217EC}" presName="diagram" presStyleCnt="0">
        <dgm:presLayoutVars>
          <dgm:dir/>
          <dgm:resizeHandles val="exact"/>
        </dgm:presLayoutVars>
      </dgm:prSet>
      <dgm:spPr/>
    </dgm:pt>
    <dgm:pt modelId="{3D45C06A-6F49-4E38-A792-4D2A04FCFCE7}" type="pres">
      <dgm:prSet presAssocID="{88C84FBE-5176-492B-9BFF-C7FCCF3DEE78}" presName="node" presStyleLbl="node1" presStyleIdx="0" presStyleCnt="8">
        <dgm:presLayoutVars>
          <dgm:bulletEnabled val="1"/>
        </dgm:presLayoutVars>
      </dgm:prSet>
      <dgm:spPr/>
    </dgm:pt>
    <dgm:pt modelId="{D772DE79-C095-4A82-A621-EC43161184EB}" type="pres">
      <dgm:prSet presAssocID="{95FFA195-F0CD-45B9-B5C7-8C609116F14C}" presName="sibTrans" presStyleCnt="0"/>
      <dgm:spPr/>
    </dgm:pt>
    <dgm:pt modelId="{CE35BBC9-3AE6-4CB2-92BA-922391B61B03}" type="pres">
      <dgm:prSet presAssocID="{0AA0AB88-A891-41F3-9E30-69A79985D9DA}" presName="node" presStyleLbl="node1" presStyleIdx="1" presStyleCnt="8">
        <dgm:presLayoutVars>
          <dgm:bulletEnabled val="1"/>
        </dgm:presLayoutVars>
      </dgm:prSet>
      <dgm:spPr/>
    </dgm:pt>
    <dgm:pt modelId="{EB9AC1DD-272E-4CEE-8F22-7B093150313D}" type="pres">
      <dgm:prSet presAssocID="{2C092EAB-6324-435A-A19C-6F3791745863}" presName="sibTrans" presStyleCnt="0"/>
      <dgm:spPr/>
    </dgm:pt>
    <dgm:pt modelId="{94F42227-1A98-40B5-B8B1-DA395F5BFF02}" type="pres">
      <dgm:prSet presAssocID="{B778C575-A0EA-407C-BA5E-E27F97C140C4}" presName="node" presStyleLbl="node1" presStyleIdx="2" presStyleCnt="8">
        <dgm:presLayoutVars>
          <dgm:bulletEnabled val="1"/>
        </dgm:presLayoutVars>
      </dgm:prSet>
      <dgm:spPr/>
    </dgm:pt>
    <dgm:pt modelId="{AF356726-39CF-407F-871D-1A3195175831}" type="pres">
      <dgm:prSet presAssocID="{A3F4F0E7-CFE4-4C5E-ACE2-AA6CAEB91FD9}" presName="sibTrans" presStyleCnt="0"/>
      <dgm:spPr/>
    </dgm:pt>
    <dgm:pt modelId="{B52D9249-D8D4-4198-AC68-C358F99DD5C8}" type="pres">
      <dgm:prSet presAssocID="{51CFC586-FDA6-46A3-80FA-89E8232B6147}" presName="node" presStyleLbl="node1" presStyleIdx="3" presStyleCnt="8">
        <dgm:presLayoutVars>
          <dgm:bulletEnabled val="1"/>
        </dgm:presLayoutVars>
      </dgm:prSet>
      <dgm:spPr/>
    </dgm:pt>
    <dgm:pt modelId="{ABE6CF38-BFC3-411D-A834-049BCD9570DA}" type="pres">
      <dgm:prSet presAssocID="{AF3493DD-2C65-40F7-AD0A-808D3CD2F6A9}" presName="sibTrans" presStyleCnt="0"/>
      <dgm:spPr/>
    </dgm:pt>
    <dgm:pt modelId="{C75AE926-FC5F-43B7-AAEA-8A8D520E73B6}" type="pres">
      <dgm:prSet presAssocID="{C2B79A40-0F5C-4580-BFE7-A1CB4F34620E}" presName="node" presStyleLbl="node1" presStyleIdx="4" presStyleCnt="8">
        <dgm:presLayoutVars>
          <dgm:bulletEnabled val="1"/>
        </dgm:presLayoutVars>
      </dgm:prSet>
      <dgm:spPr/>
    </dgm:pt>
    <dgm:pt modelId="{617C1601-2515-4C7A-ADF2-EC49165FE4DD}" type="pres">
      <dgm:prSet presAssocID="{F0A830A7-6235-4279-94C0-039BD6A876FF}" presName="sibTrans" presStyleCnt="0"/>
      <dgm:spPr/>
    </dgm:pt>
    <dgm:pt modelId="{82409955-0BED-4292-A5A4-7F6EC6F36C89}" type="pres">
      <dgm:prSet presAssocID="{80B7A8B5-22D2-49D4-A570-369D84FF4593}" presName="node" presStyleLbl="node1" presStyleIdx="5" presStyleCnt="8">
        <dgm:presLayoutVars>
          <dgm:bulletEnabled val="1"/>
        </dgm:presLayoutVars>
      </dgm:prSet>
      <dgm:spPr/>
    </dgm:pt>
    <dgm:pt modelId="{960BD36A-CDCF-46B5-AA27-0E867B397543}" type="pres">
      <dgm:prSet presAssocID="{21FF8737-5339-44D5-9BC5-1E047E11D370}" presName="sibTrans" presStyleCnt="0"/>
      <dgm:spPr/>
    </dgm:pt>
    <dgm:pt modelId="{1AAD7214-7468-4631-8CB5-D96679062EB4}" type="pres">
      <dgm:prSet presAssocID="{BD46C65F-9FB7-4E4E-B301-C0EB9E80EBBB}" presName="node" presStyleLbl="node1" presStyleIdx="6" presStyleCnt="8">
        <dgm:presLayoutVars>
          <dgm:bulletEnabled val="1"/>
        </dgm:presLayoutVars>
      </dgm:prSet>
      <dgm:spPr/>
    </dgm:pt>
    <dgm:pt modelId="{1E204F60-F54B-4766-8F73-A7522535803E}" type="pres">
      <dgm:prSet presAssocID="{3B3F7DE4-E773-453F-9132-21F579C37726}" presName="sibTrans" presStyleCnt="0"/>
      <dgm:spPr/>
    </dgm:pt>
    <dgm:pt modelId="{EEA920C3-D25D-43A3-9C4A-E49E8FC286FE}" type="pres">
      <dgm:prSet presAssocID="{E9174C1D-0CD5-4898-9044-1C573DB2E3C4}" presName="node" presStyleLbl="node1" presStyleIdx="7" presStyleCnt="8">
        <dgm:presLayoutVars>
          <dgm:bulletEnabled val="1"/>
        </dgm:presLayoutVars>
      </dgm:prSet>
      <dgm:spPr/>
    </dgm:pt>
  </dgm:ptLst>
  <dgm:cxnLst>
    <dgm:cxn modelId="{1B3C1500-6DA9-4340-B98A-4268DFBF1C4D}" srcId="{6FAC514C-23AB-4AAA-99DE-53A86AE217EC}" destId="{E9174C1D-0CD5-4898-9044-1C573DB2E3C4}" srcOrd="7" destOrd="0" parTransId="{E3BA9929-4A86-4FA1-B9E3-10AE77079B97}" sibTransId="{A997D4E6-5317-4572-A7C2-377B2FAAAB84}"/>
    <dgm:cxn modelId="{1597471D-2A83-4D59-914F-65D73CC0CFD9}" srcId="{6FAC514C-23AB-4AAA-99DE-53A86AE217EC}" destId="{80B7A8B5-22D2-49D4-A570-369D84FF4593}" srcOrd="5" destOrd="0" parTransId="{5C852DCF-2A36-4EFD-85E2-D110687F1C76}" sibTransId="{21FF8737-5339-44D5-9BC5-1E047E11D370}"/>
    <dgm:cxn modelId="{6A7E181E-22DA-439D-9239-DECD45CD77BA}" srcId="{6FAC514C-23AB-4AAA-99DE-53A86AE217EC}" destId="{B778C575-A0EA-407C-BA5E-E27F97C140C4}" srcOrd="2" destOrd="0" parTransId="{42A4B489-CE71-4D5E-8BA6-DF21DD05BB13}" sibTransId="{A3F4F0E7-CFE4-4C5E-ACE2-AA6CAEB91FD9}"/>
    <dgm:cxn modelId="{9F8D0542-EF78-4B36-ABC0-D39E8E8C1243}" srcId="{6FAC514C-23AB-4AAA-99DE-53A86AE217EC}" destId="{88C84FBE-5176-492B-9BFF-C7FCCF3DEE78}" srcOrd="0" destOrd="0" parTransId="{1CBBB2DD-F280-4690-BEBC-B113A6A9813C}" sibTransId="{95FFA195-F0CD-45B9-B5C7-8C609116F14C}"/>
    <dgm:cxn modelId="{34CB2778-CF84-447E-969B-2D76C66297FF}" type="presOf" srcId="{51CFC586-FDA6-46A3-80FA-89E8232B6147}" destId="{B52D9249-D8D4-4198-AC68-C358F99DD5C8}" srcOrd="0" destOrd="0" presId="urn:microsoft.com/office/officeart/2005/8/layout/default"/>
    <dgm:cxn modelId="{D2AB8E7E-2470-4C8F-A902-5CE4902E3EB3}" type="presOf" srcId="{88C84FBE-5176-492B-9BFF-C7FCCF3DEE78}" destId="{3D45C06A-6F49-4E38-A792-4D2A04FCFCE7}" srcOrd="0" destOrd="0" presId="urn:microsoft.com/office/officeart/2005/8/layout/default"/>
    <dgm:cxn modelId="{6E1BE789-9E86-47F6-B656-B1CB35AFCD9D}" type="presOf" srcId="{E9174C1D-0CD5-4898-9044-1C573DB2E3C4}" destId="{EEA920C3-D25D-43A3-9C4A-E49E8FC286FE}" srcOrd="0" destOrd="0" presId="urn:microsoft.com/office/officeart/2005/8/layout/default"/>
    <dgm:cxn modelId="{D9762B8C-75C4-4CDA-9188-6F58B52EC432}" type="presOf" srcId="{BD46C65F-9FB7-4E4E-B301-C0EB9E80EBBB}" destId="{1AAD7214-7468-4631-8CB5-D96679062EB4}" srcOrd="0" destOrd="0" presId="urn:microsoft.com/office/officeart/2005/8/layout/default"/>
    <dgm:cxn modelId="{86ED86A2-C89F-4E8C-B204-AABF8C2F4F33}" type="presOf" srcId="{80B7A8B5-22D2-49D4-A570-369D84FF4593}" destId="{82409955-0BED-4292-A5A4-7F6EC6F36C89}" srcOrd="0" destOrd="0" presId="urn:microsoft.com/office/officeart/2005/8/layout/default"/>
    <dgm:cxn modelId="{EB3747AD-C19A-47E0-A082-FFE8BB7FDB7C}" type="presOf" srcId="{C2B79A40-0F5C-4580-BFE7-A1CB4F34620E}" destId="{C75AE926-FC5F-43B7-AAEA-8A8D520E73B6}" srcOrd="0" destOrd="0" presId="urn:microsoft.com/office/officeart/2005/8/layout/default"/>
    <dgm:cxn modelId="{B2B3F0B6-F384-4240-A541-B8722ACAC23F}" srcId="{6FAC514C-23AB-4AAA-99DE-53A86AE217EC}" destId="{C2B79A40-0F5C-4580-BFE7-A1CB4F34620E}" srcOrd="4" destOrd="0" parTransId="{4693A59F-F9CE-41AB-8AC7-9E8C2C565BF8}" sibTransId="{F0A830A7-6235-4279-94C0-039BD6A876FF}"/>
    <dgm:cxn modelId="{AAB6B8C9-8D4B-4FB0-9583-ACD00F0C04BF}" type="presOf" srcId="{B778C575-A0EA-407C-BA5E-E27F97C140C4}" destId="{94F42227-1A98-40B5-B8B1-DA395F5BFF02}" srcOrd="0" destOrd="0" presId="urn:microsoft.com/office/officeart/2005/8/layout/default"/>
    <dgm:cxn modelId="{0EE26CCB-F8CD-4047-870E-080973DD8BE2}" type="presOf" srcId="{6FAC514C-23AB-4AAA-99DE-53A86AE217EC}" destId="{275510EE-6D3E-4C2B-B2F4-ACD0060D47C6}" srcOrd="0" destOrd="0" presId="urn:microsoft.com/office/officeart/2005/8/layout/default"/>
    <dgm:cxn modelId="{2BC571CC-C9A4-4B3D-B5FA-B57C5F0ACF4B}" srcId="{6FAC514C-23AB-4AAA-99DE-53A86AE217EC}" destId="{BD46C65F-9FB7-4E4E-B301-C0EB9E80EBBB}" srcOrd="6" destOrd="0" parTransId="{D37A2AD4-150F-440E-BD2D-2A0694DF508D}" sibTransId="{3B3F7DE4-E773-453F-9132-21F579C37726}"/>
    <dgm:cxn modelId="{8440C4E5-062B-4466-BECC-436906A537CC}" srcId="{6FAC514C-23AB-4AAA-99DE-53A86AE217EC}" destId="{0AA0AB88-A891-41F3-9E30-69A79985D9DA}" srcOrd="1" destOrd="0" parTransId="{E86767BE-A22F-48D2-A3D1-C6F2CF28B12C}" sibTransId="{2C092EAB-6324-435A-A19C-6F3791745863}"/>
    <dgm:cxn modelId="{ED2E59F9-851E-4EA7-871B-AA416CD86CB2}" type="presOf" srcId="{0AA0AB88-A891-41F3-9E30-69A79985D9DA}" destId="{CE35BBC9-3AE6-4CB2-92BA-922391B61B03}" srcOrd="0" destOrd="0" presId="urn:microsoft.com/office/officeart/2005/8/layout/default"/>
    <dgm:cxn modelId="{4BAB06FB-4169-425C-8537-17E6E9384E57}" srcId="{6FAC514C-23AB-4AAA-99DE-53A86AE217EC}" destId="{51CFC586-FDA6-46A3-80FA-89E8232B6147}" srcOrd="3" destOrd="0" parTransId="{5737C17E-9B4F-4CF2-B8F2-978AE0B63ADB}" sibTransId="{AF3493DD-2C65-40F7-AD0A-808D3CD2F6A9}"/>
    <dgm:cxn modelId="{C18999F9-9C65-4E9D-9820-75B1B38B19B9}" type="presParOf" srcId="{275510EE-6D3E-4C2B-B2F4-ACD0060D47C6}" destId="{3D45C06A-6F49-4E38-A792-4D2A04FCFCE7}" srcOrd="0" destOrd="0" presId="urn:microsoft.com/office/officeart/2005/8/layout/default"/>
    <dgm:cxn modelId="{476DB30A-B68B-4807-A2F8-834EA2A25965}" type="presParOf" srcId="{275510EE-6D3E-4C2B-B2F4-ACD0060D47C6}" destId="{D772DE79-C095-4A82-A621-EC43161184EB}" srcOrd="1" destOrd="0" presId="urn:microsoft.com/office/officeart/2005/8/layout/default"/>
    <dgm:cxn modelId="{ED953803-D417-45E7-8772-2C1C115DE386}" type="presParOf" srcId="{275510EE-6D3E-4C2B-B2F4-ACD0060D47C6}" destId="{CE35BBC9-3AE6-4CB2-92BA-922391B61B03}" srcOrd="2" destOrd="0" presId="urn:microsoft.com/office/officeart/2005/8/layout/default"/>
    <dgm:cxn modelId="{F8A48525-AD14-4D68-A4BF-EFB4F09290B2}" type="presParOf" srcId="{275510EE-6D3E-4C2B-B2F4-ACD0060D47C6}" destId="{EB9AC1DD-272E-4CEE-8F22-7B093150313D}" srcOrd="3" destOrd="0" presId="urn:microsoft.com/office/officeart/2005/8/layout/default"/>
    <dgm:cxn modelId="{7CF9C4BC-7C9F-44C3-8885-0549155A042A}" type="presParOf" srcId="{275510EE-6D3E-4C2B-B2F4-ACD0060D47C6}" destId="{94F42227-1A98-40B5-B8B1-DA395F5BFF02}" srcOrd="4" destOrd="0" presId="urn:microsoft.com/office/officeart/2005/8/layout/default"/>
    <dgm:cxn modelId="{62418177-CF98-4D8F-8E88-4684F5A0A4DE}" type="presParOf" srcId="{275510EE-6D3E-4C2B-B2F4-ACD0060D47C6}" destId="{AF356726-39CF-407F-871D-1A3195175831}" srcOrd="5" destOrd="0" presId="urn:microsoft.com/office/officeart/2005/8/layout/default"/>
    <dgm:cxn modelId="{E9522733-7CC2-4727-8EA6-335886624696}" type="presParOf" srcId="{275510EE-6D3E-4C2B-B2F4-ACD0060D47C6}" destId="{B52D9249-D8D4-4198-AC68-C358F99DD5C8}" srcOrd="6" destOrd="0" presId="urn:microsoft.com/office/officeart/2005/8/layout/default"/>
    <dgm:cxn modelId="{2B45EB89-1259-4AD0-B23B-6E023EB4D161}" type="presParOf" srcId="{275510EE-6D3E-4C2B-B2F4-ACD0060D47C6}" destId="{ABE6CF38-BFC3-411D-A834-049BCD9570DA}" srcOrd="7" destOrd="0" presId="urn:microsoft.com/office/officeart/2005/8/layout/default"/>
    <dgm:cxn modelId="{8AE29107-538E-4E0F-BA63-BB55C3A016B2}" type="presParOf" srcId="{275510EE-6D3E-4C2B-B2F4-ACD0060D47C6}" destId="{C75AE926-FC5F-43B7-AAEA-8A8D520E73B6}" srcOrd="8" destOrd="0" presId="urn:microsoft.com/office/officeart/2005/8/layout/default"/>
    <dgm:cxn modelId="{F273D5B6-E281-4518-A118-FA1322327A72}" type="presParOf" srcId="{275510EE-6D3E-4C2B-B2F4-ACD0060D47C6}" destId="{617C1601-2515-4C7A-ADF2-EC49165FE4DD}" srcOrd="9" destOrd="0" presId="urn:microsoft.com/office/officeart/2005/8/layout/default"/>
    <dgm:cxn modelId="{70986A7F-E128-4D86-9878-208B2E5D8545}" type="presParOf" srcId="{275510EE-6D3E-4C2B-B2F4-ACD0060D47C6}" destId="{82409955-0BED-4292-A5A4-7F6EC6F36C89}" srcOrd="10" destOrd="0" presId="urn:microsoft.com/office/officeart/2005/8/layout/default"/>
    <dgm:cxn modelId="{A4B01708-D634-48F9-817E-DECEF21566DC}" type="presParOf" srcId="{275510EE-6D3E-4C2B-B2F4-ACD0060D47C6}" destId="{960BD36A-CDCF-46B5-AA27-0E867B397543}" srcOrd="11" destOrd="0" presId="urn:microsoft.com/office/officeart/2005/8/layout/default"/>
    <dgm:cxn modelId="{91473495-4CD4-4900-AB75-598A8C11A19A}" type="presParOf" srcId="{275510EE-6D3E-4C2B-B2F4-ACD0060D47C6}" destId="{1AAD7214-7468-4631-8CB5-D96679062EB4}" srcOrd="12" destOrd="0" presId="urn:microsoft.com/office/officeart/2005/8/layout/default"/>
    <dgm:cxn modelId="{C73BAC6D-0A5A-402C-81AF-A8E60D7ED3A1}" type="presParOf" srcId="{275510EE-6D3E-4C2B-B2F4-ACD0060D47C6}" destId="{1E204F60-F54B-4766-8F73-A7522535803E}" srcOrd="13" destOrd="0" presId="urn:microsoft.com/office/officeart/2005/8/layout/default"/>
    <dgm:cxn modelId="{D36C6DC5-075D-4594-929B-1F7D469A5EBC}" type="presParOf" srcId="{275510EE-6D3E-4C2B-B2F4-ACD0060D47C6}" destId="{EEA920C3-D25D-43A3-9C4A-E49E8FC286FE}" srcOrd="14"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D6DFC557-504A-4496-93DA-9627527FCA0B}" type="doc">
      <dgm:prSet loTypeId="urn:microsoft.com/office/officeart/2005/8/layout/default" loCatId="list" qsTypeId="urn:microsoft.com/office/officeart/2005/8/quickstyle/simple4" qsCatId="simple" csTypeId="urn:microsoft.com/office/officeart/2005/8/colors/colorful1" csCatId="colorful"/>
      <dgm:spPr/>
      <dgm:t>
        <a:bodyPr/>
        <a:lstStyle/>
        <a:p>
          <a:endParaRPr lang="en-US"/>
        </a:p>
      </dgm:t>
    </dgm:pt>
    <dgm:pt modelId="{C3A161AF-7715-46FF-91F4-B0FCFD5BF7DB}">
      <dgm:prSet/>
      <dgm:spPr/>
      <dgm:t>
        <a:bodyPr/>
        <a:lstStyle/>
        <a:p>
          <a:r>
            <a:rPr lang="en-US"/>
            <a:t>Long term engagement for those aged 11 to 25.</a:t>
          </a:r>
        </a:p>
      </dgm:t>
    </dgm:pt>
    <dgm:pt modelId="{3DF45369-BAFF-4D6C-A592-1300BDE5FE0B}" type="parTrans" cxnId="{3BCF4942-EA9F-4F57-AB55-24A2784AA25A}">
      <dgm:prSet/>
      <dgm:spPr/>
      <dgm:t>
        <a:bodyPr/>
        <a:lstStyle/>
        <a:p>
          <a:endParaRPr lang="en-US"/>
        </a:p>
      </dgm:t>
    </dgm:pt>
    <dgm:pt modelId="{98F3397B-B286-4745-A6AB-724E845D804F}" type="sibTrans" cxnId="{3BCF4942-EA9F-4F57-AB55-24A2784AA25A}">
      <dgm:prSet/>
      <dgm:spPr/>
      <dgm:t>
        <a:bodyPr/>
        <a:lstStyle/>
        <a:p>
          <a:endParaRPr lang="en-US"/>
        </a:p>
      </dgm:t>
    </dgm:pt>
    <dgm:pt modelId="{473475A5-4627-4D30-A54B-BE25F2DCF4D9}">
      <dgm:prSet/>
      <dgm:spPr/>
      <dgm:t>
        <a:bodyPr/>
        <a:lstStyle/>
        <a:p>
          <a:r>
            <a:rPr lang="en-US"/>
            <a:t>A participative approach </a:t>
          </a:r>
        </a:p>
      </dgm:t>
    </dgm:pt>
    <dgm:pt modelId="{4E68CB3A-F511-4E0F-AB51-17894F558D9A}" type="parTrans" cxnId="{2E12BFC5-A628-408F-A96A-FA9523E51B31}">
      <dgm:prSet/>
      <dgm:spPr/>
      <dgm:t>
        <a:bodyPr/>
        <a:lstStyle/>
        <a:p>
          <a:endParaRPr lang="en-US"/>
        </a:p>
      </dgm:t>
    </dgm:pt>
    <dgm:pt modelId="{E5FA4888-7DB3-4FD2-A351-2D19FD0C47F4}" type="sibTrans" cxnId="{2E12BFC5-A628-408F-A96A-FA9523E51B31}">
      <dgm:prSet/>
      <dgm:spPr/>
      <dgm:t>
        <a:bodyPr/>
        <a:lstStyle/>
        <a:p>
          <a:endParaRPr lang="en-US"/>
        </a:p>
      </dgm:t>
    </dgm:pt>
    <dgm:pt modelId="{C3CE2191-1C45-4B41-B86B-BA3F6D95E516}">
      <dgm:prSet/>
      <dgm:spPr/>
      <dgm:t>
        <a:bodyPr/>
        <a:lstStyle/>
        <a:p>
          <a:r>
            <a:rPr lang="en-US"/>
            <a:t>The ability to </a:t>
          </a:r>
          <a:r>
            <a:rPr lang="en-GB"/>
            <a:t>utilise</a:t>
          </a:r>
          <a:r>
            <a:rPr lang="en-US"/>
            <a:t> community asserts</a:t>
          </a:r>
        </a:p>
      </dgm:t>
    </dgm:pt>
    <dgm:pt modelId="{74A960A6-A684-4EAD-96E9-E162FB0F9C25}" type="parTrans" cxnId="{0C359289-3A13-4DF3-8AA3-4A1122BBA787}">
      <dgm:prSet/>
      <dgm:spPr/>
      <dgm:t>
        <a:bodyPr/>
        <a:lstStyle/>
        <a:p>
          <a:endParaRPr lang="en-US"/>
        </a:p>
      </dgm:t>
    </dgm:pt>
    <dgm:pt modelId="{4E38011B-4926-4CD9-A6B2-D1823B077F2D}" type="sibTrans" cxnId="{0C359289-3A13-4DF3-8AA3-4A1122BBA787}">
      <dgm:prSet/>
      <dgm:spPr/>
      <dgm:t>
        <a:bodyPr/>
        <a:lstStyle/>
        <a:p>
          <a:endParaRPr lang="en-US"/>
        </a:p>
      </dgm:t>
    </dgm:pt>
    <dgm:pt modelId="{46005DD0-99B9-4A4C-BA9A-BABFAC2A3045}">
      <dgm:prSet/>
      <dgm:spPr/>
      <dgm:t>
        <a:bodyPr/>
        <a:lstStyle/>
        <a:p>
          <a:r>
            <a:rPr lang="en-US"/>
            <a:t>Experiential learning </a:t>
          </a:r>
        </a:p>
      </dgm:t>
    </dgm:pt>
    <dgm:pt modelId="{72469362-9CE1-4884-A308-6D940B014552}" type="parTrans" cxnId="{A7D23A46-E305-4897-863B-A9D246A1212B}">
      <dgm:prSet/>
      <dgm:spPr/>
      <dgm:t>
        <a:bodyPr/>
        <a:lstStyle/>
        <a:p>
          <a:endParaRPr lang="en-US"/>
        </a:p>
      </dgm:t>
    </dgm:pt>
    <dgm:pt modelId="{5A22934C-2E61-4BF5-98E4-C0347E9E9AEB}" type="sibTrans" cxnId="{A7D23A46-E305-4897-863B-A9D246A1212B}">
      <dgm:prSet/>
      <dgm:spPr/>
      <dgm:t>
        <a:bodyPr/>
        <a:lstStyle/>
        <a:p>
          <a:endParaRPr lang="en-US"/>
        </a:p>
      </dgm:t>
    </dgm:pt>
    <dgm:pt modelId="{2D091D1A-2489-4796-8BB1-D8B057C4230A}">
      <dgm:prSet/>
      <dgm:spPr/>
      <dgm:t>
        <a:bodyPr/>
        <a:lstStyle/>
        <a:p>
          <a:r>
            <a:rPr lang="en-US"/>
            <a:t>Vicarious learning opportunities </a:t>
          </a:r>
        </a:p>
      </dgm:t>
    </dgm:pt>
    <dgm:pt modelId="{0088A57E-3EF4-4B7A-9213-998602FAD027}" type="parTrans" cxnId="{9FE3826C-DAB2-405C-88AE-2702E1CDF040}">
      <dgm:prSet/>
      <dgm:spPr/>
      <dgm:t>
        <a:bodyPr/>
        <a:lstStyle/>
        <a:p>
          <a:endParaRPr lang="en-US"/>
        </a:p>
      </dgm:t>
    </dgm:pt>
    <dgm:pt modelId="{9687B42E-ED61-4AF6-AB3B-9EA96115839F}" type="sibTrans" cxnId="{9FE3826C-DAB2-405C-88AE-2702E1CDF040}">
      <dgm:prSet/>
      <dgm:spPr/>
      <dgm:t>
        <a:bodyPr/>
        <a:lstStyle/>
        <a:p>
          <a:endParaRPr lang="en-US"/>
        </a:p>
      </dgm:t>
    </dgm:pt>
    <dgm:pt modelId="{3EF82AF7-AA21-4283-A8E4-D4A93DD09D0B}">
      <dgm:prSet/>
      <dgm:spPr/>
      <dgm:t>
        <a:bodyPr/>
        <a:lstStyle/>
        <a:p>
          <a:r>
            <a:rPr lang="en-US"/>
            <a:t>Making sure young people know their right </a:t>
          </a:r>
        </a:p>
      </dgm:t>
    </dgm:pt>
    <dgm:pt modelId="{27B35C9F-5CC8-4936-A73C-9FBB5667FC5E}" type="parTrans" cxnId="{86481C94-6856-47FD-A614-B471CAEA89C9}">
      <dgm:prSet/>
      <dgm:spPr/>
      <dgm:t>
        <a:bodyPr/>
        <a:lstStyle/>
        <a:p>
          <a:endParaRPr lang="en-US"/>
        </a:p>
      </dgm:t>
    </dgm:pt>
    <dgm:pt modelId="{C1BDCD8F-8CC1-410D-BAAF-6941A98D7B4C}" type="sibTrans" cxnId="{86481C94-6856-47FD-A614-B471CAEA89C9}">
      <dgm:prSet/>
      <dgm:spPr/>
      <dgm:t>
        <a:bodyPr/>
        <a:lstStyle/>
        <a:p>
          <a:endParaRPr lang="en-US"/>
        </a:p>
      </dgm:t>
    </dgm:pt>
    <dgm:pt modelId="{CE8D07ED-960F-4432-8601-01F3E77381ED}" type="pres">
      <dgm:prSet presAssocID="{D6DFC557-504A-4496-93DA-9627527FCA0B}" presName="diagram" presStyleCnt="0">
        <dgm:presLayoutVars>
          <dgm:dir/>
          <dgm:resizeHandles val="exact"/>
        </dgm:presLayoutVars>
      </dgm:prSet>
      <dgm:spPr/>
    </dgm:pt>
    <dgm:pt modelId="{E9A18F5A-3A2D-4F9D-985B-45F062E48FB3}" type="pres">
      <dgm:prSet presAssocID="{C3A161AF-7715-46FF-91F4-B0FCFD5BF7DB}" presName="node" presStyleLbl="node1" presStyleIdx="0" presStyleCnt="6">
        <dgm:presLayoutVars>
          <dgm:bulletEnabled val="1"/>
        </dgm:presLayoutVars>
      </dgm:prSet>
      <dgm:spPr/>
    </dgm:pt>
    <dgm:pt modelId="{E14FF572-5872-4894-A725-BC4177D5DE41}" type="pres">
      <dgm:prSet presAssocID="{98F3397B-B286-4745-A6AB-724E845D804F}" presName="sibTrans" presStyleCnt="0"/>
      <dgm:spPr/>
    </dgm:pt>
    <dgm:pt modelId="{A1AC9133-51CB-496B-B40D-1F403F161129}" type="pres">
      <dgm:prSet presAssocID="{473475A5-4627-4D30-A54B-BE25F2DCF4D9}" presName="node" presStyleLbl="node1" presStyleIdx="1" presStyleCnt="6">
        <dgm:presLayoutVars>
          <dgm:bulletEnabled val="1"/>
        </dgm:presLayoutVars>
      </dgm:prSet>
      <dgm:spPr/>
    </dgm:pt>
    <dgm:pt modelId="{0E9CD512-3E0C-458F-B2A1-4299E77492D7}" type="pres">
      <dgm:prSet presAssocID="{E5FA4888-7DB3-4FD2-A351-2D19FD0C47F4}" presName="sibTrans" presStyleCnt="0"/>
      <dgm:spPr/>
    </dgm:pt>
    <dgm:pt modelId="{AB018C59-1061-44B8-901D-0343A0D184FB}" type="pres">
      <dgm:prSet presAssocID="{C3CE2191-1C45-4B41-B86B-BA3F6D95E516}" presName="node" presStyleLbl="node1" presStyleIdx="2" presStyleCnt="6">
        <dgm:presLayoutVars>
          <dgm:bulletEnabled val="1"/>
        </dgm:presLayoutVars>
      </dgm:prSet>
      <dgm:spPr/>
    </dgm:pt>
    <dgm:pt modelId="{ECF37CDA-2D78-4A14-9694-E16787703729}" type="pres">
      <dgm:prSet presAssocID="{4E38011B-4926-4CD9-A6B2-D1823B077F2D}" presName="sibTrans" presStyleCnt="0"/>
      <dgm:spPr/>
    </dgm:pt>
    <dgm:pt modelId="{D3E85ABE-A33E-4B5E-83B4-8E1A4082C17F}" type="pres">
      <dgm:prSet presAssocID="{46005DD0-99B9-4A4C-BA9A-BABFAC2A3045}" presName="node" presStyleLbl="node1" presStyleIdx="3" presStyleCnt="6">
        <dgm:presLayoutVars>
          <dgm:bulletEnabled val="1"/>
        </dgm:presLayoutVars>
      </dgm:prSet>
      <dgm:spPr/>
    </dgm:pt>
    <dgm:pt modelId="{1A349B76-AB7B-48A8-9447-012450EC4E86}" type="pres">
      <dgm:prSet presAssocID="{5A22934C-2E61-4BF5-98E4-C0347E9E9AEB}" presName="sibTrans" presStyleCnt="0"/>
      <dgm:spPr/>
    </dgm:pt>
    <dgm:pt modelId="{332E4268-67D7-4151-AD84-4C85F9F72AAB}" type="pres">
      <dgm:prSet presAssocID="{2D091D1A-2489-4796-8BB1-D8B057C4230A}" presName="node" presStyleLbl="node1" presStyleIdx="4" presStyleCnt="6">
        <dgm:presLayoutVars>
          <dgm:bulletEnabled val="1"/>
        </dgm:presLayoutVars>
      </dgm:prSet>
      <dgm:spPr/>
    </dgm:pt>
    <dgm:pt modelId="{8DA0020F-2551-443B-8F5D-D7B9A9E64F9A}" type="pres">
      <dgm:prSet presAssocID="{9687B42E-ED61-4AF6-AB3B-9EA96115839F}" presName="sibTrans" presStyleCnt="0"/>
      <dgm:spPr/>
    </dgm:pt>
    <dgm:pt modelId="{44CE662A-F622-4230-84DA-4240A4D6E152}" type="pres">
      <dgm:prSet presAssocID="{3EF82AF7-AA21-4283-A8E4-D4A93DD09D0B}" presName="node" presStyleLbl="node1" presStyleIdx="5" presStyleCnt="6">
        <dgm:presLayoutVars>
          <dgm:bulletEnabled val="1"/>
        </dgm:presLayoutVars>
      </dgm:prSet>
      <dgm:spPr/>
    </dgm:pt>
  </dgm:ptLst>
  <dgm:cxnLst>
    <dgm:cxn modelId="{CA2B9E15-0BA4-4439-BBE1-8C0AA7D09F70}" type="presOf" srcId="{46005DD0-99B9-4A4C-BA9A-BABFAC2A3045}" destId="{D3E85ABE-A33E-4B5E-83B4-8E1A4082C17F}" srcOrd="0" destOrd="0" presId="urn:microsoft.com/office/officeart/2005/8/layout/default"/>
    <dgm:cxn modelId="{3BCF4942-EA9F-4F57-AB55-24A2784AA25A}" srcId="{D6DFC557-504A-4496-93DA-9627527FCA0B}" destId="{C3A161AF-7715-46FF-91F4-B0FCFD5BF7DB}" srcOrd="0" destOrd="0" parTransId="{3DF45369-BAFF-4D6C-A592-1300BDE5FE0B}" sibTransId="{98F3397B-B286-4745-A6AB-724E845D804F}"/>
    <dgm:cxn modelId="{A7D23A46-E305-4897-863B-A9D246A1212B}" srcId="{D6DFC557-504A-4496-93DA-9627527FCA0B}" destId="{46005DD0-99B9-4A4C-BA9A-BABFAC2A3045}" srcOrd="3" destOrd="0" parTransId="{72469362-9CE1-4884-A308-6D940B014552}" sibTransId="{5A22934C-2E61-4BF5-98E4-C0347E9E9AEB}"/>
    <dgm:cxn modelId="{9FE3826C-DAB2-405C-88AE-2702E1CDF040}" srcId="{D6DFC557-504A-4496-93DA-9627527FCA0B}" destId="{2D091D1A-2489-4796-8BB1-D8B057C4230A}" srcOrd="4" destOrd="0" parTransId="{0088A57E-3EF4-4B7A-9213-998602FAD027}" sibTransId="{9687B42E-ED61-4AF6-AB3B-9EA96115839F}"/>
    <dgm:cxn modelId="{A619C553-56D1-4779-8B11-10C2D13D76B7}" type="presOf" srcId="{473475A5-4627-4D30-A54B-BE25F2DCF4D9}" destId="{A1AC9133-51CB-496B-B40D-1F403F161129}" srcOrd="0" destOrd="0" presId="urn:microsoft.com/office/officeart/2005/8/layout/default"/>
    <dgm:cxn modelId="{4A239359-C3E4-4B98-B70D-BB80772B5AF7}" type="presOf" srcId="{2D091D1A-2489-4796-8BB1-D8B057C4230A}" destId="{332E4268-67D7-4151-AD84-4C85F9F72AAB}" srcOrd="0" destOrd="0" presId="urn:microsoft.com/office/officeart/2005/8/layout/default"/>
    <dgm:cxn modelId="{0C359289-3A13-4DF3-8AA3-4A1122BBA787}" srcId="{D6DFC557-504A-4496-93DA-9627527FCA0B}" destId="{C3CE2191-1C45-4B41-B86B-BA3F6D95E516}" srcOrd="2" destOrd="0" parTransId="{74A960A6-A684-4EAD-96E9-E162FB0F9C25}" sibTransId="{4E38011B-4926-4CD9-A6B2-D1823B077F2D}"/>
    <dgm:cxn modelId="{86481C94-6856-47FD-A614-B471CAEA89C9}" srcId="{D6DFC557-504A-4496-93DA-9627527FCA0B}" destId="{3EF82AF7-AA21-4283-A8E4-D4A93DD09D0B}" srcOrd="5" destOrd="0" parTransId="{27B35C9F-5CC8-4936-A73C-9FBB5667FC5E}" sibTransId="{C1BDCD8F-8CC1-410D-BAAF-6941A98D7B4C}"/>
    <dgm:cxn modelId="{8DE21EBB-143E-4D17-9DD8-E4AAC68AB6D9}" type="presOf" srcId="{C3CE2191-1C45-4B41-B86B-BA3F6D95E516}" destId="{AB018C59-1061-44B8-901D-0343A0D184FB}" srcOrd="0" destOrd="0" presId="urn:microsoft.com/office/officeart/2005/8/layout/default"/>
    <dgm:cxn modelId="{2E12BFC5-A628-408F-A96A-FA9523E51B31}" srcId="{D6DFC557-504A-4496-93DA-9627527FCA0B}" destId="{473475A5-4627-4D30-A54B-BE25F2DCF4D9}" srcOrd="1" destOrd="0" parTransId="{4E68CB3A-F511-4E0F-AB51-17894F558D9A}" sibTransId="{E5FA4888-7DB3-4FD2-A351-2D19FD0C47F4}"/>
    <dgm:cxn modelId="{A579C6CB-CC4B-46F9-917A-119C3BDC8B6C}" type="presOf" srcId="{3EF82AF7-AA21-4283-A8E4-D4A93DD09D0B}" destId="{44CE662A-F622-4230-84DA-4240A4D6E152}" srcOrd="0" destOrd="0" presId="urn:microsoft.com/office/officeart/2005/8/layout/default"/>
    <dgm:cxn modelId="{38AAFFCE-E520-46B9-B8FB-D2D760E0ED11}" type="presOf" srcId="{C3A161AF-7715-46FF-91F4-B0FCFD5BF7DB}" destId="{E9A18F5A-3A2D-4F9D-985B-45F062E48FB3}" srcOrd="0" destOrd="0" presId="urn:microsoft.com/office/officeart/2005/8/layout/default"/>
    <dgm:cxn modelId="{71FDA3F0-F16C-40FC-AC69-F3E817924C91}" type="presOf" srcId="{D6DFC557-504A-4496-93DA-9627527FCA0B}" destId="{CE8D07ED-960F-4432-8601-01F3E77381ED}" srcOrd="0" destOrd="0" presId="urn:microsoft.com/office/officeart/2005/8/layout/default"/>
    <dgm:cxn modelId="{D89257C6-0D41-4E2C-BD83-F8FC316721F6}" type="presParOf" srcId="{CE8D07ED-960F-4432-8601-01F3E77381ED}" destId="{E9A18F5A-3A2D-4F9D-985B-45F062E48FB3}" srcOrd="0" destOrd="0" presId="urn:microsoft.com/office/officeart/2005/8/layout/default"/>
    <dgm:cxn modelId="{345A51C0-BA79-4840-9E9C-D265E67FC33D}" type="presParOf" srcId="{CE8D07ED-960F-4432-8601-01F3E77381ED}" destId="{E14FF572-5872-4894-A725-BC4177D5DE41}" srcOrd="1" destOrd="0" presId="urn:microsoft.com/office/officeart/2005/8/layout/default"/>
    <dgm:cxn modelId="{C45EE9D7-F3BB-4F6A-B47A-5BE9F133A52A}" type="presParOf" srcId="{CE8D07ED-960F-4432-8601-01F3E77381ED}" destId="{A1AC9133-51CB-496B-B40D-1F403F161129}" srcOrd="2" destOrd="0" presId="urn:microsoft.com/office/officeart/2005/8/layout/default"/>
    <dgm:cxn modelId="{C15A9748-33F5-4DC4-BD2B-336651A5AC9A}" type="presParOf" srcId="{CE8D07ED-960F-4432-8601-01F3E77381ED}" destId="{0E9CD512-3E0C-458F-B2A1-4299E77492D7}" srcOrd="3" destOrd="0" presId="urn:microsoft.com/office/officeart/2005/8/layout/default"/>
    <dgm:cxn modelId="{11F45380-50DD-4C59-8CC0-05C6F0AB6AA1}" type="presParOf" srcId="{CE8D07ED-960F-4432-8601-01F3E77381ED}" destId="{AB018C59-1061-44B8-901D-0343A0D184FB}" srcOrd="4" destOrd="0" presId="urn:microsoft.com/office/officeart/2005/8/layout/default"/>
    <dgm:cxn modelId="{93C7ABBB-8194-4095-8DF4-CD6E5C88965E}" type="presParOf" srcId="{CE8D07ED-960F-4432-8601-01F3E77381ED}" destId="{ECF37CDA-2D78-4A14-9694-E16787703729}" srcOrd="5" destOrd="0" presId="urn:microsoft.com/office/officeart/2005/8/layout/default"/>
    <dgm:cxn modelId="{7DEECEE4-5200-4F94-BC19-162110C16D3A}" type="presParOf" srcId="{CE8D07ED-960F-4432-8601-01F3E77381ED}" destId="{D3E85ABE-A33E-4B5E-83B4-8E1A4082C17F}" srcOrd="6" destOrd="0" presId="urn:microsoft.com/office/officeart/2005/8/layout/default"/>
    <dgm:cxn modelId="{024F70F3-B74C-4CFF-9EF6-34B889FF681E}" type="presParOf" srcId="{CE8D07ED-960F-4432-8601-01F3E77381ED}" destId="{1A349B76-AB7B-48A8-9447-012450EC4E86}" srcOrd="7" destOrd="0" presId="urn:microsoft.com/office/officeart/2005/8/layout/default"/>
    <dgm:cxn modelId="{D350B542-2226-4459-87B7-BEF98DB7FEC0}" type="presParOf" srcId="{CE8D07ED-960F-4432-8601-01F3E77381ED}" destId="{332E4268-67D7-4151-AD84-4C85F9F72AAB}" srcOrd="8" destOrd="0" presId="urn:microsoft.com/office/officeart/2005/8/layout/default"/>
    <dgm:cxn modelId="{0556757B-12FC-48B9-999F-CE99A52FB8EE}" type="presParOf" srcId="{CE8D07ED-960F-4432-8601-01F3E77381ED}" destId="{8DA0020F-2551-443B-8F5D-D7B9A9E64F9A}" srcOrd="9" destOrd="0" presId="urn:microsoft.com/office/officeart/2005/8/layout/default"/>
    <dgm:cxn modelId="{04593843-E7BA-4671-8969-5747BC1BFB81}" type="presParOf" srcId="{CE8D07ED-960F-4432-8601-01F3E77381ED}" destId="{44CE662A-F622-4230-84DA-4240A4D6E152}" srcOrd="10"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A5D19FE-175E-4C7A-A850-C310A8D63C8E}">
      <dsp:nvSpPr>
        <dsp:cNvPr id="0" name=""/>
        <dsp:cNvSpPr/>
      </dsp:nvSpPr>
      <dsp:spPr>
        <a:xfrm>
          <a:off x="0" y="638187"/>
          <a:ext cx="3043237" cy="1932455"/>
        </a:xfrm>
        <a:prstGeom prst="roundRect">
          <a:avLst>
            <a:gd name="adj" fmla="val 10000"/>
          </a:avLst>
        </a:prstGeom>
        <a:gradFill rotWithShape="0">
          <a:gsLst>
            <a:gs pos="0">
              <a:schemeClr val="accent1">
                <a:hueOff val="0"/>
                <a:satOff val="0"/>
                <a:lumOff val="0"/>
                <a:alphaOff val="0"/>
                <a:tint val="96000"/>
                <a:satMod val="100000"/>
                <a:lumMod val="104000"/>
              </a:schemeClr>
            </a:gs>
            <a:gs pos="78000">
              <a:schemeClr val="accent1">
                <a:hueOff val="0"/>
                <a:satOff val="0"/>
                <a:lumOff val="0"/>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sp>
    <dsp:sp modelId="{B00B1191-69E4-4A3B-B5C5-AAA4F6498B05}">
      <dsp:nvSpPr>
        <dsp:cNvPr id="0" name=""/>
        <dsp:cNvSpPr/>
      </dsp:nvSpPr>
      <dsp:spPr>
        <a:xfrm>
          <a:off x="338137" y="959418"/>
          <a:ext cx="3043237" cy="1932455"/>
        </a:xfrm>
        <a:prstGeom prst="roundRect">
          <a:avLst>
            <a:gd name="adj" fmla="val 10000"/>
          </a:avLst>
        </a:prstGeom>
        <a:solidFill>
          <a:schemeClr val="lt1">
            <a:alpha val="90000"/>
            <a:hueOff val="0"/>
            <a:satOff val="0"/>
            <a:lumOff val="0"/>
            <a:alphaOff val="0"/>
          </a:schemeClr>
        </a:solidFill>
        <a:ln w="9525" cap="flat"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137160" tIns="137160" rIns="137160" bIns="137160" numCol="1" spcCol="1270" anchor="ctr" anchorCtr="0">
          <a:noAutofit/>
        </a:bodyPr>
        <a:lstStyle/>
        <a:p>
          <a:pPr marL="0" lvl="0" indent="0" algn="ctr" defTabSz="1600200">
            <a:lnSpc>
              <a:spcPct val="90000"/>
            </a:lnSpc>
            <a:spcBef>
              <a:spcPct val="0"/>
            </a:spcBef>
            <a:spcAft>
              <a:spcPct val="35000"/>
            </a:spcAft>
            <a:buNone/>
          </a:pPr>
          <a:r>
            <a:rPr lang="en-US" sz="3600" kern="1200"/>
            <a:t>Why is identity so important?</a:t>
          </a:r>
        </a:p>
      </dsp:txBody>
      <dsp:txXfrm>
        <a:off x="394737" y="1016018"/>
        <a:ext cx="2930037" cy="1819255"/>
      </dsp:txXfrm>
    </dsp:sp>
    <dsp:sp modelId="{E538ED88-3219-4CD7-A3B4-A47EA309EE3E}">
      <dsp:nvSpPr>
        <dsp:cNvPr id="0" name=""/>
        <dsp:cNvSpPr/>
      </dsp:nvSpPr>
      <dsp:spPr>
        <a:xfrm>
          <a:off x="3719512" y="638187"/>
          <a:ext cx="3043237" cy="1932455"/>
        </a:xfrm>
        <a:prstGeom prst="roundRect">
          <a:avLst>
            <a:gd name="adj" fmla="val 10000"/>
          </a:avLst>
        </a:prstGeom>
        <a:gradFill rotWithShape="0">
          <a:gsLst>
            <a:gs pos="0">
              <a:schemeClr val="accent1">
                <a:hueOff val="0"/>
                <a:satOff val="0"/>
                <a:lumOff val="0"/>
                <a:alphaOff val="0"/>
                <a:tint val="96000"/>
                <a:satMod val="100000"/>
                <a:lumMod val="104000"/>
              </a:schemeClr>
            </a:gs>
            <a:gs pos="78000">
              <a:schemeClr val="accent1">
                <a:hueOff val="0"/>
                <a:satOff val="0"/>
                <a:lumOff val="0"/>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sp>
    <dsp:sp modelId="{A2F9F6FF-0C8F-4960-B1D7-943AF9352FED}">
      <dsp:nvSpPr>
        <dsp:cNvPr id="0" name=""/>
        <dsp:cNvSpPr/>
      </dsp:nvSpPr>
      <dsp:spPr>
        <a:xfrm>
          <a:off x="4057650" y="959418"/>
          <a:ext cx="3043237" cy="1932455"/>
        </a:xfrm>
        <a:prstGeom prst="roundRect">
          <a:avLst>
            <a:gd name="adj" fmla="val 10000"/>
          </a:avLst>
        </a:prstGeom>
        <a:solidFill>
          <a:schemeClr val="lt1">
            <a:alpha val="90000"/>
            <a:hueOff val="0"/>
            <a:satOff val="0"/>
            <a:lumOff val="0"/>
            <a:alphaOff val="0"/>
          </a:schemeClr>
        </a:solidFill>
        <a:ln w="9525" cap="flat"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137160" tIns="137160" rIns="137160" bIns="137160" numCol="1" spcCol="1270" anchor="ctr" anchorCtr="0">
          <a:noAutofit/>
        </a:bodyPr>
        <a:lstStyle/>
        <a:p>
          <a:pPr marL="0" lvl="0" indent="0" algn="ctr" defTabSz="1600200">
            <a:lnSpc>
              <a:spcPct val="90000"/>
            </a:lnSpc>
            <a:spcBef>
              <a:spcPct val="0"/>
            </a:spcBef>
            <a:spcAft>
              <a:spcPct val="35000"/>
            </a:spcAft>
            <a:buNone/>
          </a:pPr>
          <a:r>
            <a:rPr lang="en-US" sz="3600" kern="1200"/>
            <a:t>What makes our identity?</a:t>
          </a:r>
        </a:p>
      </dsp:txBody>
      <dsp:txXfrm>
        <a:off x="4114250" y="1016018"/>
        <a:ext cx="2930037" cy="1819255"/>
      </dsp:txXfrm>
    </dsp:sp>
    <dsp:sp modelId="{DA40106D-279F-466C-8A83-60B99B58FB3D}">
      <dsp:nvSpPr>
        <dsp:cNvPr id="0" name=""/>
        <dsp:cNvSpPr/>
      </dsp:nvSpPr>
      <dsp:spPr>
        <a:xfrm>
          <a:off x="7439025" y="638187"/>
          <a:ext cx="3043237" cy="1932455"/>
        </a:xfrm>
        <a:prstGeom prst="roundRect">
          <a:avLst>
            <a:gd name="adj" fmla="val 10000"/>
          </a:avLst>
        </a:prstGeom>
        <a:gradFill rotWithShape="0">
          <a:gsLst>
            <a:gs pos="0">
              <a:schemeClr val="accent1">
                <a:hueOff val="0"/>
                <a:satOff val="0"/>
                <a:lumOff val="0"/>
                <a:alphaOff val="0"/>
                <a:tint val="96000"/>
                <a:satMod val="100000"/>
                <a:lumMod val="104000"/>
              </a:schemeClr>
            </a:gs>
            <a:gs pos="78000">
              <a:schemeClr val="accent1">
                <a:hueOff val="0"/>
                <a:satOff val="0"/>
                <a:lumOff val="0"/>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sp>
    <dsp:sp modelId="{515BDB2C-FDB9-47D3-A200-08DB94DBF243}">
      <dsp:nvSpPr>
        <dsp:cNvPr id="0" name=""/>
        <dsp:cNvSpPr/>
      </dsp:nvSpPr>
      <dsp:spPr>
        <a:xfrm>
          <a:off x="7777162" y="959418"/>
          <a:ext cx="3043237" cy="1932455"/>
        </a:xfrm>
        <a:prstGeom prst="roundRect">
          <a:avLst>
            <a:gd name="adj" fmla="val 10000"/>
          </a:avLst>
        </a:prstGeom>
        <a:solidFill>
          <a:schemeClr val="lt1">
            <a:alpha val="90000"/>
            <a:hueOff val="0"/>
            <a:satOff val="0"/>
            <a:lumOff val="0"/>
            <a:alphaOff val="0"/>
          </a:schemeClr>
        </a:solidFill>
        <a:ln w="9525" cap="flat"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137160" tIns="137160" rIns="137160" bIns="137160" numCol="1" spcCol="1270" anchor="ctr" anchorCtr="0">
          <a:noAutofit/>
        </a:bodyPr>
        <a:lstStyle/>
        <a:p>
          <a:pPr marL="0" lvl="0" indent="0" algn="ctr" defTabSz="1600200">
            <a:lnSpc>
              <a:spcPct val="90000"/>
            </a:lnSpc>
            <a:spcBef>
              <a:spcPct val="0"/>
            </a:spcBef>
            <a:spcAft>
              <a:spcPct val="35000"/>
            </a:spcAft>
            <a:buNone/>
          </a:pPr>
          <a:r>
            <a:rPr lang="en-US" sz="3600" kern="1200"/>
            <a:t>What does identity do for us?</a:t>
          </a:r>
        </a:p>
      </dsp:txBody>
      <dsp:txXfrm>
        <a:off x="7833762" y="1016018"/>
        <a:ext cx="2930037" cy="181925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D45C06A-6F49-4E38-A792-4D2A04FCFCE7}">
      <dsp:nvSpPr>
        <dsp:cNvPr id="0" name=""/>
        <dsp:cNvSpPr/>
      </dsp:nvSpPr>
      <dsp:spPr>
        <a:xfrm>
          <a:off x="3170" y="130347"/>
          <a:ext cx="2514897" cy="1508938"/>
        </a:xfrm>
        <a:prstGeom prst="rect">
          <a:avLst/>
        </a:prstGeom>
        <a:gradFill rotWithShape="0">
          <a:gsLst>
            <a:gs pos="0">
              <a:schemeClr val="accent2">
                <a:hueOff val="0"/>
                <a:satOff val="0"/>
                <a:lumOff val="0"/>
                <a:alphaOff val="0"/>
                <a:tint val="96000"/>
                <a:satMod val="100000"/>
                <a:lumMod val="104000"/>
              </a:schemeClr>
            </a:gs>
            <a:gs pos="78000">
              <a:schemeClr val="accent2">
                <a:hueOff val="0"/>
                <a:satOff val="0"/>
                <a:lumOff val="0"/>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a:t>Ethics 		interests </a:t>
          </a:r>
        </a:p>
      </dsp:txBody>
      <dsp:txXfrm>
        <a:off x="3170" y="130347"/>
        <a:ext cx="2514897" cy="1508938"/>
      </dsp:txXfrm>
    </dsp:sp>
    <dsp:sp modelId="{CE35BBC9-3AE6-4CB2-92BA-922391B61B03}">
      <dsp:nvSpPr>
        <dsp:cNvPr id="0" name=""/>
        <dsp:cNvSpPr/>
      </dsp:nvSpPr>
      <dsp:spPr>
        <a:xfrm>
          <a:off x="2769557" y="130347"/>
          <a:ext cx="2514897" cy="1508938"/>
        </a:xfrm>
        <a:prstGeom prst="rect">
          <a:avLst/>
        </a:prstGeom>
        <a:gradFill rotWithShape="0">
          <a:gsLst>
            <a:gs pos="0">
              <a:schemeClr val="accent2">
                <a:hueOff val="164213"/>
                <a:satOff val="-2682"/>
                <a:lumOff val="168"/>
                <a:alphaOff val="0"/>
                <a:tint val="96000"/>
                <a:satMod val="100000"/>
                <a:lumMod val="104000"/>
              </a:schemeClr>
            </a:gs>
            <a:gs pos="78000">
              <a:schemeClr val="accent2">
                <a:hueOff val="164213"/>
                <a:satOff val="-2682"/>
                <a:lumOff val="168"/>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a:t>Values 		hobbies </a:t>
          </a:r>
        </a:p>
      </dsp:txBody>
      <dsp:txXfrm>
        <a:off x="2769557" y="130347"/>
        <a:ext cx="2514897" cy="1508938"/>
      </dsp:txXfrm>
    </dsp:sp>
    <dsp:sp modelId="{94F42227-1A98-40B5-B8B1-DA395F5BFF02}">
      <dsp:nvSpPr>
        <dsp:cNvPr id="0" name=""/>
        <dsp:cNvSpPr/>
      </dsp:nvSpPr>
      <dsp:spPr>
        <a:xfrm>
          <a:off x="5535944" y="130347"/>
          <a:ext cx="2514897" cy="1508938"/>
        </a:xfrm>
        <a:prstGeom prst="rect">
          <a:avLst/>
        </a:prstGeom>
        <a:gradFill rotWithShape="0">
          <a:gsLst>
            <a:gs pos="0">
              <a:schemeClr val="accent2">
                <a:hueOff val="328426"/>
                <a:satOff val="-5363"/>
                <a:lumOff val="336"/>
                <a:alphaOff val="0"/>
                <a:tint val="96000"/>
                <a:satMod val="100000"/>
                <a:lumMod val="104000"/>
              </a:schemeClr>
            </a:gs>
            <a:gs pos="78000">
              <a:schemeClr val="accent2">
                <a:hueOff val="328426"/>
                <a:satOff val="-5363"/>
                <a:lumOff val="336"/>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a:t>Beliefs 		body image</a:t>
          </a:r>
        </a:p>
      </dsp:txBody>
      <dsp:txXfrm>
        <a:off x="5535944" y="130347"/>
        <a:ext cx="2514897" cy="1508938"/>
      </dsp:txXfrm>
    </dsp:sp>
    <dsp:sp modelId="{B52D9249-D8D4-4198-AC68-C358F99DD5C8}">
      <dsp:nvSpPr>
        <dsp:cNvPr id="0" name=""/>
        <dsp:cNvSpPr/>
      </dsp:nvSpPr>
      <dsp:spPr>
        <a:xfrm>
          <a:off x="8302332" y="130347"/>
          <a:ext cx="2514897" cy="1508938"/>
        </a:xfrm>
        <a:prstGeom prst="rect">
          <a:avLst/>
        </a:prstGeom>
        <a:gradFill rotWithShape="0">
          <a:gsLst>
            <a:gs pos="0">
              <a:schemeClr val="accent2">
                <a:hueOff val="492639"/>
                <a:satOff val="-8045"/>
                <a:lumOff val="504"/>
                <a:alphaOff val="0"/>
                <a:tint val="96000"/>
                <a:satMod val="100000"/>
                <a:lumMod val="104000"/>
              </a:schemeClr>
            </a:gs>
            <a:gs pos="78000">
              <a:schemeClr val="accent2">
                <a:hueOff val="492639"/>
                <a:satOff val="-8045"/>
                <a:lumOff val="504"/>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a:t>Sex			backgrounds			</a:t>
          </a:r>
        </a:p>
      </dsp:txBody>
      <dsp:txXfrm>
        <a:off x="8302332" y="130347"/>
        <a:ext cx="2514897" cy="1508938"/>
      </dsp:txXfrm>
    </dsp:sp>
    <dsp:sp modelId="{C75AE926-FC5F-43B7-AAEA-8A8D520E73B6}">
      <dsp:nvSpPr>
        <dsp:cNvPr id="0" name=""/>
        <dsp:cNvSpPr/>
      </dsp:nvSpPr>
      <dsp:spPr>
        <a:xfrm>
          <a:off x="3170" y="1890775"/>
          <a:ext cx="2514897" cy="1508938"/>
        </a:xfrm>
        <a:prstGeom prst="rect">
          <a:avLst/>
        </a:prstGeom>
        <a:gradFill rotWithShape="0">
          <a:gsLst>
            <a:gs pos="0">
              <a:schemeClr val="accent2">
                <a:hueOff val="656851"/>
                <a:satOff val="-10727"/>
                <a:lumOff val="672"/>
                <a:alphaOff val="0"/>
                <a:tint val="96000"/>
                <a:satMod val="100000"/>
                <a:lumMod val="104000"/>
              </a:schemeClr>
            </a:gs>
            <a:gs pos="78000">
              <a:schemeClr val="accent2">
                <a:hueOff val="656851"/>
                <a:satOff val="-10727"/>
                <a:lumOff val="672"/>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a:t>Gender</a:t>
          </a:r>
        </a:p>
      </dsp:txBody>
      <dsp:txXfrm>
        <a:off x="3170" y="1890775"/>
        <a:ext cx="2514897" cy="1508938"/>
      </dsp:txXfrm>
    </dsp:sp>
    <dsp:sp modelId="{82409955-0BED-4292-A5A4-7F6EC6F36C89}">
      <dsp:nvSpPr>
        <dsp:cNvPr id="0" name=""/>
        <dsp:cNvSpPr/>
      </dsp:nvSpPr>
      <dsp:spPr>
        <a:xfrm>
          <a:off x="2769557" y="1890775"/>
          <a:ext cx="2514897" cy="1508938"/>
        </a:xfrm>
        <a:prstGeom prst="rect">
          <a:avLst/>
        </a:prstGeom>
        <a:gradFill rotWithShape="0">
          <a:gsLst>
            <a:gs pos="0">
              <a:schemeClr val="accent2">
                <a:hueOff val="821064"/>
                <a:satOff val="-13409"/>
                <a:lumOff val="840"/>
                <a:alphaOff val="0"/>
                <a:tint val="96000"/>
                <a:satMod val="100000"/>
                <a:lumMod val="104000"/>
              </a:schemeClr>
            </a:gs>
            <a:gs pos="78000">
              <a:schemeClr val="accent2">
                <a:hueOff val="821064"/>
                <a:satOff val="-13409"/>
                <a:lumOff val="840"/>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a:t>Friends</a:t>
          </a:r>
        </a:p>
      </dsp:txBody>
      <dsp:txXfrm>
        <a:off x="2769557" y="1890775"/>
        <a:ext cx="2514897" cy="1508938"/>
      </dsp:txXfrm>
    </dsp:sp>
    <dsp:sp modelId="{1AAD7214-7468-4631-8CB5-D96679062EB4}">
      <dsp:nvSpPr>
        <dsp:cNvPr id="0" name=""/>
        <dsp:cNvSpPr/>
      </dsp:nvSpPr>
      <dsp:spPr>
        <a:xfrm>
          <a:off x="5535944" y="1890775"/>
          <a:ext cx="2514897" cy="1508938"/>
        </a:xfrm>
        <a:prstGeom prst="rect">
          <a:avLst/>
        </a:prstGeom>
        <a:gradFill rotWithShape="0">
          <a:gsLst>
            <a:gs pos="0">
              <a:schemeClr val="accent2">
                <a:hueOff val="985277"/>
                <a:satOff val="-16090"/>
                <a:lumOff val="1008"/>
                <a:alphaOff val="0"/>
                <a:tint val="96000"/>
                <a:satMod val="100000"/>
                <a:lumMod val="104000"/>
              </a:schemeClr>
            </a:gs>
            <a:gs pos="78000">
              <a:schemeClr val="accent2">
                <a:hueOff val="985277"/>
                <a:satOff val="-16090"/>
                <a:lumOff val="1008"/>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a:t>Family </a:t>
          </a:r>
        </a:p>
      </dsp:txBody>
      <dsp:txXfrm>
        <a:off x="5535944" y="1890775"/>
        <a:ext cx="2514897" cy="1508938"/>
      </dsp:txXfrm>
    </dsp:sp>
    <dsp:sp modelId="{EEA920C3-D25D-43A3-9C4A-E49E8FC286FE}">
      <dsp:nvSpPr>
        <dsp:cNvPr id="0" name=""/>
        <dsp:cNvSpPr/>
      </dsp:nvSpPr>
      <dsp:spPr>
        <a:xfrm>
          <a:off x="8302332" y="1890775"/>
          <a:ext cx="2514897" cy="1508938"/>
        </a:xfrm>
        <a:prstGeom prst="rect">
          <a:avLst/>
        </a:prstGeom>
        <a:gradFill rotWithShape="0">
          <a:gsLst>
            <a:gs pos="0">
              <a:schemeClr val="accent2">
                <a:hueOff val="1149490"/>
                <a:satOff val="-18772"/>
                <a:lumOff val="1176"/>
                <a:alphaOff val="0"/>
                <a:tint val="96000"/>
                <a:satMod val="100000"/>
                <a:lumMod val="104000"/>
              </a:schemeClr>
            </a:gs>
            <a:gs pos="78000">
              <a:schemeClr val="accent2">
                <a:hueOff val="1149490"/>
                <a:satOff val="-18772"/>
                <a:lumOff val="1176"/>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a:t>Work </a:t>
          </a:r>
        </a:p>
      </dsp:txBody>
      <dsp:txXfrm>
        <a:off x="8302332" y="1890775"/>
        <a:ext cx="2514897" cy="150893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9A18F5A-3A2D-4F9D-985B-45F062E48FB3}">
      <dsp:nvSpPr>
        <dsp:cNvPr id="0" name=""/>
        <dsp:cNvSpPr/>
      </dsp:nvSpPr>
      <dsp:spPr>
        <a:xfrm>
          <a:off x="1073586" y="3281"/>
          <a:ext cx="2710383" cy="1626230"/>
        </a:xfrm>
        <a:prstGeom prst="rect">
          <a:avLst/>
        </a:prstGeom>
        <a:gradFill rotWithShape="0">
          <a:gsLst>
            <a:gs pos="0">
              <a:schemeClr val="accent2">
                <a:hueOff val="0"/>
                <a:satOff val="0"/>
                <a:lumOff val="0"/>
                <a:alphaOff val="0"/>
                <a:tint val="96000"/>
                <a:satMod val="100000"/>
                <a:lumMod val="104000"/>
              </a:schemeClr>
            </a:gs>
            <a:gs pos="78000">
              <a:schemeClr val="accent2">
                <a:hueOff val="0"/>
                <a:satOff val="0"/>
                <a:lumOff val="0"/>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US" sz="2500" kern="1200"/>
            <a:t>Long term engagement for those aged 11 to 25.</a:t>
          </a:r>
        </a:p>
      </dsp:txBody>
      <dsp:txXfrm>
        <a:off x="1073586" y="3281"/>
        <a:ext cx="2710383" cy="1626230"/>
      </dsp:txXfrm>
    </dsp:sp>
    <dsp:sp modelId="{A1AC9133-51CB-496B-B40D-1F403F161129}">
      <dsp:nvSpPr>
        <dsp:cNvPr id="0" name=""/>
        <dsp:cNvSpPr/>
      </dsp:nvSpPr>
      <dsp:spPr>
        <a:xfrm>
          <a:off x="4055008" y="3281"/>
          <a:ext cx="2710383" cy="1626230"/>
        </a:xfrm>
        <a:prstGeom prst="rect">
          <a:avLst/>
        </a:prstGeom>
        <a:gradFill rotWithShape="0">
          <a:gsLst>
            <a:gs pos="0">
              <a:schemeClr val="accent3">
                <a:hueOff val="0"/>
                <a:satOff val="0"/>
                <a:lumOff val="0"/>
                <a:alphaOff val="0"/>
                <a:tint val="96000"/>
                <a:satMod val="100000"/>
                <a:lumMod val="104000"/>
              </a:schemeClr>
            </a:gs>
            <a:gs pos="78000">
              <a:schemeClr val="accent3">
                <a:hueOff val="0"/>
                <a:satOff val="0"/>
                <a:lumOff val="0"/>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US" sz="2500" kern="1200"/>
            <a:t>A participative approach </a:t>
          </a:r>
        </a:p>
      </dsp:txBody>
      <dsp:txXfrm>
        <a:off x="4055008" y="3281"/>
        <a:ext cx="2710383" cy="1626230"/>
      </dsp:txXfrm>
    </dsp:sp>
    <dsp:sp modelId="{AB018C59-1061-44B8-901D-0343A0D184FB}">
      <dsp:nvSpPr>
        <dsp:cNvPr id="0" name=""/>
        <dsp:cNvSpPr/>
      </dsp:nvSpPr>
      <dsp:spPr>
        <a:xfrm>
          <a:off x="7036430" y="3281"/>
          <a:ext cx="2710383" cy="1626230"/>
        </a:xfrm>
        <a:prstGeom prst="rect">
          <a:avLst/>
        </a:prstGeom>
        <a:gradFill rotWithShape="0">
          <a:gsLst>
            <a:gs pos="0">
              <a:schemeClr val="accent4">
                <a:hueOff val="0"/>
                <a:satOff val="0"/>
                <a:lumOff val="0"/>
                <a:alphaOff val="0"/>
                <a:tint val="96000"/>
                <a:satMod val="100000"/>
                <a:lumMod val="104000"/>
              </a:schemeClr>
            </a:gs>
            <a:gs pos="78000">
              <a:schemeClr val="accent4">
                <a:hueOff val="0"/>
                <a:satOff val="0"/>
                <a:lumOff val="0"/>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US" sz="2500" kern="1200"/>
            <a:t>The ability to </a:t>
          </a:r>
          <a:r>
            <a:rPr lang="en-GB" sz="2500" kern="1200"/>
            <a:t>utilise</a:t>
          </a:r>
          <a:r>
            <a:rPr lang="en-US" sz="2500" kern="1200"/>
            <a:t> community asserts</a:t>
          </a:r>
        </a:p>
      </dsp:txBody>
      <dsp:txXfrm>
        <a:off x="7036430" y="3281"/>
        <a:ext cx="2710383" cy="1626230"/>
      </dsp:txXfrm>
    </dsp:sp>
    <dsp:sp modelId="{D3E85ABE-A33E-4B5E-83B4-8E1A4082C17F}">
      <dsp:nvSpPr>
        <dsp:cNvPr id="0" name=""/>
        <dsp:cNvSpPr/>
      </dsp:nvSpPr>
      <dsp:spPr>
        <a:xfrm>
          <a:off x="1073586" y="1900550"/>
          <a:ext cx="2710383" cy="1626230"/>
        </a:xfrm>
        <a:prstGeom prst="rect">
          <a:avLst/>
        </a:prstGeom>
        <a:gradFill rotWithShape="0">
          <a:gsLst>
            <a:gs pos="0">
              <a:schemeClr val="accent5">
                <a:hueOff val="0"/>
                <a:satOff val="0"/>
                <a:lumOff val="0"/>
                <a:alphaOff val="0"/>
                <a:tint val="96000"/>
                <a:satMod val="100000"/>
                <a:lumMod val="104000"/>
              </a:schemeClr>
            </a:gs>
            <a:gs pos="78000">
              <a:schemeClr val="accent5">
                <a:hueOff val="0"/>
                <a:satOff val="0"/>
                <a:lumOff val="0"/>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US" sz="2500" kern="1200"/>
            <a:t>Experiential learning </a:t>
          </a:r>
        </a:p>
      </dsp:txBody>
      <dsp:txXfrm>
        <a:off x="1073586" y="1900550"/>
        <a:ext cx="2710383" cy="1626230"/>
      </dsp:txXfrm>
    </dsp:sp>
    <dsp:sp modelId="{332E4268-67D7-4151-AD84-4C85F9F72AAB}">
      <dsp:nvSpPr>
        <dsp:cNvPr id="0" name=""/>
        <dsp:cNvSpPr/>
      </dsp:nvSpPr>
      <dsp:spPr>
        <a:xfrm>
          <a:off x="4055008" y="1900550"/>
          <a:ext cx="2710383" cy="1626230"/>
        </a:xfrm>
        <a:prstGeom prst="rect">
          <a:avLst/>
        </a:prstGeom>
        <a:gradFill rotWithShape="0">
          <a:gsLst>
            <a:gs pos="0">
              <a:schemeClr val="accent6">
                <a:hueOff val="0"/>
                <a:satOff val="0"/>
                <a:lumOff val="0"/>
                <a:alphaOff val="0"/>
                <a:tint val="96000"/>
                <a:satMod val="100000"/>
                <a:lumMod val="104000"/>
              </a:schemeClr>
            </a:gs>
            <a:gs pos="78000">
              <a:schemeClr val="accent6">
                <a:hueOff val="0"/>
                <a:satOff val="0"/>
                <a:lumOff val="0"/>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US" sz="2500" kern="1200"/>
            <a:t>Vicarious learning opportunities </a:t>
          </a:r>
        </a:p>
      </dsp:txBody>
      <dsp:txXfrm>
        <a:off x="4055008" y="1900550"/>
        <a:ext cx="2710383" cy="1626230"/>
      </dsp:txXfrm>
    </dsp:sp>
    <dsp:sp modelId="{44CE662A-F622-4230-84DA-4240A4D6E152}">
      <dsp:nvSpPr>
        <dsp:cNvPr id="0" name=""/>
        <dsp:cNvSpPr/>
      </dsp:nvSpPr>
      <dsp:spPr>
        <a:xfrm>
          <a:off x="7036430" y="1900550"/>
          <a:ext cx="2710383" cy="1626230"/>
        </a:xfrm>
        <a:prstGeom prst="rect">
          <a:avLst/>
        </a:prstGeom>
        <a:gradFill rotWithShape="0">
          <a:gsLst>
            <a:gs pos="0">
              <a:schemeClr val="accent2">
                <a:hueOff val="0"/>
                <a:satOff val="0"/>
                <a:lumOff val="0"/>
                <a:alphaOff val="0"/>
                <a:tint val="96000"/>
                <a:satMod val="100000"/>
                <a:lumMod val="104000"/>
              </a:schemeClr>
            </a:gs>
            <a:gs pos="78000">
              <a:schemeClr val="accent2">
                <a:hueOff val="0"/>
                <a:satOff val="0"/>
                <a:lumOff val="0"/>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US" sz="2500" kern="1200"/>
            <a:t>Making sure young people know their right </a:t>
          </a:r>
        </a:p>
      </dsp:txBody>
      <dsp:txXfrm>
        <a:off x="7036430" y="1900550"/>
        <a:ext cx="2710383" cy="1626230"/>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ctrTitle"/>
          </p:nvPr>
        </p:nvSpPr>
        <p:spPr>
          <a:xfrm>
            <a:off x="1371600" y="1803405"/>
            <a:ext cx="9448800" cy="1825096"/>
          </a:xfrm>
        </p:spPr>
        <p:txBody>
          <a:bodyPr anchor="b">
            <a:normAutofit/>
          </a:bodyPr>
          <a:lstStyle>
            <a:lvl1pPr algn="l">
              <a:defRPr sz="6000"/>
            </a:lvl1pPr>
          </a:lstStyle>
          <a:p>
            <a:r>
              <a:rPr lang="en-US"/>
              <a:t>Click to edit Master title style</a:t>
            </a:r>
            <a:endParaRPr lang="en-US" dirty="0"/>
          </a:p>
        </p:txBody>
      </p:sp>
      <p:sp>
        <p:nvSpPr>
          <p:cNvPr id="3" name="Subtitle 2"/>
          <p:cNvSpPr>
            <a:spLocks noGrp="1"/>
          </p:cNvSpPr>
          <p:nvPr>
            <p:ph type="subTitle" idx="1"/>
          </p:nvPr>
        </p:nvSpPr>
        <p:spPr>
          <a:xfrm>
            <a:off x="1371600" y="3632201"/>
            <a:ext cx="9448800" cy="685800"/>
          </a:xfrm>
        </p:spPr>
        <p:txBody>
          <a:bodyPr>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7909561" y="4314328"/>
            <a:ext cx="2910840" cy="374642"/>
          </a:xfrm>
        </p:spPr>
        <p:txBody>
          <a:bodyPr/>
          <a:lstStyle/>
          <a:p>
            <a:fld id="{48A87A34-81AB-432B-8DAE-1953F412C126}" type="datetimeFigureOut">
              <a:rPr lang="en-US" dirty="0"/>
              <a:t>5/24/2023</a:t>
            </a:fld>
            <a:endParaRPr lang="en-US" dirty="0"/>
          </a:p>
        </p:txBody>
      </p:sp>
      <p:sp>
        <p:nvSpPr>
          <p:cNvPr id="5" name="Footer Placeholder 4"/>
          <p:cNvSpPr>
            <a:spLocks noGrp="1"/>
          </p:cNvSpPr>
          <p:nvPr>
            <p:ph type="ftr" sz="quarter" idx="11"/>
          </p:nvPr>
        </p:nvSpPr>
        <p:spPr>
          <a:xfrm>
            <a:off x="1371600" y="4323845"/>
            <a:ext cx="6400800" cy="365125"/>
          </a:xfrm>
        </p:spPr>
        <p:txBody>
          <a:bodyPr/>
          <a:lstStyle/>
          <a:p>
            <a:endParaRPr lang="en-US" dirty="0"/>
          </a:p>
        </p:txBody>
      </p:sp>
      <p:sp>
        <p:nvSpPr>
          <p:cNvPr id="6" name="Slide Number Placeholder 5"/>
          <p:cNvSpPr>
            <a:spLocks noGrp="1"/>
          </p:cNvSpPr>
          <p:nvPr>
            <p:ph type="sldNum" sz="quarter" idx="12"/>
          </p:nvPr>
        </p:nvSpPr>
        <p:spPr>
          <a:xfrm>
            <a:off x="8077200" y="1430866"/>
            <a:ext cx="2743200" cy="365125"/>
          </a:xfrm>
        </p:spPr>
        <p:txBody>
          <a:bodyPr/>
          <a:lstStyle/>
          <a:p>
            <a:fld id="{6D22F896-40B5-4ADD-8801-0D06FADFA095}" type="slidenum">
              <a:rPr lang="en-US" dirty="0"/>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5/24/2023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pic>
        <p:nvPicPr>
          <p:cNvPr id="9" name="Picture 8"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3"/>
            <a:ext cx="10820399" cy="2801935"/>
          </a:xfrm>
        </p:spPr>
        <p:txBody>
          <a:bodyPr anchor="b">
            <a:normAutofit/>
          </a:bodyPr>
          <a:lstStyle>
            <a:lvl1pPr algn="r">
              <a:defRPr sz="4000"/>
            </a:lvl1pPr>
          </a:lstStyle>
          <a:p>
            <a:r>
              <a:rPr lang="en-US"/>
              <a:t>Click to edit Master title style</a:t>
            </a:r>
            <a:endParaRPr lang="en-US" dirty="0"/>
          </a:p>
        </p:txBody>
      </p:sp>
      <p:sp>
        <p:nvSpPr>
          <p:cNvPr id="3" name="Text Placeholder 2"/>
          <p:cNvSpPr>
            <a:spLocks noGrp="1"/>
          </p:cNvSpPr>
          <p:nvPr>
            <p:ph type="body" idx="1"/>
          </p:nvPr>
        </p:nvSpPr>
        <p:spPr>
          <a:xfrm>
            <a:off x="1024467" y="3641725"/>
            <a:ext cx="10490200" cy="955675"/>
          </a:xfrm>
        </p:spPr>
        <p:txBody>
          <a:bodyPr>
            <a:normAutofit/>
          </a:bodyPr>
          <a:lstStyle>
            <a:lvl1pPr marL="0" indent="0" algn="r">
              <a:buNone/>
              <a:defRPr sz="22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7814452" y="381000"/>
            <a:ext cx="2910840" cy="365125"/>
          </a:xfrm>
        </p:spPr>
        <p:txBody>
          <a:bodyPr/>
          <a:lstStyle>
            <a:lvl1pPr algn="r">
              <a:defRPr/>
            </a:lvl1pPr>
          </a:lstStyle>
          <a:p>
            <a:fld id="{48A87A34-81AB-432B-8DAE-1953F412C126}" type="datetimeFigureOut">
              <a:rPr lang="en-US" dirty="0"/>
              <a:pPr/>
              <a:t>5/24/2023</a:t>
            </a:fld>
            <a:endParaRPr lang="en-US" dirty="0"/>
          </a:p>
        </p:txBody>
      </p:sp>
      <p:sp>
        <p:nvSpPr>
          <p:cNvPr id="5" name="Footer Placeholder 4"/>
          <p:cNvSpPr>
            <a:spLocks noGrp="1"/>
          </p:cNvSpPr>
          <p:nvPr>
            <p:ph type="ftr" sz="quarter" idx="11"/>
          </p:nvPr>
        </p:nvSpPr>
        <p:spPr>
          <a:xfrm>
            <a:off x="685800" y="381001"/>
            <a:ext cx="6991492" cy="364065"/>
          </a:xfrm>
        </p:spPr>
        <p:txBody>
          <a:bodyPr/>
          <a:lstStyle/>
          <a:p>
            <a:endParaRPr lang="en-US" dirty="0"/>
          </a:p>
        </p:txBody>
      </p:sp>
      <p:sp>
        <p:nvSpPr>
          <p:cNvPr id="6" name="Slide Number Placeholder 5"/>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5800" y="2194559"/>
            <a:ext cx="5334000" cy="40241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2194559"/>
            <a:ext cx="5334000" cy="40241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dirty="0"/>
              <a:t>5/24/2023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895600" y="762000"/>
            <a:ext cx="8610600" cy="1295400"/>
          </a:xfrm>
        </p:spPr>
        <p:txBody>
          <a:bodyPr/>
          <a:lstStyle/>
          <a:p>
            <a:r>
              <a:rPr lang="en-US"/>
              <a:t>Click to edit Master title style</a:t>
            </a:r>
            <a:endParaRPr lang="en-US" dirty="0"/>
          </a:p>
        </p:txBody>
      </p:sp>
      <p:sp>
        <p:nvSpPr>
          <p:cNvPr id="3" name="Text Placeholder 2"/>
          <p:cNvSpPr>
            <a:spLocks noGrp="1"/>
          </p:cNvSpPr>
          <p:nvPr>
            <p:ph type="body" idx="1"/>
          </p:nvPr>
        </p:nvSpPr>
        <p:spPr>
          <a:xfrm>
            <a:off x="914409" y="2183802"/>
            <a:ext cx="5079991"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5800" y="3132666"/>
            <a:ext cx="5311775" cy="308601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00800" y="2183802"/>
            <a:ext cx="5105400"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3132666"/>
            <a:ext cx="5334000" cy="308601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dirty="0"/>
              <a:t>5/24/2023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dirty="0"/>
              <a:t>5/24/2023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A87A34-81AB-432B-8DAE-1953F412C126}" type="datetimeFigureOut">
              <a:rPr lang="en-US" dirty="0"/>
              <a:t>5/24/2023</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4114800" cy="1600200"/>
          </a:xfrm>
        </p:spPr>
        <p:txBody>
          <a:bodyPr anchor="b"/>
          <a:lstStyle>
            <a:lvl1pPr algn="l">
              <a:defRPr sz="3200"/>
            </a:lvl1pPr>
          </a:lstStyle>
          <a:p>
            <a:r>
              <a:rPr lang="en-US"/>
              <a:t>Click to edit Master title style</a:t>
            </a:r>
            <a:endParaRPr lang="en-US" dirty="0"/>
          </a:p>
        </p:txBody>
      </p:sp>
      <p:sp>
        <p:nvSpPr>
          <p:cNvPr id="3" name="Content Placeholder 2"/>
          <p:cNvSpPr>
            <a:spLocks noGrp="1"/>
          </p:cNvSpPr>
          <p:nvPr>
            <p:ph idx="1"/>
          </p:nvPr>
        </p:nvSpPr>
        <p:spPr>
          <a:xfrm>
            <a:off x="4995582" y="746759"/>
            <a:ext cx="6510618" cy="5471925"/>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85800" y="3124199"/>
            <a:ext cx="411480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5/24/2023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6873240" cy="1600200"/>
          </a:xfrm>
        </p:spPr>
        <p:txBody>
          <a:bodyPr anchor="b"/>
          <a:lstStyle>
            <a:lvl1pPr algn="l">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861238" y="751241"/>
            <a:ext cx="3644962" cy="5467443"/>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5800" y="3124199"/>
            <a:ext cx="687324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5/24/2023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777" y="4697360"/>
            <a:ext cx="10822034" cy="819355"/>
          </a:xfrm>
        </p:spPr>
        <p:txBody>
          <a:bodyPr anchor="b"/>
          <a:lstStyle>
            <a:lvl1pPr algn="l">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681727" y="941439"/>
            <a:ext cx="10821840" cy="3478161"/>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5800" y="5516715"/>
            <a:ext cx="10820400" cy="701969"/>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5/24/2023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pic>
        <p:nvPicPr>
          <p:cNvPr id="8" name="Picture 7"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2"/>
            <a:ext cx="10820400" cy="2802467"/>
          </a:xfrm>
        </p:spPr>
        <p:txBody>
          <a:bodyPr anchor="ctr"/>
          <a:lstStyle>
            <a:lvl1pPr algn="l">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1024467" y="3649133"/>
            <a:ext cx="10130516" cy="999067"/>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48A87A34-81AB-432B-8DAE-1953F412C126}" type="datetimeFigureOut">
              <a:rPr lang="en-US" dirty="0"/>
              <a:pPr/>
              <a:t>5/24/2023</a:t>
            </a:fld>
            <a:endParaRPr lang="en-US" dirty="0"/>
          </a:p>
        </p:txBody>
      </p:sp>
      <p:sp>
        <p:nvSpPr>
          <p:cNvPr id="6" name="Footer Placeholder 5"/>
          <p:cNvSpPr>
            <a:spLocks noGrp="1"/>
          </p:cNvSpPr>
          <p:nvPr>
            <p:ph type="ftr" sz="quarter" idx="11"/>
          </p:nvPr>
        </p:nvSpPr>
        <p:spPr>
          <a:xfrm>
            <a:off x="685800" y="379941"/>
            <a:ext cx="6991492" cy="365125"/>
          </a:xfrm>
        </p:spPr>
        <p:txBody>
          <a:bodyPr/>
          <a:lstStyle/>
          <a:p>
            <a:endParaRPr lang="en-US" dirty="0"/>
          </a:p>
        </p:txBody>
      </p:sp>
      <p:sp>
        <p:nvSpPr>
          <p:cNvPr id="7" name="Slide Number Placeholder 6"/>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pic>
        <p:nvPicPr>
          <p:cNvPr id="13" name="Picture 12"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67" y="753533"/>
            <a:ext cx="10151533" cy="2604495"/>
          </a:xfrm>
        </p:spPr>
        <p:txBody>
          <a:bodyPr anchor="ctr"/>
          <a:lstStyle>
            <a:lvl1pPr algn="l">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303865" y="3365556"/>
            <a:ext cx="9592736" cy="444443"/>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1024467" y="3959862"/>
            <a:ext cx="10151533" cy="679871"/>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48A87A34-81AB-432B-8DAE-1953F412C126}" type="datetimeFigureOut">
              <a:rPr lang="en-US" dirty="0"/>
              <a:pPr/>
              <a:t>5/24/2023</a:t>
            </a:fld>
            <a:endParaRPr lang="en-US" dirty="0"/>
          </a:p>
        </p:txBody>
      </p:sp>
      <p:sp>
        <p:nvSpPr>
          <p:cNvPr id="6" name="Footer Placeholder 5"/>
          <p:cNvSpPr>
            <a:spLocks noGrp="1"/>
          </p:cNvSpPr>
          <p:nvPr>
            <p:ph type="ftr" sz="quarter" idx="11"/>
          </p:nvPr>
        </p:nvSpPr>
        <p:spPr>
          <a:xfrm>
            <a:off x="685800" y="379941"/>
            <a:ext cx="6991492" cy="365125"/>
          </a:xfrm>
        </p:spPr>
        <p:txBody>
          <a:bodyPr/>
          <a:lstStyle/>
          <a:p>
            <a:endParaRPr lang="en-US" dirty="0"/>
          </a:p>
        </p:txBody>
      </p:sp>
      <p:sp>
        <p:nvSpPr>
          <p:cNvPr id="7" name="Slide Number Placeholder 6"/>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
        <p:nvSpPr>
          <p:cNvPr id="9" name="TextBox 8"/>
          <p:cNvSpPr txBox="1"/>
          <p:nvPr/>
        </p:nvSpPr>
        <p:spPr>
          <a:xfrm>
            <a:off x="476250" y="93345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0" name="TextBox 9"/>
          <p:cNvSpPr txBox="1"/>
          <p:nvPr/>
        </p:nvSpPr>
        <p:spPr>
          <a:xfrm>
            <a:off x="10984230" y="270129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pic>
        <p:nvPicPr>
          <p:cNvPr id="9" name="Picture 8"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95" y="1124701"/>
            <a:ext cx="10146186" cy="2511835"/>
          </a:xfrm>
        </p:spPr>
        <p:txBody>
          <a:bodyPr anchor="b"/>
          <a:lstStyle>
            <a:lvl1pPr algn="l">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1024467" y="3648315"/>
            <a:ext cx="10144654" cy="999885"/>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814452" y="378883"/>
            <a:ext cx="2910840" cy="365125"/>
          </a:xfrm>
        </p:spPr>
        <p:txBody>
          <a:bodyPr/>
          <a:lstStyle>
            <a:lvl1pPr algn="r">
              <a:defRPr/>
            </a:lvl1pPr>
          </a:lstStyle>
          <a:p>
            <a:fld id="{48A87A34-81AB-432B-8DAE-1953F412C126}" type="datetimeFigureOut">
              <a:rPr lang="en-US" dirty="0"/>
              <a:pPr/>
              <a:t>5/24/2023</a:t>
            </a:fld>
            <a:endParaRPr lang="en-US" dirty="0"/>
          </a:p>
        </p:txBody>
      </p:sp>
      <p:sp>
        <p:nvSpPr>
          <p:cNvPr id="6" name="Footer Placeholder 5"/>
          <p:cNvSpPr>
            <a:spLocks noGrp="1"/>
          </p:cNvSpPr>
          <p:nvPr>
            <p:ph type="ftr" sz="quarter" idx="11"/>
          </p:nvPr>
        </p:nvSpPr>
        <p:spPr>
          <a:xfrm>
            <a:off x="685800" y="378883"/>
            <a:ext cx="6991492" cy="365125"/>
          </a:xfrm>
        </p:spPr>
        <p:txBody>
          <a:bodyPr/>
          <a:lstStyle/>
          <a:p>
            <a:endParaRPr lang="en-US" dirty="0"/>
          </a:p>
        </p:txBody>
      </p:sp>
      <p:sp>
        <p:nvSpPr>
          <p:cNvPr id="7" name="Slide Number Placeholder 6"/>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2895600" y="761999"/>
            <a:ext cx="8610599" cy="1303867"/>
          </a:xfrm>
        </p:spPr>
        <p:txBody>
          <a:bodyPr/>
          <a:lstStyle/>
          <a:p>
            <a:r>
              <a:rPr lang="en-US"/>
              <a:t>Click to edit Master title style</a:t>
            </a:r>
            <a:endParaRPr lang="en-US" dirty="0"/>
          </a:p>
        </p:txBody>
      </p:sp>
      <p:sp>
        <p:nvSpPr>
          <p:cNvPr id="7" name="Text Placeholder 2"/>
          <p:cNvSpPr>
            <a:spLocks noGrp="1"/>
          </p:cNvSpPr>
          <p:nvPr>
            <p:ph type="body" idx="1"/>
          </p:nvPr>
        </p:nvSpPr>
        <p:spPr>
          <a:xfrm>
            <a:off x="685800" y="2202080"/>
            <a:ext cx="3456432" cy="617320"/>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685799"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368800" y="2201333"/>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366858" y="2904067"/>
            <a:ext cx="3456432" cy="331461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8051800" y="2192866"/>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8051801"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48A87A34-81AB-432B-8DAE-1953F412C126}" type="datetimeFigureOut">
              <a:rPr lang="en-US" dirty="0"/>
              <a:t>5/24/2023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2895600" y="762000"/>
            <a:ext cx="8610599" cy="1295400"/>
          </a:xfrm>
        </p:spPr>
        <p:txBody>
          <a:bodyPr/>
          <a:lstStyle/>
          <a:p>
            <a:r>
              <a:rPr lang="en-US"/>
              <a:t>Click to edit Master title style</a:t>
            </a:r>
            <a:endParaRPr lang="en-US" dirty="0"/>
          </a:p>
        </p:txBody>
      </p:sp>
      <p:sp>
        <p:nvSpPr>
          <p:cNvPr id="19" name="Text Placeholder 2"/>
          <p:cNvSpPr>
            <a:spLocks noGrp="1"/>
          </p:cNvSpPr>
          <p:nvPr>
            <p:ph type="body" idx="1"/>
          </p:nvPr>
        </p:nvSpPr>
        <p:spPr>
          <a:xfrm>
            <a:off x="688618" y="4191000"/>
            <a:ext cx="3451582"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688618" y="2362200"/>
            <a:ext cx="3451582"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688618" y="4873764"/>
            <a:ext cx="3451582"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374263" y="4191000"/>
            <a:ext cx="3448935"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374263" y="2362200"/>
            <a:ext cx="3448936"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374264" y="4873763"/>
            <a:ext cx="344893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8049731" y="4191000"/>
            <a:ext cx="3456469"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8049855" y="2362200"/>
            <a:ext cx="3447878"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8049731" y="4873761"/>
            <a:ext cx="345244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48A87A34-81AB-432B-8DAE-1953F412C126}" type="datetimeFigureOut">
              <a:rPr lang="en-US" dirty="0"/>
              <a:t>5/24/2023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685800" y="2194559"/>
            <a:ext cx="10820400" cy="40241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5/24/2023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pic>
        <p:nvPicPr>
          <p:cNvPr id="8" name="Picture 7"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Vertical Title 1"/>
          <p:cNvSpPr>
            <a:spLocks noGrp="1"/>
          </p:cNvSpPr>
          <p:nvPr>
            <p:ph type="title" orient="vert"/>
          </p:nvPr>
        </p:nvSpPr>
        <p:spPr>
          <a:xfrm>
            <a:off x="9448800" y="745066"/>
            <a:ext cx="2057400" cy="3903133"/>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024466" y="745067"/>
            <a:ext cx="8204201" cy="3903133"/>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7814452" y="379941"/>
            <a:ext cx="2910840" cy="365125"/>
          </a:xfrm>
        </p:spPr>
        <p:txBody>
          <a:bodyPr/>
          <a:lstStyle>
            <a:lvl1pPr algn="r">
              <a:defRPr/>
            </a:lvl1pPr>
          </a:lstStyle>
          <a:p>
            <a:fld id="{48A87A34-81AB-432B-8DAE-1953F412C126}" type="datetimeFigureOut">
              <a:rPr lang="en-US" dirty="0"/>
              <a:pPr/>
              <a:t>5/24/2023</a:t>
            </a:fld>
            <a:endParaRPr lang="en-US" dirty="0"/>
          </a:p>
        </p:txBody>
      </p:sp>
      <p:sp>
        <p:nvSpPr>
          <p:cNvPr id="5" name="Footer Placeholder 4"/>
          <p:cNvSpPr>
            <a:spLocks noGrp="1"/>
          </p:cNvSpPr>
          <p:nvPr>
            <p:ph type="ftr" sz="quarter" idx="11"/>
          </p:nvPr>
        </p:nvSpPr>
        <p:spPr>
          <a:xfrm>
            <a:off x="685800" y="381000"/>
            <a:ext cx="6991492" cy="365125"/>
          </a:xfrm>
        </p:spPr>
        <p:txBody>
          <a:bodyPr/>
          <a:lstStyle/>
          <a:p>
            <a:endParaRPr lang="en-US" dirty="0"/>
          </a:p>
        </p:txBody>
      </p:sp>
      <p:sp>
        <p:nvSpPr>
          <p:cNvPr id="6" name="Slide Number Placeholder 5"/>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7" name="Picture 6" descr="C0-HD-TOP.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p:nvSpPr>
          <p:cNvPr id="2" name="Title Placeholder 1"/>
          <p:cNvSpPr>
            <a:spLocks noGrp="1"/>
          </p:cNvSpPr>
          <p:nvPr>
            <p:ph type="title"/>
          </p:nvPr>
        </p:nvSpPr>
        <p:spPr>
          <a:xfrm>
            <a:off x="2895600" y="764373"/>
            <a:ext cx="8610600" cy="1293028"/>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5800" y="2194560"/>
            <a:ext cx="10820400" cy="4024125"/>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595360" y="6356350"/>
            <a:ext cx="291084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48A87A34-81AB-432B-8DAE-1953F412C126}" type="datetimeFigureOut">
              <a:rPr lang="en-US" dirty="0"/>
              <a:pPr/>
              <a:t>5/24/2023</a:t>
            </a:fld>
            <a:endParaRPr lang="en-US" dirty="0"/>
          </a:p>
        </p:txBody>
      </p:sp>
      <p:sp>
        <p:nvSpPr>
          <p:cNvPr id="5" name="Footer Placeholder 4"/>
          <p:cNvSpPr>
            <a:spLocks noGrp="1"/>
          </p:cNvSpPr>
          <p:nvPr>
            <p:ph type="ftr" sz="quarter" idx="3"/>
          </p:nvPr>
        </p:nvSpPr>
        <p:spPr>
          <a:xfrm>
            <a:off x="685800" y="6355845"/>
            <a:ext cx="7772400" cy="365125"/>
          </a:xfrm>
          <a:prstGeom prst="rect">
            <a:avLst/>
          </a:prstGeom>
        </p:spPr>
        <p:txBody>
          <a:bodyPr vert="horz" lIns="91440" tIns="45720" rIns="91440" bIns="45720" rtlCol="0" anchor="ctr"/>
          <a:lstStyle>
            <a:lvl1pPr algn="l">
              <a:defRPr sz="105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763000" y="381000"/>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6D22F896-40B5-4ADD-8801-0D06FADFA095}" type="slidenum">
              <a:rPr lang="en-US" dirty="0"/>
              <a:pPr/>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60" r:id="rId10"/>
    <p:sldLayoutId id="2147483661" r:id="rId11"/>
    <p:sldLayoutId id="2147483666" r:id="rId12"/>
    <p:sldLayoutId id="2147483663" r:id="rId13"/>
    <p:sldLayoutId id="2147483667" r:id="rId14"/>
    <p:sldLayoutId id="2147483668" r:id="rId15"/>
    <p:sldLayoutId id="2147483658" r:id="rId16"/>
    <p:sldLayoutId id="2147483659" r:id="rId17"/>
  </p:sldLayoutIdLst>
  <p:txStyles>
    <p:titleStyle>
      <a:lvl1pPr algn="r" defTabSz="914400" rtl="0" eaLnBrk="1" latinLnBrk="0" hangingPunct="1">
        <a:lnSpc>
          <a:spcPct val="90000"/>
        </a:lnSpc>
        <a:spcBef>
          <a:spcPct val="0"/>
        </a:spcBef>
        <a:buNone/>
        <a:defRPr sz="4000" kern="1200" cap="all" baseline="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7.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8" Type="http://schemas.openxmlformats.org/officeDocument/2006/relationships/image" Target="../media/image14.jpg"/><Relationship Id="rId3" Type="http://schemas.openxmlformats.org/officeDocument/2006/relationships/image" Target="../media/image9.jpg"/><Relationship Id="rId7" Type="http://schemas.openxmlformats.org/officeDocument/2006/relationships/image" Target="../media/image13.jpg"/><Relationship Id="rId2" Type="http://schemas.openxmlformats.org/officeDocument/2006/relationships/image" Target="../media/image8.jpg"/><Relationship Id="rId1" Type="http://schemas.openxmlformats.org/officeDocument/2006/relationships/slideLayout" Target="../slideLayouts/slideLayout2.xml"/><Relationship Id="rId6" Type="http://schemas.openxmlformats.org/officeDocument/2006/relationships/image" Target="../media/image12.jpg"/><Relationship Id="rId5" Type="http://schemas.openxmlformats.org/officeDocument/2006/relationships/image" Target="../media/image11.jpg"/><Relationship Id="rId4" Type="http://schemas.openxmlformats.org/officeDocument/2006/relationships/image" Target="../media/image10.jp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2.xml"/><Relationship Id="rId4" Type="http://schemas.openxmlformats.org/officeDocument/2006/relationships/image" Target="../media/image16.jpg"/></Relationships>
</file>

<file path=ppt/slides/_rels/slide15.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png"/><Relationship Id="rId1" Type="http://schemas.openxmlformats.org/officeDocument/2006/relationships/slideLayout" Target="../slideLayouts/slideLayout2.xml"/><Relationship Id="rId5" Type="http://schemas.openxmlformats.org/officeDocument/2006/relationships/image" Target="../media/image20.png"/><Relationship Id="rId4" Type="http://schemas.openxmlformats.org/officeDocument/2006/relationships/image" Target="../media/image19.png"/></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8" Type="http://schemas.openxmlformats.org/officeDocument/2006/relationships/image" Target="../media/image30.png"/><Relationship Id="rId3" Type="http://schemas.openxmlformats.org/officeDocument/2006/relationships/image" Target="../media/image25.svg"/><Relationship Id="rId7" Type="http://schemas.openxmlformats.org/officeDocument/2006/relationships/image" Target="../media/image29.png"/><Relationship Id="rId2" Type="http://schemas.openxmlformats.org/officeDocument/2006/relationships/image" Target="../media/image24.png"/><Relationship Id="rId1" Type="http://schemas.openxmlformats.org/officeDocument/2006/relationships/slideLayout" Target="../slideLayouts/slideLayout2.xml"/><Relationship Id="rId6" Type="http://schemas.openxmlformats.org/officeDocument/2006/relationships/image" Target="../media/image28.svg"/><Relationship Id="rId5" Type="http://schemas.openxmlformats.org/officeDocument/2006/relationships/image" Target="../media/image27.png"/><Relationship Id="rId10" Type="http://schemas.openxmlformats.org/officeDocument/2006/relationships/image" Target="../media/image32.png"/><Relationship Id="rId4" Type="http://schemas.openxmlformats.org/officeDocument/2006/relationships/image" Target="../media/image26.png"/><Relationship Id="rId9" Type="http://schemas.openxmlformats.org/officeDocument/2006/relationships/image" Target="../media/image31.png"/></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34.jpe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4.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image" Target="../media/image1.png"/><Relationship Id="rId1" Type="http://schemas.openxmlformats.org/officeDocument/2006/relationships/slideLayout" Target="../slideLayouts/slideLayout4.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image" Target="../media/image37.jpg"/><Relationship Id="rId2" Type="http://schemas.openxmlformats.org/officeDocument/2006/relationships/image" Target="../media/image36.jp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hyperlink" Target="http://www.legislation.gov.uk/" TargetMode="External"/><Relationship Id="rId2" Type="http://schemas.openxmlformats.org/officeDocument/2006/relationships/hyperlink" Target="http://www.cara-friends.org.uk/" TargetMode="External"/><Relationship Id="rId1" Type="http://schemas.openxmlformats.org/officeDocument/2006/relationships/slideLayout" Target="../slideLayouts/slideLayout2.xml"/><Relationship Id="rId6" Type="http://schemas.openxmlformats.org/officeDocument/2006/relationships/hyperlink" Target="http://www.mermaids.uk.org/" TargetMode="External"/><Relationship Id="rId5" Type="http://schemas.openxmlformats.org/officeDocument/2006/relationships/hyperlink" Target="http://www.mayoclinic.org/" TargetMode="External"/><Relationship Id="rId4" Type="http://schemas.openxmlformats.org/officeDocument/2006/relationships/hyperlink" Target="http://www.loftgaycentewr.org/"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72A47F-5D2E-DA25-33FC-B72F981BB559}"/>
              </a:ext>
            </a:extLst>
          </p:cNvPr>
          <p:cNvSpPr>
            <a:spLocks noGrp="1"/>
          </p:cNvSpPr>
          <p:nvPr>
            <p:ph type="ctrTitle"/>
          </p:nvPr>
        </p:nvSpPr>
        <p:spPr/>
        <p:txBody>
          <a:bodyPr>
            <a:normAutofit fontScale="90000"/>
          </a:bodyPr>
          <a:lstStyle/>
          <a:p>
            <a:r>
              <a:rPr lang="en-US" dirty="0"/>
              <a:t>Young People and Society 3: trauma and toxic childhood.</a:t>
            </a:r>
            <a:endParaRPr lang="en-GB" dirty="0"/>
          </a:p>
        </p:txBody>
      </p:sp>
      <p:sp>
        <p:nvSpPr>
          <p:cNvPr id="3" name="Subtitle 2">
            <a:extLst>
              <a:ext uri="{FF2B5EF4-FFF2-40B4-BE49-F238E27FC236}">
                <a16:creationId xmlns:a16="http://schemas.microsoft.com/office/drawing/2014/main" id="{95C64C0A-25BE-D5F7-487E-8F607CB95E33}"/>
              </a:ext>
            </a:extLst>
          </p:cNvPr>
          <p:cNvSpPr>
            <a:spLocks noGrp="1"/>
          </p:cNvSpPr>
          <p:nvPr>
            <p:ph type="subTitle" idx="1"/>
          </p:nvPr>
        </p:nvSpPr>
        <p:spPr>
          <a:xfrm>
            <a:off x="1371600" y="3632200"/>
            <a:ext cx="9448800" cy="2768600"/>
          </a:xfrm>
        </p:spPr>
        <p:txBody>
          <a:bodyPr>
            <a:normAutofit/>
          </a:bodyPr>
          <a:lstStyle/>
          <a:p>
            <a:r>
              <a:rPr lang="en-US" dirty="0"/>
              <a:t>ECYW6004							</a:t>
            </a:r>
          </a:p>
          <a:p>
            <a:endParaRPr lang="en-US" dirty="0"/>
          </a:p>
          <a:p>
            <a:pPr algn="r"/>
            <a:r>
              <a:rPr lang="en-US" dirty="0"/>
              <a:t>40-minute seminar</a:t>
            </a:r>
          </a:p>
          <a:p>
            <a:pPr algn="r"/>
            <a:r>
              <a:rPr lang="en-US" dirty="0"/>
              <a:t>25</a:t>
            </a:r>
            <a:r>
              <a:rPr lang="en-US" baseline="30000" dirty="0"/>
              <a:t>th</a:t>
            </a:r>
            <a:r>
              <a:rPr lang="en-US" dirty="0"/>
              <a:t>  May 2023</a:t>
            </a:r>
          </a:p>
          <a:p>
            <a:pPr algn="r"/>
            <a:endParaRPr lang="en-US" dirty="0"/>
          </a:p>
          <a:p>
            <a:pPr algn="ctr"/>
            <a:r>
              <a:rPr lang="en-US" dirty="0"/>
              <a:t>Created by </a:t>
            </a:r>
            <a:r>
              <a:rPr lang="en-US" dirty="0" err="1"/>
              <a:t>Nardine</a:t>
            </a:r>
            <a:r>
              <a:rPr lang="en-US" dirty="0"/>
              <a:t> Braun 1901564 and Tia Hardwidge 2016419</a:t>
            </a:r>
            <a:endParaRPr lang="en-GB" dirty="0"/>
          </a:p>
        </p:txBody>
      </p:sp>
    </p:spTree>
    <p:extLst>
      <p:ext uri="{BB962C8B-B14F-4D97-AF65-F5344CB8AC3E}">
        <p14:creationId xmlns:p14="http://schemas.microsoft.com/office/powerpoint/2010/main" val="399584373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800CBD-4578-FC67-8CAD-4016F0BC7CA5}"/>
              </a:ext>
            </a:extLst>
          </p:cNvPr>
          <p:cNvSpPr>
            <a:spLocks noGrp="1"/>
          </p:cNvSpPr>
          <p:nvPr>
            <p:ph type="title"/>
          </p:nvPr>
        </p:nvSpPr>
        <p:spPr/>
        <p:txBody>
          <a:bodyPr/>
          <a:lstStyle/>
          <a:p>
            <a:pPr algn="l"/>
            <a:r>
              <a:rPr lang="en-US" dirty="0"/>
              <a:t>       Question: </a:t>
            </a:r>
            <a:endParaRPr lang="en-GB" dirty="0"/>
          </a:p>
        </p:txBody>
      </p:sp>
      <p:sp>
        <p:nvSpPr>
          <p:cNvPr id="3" name="Content Placeholder 2">
            <a:extLst>
              <a:ext uri="{FF2B5EF4-FFF2-40B4-BE49-F238E27FC236}">
                <a16:creationId xmlns:a16="http://schemas.microsoft.com/office/drawing/2014/main" id="{41ADA204-D28A-9FAD-EF9C-CEB4DB5BC76D}"/>
              </a:ext>
            </a:extLst>
          </p:cNvPr>
          <p:cNvSpPr>
            <a:spLocks noGrp="1"/>
          </p:cNvSpPr>
          <p:nvPr>
            <p:ph idx="1"/>
          </p:nvPr>
        </p:nvSpPr>
        <p:spPr/>
        <p:txBody>
          <a:bodyPr/>
          <a:lstStyle/>
          <a:p>
            <a:endParaRPr lang="en-US" dirty="0"/>
          </a:p>
          <a:p>
            <a:pPr marL="0" indent="0">
              <a:buNone/>
            </a:pPr>
            <a:r>
              <a:rPr lang="en-US" dirty="0"/>
              <a:t>Incorporating issues studied in this model, students are required to work in small groups and design an advisory session for parents and guardians focusing on an issue faced by young people in condemnatory society. Students should ensure they demonstrate how Youth Workers can support at risk young people. Your presentation should be supported by wider reading and linked to Youth Work National Occupational Standards (CLD Standards Council Scotland, 2019)</a:t>
            </a:r>
            <a:endParaRPr lang="en-GB" dirty="0"/>
          </a:p>
        </p:txBody>
      </p:sp>
    </p:spTree>
    <p:extLst>
      <p:ext uri="{BB962C8B-B14F-4D97-AF65-F5344CB8AC3E}">
        <p14:creationId xmlns:p14="http://schemas.microsoft.com/office/powerpoint/2010/main" val="142468717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10E8E045-1BE6-534A-59DF-19EBE9AD0EAF}"/>
              </a:ext>
            </a:extLst>
          </p:cNvPr>
          <p:cNvSpPr/>
          <p:nvPr/>
        </p:nvSpPr>
        <p:spPr>
          <a:xfrm>
            <a:off x="-1987827" y="954157"/>
            <a:ext cx="10363200" cy="1569660"/>
          </a:xfrm>
          <a:prstGeom prst="rect">
            <a:avLst/>
          </a:prstGeom>
          <a:noFill/>
        </p:spPr>
        <p:txBody>
          <a:bodyPr wrap="square" lIns="91440" tIns="45720" rIns="91440" bIns="45720">
            <a:spAutoFit/>
          </a:bodyPr>
          <a:lstStyle/>
          <a:p>
            <a:pPr algn="ctr"/>
            <a:r>
              <a:rPr lang="en-US" sz="9600" b="0" cap="none" spc="0" dirty="0">
                <a:ln w="0"/>
                <a:gradFill>
                  <a:gsLst>
                    <a:gs pos="0">
                      <a:schemeClr val="accent5">
                        <a:lumMod val="50000"/>
                      </a:schemeClr>
                    </a:gs>
                    <a:gs pos="50000">
                      <a:schemeClr val="accent5"/>
                    </a:gs>
                    <a:gs pos="100000">
                      <a:schemeClr val="accent5">
                        <a:lumMod val="60000"/>
                        <a:lumOff val="40000"/>
                      </a:schemeClr>
                    </a:gs>
                  </a:gsLst>
                  <a:lin ang="5400000"/>
                </a:gradFill>
                <a:effectLst>
                  <a:reflection blurRad="6350" stA="53000" endA="300" endPos="35500" dir="5400000" sy="-90000" algn="bl" rotWithShape="0"/>
                </a:effectLst>
              </a:rPr>
              <a:t>IDENTITY </a:t>
            </a:r>
          </a:p>
        </p:txBody>
      </p:sp>
      <p:sp>
        <p:nvSpPr>
          <p:cNvPr id="5" name="Rectangle 4">
            <a:extLst>
              <a:ext uri="{FF2B5EF4-FFF2-40B4-BE49-F238E27FC236}">
                <a16:creationId xmlns:a16="http://schemas.microsoft.com/office/drawing/2014/main" id="{2F31917E-F9CC-5FE2-657C-B832971D8381}"/>
              </a:ext>
            </a:extLst>
          </p:cNvPr>
          <p:cNvSpPr/>
          <p:nvPr/>
        </p:nvSpPr>
        <p:spPr>
          <a:xfrm>
            <a:off x="4187052" y="4893251"/>
            <a:ext cx="7781297" cy="1200329"/>
          </a:xfrm>
          <a:prstGeom prst="rect">
            <a:avLst/>
          </a:prstGeom>
          <a:noFill/>
        </p:spPr>
        <p:txBody>
          <a:bodyPr wrap="none" lIns="91440" tIns="45720" rIns="91440" bIns="45720">
            <a:spAutoFit/>
          </a:bodyPr>
          <a:lstStyle/>
          <a:p>
            <a:pPr algn="ctr"/>
            <a:r>
              <a:rPr lang="en-US" sz="7200" b="0" cap="none" spc="0" dirty="0">
                <a:ln w="0"/>
                <a:gradFill>
                  <a:gsLst>
                    <a:gs pos="0">
                      <a:schemeClr val="accent5">
                        <a:lumMod val="50000"/>
                      </a:schemeClr>
                    </a:gs>
                    <a:gs pos="50000">
                      <a:schemeClr val="accent5"/>
                    </a:gs>
                    <a:gs pos="100000">
                      <a:schemeClr val="accent5">
                        <a:lumMod val="60000"/>
                        <a:lumOff val="40000"/>
                      </a:schemeClr>
                    </a:gs>
                  </a:gsLst>
                  <a:lin ang="5400000"/>
                </a:gradFill>
                <a:effectLst>
                  <a:reflection blurRad="6350" stA="53000" endA="300" endPos="35500" dir="5400000" sy="-90000" algn="bl" rotWithShape="0"/>
                </a:effectLst>
              </a:rPr>
              <a:t>GENDER IDENTITY</a:t>
            </a:r>
          </a:p>
        </p:txBody>
      </p:sp>
      <p:sp>
        <p:nvSpPr>
          <p:cNvPr id="6" name="TextBox 5">
            <a:extLst>
              <a:ext uri="{FF2B5EF4-FFF2-40B4-BE49-F238E27FC236}">
                <a16:creationId xmlns:a16="http://schemas.microsoft.com/office/drawing/2014/main" id="{9DCBCC5D-7AE3-CC0C-71CD-71784B281D89}"/>
              </a:ext>
            </a:extLst>
          </p:cNvPr>
          <p:cNvSpPr txBox="1"/>
          <p:nvPr/>
        </p:nvSpPr>
        <p:spPr>
          <a:xfrm>
            <a:off x="6305265" y="1184153"/>
            <a:ext cx="5063319" cy="1477328"/>
          </a:xfrm>
          <a:prstGeom prst="rect">
            <a:avLst/>
          </a:prstGeom>
          <a:noFill/>
        </p:spPr>
        <p:txBody>
          <a:bodyPr wrap="square" rtlCol="0">
            <a:spAutoFit/>
          </a:bodyPr>
          <a:lstStyle/>
          <a:p>
            <a:r>
              <a:rPr lang="en-US" dirty="0"/>
              <a:t>A definition: a person’s name and other facts about who they are:</a:t>
            </a:r>
          </a:p>
          <a:p>
            <a:r>
              <a:rPr lang="en-US" dirty="0"/>
              <a:t>The fact of being, or feeling that you are, a particular type of person, the qualities that make a person, different from others. </a:t>
            </a:r>
            <a:endParaRPr lang="en-GB" dirty="0"/>
          </a:p>
        </p:txBody>
      </p:sp>
      <p:sp>
        <p:nvSpPr>
          <p:cNvPr id="7" name="TextBox 6">
            <a:extLst>
              <a:ext uri="{FF2B5EF4-FFF2-40B4-BE49-F238E27FC236}">
                <a16:creationId xmlns:a16="http://schemas.microsoft.com/office/drawing/2014/main" id="{358F4058-FDCE-D7F4-A107-5CD09869CAD0}"/>
              </a:ext>
            </a:extLst>
          </p:cNvPr>
          <p:cNvSpPr txBox="1"/>
          <p:nvPr/>
        </p:nvSpPr>
        <p:spPr>
          <a:xfrm>
            <a:off x="491319" y="5031750"/>
            <a:ext cx="3562066" cy="923330"/>
          </a:xfrm>
          <a:prstGeom prst="rect">
            <a:avLst/>
          </a:prstGeom>
          <a:noFill/>
        </p:spPr>
        <p:txBody>
          <a:bodyPr wrap="square" rtlCol="0">
            <a:spAutoFit/>
          </a:bodyPr>
          <a:lstStyle/>
          <a:p>
            <a:r>
              <a:rPr lang="en-US" dirty="0"/>
              <a:t>The fact of being, or deep feeling that you are, a particular gender.</a:t>
            </a:r>
            <a:endParaRPr lang="en-GB" dirty="0"/>
          </a:p>
        </p:txBody>
      </p:sp>
      <p:sp>
        <p:nvSpPr>
          <p:cNvPr id="8" name="TextBox 7">
            <a:extLst>
              <a:ext uri="{FF2B5EF4-FFF2-40B4-BE49-F238E27FC236}">
                <a16:creationId xmlns:a16="http://schemas.microsoft.com/office/drawing/2014/main" id="{43010817-79AC-9A0C-DD48-74AF8E257ED3}"/>
              </a:ext>
            </a:extLst>
          </p:cNvPr>
          <p:cNvSpPr txBox="1"/>
          <p:nvPr/>
        </p:nvSpPr>
        <p:spPr>
          <a:xfrm>
            <a:off x="7580243" y="6488668"/>
            <a:ext cx="4611757" cy="369332"/>
          </a:xfrm>
          <a:prstGeom prst="rect">
            <a:avLst/>
          </a:prstGeom>
          <a:noFill/>
        </p:spPr>
        <p:txBody>
          <a:bodyPr wrap="square" rtlCol="0">
            <a:spAutoFit/>
          </a:bodyPr>
          <a:lstStyle/>
          <a:p>
            <a:r>
              <a:rPr lang="en-US" dirty="0"/>
              <a:t>Source: Cambridge Dictionary (online) </a:t>
            </a:r>
            <a:endParaRPr lang="en-GB" dirty="0"/>
          </a:p>
        </p:txBody>
      </p:sp>
    </p:spTree>
    <p:extLst>
      <p:ext uri="{BB962C8B-B14F-4D97-AF65-F5344CB8AC3E}">
        <p14:creationId xmlns:p14="http://schemas.microsoft.com/office/powerpoint/2010/main" val="408526816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378C3B-44E1-2F4A-50D7-8204C7150A80}"/>
              </a:ext>
            </a:extLst>
          </p:cNvPr>
          <p:cNvSpPr>
            <a:spLocks noGrp="1"/>
          </p:cNvSpPr>
          <p:nvPr>
            <p:ph type="title"/>
          </p:nvPr>
        </p:nvSpPr>
        <p:spPr>
          <a:xfrm>
            <a:off x="2895600" y="764373"/>
            <a:ext cx="8610600" cy="1293028"/>
          </a:xfrm>
        </p:spPr>
        <p:txBody>
          <a:bodyPr>
            <a:normAutofit/>
          </a:bodyPr>
          <a:lstStyle/>
          <a:p>
            <a:r>
              <a:rPr lang="en-US" dirty="0"/>
              <a:t>Overview of identity</a:t>
            </a:r>
            <a:endParaRPr lang="en-GB" dirty="0"/>
          </a:p>
        </p:txBody>
      </p:sp>
      <p:graphicFrame>
        <p:nvGraphicFramePr>
          <p:cNvPr id="5" name="Content Placeholder 2">
            <a:extLst>
              <a:ext uri="{FF2B5EF4-FFF2-40B4-BE49-F238E27FC236}">
                <a16:creationId xmlns:a16="http://schemas.microsoft.com/office/drawing/2014/main" id="{B11F7189-FCA1-4CCB-6941-90FF4E2FE0A0}"/>
              </a:ext>
            </a:extLst>
          </p:cNvPr>
          <p:cNvGraphicFramePr>
            <a:graphicFrameLocks noGrp="1"/>
          </p:cNvGraphicFramePr>
          <p:nvPr>
            <p:ph idx="1"/>
            <p:extLst>
              <p:ext uri="{D42A27DB-BD31-4B8C-83A1-F6EECF244321}">
                <p14:modId xmlns:p14="http://schemas.microsoft.com/office/powerpoint/2010/main" val="3162328003"/>
              </p:ext>
            </p:extLst>
          </p:nvPr>
        </p:nvGraphicFramePr>
        <p:xfrm>
          <a:off x="685800" y="2441051"/>
          <a:ext cx="10820400" cy="353006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93615130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DED18F-0255-7D71-1ED7-0BE08060CAF9}"/>
              </a:ext>
            </a:extLst>
          </p:cNvPr>
          <p:cNvSpPr>
            <a:spLocks noGrp="1"/>
          </p:cNvSpPr>
          <p:nvPr>
            <p:ph type="title"/>
          </p:nvPr>
        </p:nvSpPr>
        <p:spPr>
          <a:xfrm>
            <a:off x="619760" y="764373"/>
            <a:ext cx="6832600" cy="1293028"/>
          </a:xfrm>
        </p:spPr>
        <p:txBody>
          <a:bodyPr>
            <a:normAutofit/>
          </a:bodyPr>
          <a:lstStyle/>
          <a:p>
            <a:r>
              <a:rPr lang="en-US" dirty="0"/>
              <a:t>Why is identity important?</a:t>
            </a:r>
            <a:endParaRPr lang="en-GB"/>
          </a:p>
        </p:txBody>
      </p:sp>
      <p:sp>
        <p:nvSpPr>
          <p:cNvPr id="3" name="Content Placeholder 2">
            <a:extLst>
              <a:ext uri="{FF2B5EF4-FFF2-40B4-BE49-F238E27FC236}">
                <a16:creationId xmlns:a16="http://schemas.microsoft.com/office/drawing/2014/main" id="{DB266148-562E-13F1-5F88-6EE8940FB6CA}"/>
              </a:ext>
            </a:extLst>
          </p:cNvPr>
          <p:cNvSpPr>
            <a:spLocks noGrp="1"/>
          </p:cNvSpPr>
          <p:nvPr>
            <p:ph idx="1"/>
          </p:nvPr>
        </p:nvSpPr>
        <p:spPr>
          <a:xfrm>
            <a:off x="619760" y="2194560"/>
            <a:ext cx="6832600" cy="4024125"/>
          </a:xfrm>
        </p:spPr>
        <p:txBody>
          <a:bodyPr>
            <a:normAutofit/>
          </a:bodyPr>
          <a:lstStyle/>
          <a:p>
            <a:r>
              <a:rPr lang="en-US" dirty="0"/>
              <a:t>Having an identity can give you a sense of belonging, which is important to your wellbeing and confidence </a:t>
            </a:r>
            <a:endParaRPr lang="en-GB" dirty="0"/>
          </a:p>
        </p:txBody>
      </p:sp>
      <p:pic>
        <p:nvPicPr>
          <p:cNvPr id="5" name="Picture 4" descr="A group of people holding hands&#10;&#10;Description automatically generated with medium confidence">
            <a:extLst>
              <a:ext uri="{FF2B5EF4-FFF2-40B4-BE49-F238E27FC236}">
                <a16:creationId xmlns:a16="http://schemas.microsoft.com/office/drawing/2014/main" id="{E0B7F821-7464-4A0D-538C-B7252550904F}"/>
              </a:ext>
            </a:extLst>
          </p:cNvPr>
          <p:cNvPicPr>
            <a:picLocks noChangeAspect="1"/>
          </p:cNvPicPr>
          <p:nvPr/>
        </p:nvPicPr>
        <p:blipFill rotWithShape="1">
          <a:blip r:embed="rId2"/>
          <a:srcRect r="-4" b="2280"/>
          <a:stretch/>
        </p:blipFill>
        <p:spPr>
          <a:xfrm>
            <a:off x="7634458" y="1862160"/>
            <a:ext cx="4053840" cy="3736781"/>
          </a:xfrm>
          <a:prstGeom prst="rect">
            <a:avLst/>
          </a:prstGeom>
        </p:spPr>
      </p:pic>
      <p:pic>
        <p:nvPicPr>
          <p:cNvPr id="9" name="Picture 8">
            <a:extLst>
              <a:ext uri="{FF2B5EF4-FFF2-40B4-BE49-F238E27FC236}">
                <a16:creationId xmlns:a16="http://schemas.microsoft.com/office/drawing/2014/main" id="{284B126D-094A-6798-687B-E80CD0794D0F}"/>
              </a:ext>
            </a:extLst>
          </p:cNvPr>
          <p:cNvPicPr>
            <a:picLocks noChangeAspect="1"/>
          </p:cNvPicPr>
          <p:nvPr/>
        </p:nvPicPr>
        <p:blipFill rotWithShape="1">
          <a:blip r:embed="rId3"/>
          <a:srcRect r="-4" b="2280"/>
          <a:stretch/>
        </p:blipFill>
        <p:spPr>
          <a:xfrm>
            <a:off x="801858" y="3137095"/>
            <a:ext cx="5527431" cy="3433281"/>
          </a:xfrm>
          <a:prstGeom prst="rect">
            <a:avLst/>
          </a:prstGeom>
        </p:spPr>
      </p:pic>
    </p:spTree>
    <p:extLst>
      <p:ext uri="{BB962C8B-B14F-4D97-AF65-F5344CB8AC3E}">
        <p14:creationId xmlns:p14="http://schemas.microsoft.com/office/powerpoint/2010/main" val="238720897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5A0864-9DFD-6298-3572-960A53CD3E2F}"/>
              </a:ext>
            </a:extLst>
          </p:cNvPr>
          <p:cNvSpPr>
            <a:spLocks noGrp="1"/>
          </p:cNvSpPr>
          <p:nvPr>
            <p:ph type="title"/>
          </p:nvPr>
        </p:nvSpPr>
        <p:spPr>
          <a:xfrm>
            <a:off x="2895600" y="764373"/>
            <a:ext cx="8610600" cy="1293028"/>
          </a:xfrm>
        </p:spPr>
        <p:txBody>
          <a:bodyPr>
            <a:normAutofit/>
          </a:bodyPr>
          <a:lstStyle/>
          <a:p>
            <a:r>
              <a:rPr lang="en-US" dirty="0"/>
              <a:t>What makes our identity?</a:t>
            </a:r>
            <a:endParaRPr lang="en-GB" dirty="0"/>
          </a:p>
        </p:txBody>
      </p:sp>
      <p:graphicFrame>
        <p:nvGraphicFramePr>
          <p:cNvPr id="5" name="Content Placeholder 2">
            <a:extLst>
              <a:ext uri="{FF2B5EF4-FFF2-40B4-BE49-F238E27FC236}">
                <a16:creationId xmlns:a16="http://schemas.microsoft.com/office/drawing/2014/main" id="{4E1D878E-7807-F686-29CC-AFC9A82EAF65}"/>
              </a:ext>
            </a:extLst>
          </p:cNvPr>
          <p:cNvGraphicFramePr>
            <a:graphicFrameLocks noGrp="1"/>
          </p:cNvGraphicFramePr>
          <p:nvPr>
            <p:ph idx="1"/>
            <p:extLst>
              <p:ext uri="{D42A27DB-BD31-4B8C-83A1-F6EECF244321}">
                <p14:modId xmlns:p14="http://schemas.microsoft.com/office/powerpoint/2010/main" val="3558764396"/>
              </p:ext>
            </p:extLst>
          </p:nvPr>
        </p:nvGraphicFramePr>
        <p:xfrm>
          <a:off x="685800" y="2441051"/>
          <a:ext cx="10820400" cy="353006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0806534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 name="Rectangle 18">
            <a:extLst>
              <a:ext uri="{FF2B5EF4-FFF2-40B4-BE49-F238E27FC236}">
                <a16:creationId xmlns:a16="http://schemas.microsoft.com/office/drawing/2014/main" id="{9DA15B1D-0133-4CB3-B7CC-61FA728745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1" name="Picture 20">
            <a:extLst>
              <a:ext uri="{FF2B5EF4-FFF2-40B4-BE49-F238E27FC236}">
                <a16:creationId xmlns:a16="http://schemas.microsoft.com/office/drawing/2014/main" id="{3EF2F61C-287D-47BC-878F-C876F74FFDD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p:nvSpPr>
          <p:cNvPr id="2" name="Title 1">
            <a:extLst>
              <a:ext uri="{FF2B5EF4-FFF2-40B4-BE49-F238E27FC236}">
                <a16:creationId xmlns:a16="http://schemas.microsoft.com/office/drawing/2014/main" id="{7E45AAD4-034F-9DCC-485F-03B9C209894C}"/>
              </a:ext>
            </a:extLst>
          </p:cNvPr>
          <p:cNvSpPr>
            <a:spLocks noGrp="1"/>
          </p:cNvSpPr>
          <p:nvPr>
            <p:ph type="title"/>
          </p:nvPr>
        </p:nvSpPr>
        <p:spPr>
          <a:xfrm>
            <a:off x="685800" y="764373"/>
            <a:ext cx="4753466" cy="1293028"/>
          </a:xfrm>
        </p:spPr>
        <p:txBody>
          <a:bodyPr>
            <a:normAutofit/>
          </a:bodyPr>
          <a:lstStyle/>
          <a:p>
            <a:r>
              <a:rPr lang="en-US" sz="3400"/>
              <a:t>What does identity do for us?</a:t>
            </a:r>
            <a:endParaRPr lang="en-GB" sz="3400"/>
          </a:p>
        </p:txBody>
      </p:sp>
      <p:sp>
        <p:nvSpPr>
          <p:cNvPr id="3" name="Content Placeholder 2">
            <a:extLst>
              <a:ext uri="{FF2B5EF4-FFF2-40B4-BE49-F238E27FC236}">
                <a16:creationId xmlns:a16="http://schemas.microsoft.com/office/drawing/2014/main" id="{569F296F-9E48-2444-5D50-186A31749F97}"/>
              </a:ext>
            </a:extLst>
          </p:cNvPr>
          <p:cNvSpPr>
            <a:spLocks noGrp="1"/>
          </p:cNvSpPr>
          <p:nvPr>
            <p:ph idx="1"/>
          </p:nvPr>
        </p:nvSpPr>
        <p:spPr>
          <a:xfrm>
            <a:off x="685801" y="2194560"/>
            <a:ext cx="4753466" cy="4024125"/>
          </a:xfrm>
        </p:spPr>
        <p:txBody>
          <a:bodyPr>
            <a:normAutofit/>
          </a:bodyPr>
          <a:lstStyle/>
          <a:p>
            <a:r>
              <a:rPr lang="en-US" dirty="0"/>
              <a:t>Having these things may allow you to be both optimistic and also open to others with different backgrounds. </a:t>
            </a:r>
            <a:endParaRPr lang="en-GB" dirty="0"/>
          </a:p>
        </p:txBody>
      </p:sp>
      <p:sp>
        <p:nvSpPr>
          <p:cNvPr id="23" name="Rounded Rectangle 14">
            <a:extLst>
              <a:ext uri="{FF2B5EF4-FFF2-40B4-BE49-F238E27FC236}">
                <a16:creationId xmlns:a16="http://schemas.microsoft.com/office/drawing/2014/main" id="{B5BA9375-863F-4B24-9083-14FE819F8E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5999" y="1066164"/>
            <a:ext cx="5305958" cy="5148371"/>
          </a:xfrm>
          <a:prstGeom prst="roundRect">
            <a:avLst>
              <a:gd name="adj" fmla="val 2403"/>
            </a:avLst>
          </a:prstGeom>
          <a:solidFill>
            <a:srgbClr val="FFFFFF"/>
          </a:solidFill>
          <a:ln>
            <a:noFill/>
          </a:ln>
          <a:effectLst>
            <a:innerShdw blurRad="114300">
              <a:prstClr val="black"/>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descr="A picture containing person, outdoor, building, human face">
            <a:extLst>
              <a:ext uri="{FF2B5EF4-FFF2-40B4-BE49-F238E27FC236}">
                <a16:creationId xmlns:a16="http://schemas.microsoft.com/office/drawing/2014/main" id="{635C5E87-6E37-C9A2-E9A3-1E56FFB6A3DA}"/>
              </a:ext>
            </a:extLst>
          </p:cNvPr>
          <p:cNvPicPr>
            <a:picLocks noChangeAspect="1"/>
          </p:cNvPicPr>
          <p:nvPr/>
        </p:nvPicPr>
        <p:blipFill rotWithShape="1">
          <a:blip r:embed="rId3"/>
          <a:srcRect l="13885" r="18259" b="1"/>
          <a:stretch/>
        </p:blipFill>
        <p:spPr>
          <a:xfrm>
            <a:off x="6407004" y="1336566"/>
            <a:ext cx="4683948" cy="4607567"/>
          </a:xfrm>
          <a:prstGeom prst="rect">
            <a:avLst/>
          </a:prstGeom>
        </p:spPr>
      </p:pic>
    </p:spTree>
    <p:extLst>
      <p:ext uri="{BB962C8B-B14F-4D97-AF65-F5344CB8AC3E}">
        <p14:creationId xmlns:p14="http://schemas.microsoft.com/office/powerpoint/2010/main" val="52882913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9DA15B1D-0133-4CB3-B7CC-61FA728745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Picture 10">
            <a:extLst>
              <a:ext uri="{FF2B5EF4-FFF2-40B4-BE49-F238E27FC236}">
                <a16:creationId xmlns:a16="http://schemas.microsoft.com/office/drawing/2014/main" id="{3EF2F61C-287D-47BC-878F-C876F74FFDD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p:nvSpPr>
          <p:cNvPr id="2" name="Title 1">
            <a:extLst>
              <a:ext uri="{FF2B5EF4-FFF2-40B4-BE49-F238E27FC236}">
                <a16:creationId xmlns:a16="http://schemas.microsoft.com/office/drawing/2014/main" id="{8C480D9D-D8CA-7053-C5B7-B2AB50405933}"/>
              </a:ext>
            </a:extLst>
          </p:cNvPr>
          <p:cNvSpPr>
            <a:spLocks noGrp="1"/>
          </p:cNvSpPr>
          <p:nvPr>
            <p:ph type="title"/>
          </p:nvPr>
        </p:nvSpPr>
        <p:spPr>
          <a:xfrm>
            <a:off x="685800" y="764373"/>
            <a:ext cx="4753466" cy="1293028"/>
          </a:xfrm>
        </p:spPr>
        <p:txBody>
          <a:bodyPr>
            <a:normAutofit/>
          </a:bodyPr>
          <a:lstStyle/>
          <a:p>
            <a:r>
              <a:rPr lang="en-US"/>
              <a:t>Identity crisis </a:t>
            </a:r>
            <a:endParaRPr lang="en-GB" dirty="0"/>
          </a:p>
        </p:txBody>
      </p:sp>
      <p:sp>
        <p:nvSpPr>
          <p:cNvPr id="3" name="Content Placeholder 2">
            <a:extLst>
              <a:ext uri="{FF2B5EF4-FFF2-40B4-BE49-F238E27FC236}">
                <a16:creationId xmlns:a16="http://schemas.microsoft.com/office/drawing/2014/main" id="{CB4A5E68-779C-C953-D798-3F8254A3E182}"/>
              </a:ext>
            </a:extLst>
          </p:cNvPr>
          <p:cNvSpPr>
            <a:spLocks noGrp="1"/>
          </p:cNvSpPr>
          <p:nvPr>
            <p:ph idx="1"/>
          </p:nvPr>
        </p:nvSpPr>
        <p:spPr>
          <a:xfrm>
            <a:off x="685801" y="2194560"/>
            <a:ext cx="4753466" cy="4024125"/>
          </a:xfrm>
        </p:spPr>
        <p:txBody>
          <a:bodyPr>
            <a:normAutofit/>
          </a:bodyPr>
          <a:lstStyle/>
          <a:p>
            <a:r>
              <a:rPr lang="en-US" sz="2000"/>
              <a:t>Sometimes young people struggle with identity.</a:t>
            </a:r>
          </a:p>
          <a:p>
            <a:endParaRPr lang="en-US" sz="2000"/>
          </a:p>
          <a:p>
            <a:r>
              <a:rPr lang="en-US" sz="2000"/>
              <a:t>Feeling confused – maybe finding it hard to find their place </a:t>
            </a:r>
          </a:p>
          <a:p>
            <a:endParaRPr lang="en-US" sz="2000"/>
          </a:p>
          <a:p>
            <a:r>
              <a:rPr lang="en-US" sz="2000"/>
              <a:t>Young people have a lot to face in terms of identity and who they are – especially now when we live in a digital world, where fashions and trends are forever changing.  </a:t>
            </a:r>
            <a:endParaRPr lang="en-GB" sz="2000"/>
          </a:p>
        </p:txBody>
      </p:sp>
      <p:sp>
        <p:nvSpPr>
          <p:cNvPr id="13" name="Rounded Rectangle 14">
            <a:extLst>
              <a:ext uri="{FF2B5EF4-FFF2-40B4-BE49-F238E27FC236}">
                <a16:creationId xmlns:a16="http://schemas.microsoft.com/office/drawing/2014/main" id="{B5BA9375-863F-4B24-9083-14FE819F8E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5999" y="1066164"/>
            <a:ext cx="5305958" cy="5148371"/>
          </a:xfrm>
          <a:prstGeom prst="roundRect">
            <a:avLst>
              <a:gd name="adj" fmla="val 2403"/>
            </a:avLst>
          </a:prstGeom>
          <a:solidFill>
            <a:srgbClr val="FFFFFF"/>
          </a:solidFill>
          <a:ln>
            <a:noFill/>
          </a:ln>
          <a:effectLst>
            <a:innerShdw blurRad="114300">
              <a:prstClr val="black"/>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E9416CBB-04A6-2886-A700-F5D860419C28}"/>
              </a:ext>
            </a:extLst>
          </p:cNvPr>
          <p:cNvPicPr>
            <a:picLocks noChangeAspect="1"/>
          </p:cNvPicPr>
          <p:nvPr/>
        </p:nvPicPr>
        <p:blipFill rotWithShape="1">
          <a:blip r:embed="rId3"/>
          <a:srcRect l="13901" r="17736" b="3"/>
          <a:stretch/>
        </p:blipFill>
        <p:spPr>
          <a:xfrm>
            <a:off x="6407004" y="1336566"/>
            <a:ext cx="4683948" cy="4607567"/>
          </a:xfrm>
          <a:prstGeom prst="rect">
            <a:avLst/>
          </a:prstGeom>
        </p:spPr>
      </p:pic>
    </p:spTree>
    <p:extLst>
      <p:ext uri="{BB962C8B-B14F-4D97-AF65-F5344CB8AC3E}">
        <p14:creationId xmlns:p14="http://schemas.microsoft.com/office/powerpoint/2010/main" val="36143774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29473D-1203-5AE3-983E-857A1883CA2E}"/>
              </a:ext>
            </a:extLst>
          </p:cNvPr>
          <p:cNvSpPr>
            <a:spLocks noGrp="1"/>
          </p:cNvSpPr>
          <p:nvPr>
            <p:ph type="title"/>
          </p:nvPr>
        </p:nvSpPr>
        <p:spPr>
          <a:xfrm>
            <a:off x="619760" y="764373"/>
            <a:ext cx="6832600" cy="1293028"/>
          </a:xfrm>
        </p:spPr>
        <p:txBody>
          <a:bodyPr>
            <a:normAutofit/>
          </a:bodyPr>
          <a:lstStyle/>
          <a:p>
            <a:r>
              <a:rPr lang="en-US"/>
              <a:t>Tips to help you find your identity</a:t>
            </a:r>
            <a:endParaRPr lang="en-GB" dirty="0"/>
          </a:p>
        </p:txBody>
      </p:sp>
      <p:sp>
        <p:nvSpPr>
          <p:cNvPr id="3" name="Content Placeholder 2">
            <a:extLst>
              <a:ext uri="{FF2B5EF4-FFF2-40B4-BE49-F238E27FC236}">
                <a16:creationId xmlns:a16="http://schemas.microsoft.com/office/drawing/2014/main" id="{1F0AC745-FC74-EF92-8CD0-F0D95FDCADFF}"/>
              </a:ext>
            </a:extLst>
          </p:cNvPr>
          <p:cNvSpPr>
            <a:spLocks noGrp="1"/>
          </p:cNvSpPr>
          <p:nvPr>
            <p:ph idx="1"/>
          </p:nvPr>
        </p:nvSpPr>
        <p:spPr>
          <a:xfrm>
            <a:off x="619760" y="2194560"/>
            <a:ext cx="6832600" cy="4024125"/>
          </a:xfrm>
        </p:spPr>
        <p:txBody>
          <a:bodyPr>
            <a:normAutofit/>
          </a:bodyPr>
          <a:lstStyle/>
          <a:p>
            <a:r>
              <a:rPr lang="en-US" dirty="0"/>
              <a:t>Talk to someone</a:t>
            </a:r>
          </a:p>
          <a:p>
            <a:pPr marL="0" indent="0">
              <a:buNone/>
            </a:pPr>
            <a:endParaRPr lang="en-US" dirty="0"/>
          </a:p>
          <a:p>
            <a:r>
              <a:rPr lang="en-US" dirty="0"/>
              <a:t>Join an activity or society you like- being part of a group can decrease isolation and create sense of belong.</a:t>
            </a:r>
          </a:p>
          <a:p>
            <a:pPr marL="0" indent="0">
              <a:buNone/>
            </a:pPr>
            <a:endParaRPr lang="en-US" dirty="0"/>
          </a:p>
          <a:p>
            <a:r>
              <a:rPr lang="en-US" dirty="0"/>
              <a:t>Fake it till you make it </a:t>
            </a:r>
          </a:p>
          <a:p>
            <a:pPr marL="0" indent="0">
              <a:buNone/>
            </a:pPr>
            <a:endParaRPr lang="en-US" dirty="0"/>
          </a:p>
          <a:p>
            <a:r>
              <a:rPr lang="en-US" dirty="0"/>
              <a:t>To talk professionals</a:t>
            </a:r>
          </a:p>
          <a:p>
            <a:pPr marL="0" indent="0">
              <a:buNone/>
            </a:pPr>
            <a:r>
              <a:rPr lang="en-US" dirty="0"/>
              <a:t>(The children’s society, 2023)</a:t>
            </a:r>
            <a:endParaRPr lang="en-GB"/>
          </a:p>
        </p:txBody>
      </p:sp>
      <p:pic>
        <p:nvPicPr>
          <p:cNvPr id="6" name="Picture 5" descr="A cat looking at a mirror">
            <a:extLst>
              <a:ext uri="{FF2B5EF4-FFF2-40B4-BE49-F238E27FC236}">
                <a16:creationId xmlns:a16="http://schemas.microsoft.com/office/drawing/2014/main" id="{A6A11328-C700-4C8B-72F0-44FA574CF2E9}"/>
              </a:ext>
            </a:extLst>
          </p:cNvPr>
          <p:cNvPicPr>
            <a:picLocks noChangeAspect="1"/>
          </p:cNvPicPr>
          <p:nvPr/>
        </p:nvPicPr>
        <p:blipFill rotWithShape="1">
          <a:blip r:embed="rId2"/>
          <a:srcRect l="27865" r="1" b="1"/>
          <a:stretch/>
        </p:blipFill>
        <p:spPr>
          <a:xfrm>
            <a:off x="7861238" y="746125"/>
            <a:ext cx="3644962" cy="5472559"/>
          </a:xfrm>
          <a:prstGeom prst="rect">
            <a:avLst/>
          </a:prstGeom>
        </p:spPr>
      </p:pic>
    </p:spTree>
    <p:extLst>
      <p:ext uri="{BB962C8B-B14F-4D97-AF65-F5344CB8AC3E}">
        <p14:creationId xmlns:p14="http://schemas.microsoft.com/office/powerpoint/2010/main" val="46067525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143E2D-C556-47C7-C99F-51763FD674D6}"/>
              </a:ext>
            </a:extLst>
          </p:cNvPr>
          <p:cNvSpPr>
            <a:spLocks noGrp="1"/>
          </p:cNvSpPr>
          <p:nvPr>
            <p:ph type="title"/>
          </p:nvPr>
        </p:nvSpPr>
        <p:spPr>
          <a:xfrm>
            <a:off x="685800" y="2421723"/>
            <a:ext cx="10820400" cy="1671306"/>
          </a:xfrm>
        </p:spPr>
        <p:txBody>
          <a:bodyPr/>
          <a:lstStyle/>
          <a:p>
            <a:pPr algn="ctr"/>
            <a:r>
              <a:rPr lang="en-US" dirty="0"/>
              <a:t>Transgender</a:t>
            </a:r>
            <a:endParaRPr lang="en-GB" dirty="0"/>
          </a:p>
        </p:txBody>
      </p:sp>
      <p:pic>
        <p:nvPicPr>
          <p:cNvPr id="5" name="Content Placeholder 4" descr="A person with blonde hair&#10;&#10;Description automatically generated with low confidence">
            <a:extLst>
              <a:ext uri="{FF2B5EF4-FFF2-40B4-BE49-F238E27FC236}">
                <a16:creationId xmlns:a16="http://schemas.microsoft.com/office/drawing/2014/main" id="{39AD680E-BAA6-BDA4-E3BA-DA461958AFAD}"/>
              </a:ext>
            </a:extLst>
          </p:cNvPr>
          <p:cNvPicPr>
            <a:picLocks noGrp="1" noChangeAspect="1"/>
          </p:cNvPicPr>
          <p:nvPr>
            <p:ph idx="1"/>
          </p:nvPr>
        </p:nvPicPr>
        <p:blipFill>
          <a:blip r:embed="rId2"/>
          <a:stretch>
            <a:fillRect/>
          </a:stretch>
        </p:blipFill>
        <p:spPr>
          <a:xfrm>
            <a:off x="9111202" y="4177081"/>
            <a:ext cx="1600327" cy="2403828"/>
          </a:xfrm>
        </p:spPr>
      </p:pic>
      <p:pic>
        <p:nvPicPr>
          <p:cNvPr id="7" name="Picture 6" descr="A person with long hair&#10;&#10;Description automatically generated">
            <a:extLst>
              <a:ext uri="{FF2B5EF4-FFF2-40B4-BE49-F238E27FC236}">
                <a16:creationId xmlns:a16="http://schemas.microsoft.com/office/drawing/2014/main" id="{C58A60B2-B928-A31A-DDEC-8EB17DBE408C}"/>
              </a:ext>
            </a:extLst>
          </p:cNvPr>
          <p:cNvPicPr>
            <a:picLocks noChangeAspect="1"/>
          </p:cNvPicPr>
          <p:nvPr/>
        </p:nvPicPr>
        <p:blipFill>
          <a:blip r:embed="rId3"/>
          <a:stretch>
            <a:fillRect/>
          </a:stretch>
        </p:blipFill>
        <p:spPr>
          <a:xfrm>
            <a:off x="10135695" y="1315334"/>
            <a:ext cx="1647825" cy="2113666"/>
          </a:xfrm>
          <a:prstGeom prst="rect">
            <a:avLst/>
          </a:prstGeom>
        </p:spPr>
      </p:pic>
      <p:pic>
        <p:nvPicPr>
          <p:cNvPr id="9" name="Picture 8" descr="A close-up of a person smiling&#10;&#10;Description automatically generated">
            <a:extLst>
              <a:ext uri="{FF2B5EF4-FFF2-40B4-BE49-F238E27FC236}">
                <a16:creationId xmlns:a16="http://schemas.microsoft.com/office/drawing/2014/main" id="{EFB5FEEC-DDCB-C076-850A-D50B6EC61309}"/>
              </a:ext>
            </a:extLst>
          </p:cNvPr>
          <p:cNvPicPr>
            <a:picLocks noChangeAspect="1"/>
          </p:cNvPicPr>
          <p:nvPr/>
        </p:nvPicPr>
        <p:blipFill>
          <a:blip r:embed="rId4"/>
          <a:stretch>
            <a:fillRect/>
          </a:stretch>
        </p:blipFill>
        <p:spPr>
          <a:xfrm>
            <a:off x="612703" y="2730234"/>
            <a:ext cx="2883978" cy="1524762"/>
          </a:xfrm>
          <a:prstGeom prst="rect">
            <a:avLst/>
          </a:prstGeom>
        </p:spPr>
      </p:pic>
      <p:pic>
        <p:nvPicPr>
          <p:cNvPr id="11" name="Picture 10" descr="A group of people posing for a photo with balloons&#10;&#10;Description automatically generated with medium confidence">
            <a:extLst>
              <a:ext uri="{FF2B5EF4-FFF2-40B4-BE49-F238E27FC236}">
                <a16:creationId xmlns:a16="http://schemas.microsoft.com/office/drawing/2014/main" id="{A25D8509-7AB1-9924-ADFB-76B2210C7830}"/>
              </a:ext>
            </a:extLst>
          </p:cNvPr>
          <p:cNvPicPr>
            <a:picLocks noChangeAspect="1"/>
          </p:cNvPicPr>
          <p:nvPr/>
        </p:nvPicPr>
        <p:blipFill>
          <a:blip r:embed="rId5"/>
          <a:stretch>
            <a:fillRect/>
          </a:stretch>
        </p:blipFill>
        <p:spPr>
          <a:xfrm>
            <a:off x="158883" y="4736012"/>
            <a:ext cx="3552786" cy="2000598"/>
          </a:xfrm>
          <a:prstGeom prst="rect">
            <a:avLst/>
          </a:prstGeom>
        </p:spPr>
      </p:pic>
      <p:pic>
        <p:nvPicPr>
          <p:cNvPr id="13" name="Picture 12">
            <a:extLst>
              <a:ext uri="{FF2B5EF4-FFF2-40B4-BE49-F238E27FC236}">
                <a16:creationId xmlns:a16="http://schemas.microsoft.com/office/drawing/2014/main" id="{7B8D9C9F-6992-3EFB-263B-75148369818C}"/>
              </a:ext>
            </a:extLst>
          </p:cNvPr>
          <p:cNvPicPr>
            <a:picLocks noChangeAspect="1"/>
          </p:cNvPicPr>
          <p:nvPr/>
        </p:nvPicPr>
        <p:blipFill>
          <a:blip r:embed="rId6"/>
          <a:stretch>
            <a:fillRect/>
          </a:stretch>
        </p:blipFill>
        <p:spPr>
          <a:xfrm>
            <a:off x="4664528" y="3954818"/>
            <a:ext cx="2862943" cy="2862943"/>
          </a:xfrm>
          <a:prstGeom prst="rect">
            <a:avLst/>
          </a:prstGeom>
        </p:spPr>
      </p:pic>
      <p:pic>
        <p:nvPicPr>
          <p:cNvPr id="15" name="Picture 14" descr="A picture containing person, ground, sock&#10;&#10;Description automatically generated">
            <a:extLst>
              <a:ext uri="{FF2B5EF4-FFF2-40B4-BE49-F238E27FC236}">
                <a16:creationId xmlns:a16="http://schemas.microsoft.com/office/drawing/2014/main" id="{DAD34A37-1B98-ECE0-A721-E6778410470B}"/>
              </a:ext>
            </a:extLst>
          </p:cNvPr>
          <p:cNvPicPr>
            <a:picLocks noChangeAspect="1"/>
          </p:cNvPicPr>
          <p:nvPr/>
        </p:nvPicPr>
        <p:blipFill>
          <a:blip r:embed="rId7"/>
          <a:stretch>
            <a:fillRect/>
          </a:stretch>
        </p:blipFill>
        <p:spPr>
          <a:xfrm>
            <a:off x="304800" y="253978"/>
            <a:ext cx="3613604" cy="1995241"/>
          </a:xfrm>
          <a:prstGeom prst="rect">
            <a:avLst/>
          </a:prstGeom>
        </p:spPr>
      </p:pic>
      <p:pic>
        <p:nvPicPr>
          <p:cNvPr id="17" name="Picture 16" descr="A group of people holding rainbow flags&#10;&#10;Description automatically generated with low confidence">
            <a:extLst>
              <a:ext uri="{FF2B5EF4-FFF2-40B4-BE49-F238E27FC236}">
                <a16:creationId xmlns:a16="http://schemas.microsoft.com/office/drawing/2014/main" id="{BA1D575F-89C6-B57C-D917-1C26CFD5A26E}"/>
              </a:ext>
            </a:extLst>
          </p:cNvPr>
          <p:cNvPicPr>
            <a:picLocks noChangeAspect="1"/>
          </p:cNvPicPr>
          <p:nvPr/>
        </p:nvPicPr>
        <p:blipFill>
          <a:blip r:embed="rId8"/>
          <a:stretch>
            <a:fillRect/>
          </a:stretch>
        </p:blipFill>
        <p:spPr>
          <a:xfrm>
            <a:off x="5086251" y="253978"/>
            <a:ext cx="3881597" cy="2530408"/>
          </a:xfrm>
          <a:prstGeom prst="rect">
            <a:avLst/>
          </a:prstGeom>
        </p:spPr>
      </p:pic>
    </p:spTree>
    <p:extLst>
      <p:ext uri="{BB962C8B-B14F-4D97-AF65-F5344CB8AC3E}">
        <p14:creationId xmlns:p14="http://schemas.microsoft.com/office/powerpoint/2010/main" val="15240065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5FE588-354F-5528-3EEA-197203B893E7}"/>
              </a:ext>
            </a:extLst>
          </p:cNvPr>
          <p:cNvSpPr>
            <a:spLocks noGrp="1"/>
          </p:cNvSpPr>
          <p:nvPr>
            <p:ph type="title"/>
          </p:nvPr>
        </p:nvSpPr>
        <p:spPr>
          <a:xfrm>
            <a:off x="685800" y="764373"/>
            <a:ext cx="10820400" cy="1293028"/>
          </a:xfrm>
        </p:spPr>
        <p:txBody>
          <a:bodyPr>
            <a:normAutofit/>
          </a:bodyPr>
          <a:lstStyle/>
          <a:p>
            <a:pPr algn="ctr"/>
            <a:r>
              <a:rPr lang="en-US" dirty="0"/>
              <a:t>Introduction      </a:t>
            </a:r>
            <a:endParaRPr lang="en-GB" dirty="0"/>
          </a:p>
        </p:txBody>
      </p:sp>
      <p:sp>
        <p:nvSpPr>
          <p:cNvPr id="8" name="Content Placeholder 7">
            <a:extLst>
              <a:ext uri="{FF2B5EF4-FFF2-40B4-BE49-F238E27FC236}">
                <a16:creationId xmlns:a16="http://schemas.microsoft.com/office/drawing/2014/main" id="{B7627319-8EBA-F167-AB49-DC7514A18DA2}"/>
              </a:ext>
            </a:extLst>
          </p:cNvPr>
          <p:cNvSpPr>
            <a:spLocks noGrp="1"/>
          </p:cNvSpPr>
          <p:nvPr>
            <p:ph idx="1"/>
          </p:nvPr>
        </p:nvSpPr>
        <p:spPr/>
        <p:txBody>
          <a:bodyPr/>
          <a:lstStyle/>
          <a:p>
            <a:r>
              <a:rPr lang="en-US" dirty="0"/>
              <a:t>Understanding the key issues around transgender</a:t>
            </a:r>
          </a:p>
          <a:p>
            <a:r>
              <a:rPr lang="en-US" dirty="0"/>
              <a:t>Understanding the difference between sex and gender </a:t>
            </a:r>
          </a:p>
          <a:p>
            <a:r>
              <a:rPr lang="en-US" dirty="0"/>
              <a:t>Understanding gender dysphoria</a:t>
            </a:r>
          </a:p>
          <a:p>
            <a:r>
              <a:rPr lang="en-US" dirty="0"/>
              <a:t>The difference between pre puberty and after puberty </a:t>
            </a:r>
            <a:endParaRPr lang="en-GB" dirty="0"/>
          </a:p>
          <a:p>
            <a:r>
              <a:rPr lang="en-GB" dirty="0"/>
              <a:t>Where can support be found for young people as well as for parents </a:t>
            </a:r>
          </a:p>
          <a:p>
            <a:r>
              <a:rPr lang="en-GB" dirty="0"/>
              <a:t>Acknowledgement in the law Equality Act 2010</a:t>
            </a:r>
          </a:p>
          <a:p>
            <a:r>
              <a:rPr lang="en-US" dirty="0"/>
              <a:t>Do’s and </a:t>
            </a:r>
            <a:r>
              <a:rPr lang="en-US" dirty="0" err="1"/>
              <a:t>don’t’s</a:t>
            </a:r>
            <a:r>
              <a:rPr lang="en-US" dirty="0"/>
              <a:t> on things to say </a:t>
            </a:r>
          </a:p>
          <a:p>
            <a:endParaRPr lang="en-US" dirty="0"/>
          </a:p>
        </p:txBody>
      </p:sp>
    </p:spTree>
    <p:extLst>
      <p:ext uri="{BB962C8B-B14F-4D97-AF65-F5344CB8AC3E}">
        <p14:creationId xmlns:p14="http://schemas.microsoft.com/office/powerpoint/2010/main" val="32359076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4388B315-E1BD-F1FE-DFED-7C0CBD12D66A}"/>
              </a:ext>
            </a:extLst>
          </p:cNvPr>
          <p:cNvPicPr>
            <a:picLocks noChangeAspect="1"/>
          </p:cNvPicPr>
          <p:nvPr/>
        </p:nvPicPr>
        <p:blipFill rotWithShape="1">
          <a:blip r:embed="rId2">
            <a:alphaModFix amt="40000"/>
          </a:blip>
          <a:srcRect t="21652" r="-2" b="-2"/>
          <a:stretch/>
        </p:blipFill>
        <p:spPr>
          <a:xfrm>
            <a:off x="653143" y="0"/>
            <a:ext cx="11248571" cy="5617029"/>
          </a:xfrm>
          <a:prstGeom prst="rect">
            <a:avLst/>
          </a:prstGeom>
        </p:spPr>
      </p:pic>
      <p:sp>
        <p:nvSpPr>
          <p:cNvPr id="4" name="Rectangle 3">
            <a:extLst>
              <a:ext uri="{FF2B5EF4-FFF2-40B4-BE49-F238E27FC236}">
                <a16:creationId xmlns:a16="http://schemas.microsoft.com/office/drawing/2014/main" id="{6FBE961F-6406-5165-D9FC-7AE7D9CE3553}"/>
              </a:ext>
            </a:extLst>
          </p:cNvPr>
          <p:cNvSpPr/>
          <p:nvPr/>
        </p:nvSpPr>
        <p:spPr>
          <a:xfrm>
            <a:off x="1371600" y="2237173"/>
            <a:ext cx="9448800" cy="2602062"/>
          </a:xfrm>
          <a:prstGeom prst="rect">
            <a:avLst/>
          </a:prstGeom>
        </p:spPr>
        <p:txBody>
          <a:bodyPr vert="horz" lIns="91440" tIns="45720" rIns="91440" bIns="45720" rtlCol="0" anchor="b">
            <a:normAutofit/>
          </a:bodyPr>
          <a:lstStyle/>
          <a:p>
            <a:pPr defTabSz="914400">
              <a:lnSpc>
                <a:spcPct val="90000"/>
              </a:lnSpc>
              <a:spcBef>
                <a:spcPct val="0"/>
              </a:spcBef>
              <a:spcAft>
                <a:spcPts val="600"/>
              </a:spcAft>
            </a:pPr>
            <a:r>
              <a:rPr lang="en-US" sz="6000" b="0" cap="all" spc="0" dirty="0">
                <a:ln w="0"/>
                <a:effectLst>
                  <a:reflection blurRad="6350" stA="53000" endA="300" endPos="35500" dir="5400000" sy="-90000" algn="bl" rotWithShape="0"/>
                </a:effectLst>
                <a:latin typeface="+mj-lt"/>
                <a:ea typeface="+mj-ea"/>
                <a:cs typeface="+mj-cs"/>
              </a:rPr>
              <a:t>       Ice-Breaker Time</a:t>
            </a:r>
          </a:p>
        </p:txBody>
      </p:sp>
    </p:spTree>
    <p:extLst>
      <p:ext uri="{BB962C8B-B14F-4D97-AF65-F5344CB8AC3E}">
        <p14:creationId xmlns:p14="http://schemas.microsoft.com/office/powerpoint/2010/main" val="283003446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871DC5-A834-6EEF-13C1-98911958484B}"/>
              </a:ext>
            </a:extLst>
          </p:cNvPr>
          <p:cNvSpPr>
            <a:spLocks noGrp="1"/>
          </p:cNvSpPr>
          <p:nvPr>
            <p:ph type="title"/>
          </p:nvPr>
        </p:nvSpPr>
        <p:spPr>
          <a:xfrm>
            <a:off x="685800" y="639315"/>
            <a:ext cx="8610600" cy="1293028"/>
          </a:xfrm>
        </p:spPr>
        <p:txBody>
          <a:bodyPr/>
          <a:lstStyle/>
          <a:p>
            <a:pPr algn="ctr"/>
            <a:r>
              <a:rPr lang="en-US" dirty="0"/>
              <a:t>Why – </a:t>
            </a:r>
            <a:r>
              <a:rPr lang="en-US" dirty="0" err="1"/>
              <a:t>Nardine</a:t>
            </a:r>
            <a:r>
              <a:rPr lang="en-US" dirty="0"/>
              <a:t>  </a:t>
            </a:r>
            <a:endParaRPr lang="en-GB" dirty="0"/>
          </a:p>
        </p:txBody>
      </p:sp>
      <p:sp>
        <p:nvSpPr>
          <p:cNvPr id="3" name="Content Placeholder 2">
            <a:extLst>
              <a:ext uri="{FF2B5EF4-FFF2-40B4-BE49-F238E27FC236}">
                <a16:creationId xmlns:a16="http://schemas.microsoft.com/office/drawing/2014/main" id="{8FD6348F-7935-B203-20B2-8D05C0B3C011}"/>
              </a:ext>
            </a:extLst>
          </p:cNvPr>
          <p:cNvSpPr>
            <a:spLocks noGrp="1"/>
          </p:cNvSpPr>
          <p:nvPr>
            <p:ph idx="1"/>
          </p:nvPr>
        </p:nvSpPr>
        <p:spPr/>
        <p:txBody>
          <a:bodyPr/>
          <a:lstStyle/>
          <a:p>
            <a:r>
              <a:rPr lang="en-US" dirty="0"/>
              <a:t>Introduce what is trans gender, gender dysphoria, and the key issues that arise from being trans gender  </a:t>
            </a:r>
            <a:endParaRPr lang="en-GB" dirty="0"/>
          </a:p>
        </p:txBody>
      </p:sp>
    </p:spTree>
    <p:extLst>
      <p:ext uri="{BB962C8B-B14F-4D97-AF65-F5344CB8AC3E}">
        <p14:creationId xmlns:p14="http://schemas.microsoft.com/office/powerpoint/2010/main" val="51531982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2" name="Picture 11">
            <a:extLst>
              <a:ext uri="{FF2B5EF4-FFF2-40B4-BE49-F238E27FC236}">
                <a16:creationId xmlns:a16="http://schemas.microsoft.com/office/drawing/2014/main" id="{BDFADFB3-3D44-49A8-AE3B-A87C61607F7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pic>
        <p:nvPicPr>
          <p:cNvPr id="14" name="Picture 13">
            <a:extLst>
              <a:ext uri="{FF2B5EF4-FFF2-40B4-BE49-F238E27FC236}">
                <a16:creationId xmlns:a16="http://schemas.microsoft.com/office/drawing/2014/main" id="{BB912AE0-CAD9-4F8F-A2A2-BDF07D4EDD2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5" name="Rectangle 4">
            <a:extLst>
              <a:ext uri="{FF2B5EF4-FFF2-40B4-BE49-F238E27FC236}">
                <a16:creationId xmlns:a16="http://schemas.microsoft.com/office/drawing/2014/main" id="{87AA6623-47E4-042C-BC22-B3F0C73E67D5}"/>
              </a:ext>
            </a:extLst>
          </p:cNvPr>
          <p:cNvSpPr/>
          <p:nvPr/>
        </p:nvSpPr>
        <p:spPr>
          <a:xfrm>
            <a:off x="4687410" y="1803405"/>
            <a:ext cx="6132990" cy="1825096"/>
          </a:xfrm>
          <a:prstGeom prst="rect">
            <a:avLst/>
          </a:prstGeom>
        </p:spPr>
        <p:txBody>
          <a:bodyPr vert="horz" lIns="91440" tIns="45720" rIns="91440" bIns="45720" rtlCol="0" anchor="b">
            <a:normAutofit/>
          </a:bodyPr>
          <a:lstStyle/>
          <a:p>
            <a:pPr defTabSz="914400">
              <a:lnSpc>
                <a:spcPct val="90000"/>
              </a:lnSpc>
              <a:spcBef>
                <a:spcPct val="0"/>
              </a:spcBef>
              <a:spcAft>
                <a:spcPts val="600"/>
              </a:spcAft>
            </a:pPr>
            <a:r>
              <a:rPr lang="en-US" sz="6000" cap="all" dirty="0" err="1">
                <a:ln w="0"/>
                <a:solidFill>
                  <a:schemeClr val="accent6">
                    <a:lumMod val="75000"/>
                  </a:schemeClr>
                </a:solidFill>
                <a:effectLst>
                  <a:reflection blurRad="6350" stA="53000" endA="300" endPos="35500" dir="5400000" sy="-90000" algn="bl" rotWithShape="0"/>
                </a:effectLst>
                <a:latin typeface="+mj-lt"/>
                <a:ea typeface="+mj-ea"/>
                <a:cs typeface="+mj-cs"/>
              </a:rPr>
              <a:t>ACTIvity</a:t>
            </a:r>
            <a:r>
              <a:rPr lang="en-US" sz="6000" cap="all" dirty="0">
                <a:ln w="0"/>
                <a:solidFill>
                  <a:schemeClr val="accent6">
                    <a:lumMod val="75000"/>
                  </a:schemeClr>
                </a:solidFill>
                <a:effectLst>
                  <a:reflection blurRad="6350" stA="53000" endA="300" endPos="35500" dir="5400000" sy="-90000" algn="bl" rotWithShape="0"/>
                </a:effectLst>
                <a:latin typeface="+mj-lt"/>
                <a:ea typeface="+mj-ea"/>
                <a:cs typeface="+mj-cs"/>
              </a:rPr>
              <a:t> TIME </a:t>
            </a:r>
            <a:endParaRPr lang="en-US" sz="6000" b="0" cap="all" spc="0" dirty="0">
              <a:ln w="0"/>
              <a:solidFill>
                <a:schemeClr val="accent6">
                  <a:lumMod val="75000"/>
                </a:schemeClr>
              </a:solidFill>
              <a:effectLst>
                <a:reflection blurRad="6350" stA="53000" endA="300" endPos="35500" dir="5400000" sy="-90000" algn="bl" rotWithShape="0"/>
              </a:effectLst>
              <a:latin typeface="+mj-lt"/>
              <a:ea typeface="+mj-ea"/>
              <a:cs typeface="+mj-cs"/>
            </a:endParaRPr>
          </a:p>
        </p:txBody>
      </p:sp>
      <p:pic>
        <p:nvPicPr>
          <p:cNvPr id="7" name="Picture 6" descr="A close up of a toy&#10;&#10;Description automatically generated with medium confidence">
            <a:extLst>
              <a:ext uri="{FF2B5EF4-FFF2-40B4-BE49-F238E27FC236}">
                <a16:creationId xmlns:a16="http://schemas.microsoft.com/office/drawing/2014/main" id="{6A28BA69-F26B-C593-8D3F-8E6A2861A8BF}"/>
              </a:ext>
            </a:extLst>
          </p:cNvPr>
          <p:cNvPicPr>
            <a:picLocks noChangeAspect="1"/>
          </p:cNvPicPr>
          <p:nvPr/>
        </p:nvPicPr>
        <p:blipFill>
          <a:blip r:embed="rId4"/>
          <a:stretch>
            <a:fillRect/>
          </a:stretch>
        </p:blipFill>
        <p:spPr>
          <a:xfrm>
            <a:off x="1579481" y="1801368"/>
            <a:ext cx="2391445" cy="2660904"/>
          </a:xfrm>
          <a:prstGeom prst="rect">
            <a:avLst/>
          </a:prstGeom>
        </p:spPr>
      </p:pic>
    </p:spTree>
    <p:extLst>
      <p:ext uri="{BB962C8B-B14F-4D97-AF65-F5344CB8AC3E}">
        <p14:creationId xmlns:p14="http://schemas.microsoft.com/office/powerpoint/2010/main" val="148256632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accent6">
            <a:lumMod val="75000"/>
          </a:schemeClr>
        </a:solidFill>
        <a:effectLst/>
      </p:bgPr>
    </p:bg>
    <p:spTree>
      <p:nvGrpSpPr>
        <p:cNvPr id="1" name=""/>
        <p:cNvGrpSpPr/>
        <p:nvPr/>
      </p:nvGrpSpPr>
      <p:grpSpPr>
        <a:xfrm>
          <a:off x="0" y="0"/>
          <a:ext cx="0" cy="0"/>
          <a:chOff x="0" y="0"/>
          <a:chExt cx="0" cy="0"/>
        </a:xfrm>
      </p:grpSpPr>
      <p:pic>
        <p:nvPicPr>
          <p:cNvPr id="7" name="Content Placeholder 6">
            <a:extLst>
              <a:ext uri="{FF2B5EF4-FFF2-40B4-BE49-F238E27FC236}">
                <a16:creationId xmlns:a16="http://schemas.microsoft.com/office/drawing/2014/main" id="{B28C4F4E-693B-D770-CFD1-2574638A42BE}"/>
              </a:ext>
            </a:extLst>
          </p:cNvPr>
          <p:cNvPicPr>
            <a:picLocks noGrp="1" noChangeAspect="1"/>
          </p:cNvPicPr>
          <p:nvPr>
            <p:ph idx="1"/>
          </p:nvPr>
        </p:nvPicPr>
        <p:blipFill>
          <a:blip r:embed="rId2"/>
          <a:stretch>
            <a:fillRect/>
          </a:stretch>
        </p:blipFill>
        <p:spPr>
          <a:xfrm>
            <a:off x="341667" y="481239"/>
            <a:ext cx="5209466" cy="4024313"/>
          </a:xfrm>
          <a:prstGeom prst="rect">
            <a:avLst/>
          </a:prstGeom>
        </p:spPr>
      </p:pic>
      <p:sp>
        <p:nvSpPr>
          <p:cNvPr id="6" name="TextBox 5">
            <a:extLst>
              <a:ext uri="{FF2B5EF4-FFF2-40B4-BE49-F238E27FC236}">
                <a16:creationId xmlns:a16="http://schemas.microsoft.com/office/drawing/2014/main" id="{6DFCFDDE-1D5B-9E7E-D1FD-E6E9EBF96BDA}"/>
              </a:ext>
            </a:extLst>
          </p:cNvPr>
          <p:cNvSpPr txBox="1"/>
          <p:nvPr/>
        </p:nvSpPr>
        <p:spPr>
          <a:xfrm>
            <a:off x="1345457" y="2006560"/>
            <a:ext cx="10190922" cy="1569660"/>
          </a:xfrm>
          <a:prstGeom prst="rect">
            <a:avLst/>
          </a:prstGeom>
          <a:noFill/>
        </p:spPr>
        <p:txBody>
          <a:bodyPr wrap="square">
            <a:spAutoFit/>
          </a:bodyPr>
          <a:lstStyle/>
          <a:p>
            <a:pPr algn="ctr"/>
            <a:r>
              <a:rPr lang="en-US" sz="9600" b="0" cap="none" spc="0" dirty="0">
                <a:ln w="0"/>
                <a:gradFill>
                  <a:gsLst>
                    <a:gs pos="0">
                      <a:schemeClr val="accent5">
                        <a:lumMod val="50000"/>
                      </a:schemeClr>
                    </a:gs>
                    <a:gs pos="50000">
                      <a:schemeClr val="accent5"/>
                    </a:gs>
                    <a:gs pos="100000">
                      <a:schemeClr val="accent5">
                        <a:lumMod val="60000"/>
                        <a:lumOff val="40000"/>
                      </a:schemeClr>
                    </a:gs>
                  </a:gsLst>
                  <a:lin ang="5400000"/>
                </a:gradFill>
                <a:effectLst>
                  <a:reflection blurRad="6350" stA="53000" endA="300" endPos="35500" dir="5400000" sy="-90000" algn="bl" rotWithShape="0"/>
                </a:effectLst>
              </a:rPr>
              <a:t>Labels</a:t>
            </a:r>
            <a:r>
              <a:rPr lang="en-US" sz="6600" b="0" cap="none" spc="0" dirty="0">
                <a:ln w="0"/>
                <a:gradFill>
                  <a:gsLst>
                    <a:gs pos="0">
                      <a:schemeClr val="accent5">
                        <a:lumMod val="50000"/>
                      </a:schemeClr>
                    </a:gs>
                    <a:gs pos="50000">
                      <a:schemeClr val="accent5"/>
                    </a:gs>
                    <a:gs pos="100000">
                      <a:schemeClr val="accent5">
                        <a:lumMod val="60000"/>
                        <a:lumOff val="40000"/>
                      </a:schemeClr>
                    </a:gs>
                  </a:gsLst>
                  <a:lin ang="5400000"/>
                </a:gradFill>
                <a:effectLst>
                  <a:reflection blurRad="6350" stA="53000" endA="300" endPos="35500" dir="5400000" sy="-90000" algn="bl" rotWithShape="0"/>
                </a:effectLst>
              </a:rPr>
              <a:t> </a:t>
            </a:r>
          </a:p>
        </p:txBody>
      </p:sp>
      <p:pic>
        <p:nvPicPr>
          <p:cNvPr id="8" name="Picture 7">
            <a:extLst>
              <a:ext uri="{FF2B5EF4-FFF2-40B4-BE49-F238E27FC236}">
                <a16:creationId xmlns:a16="http://schemas.microsoft.com/office/drawing/2014/main" id="{1DB4AE6A-901D-22BD-6A54-CD969FCB54F6}"/>
              </a:ext>
            </a:extLst>
          </p:cNvPr>
          <p:cNvPicPr>
            <a:picLocks noChangeAspect="1"/>
          </p:cNvPicPr>
          <p:nvPr/>
        </p:nvPicPr>
        <p:blipFill>
          <a:blip r:embed="rId3"/>
          <a:stretch>
            <a:fillRect/>
          </a:stretch>
        </p:blipFill>
        <p:spPr>
          <a:xfrm>
            <a:off x="8377914" y="243167"/>
            <a:ext cx="3603048" cy="2603218"/>
          </a:xfrm>
          <a:prstGeom prst="rect">
            <a:avLst/>
          </a:prstGeom>
        </p:spPr>
      </p:pic>
      <p:pic>
        <p:nvPicPr>
          <p:cNvPr id="9" name="Picture 8">
            <a:extLst>
              <a:ext uri="{FF2B5EF4-FFF2-40B4-BE49-F238E27FC236}">
                <a16:creationId xmlns:a16="http://schemas.microsoft.com/office/drawing/2014/main" id="{0872374F-2747-C2CA-6ECC-94D3F4E0B3E4}"/>
              </a:ext>
            </a:extLst>
          </p:cNvPr>
          <p:cNvPicPr>
            <a:picLocks noChangeAspect="1"/>
          </p:cNvPicPr>
          <p:nvPr/>
        </p:nvPicPr>
        <p:blipFill>
          <a:blip r:embed="rId4"/>
          <a:stretch>
            <a:fillRect/>
          </a:stretch>
        </p:blipFill>
        <p:spPr>
          <a:xfrm>
            <a:off x="7875396" y="3750045"/>
            <a:ext cx="3974937" cy="2981202"/>
          </a:xfrm>
          <a:prstGeom prst="rect">
            <a:avLst/>
          </a:prstGeom>
        </p:spPr>
      </p:pic>
      <p:pic>
        <p:nvPicPr>
          <p:cNvPr id="10" name="Picture 9">
            <a:extLst>
              <a:ext uri="{FF2B5EF4-FFF2-40B4-BE49-F238E27FC236}">
                <a16:creationId xmlns:a16="http://schemas.microsoft.com/office/drawing/2014/main" id="{C8B94B49-E5F3-4893-B1CA-9EFC3C05D91A}"/>
              </a:ext>
            </a:extLst>
          </p:cNvPr>
          <p:cNvPicPr>
            <a:picLocks noChangeAspect="1"/>
          </p:cNvPicPr>
          <p:nvPr/>
        </p:nvPicPr>
        <p:blipFill>
          <a:blip r:embed="rId5"/>
          <a:stretch>
            <a:fillRect/>
          </a:stretch>
        </p:blipFill>
        <p:spPr>
          <a:xfrm>
            <a:off x="547395" y="4161041"/>
            <a:ext cx="6351814" cy="3175907"/>
          </a:xfrm>
          <a:prstGeom prst="rect">
            <a:avLst/>
          </a:prstGeom>
        </p:spPr>
      </p:pic>
    </p:spTree>
    <p:extLst>
      <p:ext uri="{BB962C8B-B14F-4D97-AF65-F5344CB8AC3E}">
        <p14:creationId xmlns:p14="http://schemas.microsoft.com/office/powerpoint/2010/main" val="84882029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extBox 9">
            <a:extLst>
              <a:ext uri="{FF2B5EF4-FFF2-40B4-BE49-F238E27FC236}">
                <a16:creationId xmlns:a16="http://schemas.microsoft.com/office/drawing/2014/main" id="{F95C9348-2BE8-A4DA-FA6F-8C199487B6A9}"/>
              </a:ext>
            </a:extLst>
          </p:cNvPr>
          <p:cNvSpPr txBox="1"/>
          <p:nvPr/>
        </p:nvSpPr>
        <p:spPr>
          <a:xfrm>
            <a:off x="3047999" y="3175321"/>
            <a:ext cx="7659329" cy="369332"/>
          </a:xfrm>
          <a:prstGeom prst="rect">
            <a:avLst/>
          </a:prstGeom>
          <a:noFill/>
        </p:spPr>
        <p:txBody>
          <a:bodyPr wrap="square">
            <a:spAutoFit/>
          </a:bodyPr>
          <a:lstStyle/>
          <a:p>
            <a:r>
              <a:rPr lang="en-GB"/>
              <a:t> </a:t>
            </a:r>
            <a:endParaRPr lang="en-GB" dirty="0"/>
          </a:p>
        </p:txBody>
      </p:sp>
      <p:sp>
        <p:nvSpPr>
          <p:cNvPr id="12" name="TextBox 11">
            <a:extLst>
              <a:ext uri="{FF2B5EF4-FFF2-40B4-BE49-F238E27FC236}">
                <a16:creationId xmlns:a16="http://schemas.microsoft.com/office/drawing/2014/main" id="{85BE1881-C1B0-A790-EF60-018ADE4322BF}"/>
              </a:ext>
            </a:extLst>
          </p:cNvPr>
          <p:cNvSpPr txBox="1"/>
          <p:nvPr/>
        </p:nvSpPr>
        <p:spPr>
          <a:xfrm>
            <a:off x="3049229" y="3175322"/>
            <a:ext cx="6098458" cy="369332"/>
          </a:xfrm>
          <a:prstGeom prst="rect">
            <a:avLst/>
          </a:prstGeom>
          <a:noFill/>
        </p:spPr>
        <p:txBody>
          <a:bodyPr wrap="square">
            <a:spAutoFit/>
          </a:bodyPr>
          <a:lstStyle/>
          <a:p>
            <a:r>
              <a:rPr lang="en-GB" dirty="0"/>
              <a:t> </a:t>
            </a:r>
          </a:p>
        </p:txBody>
      </p:sp>
      <p:sp>
        <p:nvSpPr>
          <p:cNvPr id="14" name="TextBox 13">
            <a:extLst>
              <a:ext uri="{FF2B5EF4-FFF2-40B4-BE49-F238E27FC236}">
                <a16:creationId xmlns:a16="http://schemas.microsoft.com/office/drawing/2014/main" id="{0A779234-866A-5836-40A0-E171D5BF92D9}"/>
              </a:ext>
            </a:extLst>
          </p:cNvPr>
          <p:cNvSpPr txBox="1"/>
          <p:nvPr/>
        </p:nvSpPr>
        <p:spPr>
          <a:xfrm>
            <a:off x="3049229" y="3175322"/>
            <a:ext cx="6098458" cy="369332"/>
          </a:xfrm>
          <a:prstGeom prst="rect">
            <a:avLst/>
          </a:prstGeom>
          <a:noFill/>
        </p:spPr>
        <p:txBody>
          <a:bodyPr wrap="square">
            <a:spAutoFit/>
          </a:bodyPr>
          <a:lstStyle/>
          <a:p>
            <a:r>
              <a:rPr lang="en-GB" dirty="0"/>
              <a:t> </a:t>
            </a:r>
          </a:p>
        </p:txBody>
      </p:sp>
      <p:sp>
        <p:nvSpPr>
          <p:cNvPr id="16" name="TextBox 15">
            <a:extLst>
              <a:ext uri="{FF2B5EF4-FFF2-40B4-BE49-F238E27FC236}">
                <a16:creationId xmlns:a16="http://schemas.microsoft.com/office/drawing/2014/main" id="{5A557B08-F5AF-1A8F-2E3C-4288E35FC1AF}"/>
              </a:ext>
            </a:extLst>
          </p:cNvPr>
          <p:cNvSpPr txBox="1"/>
          <p:nvPr/>
        </p:nvSpPr>
        <p:spPr>
          <a:xfrm>
            <a:off x="3049229" y="3175322"/>
            <a:ext cx="6098458" cy="369332"/>
          </a:xfrm>
          <a:prstGeom prst="rect">
            <a:avLst/>
          </a:prstGeom>
          <a:noFill/>
        </p:spPr>
        <p:txBody>
          <a:bodyPr wrap="square">
            <a:spAutoFit/>
          </a:bodyPr>
          <a:lstStyle/>
          <a:p>
            <a:r>
              <a:rPr lang="en-GB" dirty="0"/>
              <a:t> </a:t>
            </a:r>
          </a:p>
        </p:txBody>
      </p:sp>
    </p:spTree>
    <p:extLst>
      <p:ext uri="{BB962C8B-B14F-4D97-AF65-F5344CB8AC3E}">
        <p14:creationId xmlns:p14="http://schemas.microsoft.com/office/powerpoint/2010/main" val="360132531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9DA15B1D-0133-4CB3-B7CC-61FA728745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Picture 10">
            <a:extLst>
              <a:ext uri="{FF2B5EF4-FFF2-40B4-BE49-F238E27FC236}">
                <a16:creationId xmlns:a16="http://schemas.microsoft.com/office/drawing/2014/main" id="{3EF2F61C-287D-47BC-878F-C876F74FFDD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p:nvSpPr>
          <p:cNvPr id="2" name="Title 1">
            <a:extLst>
              <a:ext uri="{FF2B5EF4-FFF2-40B4-BE49-F238E27FC236}">
                <a16:creationId xmlns:a16="http://schemas.microsoft.com/office/drawing/2014/main" id="{6B247F71-9C5A-101B-3E68-90BAF6D8090A}"/>
              </a:ext>
            </a:extLst>
          </p:cNvPr>
          <p:cNvSpPr>
            <a:spLocks noGrp="1"/>
          </p:cNvSpPr>
          <p:nvPr>
            <p:ph type="title"/>
          </p:nvPr>
        </p:nvSpPr>
        <p:spPr>
          <a:xfrm>
            <a:off x="685800" y="764373"/>
            <a:ext cx="4753466" cy="1293028"/>
          </a:xfrm>
        </p:spPr>
        <p:txBody>
          <a:bodyPr>
            <a:normAutofit fontScale="90000"/>
          </a:bodyPr>
          <a:lstStyle/>
          <a:p>
            <a:r>
              <a:rPr lang="en-US" sz="2800" dirty="0"/>
              <a:t>The difference of pre puberty and after puberty within young people  </a:t>
            </a:r>
            <a:endParaRPr lang="en-GB" sz="2800" dirty="0"/>
          </a:p>
        </p:txBody>
      </p:sp>
      <p:sp>
        <p:nvSpPr>
          <p:cNvPr id="3" name="Content Placeholder 2">
            <a:extLst>
              <a:ext uri="{FF2B5EF4-FFF2-40B4-BE49-F238E27FC236}">
                <a16:creationId xmlns:a16="http://schemas.microsoft.com/office/drawing/2014/main" id="{C5C127DC-5C45-B592-B9B2-A6840F96F472}"/>
              </a:ext>
            </a:extLst>
          </p:cNvPr>
          <p:cNvSpPr>
            <a:spLocks noGrp="1"/>
          </p:cNvSpPr>
          <p:nvPr>
            <p:ph idx="1"/>
          </p:nvPr>
        </p:nvSpPr>
        <p:spPr>
          <a:xfrm>
            <a:off x="685801" y="2194560"/>
            <a:ext cx="4753466" cy="4024125"/>
          </a:xfrm>
        </p:spPr>
        <p:txBody>
          <a:bodyPr>
            <a:normAutofit/>
          </a:bodyPr>
          <a:lstStyle/>
          <a:p>
            <a:r>
              <a:rPr lang="en-US" dirty="0"/>
              <a:t>Before Puberty</a:t>
            </a:r>
          </a:p>
          <a:p>
            <a:pPr marL="0" indent="0">
              <a:buNone/>
            </a:pPr>
            <a:endParaRPr lang="en-US" dirty="0"/>
          </a:p>
          <a:p>
            <a:r>
              <a:rPr lang="en-US" dirty="0"/>
              <a:t>Girls can just wear shorts have short hair </a:t>
            </a:r>
            <a:r>
              <a:rPr lang="en-US" dirty="0" err="1"/>
              <a:t>etc</a:t>
            </a:r>
            <a:r>
              <a:rPr lang="en-US" dirty="0"/>
              <a:t> nothing is developed, and bodies are the same on top</a:t>
            </a:r>
          </a:p>
          <a:p>
            <a:endParaRPr lang="en-US" dirty="0"/>
          </a:p>
        </p:txBody>
      </p:sp>
      <p:sp>
        <p:nvSpPr>
          <p:cNvPr id="13" name="Rounded Rectangle 14">
            <a:extLst>
              <a:ext uri="{FF2B5EF4-FFF2-40B4-BE49-F238E27FC236}">
                <a16:creationId xmlns:a16="http://schemas.microsoft.com/office/drawing/2014/main" id="{B5BA9375-863F-4B24-9083-14FE819F8E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5999" y="1066164"/>
            <a:ext cx="5305958" cy="5148371"/>
          </a:xfrm>
          <a:prstGeom prst="roundRect">
            <a:avLst>
              <a:gd name="adj" fmla="val 2403"/>
            </a:avLst>
          </a:prstGeom>
          <a:solidFill>
            <a:srgbClr val="FFFFFF"/>
          </a:solidFill>
          <a:ln>
            <a:noFill/>
          </a:ln>
          <a:effectLst>
            <a:innerShdw blurRad="114300">
              <a:prstClr val="black"/>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A2CB6053-F89A-46FF-2278-C3A020BECE3E}"/>
              </a:ext>
            </a:extLst>
          </p:cNvPr>
          <p:cNvPicPr>
            <a:picLocks noChangeAspect="1"/>
          </p:cNvPicPr>
          <p:nvPr/>
        </p:nvPicPr>
        <p:blipFill rotWithShape="1">
          <a:blip r:embed="rId3"/>
          <a:srcRect l="15012" r="17340"/>
          <a:stretch/>
        </p:blipFill>
        <p:spPr>
          <a:xfrm>
            <a:off x="6407004" y="1336566"/>
            <a:ext cx="4683948" cy="4607567"/>
          </a:xfrm>
          <a:prstGeom prst="rect">
            <a:avLst/>
          </a:prstGeom>
        </p:spPr>
      </p:pic>
    </p:spTree>
    <p:extLst>
      <p:ext uri="{BB962C8B-B14F-4D97-AF65-F5344CB8AC3E}">
        <p14:creationId xmlns:p14="http://schemas.microsoft.com/office/powerpoint/2010/main" val="135834404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C311B1-C068-FD65-DEB4-9B2B35D3DA4F}"/>
              </a:ext>
            </a:extLst>
          </p:cNvPr>
          <p:cNvSpPr>
            <a:spLocks noGrp="1"/>
          </p:cNvSpPr>
          <p:nvPr>
            <p:ph type="title"/>
          </p:nvPr>
        </p:nvSpPr>
        <p:spPr>
          <a:xfrm>
            <a:off x="619760" y="764373"/>
            <a:ext cx="6832600" cy="1293028"/>
          </a:xfrm>
        </p:spPr>
        <p:txBody>
          <a:bodyPr>
            <a:normAutofit/>
          </a:bodyPr>
          <a:lstStyle/>
          <a:p>
            <a:r>
              <a:rPr lang="en-US"/>
              <a:t>Puberty </a:t>
            </a:r>
            <a:endParaRPr lang="en-GB" dirty="0"/>
          </a:p>
        </p:txBody>
      </p:sp>
      <p:sp>
        <p:nvSpPr>
          <p:cNvPr id="3" name="Content Placeholder 2">
            <a:extLst>
              <a:ext uri="{FF2B5EF4-FFF2-40B4-BE49-F238E27FC236}">
                <a16:creationId xmlns:a16="http://schemas.microsoft.com/office/drawing/2014/main" id="{57A65684-330A-E4A4-882C-8DA2E8616D2E}"/>
              </a:ext>
            </a:extLst>
          </p:cNvPr>
          <p:cNvSpPr>
            <a:spLocks noGrp="1"/>
          </p:cNvSpPr>
          <p:nvPr>
            <p:ph idx="1"/>
          </p:nvPr>
        </p:nvSpPr>
        <p:spPr>
          <a:xfrm>
            <a:off x="619760" y="2194560"/>
            <a:ext cx="6832600" cy="4024125"/>
          </a:xfrm>
        </p:spPr>
        <p:txBody>
          <a:bodyPr>
            <a:normAutofit/>
          </a:bodyPr>
          <a:lstStyle/>
          <a:p>
            <a:pPr marL="0" indent="0">
              <a:buNone/>
            </a:pPr>
            <a:endParaRPr lang="en-US" dirty="0"/>
          </a:p>
          <a:p>
            <a:r>
              <a:rPr lang="en-US" dirty="0"/>
              <a:t>Young people who are transgender or gender-diverse can temporarily suppress puberty. This would be through their doctors and would be a prescribed medication called Pubertal blockers. This would slow down the growth of the breast, genetical areas, voice box, hair growth, but like anything it can have side affects. </a:t>
            </a:r>
          </a:p>
          <a:p>
            <a:pPr marL="0" indent="0">
              <a:buNone/>
            </a:pPr>
            <a:endParaRPr lang="en-US" dirty="0"/>
          </a:p>
          <a:p>
            <a:r>
              <a:rPr lang="en-US" dirty="0"/>
              <a:t>But deciding to get this treatment is a big step </a:t>
            </a:r>
          </a:p>
          <a:p>
            <a:endParaRPr lang="en-GB" dirty="0"/>
          </a:p>
        </p:txBody>
      </p:sp>
      <p:pic>
        <p:nvPicPr>
          <p:cNvPr id="5" name="Picture 4">
            <a:extLst>
              <a:ext uri="{FF2B5EF4-FFF2-40B4-BE49-F238E27FC236}">
                <a16:creationId xmlns:a16="http://schemas.microsoft.com/office/drawing/2014/main" id="{C6ABFA3C-04C9-53B7-64B3-A252872E1F5A}"/>
              </a:ext>
            </a:extLst>
          </p:cNvPr>
          <p:cNvPicPr>
            <a:picLocks noChangeAspect="1"/>
          </p:cNvPicPr>
          <p:nvPr/>
        </p:nvPicPr>
        <p:blipFill>
          <a:blip r:embed="rId2"/>
          <a:stretch>
            <a:fillRect/>
          </a:stretch>
        </p:blipFill>
        <p:spPr>
          <a:xfrm>
            <a:off x="7861238" y="2744300"/>
            <a:ext cx="3644962" cy="1476209"/>
          </a:xfrm>
          <a:prstGeom prst="rect">
            <a:avLst/>
          </a:prstGeom>
        </p:spPr>
      </p:pic>
    </p:spTree>
    <p:extLst>
      <p:ext uri="{BB962C8B-B14F-4D97-AF65-F5344CB8AC3E}">
        <p14:creationId xmlns:p14="http://schemas.microsoft.com/office/powerpoint/2010/main" val="257176424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9DA15B1D-0133-4CB3-B7CC-61FA728745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Picture 10">
            <a:extLst>
              <a:ext uri="{FF2B5EF4-FFF2-40B4-BE49-F238E27FC236}">
                <a16:creationId xmlns:a16="http://schemas.microsoft.com/office/drawing/2014/main" id="{3EF2F61C-287D-47BC-878F-C876F74FFDD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p:nvSpPr>
          <p:cNvPr id="2" name="Title 1">
            <a:extLst>
              <a:ext uri="{FF2B5EF4-FFF2-40B4-BE49-F238E27FC236}">
                <a16:creationId xmlns:a16="http://schemas.microsoft.com/office/drawing/2014/main" id="{DCC2A81A-7B42-C610-9A59-790C2AD41319}"/>
              </a:ext>
            </a:extLst>
          </p:cNvPr>
          <p:cNvSpPr>
            <a:spLocks noGrp="1"/>
          </p:cNvSpPr>
          <p:nvPr>
            <p:ph type="title"/>
          </p:nvPr>
        </p:nvSpPr>
        <p:spPr>
          <a:xfrm>
            <a:off x="685800" y="764373"/>
            <a:ext cx="4753466" cy="1293028"/>
          </a:xfrm>
        </p:spPr>
        <p:txBody>
          <a:bodyPr>
            <a:normAutofit/>
          </a:bodyPr>
          <a:lstStyle/>
          <a:p>
            <a:r>
              <a:rPr lang="en-US" dirty="0"/>
              <a:t>After puberty</a:t>
            </a:r>
            <a:endParaRPr lang="en-GB" dirty="0"/>
          </a:p>
        </p:txBody>
      </p:sp>
      <p:sp>
        <p:nvSpPr>
          <p:cNvPr id="3" name="Content Placeholder 2">
            <a:extLst>
              <a:ext uri="{FF2B5EF4-FFF2-40B4-BE49-F238E27FC236}">
                <a16:creationId xmlns:a16="http://schemas.microsoft.com/office/drawing/2014/main" id="{AB2EFEF3-E3CD-F059-0383-D3C9991A94B4}"/>
              </a:ext>
            </a:extLst>
          </p:cNvPr>
          <p:cNvSpPr>
            <a:spLocks noGrp="1"/>
          </p:cNvSpPr>
          <p:nvPr>
            <p:ph idx="1"/>
          </p:nvPr>
        </p:nvSpPr>
        <p:spPr>
          <a:xfrm>
            <a:off x="685801" y="2194560"/>
            <a:ext cx="4753466" cy="4024125"/>
          </a:xfrm>
        </p:spPr>
        <p:txBody>
          <a:bodyPr>
            <a:normAutofit/>
          </a:bodyPr>
          <a:lstStyle/>
          <a:p>
            <a:pPr marL="0" indent="0">
              <a:buNone/>
            </a:pPr>
            <a:endParaRPr lang="en-US" dirty="0"/>
          </a:p>
          <a:p>
            <a:r>
              <a:rPr lang="en-US" dirty="0"/>
              <a:t>They can carry on with medication or have surgery</a:t>
            </a:r>
          </a:p>
          <a:p>
            <a:pPr marL="0" indent="0">
              <a:buNone/>
            </a:pPr>
            <a:endParaRPr lang="en-US" dirty="0"/>
          </a:p>
          <a:p>
            <a:r>
              <a:rPr lang="en-US" dirty="0"/>
              <a:t>This is also a big decision and counselling will be offered before and after surgery.</a:t>
            </a:r>
          </a:p>
          <a:p>
            <a:endParaRPr lang="en-GB" dirty="0"/>
          </a:p>
        </p:txBody>
      </p:sp>
      <p:sp>
        <p:nvSpPr>
          <p:cNvPr id="13" name="Rounded Rectangle 14">
            <a:extLst>
              <a:ext uri="{FF2B5EF4-FFF2-40B4-BE49-F238E27FC236}">
                <a16:creationId xmlns:a16="http://schemas.microsoft.com/office/drawing/2014/main" id="{B5BA9375-863F-4B24-9083-14FE819F8E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5999" y="1066164"/>
            <a:ext cx="5305958" cy="5148371"/>
          </a:xfrm>
          <a:prstGeom prst="roundRect">
            <a:avLst>
              <a:gd name="adj" fmla="val 2403"/>
            </a:avLst>
          </a:prstGeom>
          <a:solidFill>
            <a:srgbClr val="FFFFFF"/>
          </a:solidFill>
          <a:ln>
            <a:noFill/>
          </a:ln>
          <a:effectLst>
            <a:innerShdw blurRad="114300">
              <a:prstClr val="black"/>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3150D009-61B2-F4EE-89AA-EF8B453462EF}"/>
              </a:ext>
            </a:extLst>
          </p:cNvPr>
          <p:cNvPicPr>
            <a:picLocks noChangeAspect="1"/>
          </p:cNvPicPr>
          <p:nvPr/>
        </p:nvPicPr>
        <p:blipFill rotWithShape="1">
          <a:blip r:embed="rId3"/>
          <a:srcRect l="12645" r="19706"/>
          <a:stretch/>
        </p:blipFill>
        <p:spPr>
          <a:xfrm>
            <a:off x="6407004" y="1336566"/>
            <a:ext cx="4683948" cy="4607567"/>
          </a:xfrm>
          <a:prstGeom prst="rect">
            <a:avLst/>
          </a:prstGeom>
        </p:spPr>
      </p:pic>
    </p:spTree>
    <p:extLst>
      <p:ext uri="{BB962C8B-B14F-4D97-AF65-F5344CB8AC3E}">
        <p14:creationId xmlns:p14="http://schemas.microsoft.com/office/powerpoint/2010/main" val="384652357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6A5DA8-DEF4-9F88-4299-67F46B2AB927}"/>
              </a:ext>
            </a:extLst>
          </p:cNvPr>
          <p:cNvSpPr>
            <a:spLocks noGrp="1"/>
          </p:cNvSpPr>
          <p:nvPr>
            <p:ph type="title"/>
          </p:nvPr>
        </p:nvSpPr>
        <p:spPr>
          <a:xfrm>
            <a:off x="685800" y="764373"/>
            <a:ext cx="10820400" cy="1293028"/>
          </a:xfrm>
        </p:spPr>
        <p:txBody>
          <a:bodyPr/>
          <a:lstStyle/>
          <a:p>
            <a:pPr algn="ctr"/>
            <a:r>
              <a:rPr lang="en-US" dirty="0"/>
              <a:t>What support is out there for Transgender people and their parents </a:t>
            </a:r>
            <a:endParaRPr lang="en-GB" dirty="0"/>
          </a:p>
        </p:txBody>
      </p:sp>
      <p:pic>
        <p:nvPicPr>
          <p:cNvPr id="5" name="Content Placeholder 4">
            <a:extLst>
              <a:ext uri="{FF2B5EF4-FFF2-40B4-BE49-F238E27FC236}">
                <a16:creationId xmlns:a16="http://schemas.microsoft.com/office/drawing/2014/main" id="{FE6DC6F1-FF2D-05FA-E680-D5AC77BB04F5}"/>
              </a:ext>
            </a:extLst>
          </p:cNvPr>
          <p:cNvPicPr>
            <a:picLocks noGrp="1" noChangeAspect="1"/>
          </p:cNvPicPr>
          <p:nvPr>
            <p:ph idx="1"/>
          </p:nvPr>
        </p:nvPicPr>
        <p:blipFill>
          <a:blip r:embed="rId2">
            <a:extLst>
              <a:ext uri="{96DAC541-7B7A-43D3-8B79-37D633B846F1}">
                <asvg:svgBlip xmlns:asvg="http://schemas.microsoft.com/office/drawing/2016/SVG/main" r:embed="rId3"/>
              </a:ext>
            </a:extLst>
          </a:blip>
          <a:stretch>
            <a:fillRect/>
          </a:stretch>
        </p:blipFill>
        <p:spPr>
          <a:xfrm>
            <a:off x="627743" y="2407444"/>
            <a:ext cx="1362075" cy="1362075"/>
          </a:xfrm>
        </p:spPr>
      </p:pic>
      <p:sp>
        <p:nvSpPr>
          <p:cNvPr id="6" name="TextBox 5">
            <a:extLst>
              <a:ext uri="{FF2B5EF4-FFF2-40B4-BE49-F238E27FC236}">
                <a16:creationId xmlns:a16="http://schemas.microsoft.com/office/drawing/2014/main" id="{83D3465B-A438-983C-3D2E-A8F045673832}"/>
              </a:ext>
            </a:extLst>
          </p:cNvPr>
          <p:cNvSpPr txBox="1"/>
          <p:nvPr/>
        </p:nvSpPr>
        <p:spPr>
          <a:xfrm>
            <a:off x="2162629" y="2407444"/>
            <a:ext cx="9056914" cy="523220"/>
          </a:xfrm>
          <a:prstGeom prst="rect">
            <a:avLst/>
          </a:prstGeom>
          <a:noFill/>
        </p:spPr>
        <p:txBody>
          <a:bodyPr wrap="square" rtlCol="0">
            <a:spAutoFit/>
          </a:bodyPr>
          <a:lstStyle/>
          <a:p>
            <a:r>
              <a:rPr lang="en-US" sz="2800" dirty="0"/>
              <a:t>Mermaids' charity								</a:t>
            </a:r>
            <a:endParaRPr lang="en-GB" sz="2800" dirty="0"/>
          </a:p>
        </p:txBody>
      </p:sp>
      <p:pic>
        <p:nvPicPr>
          <p:cNvPr id="8" name="Picture 7" descr="A blue text with a black background&#10;&#10;Description automatically generated with low confidence">
            <a:extLst>
              <a:ext uri="{FF2B5EF4-FFF2-40B4-BE49-F238E27FC236}">
                <a16:creationId xmlns:a16="http://schemas.microsoft.com/office/drawing/2014/main" id="{63A09181-F451-BDCF-CC74-4E24DC17257D}"/>
              </a:ext>
            </a:extLst>
          </p:cNvPr>
          <p:cNvPicPr>
            <a:picLocks noChangeAspect="1"/>
          </p:cNvPicPr>
          <p:nvPr/>
        </p:nvPicPr>
        <p:blipFill>
          <a:blip r:embed="rId4"/>
          <a:stretch>
            <a:fillRect/>
          </a:stretch>
        </p:blipFill>
        <p:spPr>
          <a:xfrm>
            <a:off x="5761263" y="2407444"/>
            <a:ext cx="2993120" cy="1293028"/>
          </a:xfrm>
          <a:prstGeom prst="rect">
            <a:avLst/>
          </a:prstGeom>
        </p:spPr>
      </p:pic>
      <p:sp>
        <p:nvSpPr>
          <p:cNvPr id="10" name="TextBox 9">
            <a:extLst>
              <a:ext uri="{FF2B5EF4-FFF2-40B4-BE49-F238E27FC236}">
                <a16:creationId xmlns:a16="http://schemas.microsoft.com/office/drawing/2014/main" id="{57EDF561-CA8B-23AE-6111-CA43DC036965}"/>
              </a:ext>
            </a:extLst>
          </p:cNvPr>
          <p:cNvSpPr txBox="1"/>
          <p:nvPr/>
        </p:nvSpPr>
        <p:spPr>
          <a:xfrm>
            <a:off x="7416800" y="2407444"/>
            <a:ext cx="4659086" cy="523220"/>
          </a:xfrm>
          <a:prstGeom prst="rect">
            <a:avLst/>
          </a:prstGeom>
          <a:noFill/>
        </p:spPr>
        <p:txBody>
          <a:bodyPr wrap="square" rtlCol="0">
            <a:spAutoFit/>
          </a:bodyPr>
          <a:lstStyle/>
          <a:p>
            <a:r>
              <a:rPr lang="en-GB" sz="2800" dirty="0"/>
              <a:t>LGBTQIA+ mental health</a:t>
            </a:r>
          </a:p>
        </p:txBody>
      </p:sp>
      <p:pic>
        <p:nvPicPr>
          <p:cNvPr id="12" name="Graphic 11">
            <a:extLst>
              <a:ext uri="{FF2B5EF4-FFF2-40B4-BE49-F238E27FC236}">
                <a16:creationId xmlns:a16="http://schemas.microsoft.com/office/drawing/2014/main" id="{A450ABF1-190A-895E-C5A2-3BDCC8756B38}"/>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185531" y="4138550"/>
            <a:ext cx="6096004" cy="816185"/>
          </a:xfrm>
          <a:prstGeom prst="rect">
            <a:avLst/>
          </a:prstGeom>
        </p:spPr>
      </p:pic>
      <p:pic>
        <p:nvPicPr>
          <p:cNvPr id="18" name="Picture 17" descr="A picture containing font, graphics, graphic design, colorfulness&#10;&#10;Description automatically generated">
            <a:extLst>
              <a:ext uri="{FF2B5EF4-FFF2-40B4-BE49-F238E27FC236}">
                <a16:creationId xmlns:a16="http://schemas.microsoft.com/office/drawing/2014/main" id="{082A98F6-350D-F964-1CE8-44AB219921C0}"/>
              </a:ext>
            </a:extLst>
          </p:cNvPr>
          <p:cNvPicPr>
            <a:picLocks noChangeAspect="1"/>
          </p:cNvPicPr>
          <p:nvPr/>
        </p:nvPicPr>
        <p:blipFill>
          <a:blip r:embed="rId7"/>
          <a:stretch>
            <a:fillRect/>
          </a:stretch>
        </p:blipFill>
        <p:spPr>
          <a:xfrm>
            <a:off x="7257823" y="3927337"/>
            <a:ext cx="4145242" cy="1050128"/>
          </a:xfrm>
          <a:prstGeom prst="rect">
            <a:avLst/>
          </a:prstGeom>
        </p:spPr>
      </p:pic>
      <p:pic>
        <p:nvPicPr>
          <p:cNvPr id="22" name="Picture 21" descr="A black background with red text&#10;&#10;Description automatically generated with low confidence">
            <a:extLst>
              <a:ext uri="{FF2B5EF4-FFF2-40B4-BE49-F238E27FC236}">
                <a16:creationId xmlns:a16="http://schemas.microsoft.com/office/drawing/2014/main" id="{288D3145-A288-F932-5B7F-F46E36993B5C}"/>
              </a:ext>
            </a:extLst>
          </p:cNvPr>
          <p:cNvPicPr>
            <a:picLocks noChangeAspect="1"/>
          </p:cNvPicPr>
          <p:nvPr/>
        </p:nvPicPr>
        <p:blipFill>
          <a:blip r:embed="rId8"/>
          <a:stretch>
            <a:fillRect/>
          </a:stretch>
        </p:blipFill>
        <p:spPr>
          <a:xfrm>
            <a:off x="728080" y="5290990"/>
            <a:ext cx="3260823" cy="1374853"/>
          </a:xfrm>
          <a:prstGeom prst="rect">
            <a:avLst/>
          </a:prstGeom>
        </p:spPr>
      </p:pic>
      <p:sp>
        <p:nvSpPr>
          <p:cNvPr id="26" name="TextBox 25">
            <a:extLst>
              <a:ext uri="{FF2B5EF4-FFF2-40B4-BE49-F238E27FC236}">
                <a16:creationId xmlns:a16="http://schemas.microsoft.com/office/drawing/2014/main" id="{4EB8504E-D30C-BE93-3677-31397A45409A}"/>
              </a:ext>
            </a:extLst>
          </p:cNvPr>
          <p:cNvSpPr txBox="1"/>
          <p:nvPr/>
        </p:nvSpPr>
        <p:spPr>
          <a:xfrm>
            <a:off x="5037818" y="5204330"/>
            <a:ext cx="6096000" cy="369332"/>
          </a:xfrm>
          <a:prstGeom prst="rect">
            <a:avLst/>
          </a:prstGeom>
          <a:noFill/>
        </p:spPr>
        <p:txBody>
          <a:bodyPr wrap="square">
            <a:spAutoFit/>
          </a:bodyPr>
          <a:lstStyle/>
          <a:p>
            <a:r>
              <a:rPr lang="en-GB" dirty="0"/>
              <a:t>https://www.stonewallcymru.org.uk/</a:t>
            </a:r>
          </a:p>
        </p:txBody>
      </p:sp>
      <p:sp>
        <p:nvSpPr>
          <p:cNvPr id="28" name="TextBox 27">
            <a:extLst>
              <a:ext uri="{FF2B5EF4-FFF2-40B4-BE49-F238E27FC236}">
                <a16:creationId xmlns:a16="http://schemas.microsoft.com/office/drawing/2014/main" id="{3D909A0B-E66F-63BC-DC1A-2CA35120C2C2}"/>
              </a:ext>
            </a:extLst>
          </p:cNvPr>
          <p:cNvSpPr txBox="1"/>
          <p:nvPr/>
        </p:nvSpPr>
        <p:spPr>
          <a:xfrm>
            <a:off x="1989818" y="3413375"/>
            <a:ext cx="6096000" cy="369332"/>
          </a:xfrm>
          <a:prstGeom prst="rect">
            <a:avLst/>
          </a:prstGeom>
          <a:noFill/>
        </p:spPr>
        <p:txBody>
          <a:bodyPr wrap="square">
            <a:spAutoFit/>
          </a:bodyPr>
          <a:lstStyle/>
          <a:p>
            <a:r>
              <a:rPr lang="en-GB" dirty="0"/>
              <a:t>https://www.umbrellacymru.co.uk/</a:t>
            </a:r>
          </a:p>
        </p:txBody>
      </p:sp>
      <p:pic>
        <p:nvPicPr>
          <p:cNvPr id="30" name="Picture 29" descr="A picture containing font, text, logo, graphics&#10;&#10;Description automatically generated">
            <a:extLst>
              <a:ext uri="{FF2B5EF4-FFF2-40B4-BE49-F238E27FC236}">
                <a16:creationId xmlns:a16="http://schemas.microsoft.com/office/drawing/2014/main" id="{C37866F0-D79B-D5BD-8A63-F1FBBB39AB1B}"/>
              </a:ext>
            </a:extLst>
          </p:cNvPr>
          <p:cNvPicPr>
            <a:picLocks noChangeAspect="1"/>
          </p:cNvPicPr>
          <p:nvPr/>
        </p:nvPicPr>
        <p:blipFill>
          <a:blip r:embed="rId9"/>
          <a:stretch>
            <a:fillRect/>
          </a:stretch>
        </p:blipFill>
        <p:spPr>
          <a:xfrm>
            <a:off x="4368293" y="6027511"/>
            <a:ext cx="3191660" cy="638332"/>
          </a:xfrm>
          <a:prstGeom prst="rect">
            <a:avLst/>
          </a:prstGeom>
        </p:spPr>
      </p:pic>
      <p:pic>
        <p:nvPicPr>
          <p:cNvPr id="32" name="Picture 31" descr="A picture containing text, graphics, font, graphic design&#10;&#10;Description automatically generated">
            <a:extLst>
              <a:ext uri="{FF2B5EF4-FFF2-40B4-BE49-F238E27FC236}">
                <a16:creationId xmlns:a16="http://schemas.microsoft.com/office/drawing/2014/main" id="{D1565854-9847-7755-B88A-A8D3B2BEFCAC}"/>
              </a:ext>
            </a:extLst>
          </p:cNvPr>
          <p:cNvPicPr>
            <a:picLocks noChangeAspect="1"/>
          </p:cNvPicPr>
          <p:nvPr/>
        </p:nvPicPr>
        <p:blipFill>
          <a:blip r:embed="rId10"/>
          <a:stretch>
            <a:fillRect/>
          </a:stretch>
        </p:blipFill>
        <p:spPr>
          <a:xfrm>
            <a:off x="9746343" y="5059886"/>
            <a:ext cx="1763308" cy="1739797"/>
          </a:xfrm>
          <a:prstGeom prst="rect">
            <a:avLst/>
          </a:prstGeom>
        </p:spPr>
      </p:pic>
    </p:spTree>
    <p:extLst>
      <p:ext uri="{BB962C8B-B14F-4D97-AF65-F5344CB8AC3E}">
        <p14:creationId xmlns:p14="http://schemas.microsoft.com/office/powerpoint/2010/main" val="34837540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B490AA6-7415-7C14-6C4F-9634B2A72A2F}"/>
              </a:ext>
            </a:extLst>
          </p:cNvPr>
          <p:cNvSpPr>
            <a:spLocks noGrp="1"/>
          </p:cNvSpPr>
          <p:nvPr>
            <p:ph idx="1"/>
          </p:nvPr>
        </p:nvSpPr>
        <p:spPr>
          <a:xfrm>
            <a:off x="685800" y="1881810"/>
            <a:ext cx="10820400" cy="4611756"/>
          </a:xfrm>
        </p:spPr>
        <p:txBody>
          <a:bodyPr>
            <a:normAutofit/>
          </a:bodyPr>
          <a:lstStyle/>
          <a:p>
            <a:r>
              <a:rPr lang="en-GB" dirty="0"/>
              <a:t>Don’t assume someone’s gender identity.</a:t>
            </a:r>
          </a:p>
          <a:p>
            <a:pPr marL="0" indent="0">
              <a:buNone/>
            </a:pPr>
            <a:endParaRPr lang="en-GB" dirty="0"/>
          </a:p>
          <a:p>
            <a:r>
              <a:rPr lang="en-US" dirty="0"/>
              <a:t>Don’t ask are you a “he” or a “she” or are you a man or a woman. </a:t>
            </a:r>
          </a:p>
          <a:p>
            <a:endParaRPr lang="en-US" dirty="0"/>
          </a:p>
          <a:p>
            <a:r>
              <a:rPr lang="en-US" dirty="0"/>
              <a:t>Don’t ask us how we have sex.</a:t>
            </a:r>
          </a:p>
          <a:p>
            <a:pPr marL="0" indent="0">
              <a:buNone/>
            </a:pPr>
            <a:endParaRPr lang="en-US" dirty="0"/>
          </a:p>
          <a:p>
            <a:r>
              <a:rPr lang="en-US" dirty="0"/>
              <a:t>Don’t assume that trans people are playing into gender stereotypes (not all trans people are “trying to break gender norms and stereotypes).</a:t>
            </a:r>
          </a:p>
          <a:p>
            <a:pPr marL="0" indent="0">
              <a:buNone/>
            </a:pPr>
            <a:endParaRPr lang="en-US" dirty="0"/>
          </a:p>
          <a:p>
            <a:r>
              <a:rPr lang="en-US" dirty="0"/>
              <a:t>Don’t think all trans people have the same experiences.</a:t>
            </a:r>
          </a:p>
        </p:txBody>
      </p:sp>
      <p:sp>
        <p:nvSpPr>
          <p:cNvPr id="4" name="TextBox 3">
            <a:extLst>
              <a:ext uri="{FF2B5EF4-FFF2-40B4-BE49-F238E27FC236}">
                <a16:creationId xmlns:a16="http://schemas.microsoft.com/office/drawing/2014/main" id="{BAC64C8E-C4D0-37BE-BD64-812BB40B6429}"/>
              </a:ext>
            </a:extLst>
          </p:cNvPr>
          <p:cNvSpPr txBox="1"/>
          <p:nvPr/>
        </p:nvSpPr>
        <p:spPr>
          <a:xfrm>
            <a:off x="10124661" y="6308900"/>
            <a:ext cx="2067339" cy="369332"/>
          </a:xfrm>
          <a:prstGeom prst="rect">
            <a:avLst/>
          </a:prstGeom>
          <a:noFill/>
        </p:spPr>
        <p:txBody>
          <a:bodyPr wrap="square" rtlCol="0">
            <a:spAutoFit/>
          </a:bodyPr>
          <a:lstStyle/>
          <a:p>
            <a:r>
              <a:rPr lang="en-US" dirty="0"/>
              <a:t>(</a:t>
            </a:r>
            <a:r>
              <a:rPr lang="en-US" dirty="0" err="1"/>
              <a:t>Havelka</a:t>
            </a:r>
            <a:r>
              <a:rPr lang="en-US" dirty="0"/>
              <a:t>, </a:t>
            </a:r>
            <a:r>
              <a:rPr lang="en-US" dirty="0" err="1"/>
              <a:t>n.d</a:t>
            </a:r>
            <a:r>
              <a:rPr lang="en-US" dirty="0"/>
              <a:t>)</a:t>
            </a:r>
            <a:endParaRPr lang="en-GB" dirty="0"/>
          </a:p>
        </p:txBody>
      </p:sp>
      <p:sp>
        <p:nvSpPr>
          <p:cNvPr id="5" name="Rectangle 4">
            <a:extLst>
              <a:ext uri="{FF2B5EF4-FFF2-40B4-BE49-F238E27FC236}">
                <a16:creationId xmlns:a16="http://schemas.microsoft.com/office/drawing/2014/main" id="{74CE35B4-2017-FF92-FE79-49F9E111AA44}"/>
              </a:ext>
            </a:extLst>
          </p:cNvPr>
          <p:cNvSpPr/>
          <p:nvPr/>
        </p:nvSpPr>
        <p:spPr>
          <a:xfrm>
            <a:off x="3189133" y="773814"/>
            <a:ext cx="8464177" cy="923330"/>
          </a:xfrm>
          <a:prstGeom prst="rect">
            <a:avLst/>
          </a:prstGeom>
          <a:noFill/>
        </p:spPr>
        <p:txBody>
          <a:bodyPr wrap="none" lIns="91440" tIns="45720" rIns="91440" bIns="45720">
            <a:spAutoFit/>
          </a:bodyPr>
          <a:lstStyle/>
          <a:p>
            <a:pPr algn="ctr"/>
            <a:r>
              <a:rPr lang="en-US" sz="5400" b="0" cap="none" spc="0" dirty="0">
                <a:ln w="0"/>
                <a:gradFill>
                  <a:gsLst>
                    <a:gs pos="0">
                      <a:schemeClr val="accent5">
                        <a:lumMod val="50000"/>
                      </a:schemeClr>
                    </a:gs>
                    <a:gs pos="50000">
                      <a:schemeClr val="accent5"/>
                    </a:gs>
                    <a:gs pos="100000">
                      <a:schemeClr val="accent5">
                        <a:lumMod val="60000"/>
                        <a:lumOff val="40000"/>
                      </a:schemeClr>
                    </a:gs>
                  </a:gsLst>
                  <a:lin ang="5400000"/>
                </a:gradFill>
                <a:effectLst>
                  <a:reflection blurRad="6350" stA="53000" endA="300" endPos="35500" dir="5400000" sy="-90000" algn="bl" rotWithShape="0"/>
                </a:effectLst>
              </a:rPr>
              <a:t>The things you don’t say!</a:t>
            </a:r>
          </a:p>
        </p:txBody>
      </p:sp>
    </p:spTree>
    <p:extLst>
      <p:ext uri="{BB962C8B-B14F-4D97-AF65-F5344CB8AC3E}">
        <p14:creationId xmlns:p14="http://schemas.microsoft.com/office/powerpoint/2010/main" val="191532320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5E45D14-9684-D5AA-07DF-C46033A7FEC4}"/>
              </a:ext>
            </a:extLst>
          </p:cNvPr>
          <p:cNvSpPr>
            <a:spLocks noGrp="1"/>
          </p:cNvSpPr>
          <p:nvPr>
            <p:ph idx="1"/>
          </p:nvPr>
        </p:nvSpPr>
        <p:spPr>
          <a:xfrm>
            <a:off x="685800" y="2194560"/>
            <a:ext cx="11106150" cy="4396740"/>
          </a:xfrm>
        </p:spPr>
        <p:txBody>
          <a:bodyPr>
            <a:normAutofit/>
          </a:bodyPr>
          <a:lstStyle/>
          <a:p>
            <a:r>
              <a:rPr lang="en-US" dirty="0"/>
              <a:t>Do learn about transitions, surgery and hormones. Self-educate as much as you can.</a:t>
            </a:r>
          </a:p>
          <a:p>
            <a:pPr marL="0" indent="0">
              <a:buNone/>
            </a:pPr>
            <a:endParaRPr lang="en-US" dirty="0"/>
          </a:p>
          <a:p>
            <a:r>
              <a:rPr lang="en-GB" dirty="0"/>
              <a:t>Realise</a:t>
            </a:r>
            <a:r>
              <a:rPr lang="en-US" dirty="0"/>
              <a:t> that some of us have struggled with our gender identity for a long time.</a:t>
            </a:r>
          </a:p>
          <a:p>
            <a:pPr marL="0" indent="0">
              <a:buNone/>
            </a:pPr>
            <a:endParaRPr lang="en-US" dirty="0"/>
          </a:p>
          <a:p>
            <a:r>
              <a:rPr lang="en-GB" dirty="0"/>
              <a:t>Recognise</a:t>
            </a:r>
            <a:r>
              <a:rPr lang="en-US" dirty="0"/>
              <a:t> how class and race fit into these equations. (Equality Act,2010) protected characteristic transgender like class and race) </a:t>
            </a:r>
          </a:p>
          <a:p>
            <a:pPr marL="0" indent="0">
              <a:buNone/>
            </a:pPr>
            <a:endParaRPr lang="en-US" dirty="0"/>
          </a:p>
          <a:p>
            <a:r>
              <a:rPr lang="en-GB" dirty="0"/>
              <a:t>Recognise</a:t>
            </a:r>
            <a:r>
              <a:rPr lang="en-US" dirty="0"/>
              <a:t> and respect someone’s gender identity regardless of whether or not they choose to have surgery or take hormones.</a:t>
            </a:r>
          </a:p>
          <a:p>
            <a:endParaRPr lang="en-US" dirty="0"/>
          </a:p>
          <a:p>
            <a:endParaRPr lang="en-US" dirty="0"/>
          </a:p>
          <a:p>
            <a:endParaRPr lang="en-GB" dirty="0"/>
          </a:p>
        </p:txBody>
      </p:sp>
      <p:sp>
        <p:nvSpPr>
          <p:cNvPr id="4" name="TextBox 3">
            <a:extLst>
              <a:ext uri="{FF2B5EF4-FFF2-40B4-BE49-F238E27FC236}">
                <a16:creationId xmlns:a16="http://schemas.microsoft.com/office/drawing/2014/main" id="{DD1A07D1-ABD6-3496-43B1-67859E579959}"/>
              </a:ext>
            </a:extLst>
          </p:cNvPr>
          <p:cNvSpPr txBox="1"/>
          <p:nvPr/>
        </p:nvSpPr>
        <p:spPr>
          <a:xfrm>
            <a:off x="9992139" y="6221968"/>
            <a:ext cx="2199861" cy="369332"/>
          </a:xfrm>
          <a:prstGeom prst="rect">
            <a:avLst/>
          </a:prstGeom>
          <a:noFill/>
        </p:spPr>
        <p:txBody>
          <a:bodyPr wrap="square" rtlCol="0">
            <a:spAutoFit/>
          </a:bodyPr>
          <a:lstStyle/>
          <a:p>
            <a:r>
              <a:rPr lang="en-US" dirty="0"/>
              <a:t>(</a:t>
            </a:r>
            <a:r>
              <a:rPr lang="en-US" dirty="0" err="1"/>
              <a:t>Havelka</a:t>
            </a:r>
            <a:r>
              <a:rPr lang="en-US" dirty="0"/>
              <a:t>, </a:t>
            </a:r>
            <a:r>
              <a:rPr lang="en-US" dirty="0" err="1"/>
              <a:t>n.d</a:t>
            </a:r>
            <a:r>
              <a:rPr lang="en-US" dirty="0"/>
              <a:t>)</a:t>
            </a:r>
            <a:endParaRPr lang="en-GB" dirty="0"/>
          </a:p>
        </p:txBody>
      </p:sp>
      <p:sp>
        <p:nvSpPr>
          <p:cNvPr id="5" name="Rectangle 4">
            <a:extLst>
              <a:ext uri="{FF2B5EF4-FFF2-40B4-BE49-F238E27FC236}">
                <a16:creationId xmlns:a16="http://schemas.microsoft.com/office/drawing/2014/main" id="{32B31705-DA98-CE12-7E47-D31FBDD506DC}"/>
              </a:ext>
            </a:extLst>
          </p:cNvPr>
          <p:cNvSpPr/>
          <p:nvPr/>
        </p:nvSpPr>
        <p:spPr>
          <a:xfrm>
            <a:off x="293770" y="793979"/>
            <a:ext cx="11604460" cy="923330"/>
          </a:xfrm>
          <a:prstGeom prst="rect">
            <a:avLst/>
          </a:prstGeom>
          <a:noFill/>
        </p:spPr>
        <p:txBody>
          <a:bodyPr wrap="none" lIns="91440" tIns="45720" rIns="91440" bIns="45720">
            <a:spAutoFit/>
          </a:bodyPr>
          <a:lstStyle/>
          <a:p>
            <a:pPr algn="ctr"/>
            <a:r>
              <a:rPr lang="en-US" sz="5400" dirty="0">
                <a:ln w="0"/>
                <a:gradFill>
                  <a:gsLst>
                    <a:gs pos="0">
                      <a:schemeClr val="accent5">
                        <a:lumMod val="50000"/>
                      </a:schemeClr>
                    </a:gs>
                    <a:gs pos="50000">
                      <a:schemeClr val="accent5"/>
                    </a:gs>
                    <a:gs pos="100000">
                      <a:schemeClr val="accent5">
                        <a:lumMod val="60000"/>
                        <a:lumOff val="40000"/>
                      </a:schemeClr>
                    </a:gs>
                  </a:gsLst>
                  <a:lin ang="5400000"/>
                </a:gradFill>
                <a:effectLst>
                  <a:reflection blurRad="6350" stA="53000" endA="300" endPos="35500" dir="5400000" sy="-90000" algn="bl" rotWithShape="0"/>
                </a:effectLst>
              </a:rPr>
              <a:t>The things you can say and how!</a:t>
            </a:r>
            <a:endParaRPr lang="en-US" sz="5400" b="0" cap="none" spc="0" dirty="0">
              <a:ln w="0"/>
              <a:gradFill>
                <a:gsLst>
                  <a:gs pos="0">
                    <a:schemeClr val="accent5">
                      <a:lumMod val="50000"/>
                    </a:schemeClr>
                  </a:gs>
                  <a:gs pos="50000">
                    <a:schemeClr val="accent5"/>
                  </a:gs>
                  <a:gs pos="100000">
                    <a:schemeClr val="accent5">
                      <a:lumMod val="60000"/>
                      <a:lumOff val="40000"/>
                    </a:schemeClr>
                  </a:gs>
                </a:gsLst>
                <a:lin ang="5400000"/>
              </a:gradFill>
              <a:effectLst>
                <a:reflection blurRad="6350" stA="53000" endA="300" endPos="35500" dir="5400000" sy="-90000" algn="bl" rotWithShape="0"/>
              </a:effectLst>
            </a:endParaRPr>
          </a:p>
        </p:txBody>
      </p:sp>
    </p:spTree>
    <p:extLst>
      <p:ext uri="{BB962C8B-B14F-4D97-AF65-F5344CB8AC3E}">
        <p14:creationId xmlns:p14="http://schemas.microsoft.com/office/powerpoint/2010/main" val="167173930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D4A7901-0A26-3472-C64C-4A28920D7226}"/>
              </a:ext>
            </a:extLst>
          </p:cNvPr>
          <p:cNvSpPr>
            <a:spLocks noGrp="1"/>
          </p:cNvSpPr>
          <p:nvPr>
            <p:ph idx="1"/>
          </p:nvPr>
        </p:nvSpPr>
        <p:spPr>
          <a:xfrm>
            <a:off x="628650" y="1470990"/>
            <a:ext cx="11296650" cy="5120309"/>
          </a:xfrm>
        </p:spPr>
        <p:txBody>
          <a:bodyPr>
            <a:normAutofit/>
          </a:bodyPr>
          <a:lstStyle/>
          <a:p>
            <a:r>
              <a:rPr lang="en-US" dirty="0"/>
              <a:t>Know the fear of not being able to determine when you pass, the fear of being arrested/strip searched/thrown in the wrong holding cell, the threat of violence, and the annoyance of having to “come out” about your gender identity constantly, etc.</a:t>
            </a:r>
          </a:p>
          <a:p>
            <a:pPr marL="0" indent="0">
              <a:buNone/>
            </a:pPr>
            <a:endParaRPr lang="en-US" dirty="0"/>
          </a:p>
          <a:p>
            <a:r>
              <a:rPr lang="en-US" dirty="0"/>
              <a:t>Understand the privilege of feeling at home in your body, using a public bathroom, knowing which M/F box to check, having people assume you r gender identity and them being right, </a:t>
            </a:r>
            <a:r>
              <a:rPr lang="en-US" dirty="0" err="1"/>
              <a:t>etc</a:t>
            </a:r>
            <a:endParaRPr lang="en-US" dirty="0"/>
          </a:p>
          <a:p>
            <a:pPr marL="0" indent="0">
              <a:buNone/>
            </a:pPr>
            <a:endParaRPr lang="en-US" dirty="0"/>
          </a:p>
          <a:p>
            <a:r>
              <a:rPr lang="en-US" dirty="0"/>
              <a:t>Learn the difference between gender and sexual identity.</a:t>
            </a:r>
          </a:p>
          <a:p>
            <a:pPr marL="0" indent="0">
              <a:buNone/>
            </a:pPr>
            <a:endParaRPr lang="en-US" dirty="0"/>
          </a:p>
          <a:p>
            <a:r>
              <a:rPr lang="en-US" dirty="0"/>
              <a:t>When asking questions, separate your questions into what you need to know, what would be nice to know, and what you’d like to know for more personal reasons. </a:t>
            </a:r>
          </a:p>
          <a:p>
            <a:pPr marL="0" indent="0" algn="r">
              <a:buNone/>
            </a:pPr>
            <a:endParaRPr lang="en-GB" dirty="0"/>
          </a:p>
        </p:txBody>
      </p:sp>
      <p:pic>
        <p:nvPicPr>
          <p:cNvPr id="4" name="Picture 3">
            <a:extLst>
              <a:ext uri="{FF2B5EF4-FFF2-40B4-BE49-F238E27FC236}">
                <a16:creationId xmlns:a16="http://schemas.microsoft.com/office/drawing/2014/main" id="{10D1ADAF-F7BC-119C-8E63-CDB6E0EE1420}"/>
              </a:ext>
            </a:extLst>
          </p:cNvPr>
          <p:cNvPicPr>
            <a:picLocks noChangeAspect="1"/>
          </p:cNvPicPr>
          <p:nvPr/>
        </p:nvPicPr>
        <p:blipFill>
          <a:blip r:embed="rId2"/>
          <a:stretch>
            <a:fillRect/>
          </a:stretch>
        </p:blipFill>
        <p:spPr>
          <a:xfrm>
            <a:off x="10111642" y="6091385"/>
            <a:ext cx="2255716" cy="499915"/>
          </a:xfrm>
          <a:prstGeom prst="rect">
            <a:avLst/>
          </a:prstGeom>
        </p:spPr>
      </p:pic>
      <p:sp>
        <p:nvSpPr>
          <p:cNvPr id="2" name="Rectangle 1">
            <a:extLst>
              <a:ext uri="{FF2B5EF4-FFF2-40B4-BE49-F238E27FC236}">
                <a16:creationId xmlns:a16="http://schemas.microsoft.com/office/drawing/2014/main" id="{136AE61C-EC30-95BC-06E6-09E122C9E3B2}"/>
              </a:ext>
            </a:extLst>
          </p:cNvPr>
          <p:cNvSpPr/>
          <p:nvPr/>
        </p:nvSpPr>
        <p:spPr>
          <a:xfrm>
            <a:off x="48511" y="157874"/>
            <a:ext cx="12094979" cy="923330"/>
          </a:xfrm>
          <a:prstGeom prst="rect">
            <a:avLst/>
          </a:prstGeom>
          <a:noFill/>
        </p:spPr>
        <p:txBody>
          <a:bodyPr wrap="none" lIns="91440" tIns="45720" rIns="91440" bIns="45720">
            <a:spAutoFit/>
          </a:bodyPr>
          <a:lstStyle/>
          <a:p>
            <a:pPr algn="ctr"/>
            <a:r>
              <a:rPr lang="en-US" sz="5400" b="0" cap="none" spc="0" dirty="0">
                <a:ln w="0"/>
                <a:gradFill>
                  <a:gsLst>
                    <a:gs pos="0">
                      <a:schemeClr val="accent5">
                        <a:lumMod val="50000"/>
                      </a:schemeClr>
                    </a:gs>
                    <a:gs pos="50000">
                      <a:schemeClr val="accent5"/>
                    </a:gs>
                    <a:gs pos="100000">
                      <a:schemeClr val="accent5">
                        <a:lumMod val="60000"/>
                        <a:lumOff val="40000"/>
                      </a:schemeClr>
                    </a:gs>
                  </a:gsLst>
                  <a:lin ang="5400000"/>
                </a:gradFill>
                <a:effectLst>
                  <a:reflection blurRad="6350" stA="53000" endA="300" endPos="35500" dir="5400000" sy="-90000" algn="bl" rotWithShape="0"/>
                </a:effectLst>
              </a:rPr>
              <a:t>Things people need to think about! </a:t>
            </a:r>
          </a:p>
        </p:txBody>
      </p:sp>
    </p:spTree>
    <p:extLst>
      <p:ext uri="{BB962C8B-B14F-4D97-AF65-F5344CB8AC3E}">
        <p14:creationId xmlns:p14="http://schemas.microsoft.com/office/powerpoint/2010/main" val="43920702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2341FB-244C-5718-5E8E-96AD06B556D2}"/>
              </a:ext>
            </a:extLst>
          </p:cNvPr>
          <p:cNvSpPr>
            <a:spLocks noGrp="1"/>
          </p:cNvSpPr>
          <p:nvPr>
            <p:ph type="title"/>
          </p:nvPr>
        </p:nvSpPr>
        <p:spPr>
          <a:xfrm>
            <a:off x="685800" y="764373"/>
            <a:ext cx="10820400" cy="1293028"/>
          </a:xfrm>
        </p:spPr>
        <p:txBody>
          <a:bodyPr/>
          <a:lstStyle/>
          <a:p>
            <a:pPr algn="ctr"/>
            <a:r>
              <a:rPr lang="en-US" dirty="0"/>
              <a:t>Parent – </a:t>
            </a:r>
            <a:r>
              <a:rPr lang="en-US" dirty="0" err="1"/>
              <a:t>Nardine</a:t>
            </a:r>
            <a:r>
              <a:rPr lang="en-US" dirty="0"/>
              <a:t> </a:t>
            </a:r>
            <a:endParaRPr lang="en-GB" dirty="0"/>
          </a:p>
        </p:txBody>
      </p:sp>
      <p:sp>
        <p:nvSpPr>
          <p:cNvPr id="3" name="Content Placeholder 2">
            <a:extLst>
              <a:ext uri="{FF2B5EF4-FFF2-40B4-BE49-F238E27FC236}">
                <a16:creationId xmlns:a16="http://schemas.microsoft.com/office/drawing/2014/main" id="{097B1B5A-0410-B4B0-F014-7D7688ABDB38}"/>
              </a:ext>
            </a:extLst>
          </p:cNvPr>
          <p:cNvSpPr>
            <a:spLocks noGrp="1"/>
          </p:cNvSpPr>
          <p:nvPr>
            <p:ph idx="1"/>
          </p:nvPr>
        </p:nvSpPr>
        <p:spPr/>
        <p:txBody>
          <a:bodyPr/>
          <a:lstStyle/>
          <a:p>
            <a:endParaRPr lang="en-GB" dirty="0"/>
          </a:p>
        </p:txBody>
      </p:sp>
    </p:spTree>
    <p:extLst>
      <p:ext uri="{BB962C8B-B14F-4D97-AF65-F5344CB8AC3E}">
        <p14:creationId xmlns:p14="http://schemas.microsoft.com/office/powerpoint/2010/main" val="341781329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C3F26A31-938E-9461-0B2F-47DEBE5B7CF0}"/>
              </a:ext>
            </a:extLst>
          </p:cNvPr>
          <p:cNvSpPr/>
          <p:nvPr/>
        </p:nvSpPr>
        <p:spPr>
          <a:xfrm>
            <a:off x="73478" y="2496528"/>
            <a:ext cx="12045043" cy="1200329"/>
          </a:xfrm>
          <a:prstGeom prst="rect">
            <a:avLst/>
          </a:prstGeom>
          <a:noFill/>
        </p:spPr>
        <p:txBody>
          <a:bodyPr wrap="square" lIns="91440" tIns="45720" rIns="91440" bIns="45720">
            <a:spAutoFit/>
          </a:bodyPr>
          <a:lstStyle/>
          <a:p>
            <a:pPr algn="ctr"/>
            <a:r>
              <a:rPr lang="en-US" sz="7200" b="0" cap="none" spc="0" dirty="0">
                <a:ln w="0"/>
                <a:gradFill>
                  <a:gsLst>
                    <a:gs pos="0">
                      <a:schemeClr val="accent5">
                        <a:lumMod val="50000"/>
                      </a:schemeClr>
                    </a:gs>
                    <a:gs pos="50000">
                      <a:schemeClr val="accent5"/>
                    </a:gs>
                    <a:gs pos="100000">
                      <a:schemeClr val="accent5">
                        <a:lumMod val="60000"/>
                        <a:lumOff val="40000"/>
                      </a:schemeClr>
                    </a:gs>
                  </a:gsLst>
                  <a:lin ang="5400000"/>
                </a:gradFill>
                <a:effectLst>
                  <a:reflection blurRad="6350" stA="53000" endA="300" endPos="35500" dir="5400000" sy="-90000" algn="bl" rotWithShape="0"/>
                </a:effectLst>
              </a:rPr>
              <a:t>Youth Workers Approach </a:t>
            </a:r>
            <a:endParaRPr lang="en-GB" sz="7200" b="0" cap="none" spc="0" dirty="0">
              <a:ln w="0"/>
              <a:gradFill>
                <a:gsLst>
                  <a:gs pos="0">
                    <a:schemeClr val="accent5">
                      <a:lumMod val="50000"/>
                    </a:schemeClr>
                  </a:gs>
                  <a:gs pos="50000">
                    <a:schemeClr val="accent5"/>
                  </a:gs>
                  <a:gs pos="100000">
                    <a:schemeClr val="accent5">
                      <a:lumMod val="60000"/>
                      <a:lumOff val="40000"/>
                    </a:schemeClr>
                  </a:gs>
                </a:gsLst>
                <a:lin ang="5400000"/>
              </a:gradFill>
              <a:effectLst>
                <a:reflection blurRad="6350" stA="53000" endA="300" endPos="35500" dir="5400000" sy="-90000" algn="bl" rotWithShape="0"/>
              </a:effectLst>
            </a:endParaRPr>
          </a:p>
        </p:txBody>
      </p:sp>
    </p:spTree>
    <p:extLst>
      <p:ext uri="{BB962C8B-B14F-4D97-AF65-F5344CB8AC3E}">
        <p14:creationId xmlns:p14="http://schemas.microsoft.com/office/powerpoint/2010/main" val="419058798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11FB92-A32C-1FC0-4FAC-68B660F217D1}"/>
              </a:ext>
            </a:extLst>
          </p:cNvPr>
          <p:cNvSpPr>
            <a:spLocks noGrp="1"/>
          </p:cNvSpPr>
          <p:nvPr>
            <p:ph type="title"/>
          </p:nvPr>
        </p:nvSpPr>
        <p:spPr>
          <a:xfrm>
            <a:off x="2895600" y="764373"/>
            <a:ext cx="8610600" cy="1293028"/>
          </a:xfrm>
        </p:spPr>
        <p:txBody>
          <a:bodyPr>
            <a:normAutofit/>
          </a:bodyPr>
          <a:lstStyle/>
          <a:p>
            <a:r>
              <a:rPr lang="en-US" dirty="0"/>
              <a:t>Why Youth workers? </a:t>
            </a:r>
            <a:endParaRPr lang="en-GB" dirty="0"/>
          </a:p>
        </p:txBody>
      </p:sp>
      <p:sp>
        <p:nvSpPr>
          <p:cNvPr id="3" name="Content Placeholder 2">
            <a:extLst>
              <a:ext uri="{FF2B5EF4-FFF2-40B4-BE49-F238E27FC236}">
                <a16:creationId xmlns:a16="http://schemas.microsoft.com/office/drawing/2014/main" id="{346CEAF6-F332-3022-9A9D-F0F506C2905C}"/>
              </a:ext>
            </a:extLst>
          </p:cNvPr>
          <p:cNvSpPr>
            <a:spLocks noGrp="1"/>
          </p:cNvSpPr>
          <p:nvPr>
            <p:ph idx="1"/>
          </p:nvPr>
        </p:nvSpPr>
        <p:spPr>
          <a:xfrm>
            <a:off x="677332" y="2194560"/>
            <a:ext cx="6927427" cy="4024125"/>
          </a:xfrm>
        </p:spPr>
        <p:txBody>
          <a:bodyPr>
            <a:normAutofit/>
          </a:bodyPr>
          <a:lstStyle/>
          <a:p>
            <a:r>
              <a:rPr lang="en-US" dirty="0"/>
              <a:t>According to Curran et al (</a:t>
            </a:r>
            <a:r>
              <a:rPr lang="en-US" dirty="0" err="1"/>
              <a:t>n.d</a:t>
            </a:r>
            <a:r>
              <a:rPr lang="en-US" dirty="0"/>
              <a:t>), a Youth Worker is: </a:t>
            </a:r>
          </a:p>
          <a:p>
            <a:r>
              <a:rPr lang="en-US" dirty="0"/>
              <a:t>We work to empower young people; to help them take control of their lives.</a:t>
            </a:r>
          </a:p>
          <a:p>
            <a:r>
              <a:rPr lang="en-US" dirty="0"/>
              <a:t>Youth Workers build relationships with young people.  And will help them become effective adults.</a:t>
            </a:r>
          </a:p>
          <a:p>
            <a:r>
              <a:rPr lang="en-US" dirty="0"/>
              <a:t>We offer them learning opportunities through which they grow and develop.</a:t>
            </a:r>
          </a:p>
          <a:p>
            <a:r>
              <a:rPr lang="en-US" dirty="0"/>
              <a:t>They help young people do what they want to do.</a:t>
            </a:r>
            <a:endParaRPr lang="en-GB" dirty="0"/>
          </a:p>
        </p:txBody>
      </p:sp>
      <p:pic>
        <p:nvPicPr>
          <p:cNvPr id="5" name="Picture 4" descr="Light bulb on yellow background with sketched light beams and cord">
            <a:extLst>
              <a:ext uri="{FF2B5EF4-FFF2-40B4-BE49-F238E27FC236}">
                <a16:creationId xmlns:a16="http://schemas.microsoft.com/office/drawing/2014/main" id="{5936B708-83DA-6B94-964B-45A066A37093}"/>
              </a:ext>
            </a:extLst>
          </p:cNvPr>
          <p:cNvPicPr>
            <a:picLocks noChangeAspect="1"/>
          </p:cNvPicPr>
          <p:nvPr/>
        </p:nvPicPr>
        <p:blipFill rotWithShape="1">
          <a:blip r:embed="rId2"/>
          <a:srcRect l="51178" r="6920"/>
          <a:stretch/>
        </p:blipFill>
        <p:spPr>
          <a:xfrm>
            <a:off x="8005799" y="2272748"/>
            <a:ext cx="2479602" cy="3639337"/>
          </a:xfrm>
          <a:prstGeom prst="rect">
            <a:avLst/>
          </a:prstGeom>
        </p:spPr>
      </p:pic>
    </p:spTree>
    <p:extLst>
      <p:ext uri="{BB962C8B-B14F-4D97-AF65-F5344CB8AC3E}">
        <p14:creationId xmlns:p14="http://schemas.microsoft.com/office/powerpoint/2010/main" val="51890939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9481DB-39D9-E7C7-5576-57ED92FF9589}"/>
              </a:ext>
            </a:extLst>
          </p:cNvPr>
          <p:cNvSpPr>
            <a:spLocks noGrp="1"/>
          </p:cNvSpPr>
          <p:nvPr>
            <p:ph type="title"/>
          </p:nvPr>
        </p:nvSpPr>
        <p:spPr>
          <a:xfrm>
            <a:off x="2895600" y="764373"/>
            <a:ext cx="8610600" cy="1293028"/>
          </a:xfrm>
        </p:spPr>
        <p:txBody>
          <a:bodyPr>
            <a:normAutofit/>
          </a:bodyPr>
          <a:lstStyle/>
          <a:p>
            <a:r>
              <a:rPr lang="en-US" dirty="0"/>
              <a:t>What can we bring </a:t>
            </a:r>
            <a:endParaRPr lang="en-GB" dirty="0"/>
          </a:p>
        </p:txBody>
      </p:sp>
      <p:graphicFrame>
        <p:nvGraphicFramePr>
          <p:cNvPr id="5" name="Content Placeholder 2">
            <a:extLst>
              <a:ext uri="{FF2B5EF4-FFF2-40B4-BE49-F238E27FC236}">
                <a16:creationId xmlns:a16="http://schemas.microsoft.com/office/drawing/2014/main" id="{D1ADD20E-607C-C7C0-9AE8-A719E6AEE360}"/>
              </a:ext>
            </a:extLst>
          </p:cNvPr>
          <p:cNvGraphicFramePr>
            <a:graphicFrameLocks noGrp="1"/>
          </p:cNvGraphicFramePr>
          <p:nvPr>
            <p:ph idx="1"/>
            <p:extLst>
              <p:ext uri="{D42A27DB-BD31-4B8C-83A1-F6EECF244321}">
                <p14:modId xmlns:p14="http://schemas.microsoft.com/office/powerpoint/2010/main" val="2437089157"/>
              </p:ext>
            </p:extLst>
          </p:nvPr>
        </p:nvGraphicFramePr>
        <p:xfrm>
          <a:off x="685800" y="2441051"/>
          <a:ext cx="10820400" cy="353006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04898131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F5FBE5-CE0D-F63F-C9CE-3651DE3E3F13}"/>
              </a:ext>
            </a:extLst>
          </p:cNvPr>
          <p:cNvSpPr>
            <a:spLocks noGrp="1"/>
          </p:cNvSpPr>
          <p:nvPr>
            <p:ph type="title"/>
          </p:nvPr>
        </p:nvSpPr>
        <p:spPr>
          <a:xfrm>
            <a:off x="2895600" y="729030"/>
            <a:ext cx="8610600" cy="1293028"/>
          </a:xfrm>
        </p:spPr>
        <p:txBody>
          <a:bodyPr>
            <a:normAutofit fontScale="90000"/>
          </a:bodyPr>
          <a:lstStyle/>
          <a:p>
            <a:r>
              <a:rPr lang="en-US" dirty="0" err="1"/>
              <a:t>ThESE</a:t>
            </a:r>
            <a:r>
              <a:rPr lang="en-US" dirty="0"/>
              <a:t> ARE just some of the KEY PRINCIPLES APPLIED IN YOUTH WORK  </a:t>
            </a:r>
            <a:endParaRPr lang="en-GB" dirty="0"/>
          </a:p>
        </p:txBody>
      </p:sp>
      <p:sp>
        <p:nvSpPr>
          <p:cNvPr id="3" name="Content Placeholder 2">
            <a:extLst>
              <a:ext uri="{FF2B5EF4-FFF2-40B4-BE49-F238E27FC236}">
                <a16:creationId xmlns:a16="http://schemas.microsoft.com/office/drawing/2014/main" id="{E0A0EB09-BC6B-CD65-09BA-60E15EAAF379}"/>
              </a:ext>
            </a:extLst>
          </p:cNvPr>
          <p:cNvSpPr>
            <a:spLocks noGrp="1"/>
          </p:cNvSpPr>
          <p:nvPr>
            <p:ph idx="1"/>
          </p:nvPr>
        </p:nvSpPr>
        <p:spPr/>
        <p:txBody>
          <a:bodyPr>
            <a:normAutofit fontScale="92500" lnSpcReduction="20000"/>
          </a:bodyPr>
          <a:lstStyle/>
          <a:p>
            <a:pPr marL="0" indent="0">
              <a:buNone/>
            </a:pPr>
            <a:r>
              <a:rPr lang="en-US" dirty="0"/>
              <a:t>Five Pillars: Inclusive: Enabling young people to develop knowledge, understand and positive attuites and </a:t>
            </a:r>
            <a:r>
              <a:rPr lang="en-US" dirty="0" err="1"/>
              <a:t>behaviour</a:t>
            </a:r>
            <a:r>
              <a:rPr lang="en-US" dirty="0"/>
              <a:t> relation to social, racial and cultural </a:t>
            </a:r>
            <a:r>
              <a:rPr lang="en-US" dirty="0" err="1"/>
              <a:t>identy</a:t>
            </a:r>
            <a:r>
              <a:rPr lang="en-US" dirty="0"/>
              <a:t>, disability and diversity. (Youth Work Review Group, 2022) </a:t>
            </a:r>
          </a:p>
          <a:p>
            <a:pPr marL="0" indent="0">
              <a:buNone/>
            </a:pPr>
            <a:r>
              <a:rPr lang="en-US" dirty="0" err="1"/>
              <a:t>Statagey</a:t>
            </a:r>
            <a:r>
              <a:rPr lang="en-US" dirty="0"/>
              <a:t> for Wales: Youth work is accessible and inclusive. (WAG,2014-2018)</a:t>
            </a:r>
          </a:p>
          <a:p>
            <a:pPr marL="0" indent="0">
              <a:buNone/>
            </a:pPr>
            <a:r>
              <a:rPr lang="en-US" dirty="0"/>
              <a:t>YW01: initiate, build and maintain purposeful relationships with young people. </a:t>
            </a:r>
          </a:p>
          <a:p>
            <a:pPr marL="0" indent="0">
              <a:buNone/>
            </a:pPr>
            <a:r>
              <a:rPr lang="en-US" dirty="0"/>
              <a:t>YW02:Assisting young people to express and to </a:t>
            </a:r>
            <a:r>
              <a:rPr lang="en-US" dirty="0" err="1"/>
              <a:t>realise</a:t>
            </a:r>
            <a:r>
              <a:rPr lang="en-US" dirty="0"/>
              <a:t> their goals.</a:t>
            </a:r>
          </a:p>
          <a:p>
            <a:pPr marL="0" indent="0">
              <a:buNone/>
            </a:pPr>
            <a:r>
              <a:rPr lang="en-US" dirty="0"/>
              <a:t>YW17:Work with young people in promoting their rights.</a:t>
            </a:r>
          </a:p>
          <a:p>
            <a:pPr marL="0" indent="0">
              <a:buNone/>
            </a:pPr>
            <a:r>
              <a:rPr lang="en-US" dirty="0"/>
              <a:t>YW18: Exploring with young people their wellbeing .</a:t>
            </a:r>
          </a:p>
          <a:p>
            <a:pPr marL="0" indent="0">
              <a:buNone/>
            </a:pPr>
            <a:r>
              <a:rPr lang="en-US" dirty="0"/>
              <a:t>Signpost No.33: Promote equality of opportunity and diversity and inclusion in your area of responsibility.</a:t>
            </a:r>
          </a:p>
          <a:p>
            <a:pPr marL="0" indent="0">
              <a:buNone/>
            </a:pPr>
            <a:r>
              <a:rPr lang="en-US" dirty="0"/>
              <a:t>YW21: Develop a culture and system that promote inclusion and value diversity.</a:t>
            </a:r>
          </a:p>
          <a:p>
            <a:pPr marL="0" indent="0">
              <a:buNone/>
            </a:pPr>
            <a:r>
              <a:rPr lang="en-US" dirty="0"/>
              <a:t>(CLD Standards Council Scotland, 2019)</a:t>
            </a:r>
          </a:p>
          <a:p>
            <a:endParaRPr lang="en-US" dirty="0"/>
          </a:p>
          <a:p>
            <a:endParaRPr lang="en-GB" dirty="0"/>
          </a:p>
        </p:txBody>
      </p:sp>
    </p:spTree>
    <p:extLst>
      <p:ext uri="{BB962C8B-B14F-4D97-AF65-F5344CB8AC3E}">
        <p14:creationId xmlns:p14="http://schemas.microsoft.com/office/powerpoint/2010/main" val="156591344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937CCC-ABD2-8FD4-B727-C4E5B782EBCE}"/>
              </a:ext>
            </a:extLst>
          </p:cNvPr>
          <p:cNvSpPr>
            <a:spLocks noGrp="1"/>
          </p:cNvSpPr>
          <p:nvPr>
            <p:ph type="title"/>
          </p:nvPr>
        </p:nvSpPr>
        <p:spPr>
          <a:xfrm>
            <a:off x="1828800" y="-357809"/>
            <a:ext cx="9677400" cy="2415210"/>
          </a:xfrm>
        </p:spPr>
        <p:txBody>
          <a:bodyPr/>
          <a:lstStyle/>
          <a:p>
            <a:r>
              <a:rPr lang="en-US" dirty="0"/>
              <a:t>Equality act 2010- section 7 </a:t>
            </a:r>
            <a:endParaRPr lang="en-GB" dirty="0"/>
          </a:p>
        </p:txBody>
      </p:sp>
      <p:sp>
        <p:nvSpPr>
          <p:cNvPr id="3" name="Content Placeholder 2">
            <a:extLst>
              <a:ext uri="{FF2B5EF4-FFF2-40B4-BE49-F238E27FC236}">
                <a16:creationId xmlns:a16="http://schemas.microsoft.com/office/drawing/2014/main" id="{BCE76E64-5179-299F-E6E6-C990A16601E4}"/>
              </a:ext>
            </a:extLst>
          </p:cNvPr>
          <p:cNvSpPr>
            <a:spLocks noGrp="1"/>
          </p:cNvSpPr>
          <p:nvPr>
            <p:ph idx="1"/>
          </p:nvPr>
        </p:nvSpPr>
        <p:spPr>
          <a:xfrm>
            <a:off x="159026" y="1669774"/>
            <a:ext cx="11701670" cy="5075583"/>
          </a:xfrm>
        </p:spPr>
        <p:txBody>
          <a:bodyPr>
            <a:normAutofit/>
          </a:bodyPr>
          <a:lstStyle/>
          <a:p>
            <a:r>
              <a:rPr lang="en-US" dirty="0"/>
              <a:t>Gender reassignment</a:t>
            </a:r>
          </a:p>
          <a:p>
            <a:r>
              <a:rPr lang="en-US" dirty="0"/>
              <a:t>(1)A person has the protected characteristic of gender reassignment if the person is proposing to undergo, is undergoing or has undergone a process (or part of a process) for the purpose of reassigning the person's sex by changing physiological or other attributes of sex.</a:t>
            </a:r>
          </a:p>
          <a:p>
            <a:r>
              <a:rPr lang="en-US" dirty="0"/>
              <a:t>(2)A reference to a transsexual person is a reference to a person who has the protected characteristic of gender reassignment.</a:t>
            </a:r>
          </a:p>
          <a:p>
            <a:r>
              <a:rPr lang="en-US" dirty="0"/>
              <a:t>(3)In relation to the protected characteristic of gender reassignment—</a:t>
            </a:r>
          </a:p>
          <a:p>
            <a:r>
              <a:rPr lang="en-US" dirty="0"/>
              <a:t>(a)a reference to a person who has a particular protected characteristic is a reference to a transsexual person;</a:t>
            </a:r>
          </a:p>
          <a:p>
            <a:r>
              <a:rPr lang="en-US" dirty="0"/>
              <a:t>(b)a reference to persons who share a protected characteristic is a reference to transsexual persons.</a:t>
            </a:r>
            <a:endParaRPr lang="en-GB" dirty="0"/>
          </a:p>
        </p:txBody>
      </p:sp>
    </p:spTree>
    <p:extLst>
      <p:ext uri="{BB962C8B-B14F-4D97-AF65-F5344CB8AC3E}">
        <p14:creationId xmlns:p14="http://schemas.microsoft.com/office/powerpoint/2010/main" val="122725273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Isosceles Triangle 3">
            <a:extLst>
              <a:ext uri="{FF2B5EF4-FFF2-40B4-BE49-F238E27FC236}">
                <a16:creationId xmlns:a16="http://schemas.microsoft.com/office/drawing/2014/main" id="{9ADF6343-0ADF-B219-81A6-52DB0B6A6497}"/>
              </a:ext>
            </a:extLst>
          </p:cNvPr>
          <p:cNvSpPr/>
          <p:nvPr/>
        </p:nvSpPr>
        <p:spPr>
          <a:xfrm>
            <a:off x="1276350" y="1924050"/>
            <a:ext cx="8991600" cy="3752850"/>
          </a:xfrm>
          <a:prstGeom prst="triangle">
            <a:avLst>
              <a:gd name="adj" fmla="val 49365"/>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D9E705BC-DC89-3609-E863-95020F3D6DEA}"/>
              </a:ext>
            </a:extLst>
          </p:cNvPr>
          <p:cNvSpPr>
            <a:spLocks noGrp="1"/>
          </p:cNvSpPr>
          <p:nvPr>
            <p:ph type="title"/>
          </p:nvPr>
        </p:nvSpPr>
        <p:spPr/>
        <p:txBody>
          <a:bodyPr/>
          <a:lstStyle/>
          <a:p>
            <a:r>
              <a:rPr lang="en-US" dirty="0"/>
              <a:t>Framework for professional youth work</a:t>
            </a:r>
            <a:endParaRPr lang="en-GB" dirty="0"/>
          </a:p>
        </p:txBody>
      </p:sp>
      <p:sp>
        <p:nvSpPr>
          <p:cNvPr id="3" name="Content Placeholder 2">
            <a:extLst>
              <a:ext uri="{FF2B5EF4-FFF2-40B4-BE49-F238E27FC236}">
                <a16:creationId xmlns:a16="http://schemas.microsoft.com/office/drawing/2014/main" id="{27AA4728-E82F-60DD-62A5-94899F7A62BF}"/>
              </a:ext>
            </a:extLst>
          </p:cNvPr>
          <p:cNvSpPr>
            <a:spLocks noGrp="1"/>
          </p:cNvSpPr>
          <p:nvPr>
            <p:ph idx="1"/>
          </p:nvPr>
        </p:nvSpPr>
        <p:spPr/>
        <p:txBody>
          <a:bodyPr>
            <a:normAutofit fontScale="77500" lnSpcReduction="20000"/>
          </a:bodyPr>
          <a:lstStyle/>
          <a:p>
            <a:r>
              <a:rPr lang="en-US" b="1" dirty="0"/>
              <a:t>Purpose: </a:t>
            </a:r>
            <a:r>
              <a:rPr lang="en-US" dirty="0"/>
              <a:t>to enable young people to learn </a:t>
            </a:r>
            <a:r>
              <a:rPr lang="en-US" dirty="0" err="1"/>
              <a:t>frome</a:t>
            </a:r>
            <a:r>
              <a:rPr lang="en-US" dirty="0"/>
              <a:t> each other and address their needs and interests.</a:t>
            </a:r>
          </a:p>
          <a:p>
            <a:endParaRPr lang="en-US" dirty="0"/>
          </a:p>
          <a:p>
            <a:r>
              <a:rPr lang="en-US" b="1" dirty="0"/>
              <a:t>Practic</a:t>
            </a:r>
            <a:r>
              <a:rPr lang="en-US" dirty="0"/>
              <a:t>e: listening to young people; bringing them together to enjoy activities, address inequalities and develop services.</a:t>
            </a:r>
          </a:p>
          <a:p>
            <a:endParaRPr lang="en-US" dirty="0"/>
          </a:p>
          <a:p>
            <a:r>
              <a:rPr lang="en-US" b="1" dirty="0"/>
              <a:t>Principles: </a:t>
            </a:r>
            <a:r>
              <a:rPr lang="en-US" dirty="0"/>
              <a:t>voluntary participation, proactive anti-oppression, confidentiality, accountability, </a:t>
            </a:r>
            <a:r>
              <a:rPr lang="en-US" dirty="0" err="1"/>
              <a:t>continous</a:t>
            </a:r>
            <a:r>
              <a:rPr lang="en-US" dirty="0"/>
              <a:t> professional development. </a:t>
            </a:r>
          </a:p>
          <a:p>
            <a:endParaRPr lang="en-US" dirty="0"/>
          </a:p>
          <a:p>
            <a:r>
              <a:rPr lang="en-US" b="1" dirty="0"/>
              <a:t>Values: </a:t>
            </a:r>
            <a:r>
              <a:rPr lang="en-US" dirty="0"/>
              <a:t>having a positive, participative and anti-oppressive approach; respect for human rights and equity .</a:t>
            </a:r>
          </a:p>
          <a:p>
            <a:endParaRPr lang="en-US" dirty="0"/>
          </a:p>
          <a:p>
            <a:endParaRPr lang="en-US" dirty="0"/>
          </a:p>
          <a:p>
            <a:pPr marL="0" indent="0" algn="r">
              <a:buNone/>
            </a:pPr>
            <a:r>
              <a:rPr lang="en-US" dirty="0"/>
              <a:t>(Sapin, p.4. BOX 1.1) </a:t>
            </a:r>
            <a:endParaRPr lang="en-GB" dirty="0"/>
          </a:p>
        </p:txBody>
      </p:sp>
    </p:spTree>
    <p:extLst>
      <p:ext uri="{BB962C8B-B14F-4D97-AF65-F5344CB8AC3E}">
        <p14:creationId xmlns:p14="http://schemas.microsoft.com/office/powerpoint/2010/main" val="164985879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18EE564-8620-D048-E99D-25C5568B0E8D}"/>
              </a:ext>
            </a:extLst>
          </p:cNvPr>
          <p:cNvSpPr>
            <a:spLocks noGrp="1"/>
          </p:cNvSpPr>
          <p:nvPr>
            <p:ph idx="1"/>
          </p:nvPr>
        </p:nvSpPr>
        <p:spPr>
          <a:xfrm>
            <a:off x="685800" y="990600"/>
            <a:ext cx="10820400" cy="5228085"/>
          </a:xfrm>
        </p:spPr>
        <p:txBody>
          <a:bodyPr/>
          <a:lstStyle/>
          <a:p>
            <a:r>
              <a:rPr lang="en-US" dirty="0"/>
              <a:t>Make Your Mark Campaign 2019 states ‘Young People across the UK stated mental health and wellbeing was in their top 5 issues to be brought to the British Youth Parliament.’</a:t>
            </a:r>
          </a:p>
          <a:p>
            <a:endParaRPr lang="en-US" dirty="0"/>
          </a:p>
          <a:p>
            <a:r>
              <a:rPr lang="en-US" dirty="0"/>
              <a:t>Education is the key and knowing there are  target groups and courses for LGBTQ.</a:t>
            </a:r>
          </a:p>
          <a:p>
            <a:pPr marL="0" indent="0">
              <a:buNone/>
            </a:pPr>
            <a:endParaRPr lang="en-US" dirty="0"/>
          </a:p>
          <a:p>
            <a:r>
              <a:rPr lang="en-US" dirty="0"/>
              <a:t>Early intervention and ~Preventions </a:t>
            </a:r>
            <a:r>
              <a:rPr lang="en-US" dirty="0" err="1"/>
              <a:t>Programmes</a:t>
            </a:r>
            <a:endParaRPr lang="en-US" dirty="0"/>
          </a:p>
          <a:p>
            <a:pPr marL="0" indent="0">
              <a:buNone/>
            </a:pPr>
            <a:endParaRPr lang="en-US" dirty="0"/>
          </a:p>
          <a:p>
            <a:r>
              <a:rPr lang="en-US" dirty="0"/>
              <a:t>Support </a:t>
            </a:r>
            <a:endParaRPr lang="en-GB" dirty="0"/>
          </a:p>
        </p:txBody>
      </p:sp>
    </p:spTree>
    <p:extLst>
      <p:ext uri="{BB962C8B-B14F-4D97-AF65-F5344CB8AC3E}">
        <p14:creationId xmlns:p14="http://schemas.microsoft.com/office/powerpoint/2010/main" val="235742519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Rounded Corners 7">
            <a:extLst>
              <a:ext uri="{FF2B5EF4-FFF2-40B4-BE49-F238E27FC236}">
                <a16:creationId xmlns:a16="http://schemas.microsoft.com/office/drawing/2014/main" id="{DE25A4F7-522C-6047-AEA5-120DA2BC87A1}"/>
              </a:ext>
            </a:extLst>
          </p:cNvPr>
          <p:cNvSpPr/>
          <p:nvPr/>
        </p:nvSpPr>
        <p:spPr>
          <a:xfrm>
            <a:off x="189270" y="2029693"/>
            <a:ext cx="11316930" cy="4457809"/>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05D69318-094D-9808-3A76-0875388D197D}"/>
              </a:ext>
            </a:extLst>
          </p:cNvPr>
          <p:cNvSpPr>
            <a:spLocks noGrp="1"/>
          </p:cNvSpPr>
          <p:nvPr>
            <p:ph type="title"/>
          </p:nvPr>
        </p:nvSpPr>
        <p:spPr/>
        <p:txBody>
          <a:bodyPr/>
          <a:lstStyle/>
          <a:p>
            <a:r>
              <a:rPr lang="en-US" dirty="0"/>
              <a:t>Maslow’s (1943)hierarchy of human motivation </a:t>
            </a:r>
            <a:endParaRPr lang="en-GB" dirty="0"/>
          </a:p>
        </p:txBody>
      </p:sp>
      <p:sp>
        <p:nvSpPr>
          <p:cNvPr id="3" name="Content Placeholder 2">
            <a:extLst>
              <a:ext uri="{FF2B5EF4-FFF2-40B4-BE49-F238E27FC236}">
                <a16:creationId xmlns:a16="http://schemas.microsoft.com/office/drawing/2014/main" id="{B4A7ABC9-EE12-169E-DB5D-62A32C02FBDD}"/>
              </a:ext>
            </a:extLst>
          </p:cNvPr>
          <p:cNvSpPr>
            <a:spLocks noGrp="1"/>
          </p:cNvSpPr>
          <p:nvPr>
            <p:ph idx="1"/>
          </p:nvPr>
        </p:nvSpPr>
        <p:spPr>
          <a:xfrm>
            <a:off x="8627806" y="6459356"/>
            <a:ext cx="3365090" cy="427922"/>
          </a:xfrm>
        </p:spPr>
        <p:txBody>
          <a:bodyPr>
            <a:normAutofit/>
          </a:bodyPr>
          <a:lstStyle/>
          <a:p>
            <a:pPr marL="0" indent="0" algn="r">
              <a:buNone/>
            </a:pPr>
            <a:r>
              <a:rPr lang="en-US" sz="1400" dirty="0"/>
              <a:t>(Sapin, p.78.BOX 5.2)</a:t>
            </a:r>
            <a:endParaRPr lang="en-GB" sz="1400" dirty="0"/>
          </a:p>
        </p:txBody>
      </p:sp>
      <p:sp>
        <p:nvSpPr>
          <p:cNvPr id="4" name="TextBox 3">
            <a:extLst>
              <a:ext uri="{FF2B5EF4-FFF2-40B4-BE49-F238E27FC236}">
                <a16:creationId xmlns:a16="http://schemas.microsoft.com/office/drawing/2014/main" id="{EDBA7D41-2028-1887-45AD-3AC1122C5181}"/>
              </a:ext>
            </a:extLst>
          </p:cNvPr>
          <p:cNvSpPr txBox="1"/>
          <p:nvPr/>
        </p:nvSpPr>
        <p:spPr>
          <a:xfrm>
            <a:off x="1017639" y="2182761"/>
            <a:ext cx="10488561" cy="4247317"/>
          </a:xfrm>
          <a:prstGeom prst="rect">
            <a:avLst/>
          </a:prstGeom>
          <a:noFill/>
        </p:spPr>
        <p:txBody>
          <a:bodyPr wrap="square" rtlCol="0">
            <a:spAutoFit/>
          </a:bodyPr>
          <a:lstStyle/>
          <a:p>
            <a:r>
              <a:rPr lang="en-US" b="1" u="sng" dirty="0"/>
              <a:t>Drivers</a:t>
            </a:r>
            <a:r>
              <a:rPr lang="en-US" b="1" dirty="0"/>
              <a:t>																		</a:t>
            </a:r>
            <a:r>
              <a:rPr lang="en-US" b="1" u="sng" dirty="0"/>
              <a:t>Human needs</a:t>
            </a:r>
          </a:p>
          <a:p>
            <a:endParaRPr lang="en-US" dirty="0"/>
          </a:p>
          <a:p>
            <a:r>
              <a:rPr lang="en-US" dirty="0"/>
              <a:t>For personal growth														  </a:t>
            </a:r>
            <a:r>
              <a:rPr lang="en-US" b="1" dirty="0"/>
              <a:t>Self </a:t>
            </a:r>
            <a:r>
              <a:rPr lang="en-GB" b="1" dirty="0"/>
              <a:t>actualisation</a:t>
            </a:r>
            <a:endParaRPr lang="en-GB" dirty="0"/>
          </a:p>
          <a:p>
            <a:r>
              <a:rPr lang="en-US" dirty="0"/>
              <a:t>And fulfilment </a:t>
            </a:r>
          </a:p>
          <a:p>
            <a:r>
              <a:rPr lang="en-US" dirty="0"/>
              <a:t>															</a:t>
            </a:r>
            <a:r>
              <a:rPr lang="en-US" b="1" dirty="0"/>
              <a:t>Esteem: </a:t>
            </a:r>
            <a:r>
              <a:rPr lang="en-US" dirty="0"/>
              <a:t>achievement, status, 																   responsibility, reputation</a:t>
            </a:r>
          </a:p>
          <a:p>
            <a:endParaRPr lang="en-US" dirty="0"/>
          </a:p>
          <a:p>
            <a:r>
              <a:rPr lang="en-US" dirty="0"/>
              <a:t>															</a:t>
            </a:r>
            <a:r>
              <a:rPr lang="en-US" b="1" dirty="0"/>
              <a:t>Love: </a:t>
            </a:r>
            <a:r>
              <a:rPr lang="en-US" dirty="0"/>
              <a:t>family, affection, 																					  relationships</a:t>
            </a:r>
          </a:p>
          <a:p>
            <a:endParaRPr lang="en-US" dirty="0"/>
          </a:p>
          <a:p>
            <a:r>
              <a:rPr lang="en-US" dirty="0"/>
              <a:t>															</a:t>
            </a:r>
            <a:r>
              <a:rPr lang="en-US" b="1" dirty="0"/>
              <a:t>Security: </a:t>
            </a:r>
            <a:r>
              <a:rPr lang="en-US" dirty="0"/>
              <a:t>protection, order, 																				   safety, limits</a:t>
            </a:r>
          </a:p>
          <a:p>
            <a:endParaRPr lang="en-US" dirty="0"/>
          </a:p>
          <a:p>
            <a:r>
              <a:rPr lang="en-US" dirty="0"/>
              <a:t>															</a:t>
            </a:r>
            <a:r>
              <a:rPr lang="en-US" b="1" dirty="0"/>
              <a:t>Physiological: </a:t>
            </a:r>
            <a:r>
              <a:rPr lang="en-US" dirty="0"/>
              <a:t>oxygen, water, For survival											       	                       food, sleep, warmth</a:t>
            </a:r>
            <a:endParaRPr lang="en-GB" dirty="0"/>
          </a:p>
        </p:txBody>
      </p:sp>
      <p:cxnSp>
        <p:nvCxnSpPr>
          <p:cNvPr id="6" name="Straight Arrow Connector 5">
            <a:extLst>
              <a:ext uri="{FF2B5EF4-FFF2-40B4-BE49-F238E27FC236}">
                <a16:creationId xmlns:a16="http://schemas.microsoft.com/office/drawing/2014/main" id="{9E3F11F4-996B-849D-7F83-1DB1FD10D6FE}"/>
              </a:ext>
            </a:extLst>
          </p:cNvPr>
          <p:cNvCxnSpPr>
            <a:cxnSpLocks/>
          </p:cNvCxnSpPr>
          <p:nvPr/>
        </p:nvCxnSpPr>
        <p:spPr>
          <a:xfrm>
            <a:off x="1725561" y="3429000"/>
            <a:ext cx="0" cy="2455606"/>
          </a:xfrm>
          <a:prstGeom prst="straightConnector1">
            <a:avLst/>
          </a:prstGeom>
          <a:ln w="9525" cap="flat" cmpd="sng" algn="ctr">
            <a:solidFill>
              <a:schemeClr val="accent6"/>
            </a:solidFill>
            <a:prstDash val="solid"/>
            <a:round/>
            <a:headEnd type="arrow" w="med" len="med"/>
            <a:tailEnd type="arrow" w="med" len="med"/>
          </a:ln>
        </p:spPr>
        <p:style>
          <a:lnRef idx="0">
            <a:scrgbClr r="0" g="0" b="0"/>
          </a:lnRef>
          <a:fillRef idx="0">
            <a:scrgbClr r="0" g="0" b="0"/>
          </a:fillRef>
          <a:effectRef idx="0">
            <a:scrgbClr r="0" g="0" b="0"/>
          </a:effectRef>
          <a:fontRef idx="minor">
            <a:schemeClr val="tx1"/>
          </a:fontRef>
        </p:style>
      </p:cxnSp>
    </p:spTree>
    <p:extLst>
      <p:ext uri="{BB962C8B-B14F-4D97-AF65-F5344CB8AC3E}">
        <p14:creationId xmlns:p14="http://schemas.microsoft.com/office/powerpoint/2010/main" val="3108936149"/>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18A97FA2-8CBA-0B35-ABF0-EDEDE39AF24F}"/>
              </a:ext>
            </a:extLst>
          </p:cNvPr>
          <p:cNvSpPr>
            <a:spLocks noGrp="1"/>
          </p:cNvSpPr>
          <p:nvPr>
            <p:ph type="body" idx="1"/>
          </p:nvPr>
        </p:nvSpPr>
        <p:spPr>
          <a:xfrm>
            <a:off x="1024467" y="819151"/>
            <a:ext cx="10490200" cy="3778250"/>
          </a:xfrm>
        </p:spPr>
        <p:txBody>
          <a:bodyPr>
            <a:normAutofit/>
          </a:bodyPr>
          <a:lstStyle/>
          <a:p>
            <a:r>
              <a:rPr lang="en-US" sz="4000" dirty="0"/>
              <a:t>The voluntary relationship is paramount to change young people and can be used to challenge </a:t>
            </a:r>
            <a:r>
              <a:rPr lang="en-GB" sz="4000" dirty="0"/>
              <a:t>behaviour</a:t>
            </a:r>
            <a:r>
              <a:rPr lang="en-US" sz="4000" dirty="0"/>
              <a:t> and attitudes, things to do and issues to address.</a:t>
            </a:r>
          </a:p>
          <a:p>
            <a:r>
              <a:rPr lang="en-US" sz="4000" dirty="0"/>
              <a:t> </a:t>
            </a:r>
            <a:r>
              <a:rPr lang="en-US" sz="1800" dirty="0"/>
              <a:t>(Senior youth worker, cited in Davies and Merton, 2009a, p14)</a:t>
            </a:r>
          </a:p>
          <a:p>
            <a:endParaRPr lang="en-GB" dirty="0"/>
          </a:p>
        </p:txBody>
      </p:sp>
    </p:spTree>
    <p:extLst>
      <p:ext uri="{BB962C8B-B14F-4D97-AF65-F5344CB8AC3E}">
        <p14:creationId xmlns:p14="http://schemas.microsoft.com/office/powerpoint/2010/main" val="1630565082"/>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2" name="Picture 25">
            <a:extLst>
              <a:ext uri="{FF2B5EF4-FFF2-40B4-BE49-F238E27FC236}">
                <a16:creationId xmlns:a16="http://schemas.microsoft.com/office/drawing/2014/main" id="{CFD580F5-E7BF-4C1D-BEFD-4A4601EBA87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p:nvSpPr>
          <p:cNvPr id="2" name="Title 1">
            <a:extLst>
              <a:ext uri="{FF2B5EF4-FFF2-40B4-BE49-F238E27FC236}">
                <a16:creationId xmlns:a16="http://schemas.microsoft.com/office/drawing/2014/main" id="{E35523C8-F5E2-1692-4D7C-5D1417DE1CFD}"/>
              </a:ext>
            </a:extLst>
          </p:cNvPr>
          <p:cNvSpPr>
            <a:spLocks noGrp="1"/>
          </p:cNvSpPr>
          <p:nvPr>
            <p:ph type="title"/>
          </p:nvPr>
        </p:nvSpPr>
        <p:spPr>
          <a:xfrm>
            <a:off x="2895600" y="764373"/>
            <a:ext cx="8610600" cy="1293028"/>
          </a:xfrm>
        </p:spPr>
        <p:txBody>
          <a:bodyPr vert="horz" lIns="91440" tIns="45720" rIns="91440" bIns="45720" rtlCol="0" anchor="ctr">
            <a:normAutofit/>
          </a:bodyPr>
          <a:lstStyle/>
          <a:p>
            <a:r>
              <a:rPr lang="en-US"/>
              <a:t>Relationships matter </a:t>
            </a:r>
          </a:p>
        </p:txBody>
      </p:sp>
      <p:sp>
        <p:nvSpPr>
          <p:cNvPr id="4" name="Content Placeholder 3">
            <a:extLst>
              <a:ext uri="{FF2B5EF4-FFF2-40B4-BE49-F238E27FC236}">
                <a16:creationId xmlns:a16="http://schemas.microsoft.com/office/drawing/2014/main" id="{B0236C79-98C3-8EE0-0535-02EEA9B15A74}"/>
              </a:ext>
            </a:extLst>
          </p:cNvPr>
          <p:cNvSpPr>
            <a:spLocks noGrp="1"/>
          </p:cNvSpPr>
          <p:nvPr>
            <p:ph sz="half" idx="2"/>
          </p:nvPr>
        </p:nvSpPr>
        <p:spPr>
          <a:xfrm>
            <a:off x="677333" y="2194560"/>
            <a:ext cx="5816600" cy="4024125"/>
          </a:xfrm>
        </p:spPr>
        <p:txBody>
          <a:bodyPr vert="horz" lIns="91440" tIns="45720" rIns="91440" bIns="45720" rtlCol="0">
            <a:normAutofit/>
          </a:bodyPr>
          <a:lstStyle/>
          <a:p>
            <a:r>
              <a:rPr lang="en-US" dirty="0"/>
              <a:t>Once a relationship is developed, you can then process into making them feel secure.</a:t>
            </a:r>
          </a:p>
          <a:p>
            <a:r>
              <a:rPr lang="en-US" dirty="0"/>
              <a:t>Grounded </a:t>
            </a:r>
          </a:p>
          <a:p>
            <a:r>
              <a:rPr lang="en-US" dirty="0"/>
              <a:t>Safety </a:t>
            </a:r>
          </a:p>
          <a:p>
            <a:r>
              <a:rPr lang="en-US" dirty="0"/>
              <a:t>Care </a:t>
            </a:r>
          </a:p>
          <a:p>
            <a:r>
              <a:rPr lang="en-US" dirty="0"/>
              <a:t>Empathy</a:t>
            </a:r>
          </a:p>
          <a:p>
            <a:r>
              <a:rPr lang="en-US" dirty="0"/>
              <a:t>Consistency is the key </a:t>
            </a:r>
          </a:p>
        </p:txBody>
      </p:sp>
      <p:pic>
        <p:nvPicPr>
          <p:cNvPr id="10" name="Picture 9">
            <a:extLst>
              <a:ext uri="{FF2B5EF4-FFF2-40B4-BE49-F238E27FC236}">
                <a16:creationId xmlns:a16="http://schemas.microsoft.com/office/drawing/2014/main" id="{48EB3544-A9B9-6031-05B5-DD651222A7DE}"/>
              </a:ext>
            </a:extLst>
          </p:cNvPr>
          <p:cNvPicPr>
            <a:picLocks noChangeAspect="1"/>
          </p:cNvPicPr>
          <p:nvPr/>
        </p:nvPicPr>
        <p:blipFill rotWithShape="1">
          <a:blip r:embed="rId3"/>
          <a:srcRect l="12186" r="-3" b="-3"/>
          <a:stretch/>
        </p:blipFill>
        <p:spPr>
          <a:xfrm>
            <a:off x="6985000" y="2501159"/>
            <a:ext cx="4521200" cy="3410926"/>
          </a:xfrm>
          <a:prstGeom prst="rect">
            <a:avLst/>
          </a:prstGeom>
        </p:spPr>
      </p:pic>
    </p:spTree>
    <p:extLst>
      <p:ext uri="{BB962C8B-B14F-4D97-AF65-F5344CB8AC3E}">
        <p14:creationId xmlns:p14="http://schemas.microsoft.com/office/powerpoint/2010/main" val="2588325287"/>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11C34E9A-DB80-36DA-9C83-070379004547}"/>
              </a:ext>
            </a:extLst>
          </p:cNvPr>
          <p:cNvSpPr/>
          <p:nvPr/>
        </p:nvSpPr>
        <p:spPr>
          <a:xfrm>
            <a:off x="890889" y="2349063"/>
            <a:ext cx="10410222" cy="2585323"/>
          </a:xfrm>
          <a:prstGeom prst="rect">
            <a:avLst/>
          </a:prstGeom>
          <a:noFill/>
        </p:spPr>
        <p:txBody>
          <a:bodyPr wrap="none" lIns="91440" tIns="45720" rIns="91440" bIns="45720">
            <a:spAutoFit/>
          </a:bodyPr>
          <a:lstStyle/>
          <a:p>
            <a:pPr algn="ctr"/>
            <a:r>
              <a:rPr lang="en-US" sz="5400" b="0" cap="none" spc="0" dirty="0">
                <a:ln w="0"/>
                <a:gradFill>
                  <a:gsLst>
                    <a:gs pos="0">
                      <a:schemeClr val="accent5">
                        <a:lumMod val="50000"/>
                      </a:schemeClr>
                    </a:gs>
                    <a:gs pos="50000">
                      <a:schemeClr val="accent5"/>
                    </a:gs>
                    <a:gs pos="100000">
                      <a:schemeClr val="accent5">
                        <a:lumMod val="60000"/>
                        <a:lumOff val="40000"/>
                      </a:schemeClr>
                    </a:gs>
                  </a:gsLst>
                  <a:lin ang="5400000"/>
                </a:gradFill>
                <a:effectLst>
                  <a:reflection blurRad="6350" stA="53000" endA="300" endPos="35500" dir="5400000" sy="-90000" algn="bl" rotWithShape="0"/>
                </a:effectLst>
              </a:rPr>
              <a:t>Youth worker and Community </a:t>
            </a:r>
          </a:p>
          <a:p>
            <a:pPr algn="ctr"/>
            <a:r>
              <a:rPr lang="en-US" sz="5400" dirty="0">
                <a:ln w="0"/>
                <a:gradFill>
                  <a:gsLst>
                    <a:gs pos="0">
                      <a:schemeClr val="accent5">
                        <a:lumMod val="50000"/>
                      </a:schemeClr>
                    </a:gs>
                    <a:gs pos="50000">
                      <a:schemeClr val="accent5"/>
                    </a:gs>
                    <a:gs pos="100000">
                      <a:schemeClr val="accent5">
                        <a:lumMod val="60000"/>
                        <a:lumOff val="40000"/>
                      </a:schemeClr>
                    </a:gs>
                  </a:gsLst>
                  <a:lin ang="5400000"/>
                </a:gradFill>
                <a:effectLst>
                  <a:reflection blurRad="6350" stA="53000" endA="300" endPos="35500" dir="5400000" sy="-90000" algn="bl" rotWithShape="0"/>
                </a:effectLst>
              </a:rPr>
              <a:t>S</a:t>
            </a:r>
            <a:r>
              <a:rPr lang="en-US" sz="5400" b="0" cap="none" spc="0" dirty="0">
                <a:ln w="0"/>
                <a:gradFill>
                  <a:gsLst>
                    <a:gs pos="0">
                      <a:schemeClr val="accent5">
                        <a:lumMod val="50000"/>
                      </a:schemeClr>
                    </a:gs>
                    <a:gs pos="50000">
                      <a:schemeClr val="accent5"/>
                    </a:gs>
                    <a:gs pos="100000">
                      <a:schemeClr val="accent5">
                        <a:lumMod val="60000"/>
                        <a:lumOff val="40000"/>
                      </a:schemeClr>
                    </a:gs>
                  </a:gsLst>
                  <a:lin ang="5400000"/>
                </a:gradFill>
                <a:effectLst>
                  <a:reflection blurRad="6350" stA="53000" endA="300" endPos="35500" dir="5400000" sy="-90000" algn="bl" rotWithShape="0"/>
                </a:effectLst>
              </a:rPr>
              <a:t>upport Worker</a:t>
            </a:r>
          </a:p>
          <a:p>
            <a:pPr algn="ctr"/>
            <a:endParaRPr lang="en-US" sz="5400" b="0" cap="none" spc="0" dirty="0">
              <a:ln w="0"/>
              <a:gradFill>
                <a:gsLst>
                  <a:gs pos="0">
                    <a:schemeClr val="accent5">
                      <a:lumMod val="50000"/>
                    </a:schemeClr>
                  </a:gs>
                  <a:gs pos="50000">
                    <a:schemeClr val="accent5"/>
                  </a:gs>
                  <a:gs pos="100000">
                    <a:schemeClr val="accent5">
                      <a:lumMod val="60000"/>
                      <a:lumOff val="40000"/>
                    </a:schemeClr>
                  </a:gs>
                </a:gsLst>
                <a:lin ang="5400000"/>
              </a:gradFill>
              <a:effectLst>
                <a:reflection blurRad="6350" stA="53000" endA="300" endPos="35500" dir="5400000" sy="-90000" algn="bl" rotWithShape="0"/>
              </a:effectLst>
            </a:endParaRPr>
          </a:p>
        </p:txBody>
      </p:sp>
    </p:spTree>
    <p:extLst>
      <p:ext uri="{BB962C8B-B14F-4D97-AF65-F5344CB8AC3E}">
        <p14:creationId xmlns:p14="http://schemas.microsoft.com/office/powerpoint/2010/main" val="409437330"/>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3EB289-11DC-BCBA-A2D9-019FFF485254}"/>
              </a:ext>
            </a:extLst>
          </p:cNvPr>
          <p:cNvSpPr>
            <a:spLocks noGrp="1"/>
          </p:cNvSpPr>
          <p:nvPr>
            <p:ph type="title"/>
          </p:nvPr>
        </p:nvSpPr>
        <p:spPr/>
        <p:txBody>
          <a:bodyPr/>
          <a:lstStyle/>
          <a:p>
            <a:r>
              <a:rPr lang="en-US" dirty="0"/>
              <a:t>a youth Worker’s aim for this seminar </a:t>
            </a:r>
            <a:endParaRPr lang="en-GB" dirty="0"/>
          </a:p>
        </p:txBody>
      </p:sp>
      <p:sp>
        <p:nvSpPr>
          <p:cNvPr id="3" name="Content Placeholder 2">
            <a:extLst>
              <a:ext uri="{FF2B5EF4-FFF2-40B4-BE49-F238E27FC236}">
                <a16:creationId xmlns:a16="http://schemas.microsoft.com/office/drawing/2014/main" id="{94155E71-AE25-A095-82BD-A820325D4F9D}"/>
              </a:ext>
            </a:extLst>
          </p:cNvPr>
          <p:cNvSpPr>
            <a:spLocks noGrp="1"/>
          </p:cNvSpPr>
          <p:nvPr>
            <p:ph idx="1"/>
          </p:nvPr>
        </p:nvSpPr>
        <p:spPr/>
        <p:txBody>
          <a:bodyPr/>
          <a:lstStyle/>
          <a:p>
            <a:r>
              <a:rPr lang="en-US" dirty="0"/>
              <a:t>To allow others to gain a better knowledge of the language, terminology and issues associated with LGBTQ+ young people.</a:t>
            </a:r>
          </a:p>
          <a:p>
            <a:pPr lvl="1"/>
            <a:r>
              <a:rPr lang="en-US" dirty="0"/>
              <a:t>This can be reflected in our NOS</a:t>
            </a:r>
          </a:p>
          <a:p>
            <a:pPr marL="0" indent="0">
              <a:buNone/>
            </a:pPr>
            <a:r>
              <a:rPr lang="en-GB" dirty="0"/>
              <a:t>To gain knowledge of the support that is available to young people and parents to provide an accepting environment.</a:t>
            </a:r>
          </a:p>
          <a:p>
            <a:pPr marL="0" indent="0">
              <a:buNone/>
            </a:pPr>
            <a:r>
              <a:rPr lang="en-GB" dirty="0"/>
              <a:t>To allow you to see Youth Work starts at where the young person is at, Youth Workers will be there from the start until we are not needed no more. But still always being there in the background.</a:t>
            </a:r>
          </a:p>
          <a:p>
            <a:pPr marL="0" indent="0">
              <a:buNone/>
            </a:pPr>
            <a:r>
              <a:rPr lang="en-GB" dirty="0"/>
              <a:t>We are here for young people to have a voice and be heard, to support the young person where needed. </a:t>
            </a:r>
          </a:p>
          <a:p>
            <a:pPr marL="0" indent="0">
              <a:buNone/>
            </a:pPr>
            <a:endParaRPr lang="en-GB" dirty="0"/>
          </a:p>
        </p:txBody>
      </p:sp>
    </p:spTree>
    <p:extLst>
      <p:ext uri="{BB962C8B-B14F-4D97-AF65-F5344CB8AC3E}">
        <p14:creationId xmlns:p14="http://schemas.microsoft.com/office/powerpoint/2010/main" val="1529031279"/>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81C806-DC0E-7027-D9EA-65F3837D2DF2}"/>
              </a:ext>
            </a:extLst>
          </p:cNvPr>
          <p:cNvSpPr>
            <a:spLocks noGrp="1"/>
          </p:cNvSpPr>
          <p:nvPr>
            <p:ph type="title"/>
          </p:nvPr>
        </p:nvSpPr>
        <p:spPr>
          <a:xfrm>
            <a:off x="685800" y="764373"/>
            <a:ext cx="10820400" cy="1293028"/>
          </a:xfrm>
        </p:spPr>
        <p:txBody>
          <a:bodyPr/>
          <a:lstStyle/>
          <a:p>
            <a:pPr algn="ctr"/>
            <a:r>
              <a:rPr lang="en-US" dirty="0"/>
              <a:t>Conclusion - </a:t>
            </a:r>
            <a:r>
              <a:rPr lang="en-US" dirty="0" err="1"/>
              <a:t>nardine</a:t>
            </a:r>
            <a:endParaRPr lang="en-GB" dirty="0"/>
          </a:p>
        </p:txBody>
      </p:sp>
      <p:sp>
        <p:nvSpPr>
          <p:cNvPr id="3" name="Content Placeholder 2">
            <a:extLst>
              <a:ext uri="{FF2B5EF4-FFF2-40B4-BE49-F238E27FC236}">
                <a16:creationId xmlns:a16="http://schemas.microsoft.com/office/drawing/2014/main" id="{1853236C-B8F8-BBBA-0B2B-664C9D849B81}"/>
              </a:ext>
            </a:extLst>
          </p:cNvPr>
          <p:cNvSpPr>
            <a:spLocks noGrp="1"/>
          </p:cNvSpPr>
          <p:nvPr>
            <p:ph idx="1"/>
          </p:nvPr>
        </p:nvSpPr>
        <p:spPr/>
        <p:txBody>
          <a:bodyPr/>
          <a:lstStyle/>
          <a:p>
            <a:endParaRPr lang="en-GB" dirty="0"/>
          </a:p>
        </p:txBody>
      </p:sp>
    </p:spTree>
    <p:extLst>
      <p:ext uri="{BB962C8B-B14F-4D97-AF65-F5344CB8AC3E}">
        <p14:creationId xmlns:p14="http://schemas.microsoft.com/office/powerpoint/2010/main" val="1567303524"/>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E730EC-0386-E478-9EDE-BA75D2F7740D}"/>
              </a:ext>
            </a:extLst>
          </p:cNvPr>
          <p:cNvSpPr>
            <a:spLocks noGrp="1"/>
          </p:cNvSpPr>
          <p:nvPr>
            <p:ph type="title"/>
          </p:nvPr>
        </p:nvSpPr>
        <p:spPr/>
        <p:txBody>
          <a:bodyPr/>
          <a:lstStyle/>
          <a:p>
            <a:r>
              <a:rPr lang="en-US" dirty="0"/>
              <a:t> </a:t>
            </a:r>
            <a:endParaRPr lang="en-GB" dirty="0"/>
          </a:p>
        </p:txBody>
      </p:sp>
      <p:pic>
        <p:nvPicPr>
          <p:cNvPr id="5" name="Content Placeholder 4" descr="Icon&#10;&#10;Description automatically generated">
            <a:extLst>
              <a:ext uri="{FF2B5EF4-FFF2-40B4-BE49-F238E27FC236}">
                <a16:creationId xmlns:a16="http://schemas.microsoft.com/office/drawing/2014/main" id="{929A7F19-0833-631C-7B89-60A957B69AD5}"/>
              </a:ext>
            </a:extLst>
          </p:cNvPr>
          <p:cNvPicPr>
            <a:picLocks noGrp="1" noChangeAspect="1"/>
          </p:cNvPicPr>
          <p:nvPr>
            <p:ph idx="1"/>
          </p:nvPr>
        </p:nvPicPr>
        <p:blipFill>
          <a:blip r:embed="rId2"/>
          <a:stretch>
            <a:fillRect/>
          </a:stretch>
        </p:blipFill>
        <p:spPr>
          <a:xfrm rot="20630222">
            <a:off x="1317911" y="1800001"/>
            <a:ext cx="2951546" cy="4281714"/>
          </a:xfrm>
        </p:spPr>
      </p:pic>
      <p:pic>
        <p:nvPicPr>
          <p:cNvPr id="7" name="Picture 6" descr="A picture containing clipart, vector graphics&#10;&#10;Description automatically generated">
            <a:extLst>
              <a:ext uri="{FF2B5EF4-FFF2-40B4-BE49-F238E27FC236}">
                <a16:creationId xmlns:a16="http://schemas.microsoft.com/office/drawing/2014/main" id="{24D63C2E-3FB1-EA9D-710C-F1AB3DFDB007}"/>
              </a:ext>
            </a:extLst>
          </p:cNvPr>
          <p:cNvPicPr>
            <a:picLocks noChangeAspect="1"/>
          </p:cNvPicPr>
          <p:nvPr/>
        </p:nvPicPr>
        <p:blipFill>
          <a:blip r:embed="rId3"/>
          <a:stretch>
            <a:fillRect/>
          </a:stretch>
        </p:blipFill>
        <p:spPr>
          <a:xfrm rot="1349478">
            <a:off x="7366949" y="1748667"/>
            <a:ext cx="3926098" cy="4222090"/>
          </a:xfrm>
          <a:prstGeom prst="rect">
            <a:avLst/>
          </a:prstGeom>
        </p:spPr>
      </p:pic>
      <p:sp>
        <p:nvSpPr>
          <p:cNvPr id="11" name="Rectangle 10">
            <a:extLst>
              <a:ext uri="{FF2B5EF4-FFF2-40B4-BE49-F238E27FC236}">
                <a16:creationId xmlns:a16="http://schemas.microsoft.com/office/drawing/2014/main" id="{85D5AFEB-FFBF-D0FC-A87C-5DB5F790AAA8}"/>
              </a:ext>
            </a:extLst>
          </p:cNvPr>
          <p:cNvSpPr/>
          <p:nvPr/>
        </p:nvSpPr>
        <p:spPr>
          <a:xfrm>
            <a:off x="4057765" y="764373"/>
            <a:ext cx="3648756" cy="923330"/>
          </a:xfrm>
          <a:prstGeom prst="rect">
            <a:avLst/>
          </a:prstGeom>
          <a:noFill/>
        </p:spPr>
        <p:txBody>
          <a:bodyPr wrap="none" lIns="91440" tIns="45720" rIns="91440" bIns="45720">
            <a:spAutoFit/>
          </a:bodyPr>
          <a:lstStyle/>
          <a:p>
            <a:pPr algn="ctr"/>
            <a:r>
              <a:rPr lang="en-US" sz="5400" b="0" cap="none" spc="0" dirty="0">
                <a:ln w="0"/>
                <a:gradFill>
                  <a:gsLst>
                    <a:gs pos="0">
                      <a:schemeClr val="accent5">
                        <a:lumMod val="50000"/>
                      </a:schemeClr>
                    </a:gs>
                    <a:gs pos="50000">
                      <a:schemeClr val="accent5"/>
                    </a:gs>
                    <a:gs pos="100000">
                      <a:schemeClr val="accent5">
                        <a:lumMod val="60000"/>
                        <a:lumOff val="40000"/>
                      </a:schemeClr>
                    </a:gs>
                  </a:gsLst>
                  <a:lin ang="5400000"/>
                </a:gradFill>
                <a:effectLst>
                  <a:reflection blurRad="6350" stA="53000" endA="300" endPos="35500" dir="5400000" sy="-90000" algn="bl" rotWithShape="0"/>
                </a:effectLst>
              </a:rPr>
              <a:t>Questions!</a:t>
            </a:r>
          </a:p>
        </p:txBody>
      </p:sp>
    </p:spTree>
    <p:extLst>
      <p:ext uri="{BB962C8B-B14F-4D97-AF65-F5344CB8AC3E}">
        <p14:creationId xmlns:p14="http://schemas.microsoft.com/office/powerpoint/2010/main" val="2984394320"/>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E65D52-CA85-1C20-F4D6-6BC1A9B61D7A}"/>
              </a:ext>
            </a:extLst>
          </p:cNvPr>
          <p:cNvSpPr>
            <a:spLocks noGrp="1"/>
          </p:cNvSpPr>
          <p:nvPr>
            <p:ph type="title"/>
          </p:nvPr>
        </p:nvSpPr>
        <p:spPr/>
        <p:txBody>
          <a:bodyPr/>
          <a:lstStyle/>
          <a:p>
            <a:r>
              <a:rPr lang="en-US" dirty="0"/>
              <a:t>Reference list </a:t>
            </a:r>
            <a:endParaRPr lang="en-GB" dirty="0"/>
          </a:p>
        </p:txBody>
      </p:sp>
      <p:sp>
        <p:nvSpPr>
          <p:cNvPr id="3" name="Content Placeholder 2">
            <a:extLst>
              <a:ext uri="{FF2B5EF4-FFF2-40B4-BE49-F238E27FC236}">
                <a16:creationId xmlns:a16="http://schemas.microsoft.com/office/drawing/2014/main" id="{5DF0B39A-2AE5-D254-C2E2-9C327BBB3E59}"/>
              </a:ext>
            </a:extLst>
          </p:cNvPr>
          <p:cNvSpPr>
            <a:spLocks noGrp="1"/>
          </p:cNvSpPr>
          <p:nvPr>
            <p:ph idx="1"/>
          </p:nvPr>
        </p:nvSpPr>
        <p:spPr/>
        <p:txBody>
          <a:bodyPr>
            <a:normAutofit fontScale="70000" lnSpcReduction="20000"/>
          </a:bodyPr>
          <a:lstStyle/>
          <a:p>
            <a:r>
              <a:rPr lang="en-US" dirty="0"/>
              <a:t>Batsleer. J, Davis, B. (2010). What is Youth Work. Exeter: Learning Matters Ltd.</a:t>
            </a:r>
          </a:p>
          <a:p>
            <a:r>
              <a:rPr lang="en-US" dirty="0"/>
              <a:t>CLD Standards Council Scotland. (2019). Youth Work National Occupational Standards. Glasgow: National Occupational standards. </a:t>
            </a:r>
          </a:p>
          <a:p>
            <a:r>
              <a:rPr lang="en-US" dirty="0"/>
              <a:t>Curran. S, Harrison. R, Mackinnon, (2013). Working with Young People. London: Sage. </a:t>
            </a:r>
          </a:p>
          <a:p>
            <a:r>
              <a:rPr lang="en-US" dirty="0"/>
              <a:t>Cullen. L, Meehan. D, (no date), </a:t>
            </a:r>
            <a:r>
              <a:rPr lang="en-US" i="1" dirty="0"/>
              <a:t>A Youth Worker’s Resource: Encourage LGBTQ+ inclusive Practice. </a:t>
            </a:r>
            <a:r>
              <a:rPr lang="en-US" dirty="0"/>
              <a:t>Available; </a:t>
            </a:r>
            <a:r>
              <a:rPr lang="en-US" dirty="0">
                <a:hlinkClick r:id="rId2"/>
              </a:rPr>
              <a:t>www.cara-friends.org.uk</a:t>
            </a:r>
            <a:r>
              <a:rPr lang="en-US" dirty="0"/>
              <a:t> (Accessed; 11/05/2023)</a:t>
            </a:r>
          </a:p>
          <a:p>
            <a:r>
              <a:rPr lang="en-US" dirty="0"/>
              <a:t>Cymraeg, (2010), </a:t>
            </a:r>
            <a:r>
              <a:rPr lang="en-US" i="1" dirty="0"/>
              <a:t>Equality Act 2010, Section 7</a:t>
            </a:r>
            <a:r>
              <a:rPr lang="en-US" dirty="0"/>
              <a:t>. Available at; </a:t>
            </a:r>
            <a:r>
              <a:rPr lang="en-US" dirty="0">
                <a:hlinkClick r:id="rId3"/>
              </a:rPr>
              <a:t>www.legislation.gov.uk</a:t>
            </a:r>
            <a:r>
              <a:rPr lang="en-US" dirty="0"/>
              <a:t> (Accessed; 11/05/2023</a:t>
            </a:r>
          </a:p>
          <a:p>
            <a:r>
              <a:rPr lang="en-US" dirty="0" err="1"/>
              <a:t>Havelka</a:t>
            </a:r>
            <a:r>
              <a:rPr lang="en-US" dirty="0"/>
              <a:t>. S, (no date), </a:t>
            </a:r>
            <a:r>
              <a:rPr lang="en-US" i="1" dirty="0"/>
              <a:t>Dos and Don’ts of Being an Ally to the Trans and Gender Nonconforming Communities</a:t>
            </a:r>
            <a:r>
              <a:rPr lang="en-US" dirty="0"/>
              <a:t>. Available at; </a:t>
            </a:r>
            <a:r>
              <a:rPr lang="en-US" dirty="0">
                <a:hlinkClick r:id="rId4"/>
              </a:rPr>
              <a:t>www.loftgaycentewr.org</a:t>
            </a:r>
            <a:r>
              <a:rPr lang="en-US" dirty="0"/>
              <a:t> (Accessed; 11/05/2013</a:t>
            </a:r>
          </a:p>
          <a:p>
            <a:r>
              <a:rPr lang="en-US" dirty="0"/>
              <a:t>Mayo clinic, (no date), </a:t>
            </a:r>
            <a:r>
              <a:rPr lang="en-US" i="1" dirty="0"/>
              <a:t>Pubertal blockers for transgender and gender-diverse youth</a:t>
            </a:r>
            <a:r>
              <a:rPr lang="en-US" dirty="0"/>
              <a:t>. Available at; </a:t>
            </a:r>
            <a:r>
              <a:rPr lang="en-US" dirty="0">
                <a:hlinkClick r:id="rId5"/>
              </a:rPr>
              <a:t>www.mayoclinic.org</a:t>
            </a:r>
            <a:r>
              <a:rPr lang="en-US" dirty="0"/>
              <a:t> (Accessed; 11/05/2023)</a:t>
            </a:r>
          </a:p>
          <a:p>
            <a:r>
              <a:rPr lang="en-US" dirty="0"/>
              <a:t>Mermaids, (2015), </a:t>
            </a:r>
            <a:r>
              <a:rPr lang="en-US" i="1" dirty="0"/>
              <a:t>Helping gender- diverse kids, young people and their families</a:t>
            </a:r>
            <a:r>
              <a:rPr lang="en-US" dirty="0"/>
              <a:t>. Available at; </a:t>
            </a:r>
            <a:r>
              <a:rPr lang="en-US" dirty="0">
                <a:hlinkClick r:id="rId6"/>
              </a:rPr>
              <a:t>www.mermaids.uk.org</a:t>
            </a:r>
            <a:r>
              <a:rPr lang="en-US" dirty="0"/>
              <a:t> (Accessed; 11/05/2023)</a:t>
            </a:r>
          </a:p>
          <a:p>
            <a:r>
              <a:rPr lang="en-US" dirty="0"/>
              <a:t>Sapin. K, (2013). </a:t>
            </a:r>
            <a:r>
              <a:rPr lang="en-US" i="1" dirty="0"/>
              <a:t>Essential Skills for Youth Work Practice. London: </a:t>
            </a:r>
            <a:r>
              <a:rPr lang="en-US" dirty="0"/>
              <a:t>Sage.</a:t>
            </a:r>
          </a:p>
          <a:p>
            <a:r>
              <a:rPr lang="en-GB" dirty="0"/>
              <a:t>Welsh Government. (2004). </a:t>
            </a:r>
            <a:r>
              <a:rPr lang="en-GB" i="1" dirty="0"/>
              <a:t>The National Youth Work Strategy for Wales 2014-2018 Supporting young people to reach their potential and live fulfilled lives</a:t>
            </a:r>
            <a:r>
              <a:rPr lang="en-GB" dirty="0"/>
              <a:t>; Cardiff: Welsh Government. </a:t>
            </a:r>
          </a:p>
        </p:txBody>
      </p:sp>
    </p:spTree>
    <p:extLst>
      <p:ext uri="{BB962C8B-B14F-4D97-AF65-F5344CB8AC3E}">
        <p14:creationId xmlns:p14="http://schemas.microsoft.com/office/powerpoint/2010/main" val="3852664793"/>
      </p:ext>
    </p:extLst>
  </p:cSld>
  <p:clrMapOvr>
    <a:masterClrMapping/>
  </p:clrMapOvr>
</p:sld>
</file>

<file path=ppt/theme/theme1.xml><?xml version="1.0" encoding="utf-8"?>
<a:theme xmlns:a="http://schemas.openxmlformats.org/drawingml/2006/main" name="Vapor Trail">
  <a:themeElements>
    <a:clrScheme name="Vapor Trail">
      <a:dk1>
        <a:sysClr val="windowText" lastClr="000000"/>
      </a:dk1>
      <a:lt1>
        <a:sysClr val="window" lastClr="FFFFFF"/>
      </a:lt1>
      <a:dk2>
        <a:srgbClr val="454545"/>
      </a:dk2>
      <a:lt2>
        <a:srgbClr val="DADADA"/>
      </a:lt2>
      <a:accent1>
        <a:srgbClr val="DF2E28"/>
      </a:accent1>
      <a:accent2>
        <a:srgbClr val="FE801A"/>
      </a:accent2>
      <a:accent3>
        <a:srgbClr val="E9BF35"/>
      </a:accent3>
      <a:accent4>
        <a:srgbClr val="81BB42"/>
      </a:accent4>
      <a:accent5>
        <a:srgbClr val="32C7A9"/>
      </a:accent5>
      <a:accent6>
        <a:srgbClr val="4A9BDC"/>
      </a:accent6>
      <a:hlink>
        <a:srgbClr val="F0532B"/>
      </a:hlink>
      <a:folHlink>
        <a:srgbClr val="F38B53"/>
      </a:folHlink>
    </a:clrScheme>
    <a:fontScheme name="Vapor Trail">
      <a:majorFont>
        <a:latin typeface="Century Gothic" panose="020B0502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Vapor Trail">
      <a:fillStyleLst>
        <a:solidFill>
          <a:schemeClr val="phClr"/>
        </a:solidFill>
        <a:gradFill rotWithShape="1">
          <a:gsLst>
            <a:gs pos="0">
              <a:schemeClr val="phClr">
                <a:tint val="69000"/>
                <a:alpha val="100000"/>
                <a:satMod val="109000"/>
                <a:lumMod val="110000"/>
              </a:schemeClr>
            </a:gs>
            <a:gs pos="52000">
              <a:schemeClr val="phClr">
                <a:tint val="74000"/>
                <a:satMod val="100000"/>
                <a:lumMod val="104000"/>
              </a:schemeClr>
            </a:gs>
            <a:gs pos="100000">
              <a:schemeClr val="phClr">
                <a:tint val="78000"/>
                <a:satMod val="100000"/>
                <a:lumMod val="100000"/>
              </a:schemeClr>
            </a:gs>
          </a:gsLst>
          <a:lin ang="5400000" scaled="0"/>
        </a:gradFill>
        <a:gradFill rotWithShape="1">
          <a:gsLst>
            <a:gs pos="0">
              <a:schemeClr val="phClr">
                <a:tint val="96000"/>
                <a:satMod val="100000"/>
                <a:lumMod val="104000"/>
              </a:schemeClr>
            </a:gs>
            <a:gs pos="78000">
              <a:schemeClr val="phClr">
                <a:shade val="100000"/>
                <a:satMod val="110000"/>
                <a:lumMod val="100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cene3d>
            <a:camera prst="orthographicFront">
              <a:rot lat="0" lon="0" rev="0"/>
            </a:camera>
            <a:lightRig rig="threePt" dir="t"/>
          </a:scene3d>
          <a:sp3d>
            <a:bevelT w="25400" h="12700"/>
          </a:sp3d>
        </a:effectStyle>
        <a:effectStyle>
          <a:effectLst>
            <a:outerShdw blurRad="57150" dist="19050" dir="5400000" algn="ctr" rotWithShape="0">
              <a:srgbClr val="000000">
                <a:alpha val="48000"/>
              </a:srgbClr>
            </a:outerShdw>
          </a:effectLst>
          <a:scene3d>
            <a:camera prst="orthographicFront">
              <a:rot lat="0" lon="0" rev="0"/>
            </a:camera>
            <a:lightRig rig="threePt" dir="t"/>
          </a:scene3d>
          <a:sp3d>
            <a:bevelT w="50800" h="25400"/>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por Trail" id="{4FDF2955-7D9C-493C-B9F9-C205151B46CD}" vid="{8F31A783-2159-4870-BC29-2BA7D038EA44}"/>
    </a:ext>
  </a:extLst>
</a:theme>
</file>

<file path=docProps/app.xml><?xml version="1.0" encoding="utf-8"?>
<Properties xmlns="http://schemas.openxmlformats.org/officeDocument/2006/extended-properties" xmlns:vt="http://schemas.openxmlformats.org/officeDocument/2006/docPropsVTypes">
  <Template>TM04033937[[fn=Vapor Trail]]</Template>
  <TotalTime>25237</TotalTime>
  <Words>2203</Words>
  <Application>Microsoft Office PowerPoint</Application>
  <PresentationFormat>Widescreen</PresentationFormat>
  <Paragraphs>208</Paragraphs>
  <Slides>39</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39</vt:i4>
      </vt:variant>
    </vt:vector>
  </HeadingPairs>
  <TitlesOfParts>
    <vt:vector size="42" baseType="lpstr">
      <vt:lpstr>Arial</vt:lpstr>
      <vt:lpstr>Century Gothic</vt:lpstr>
      <vt:lpstr>Vapor Trail</vt:lpstr>
      <vt:lpstr>Young People and Society 3: trauma and toxic childhood.</vt:lpstr>
      <vt:lpstr>       Question: </vt:lpstr>
      <vt:lpstr>PowerPoint Presentation</vt:lpstr>
      <vt:lpstr>Overview of identity</vt:lpstr>
      <vt:lpstr>Why is identity important?</vt:lpstr>
      <vt:lpstr>What makes our identity?</vt:lpstr>
      <vt:lpstr>What does identity do for us?</vt:lpstr>
      <vt:lpstr>Identity crisis </vt:lpstr>
      <vt:lpstr>Tips to help you find your identity</vt:lpstr>
      <vt:lpstr>Transgender</vt:lpstr>
      <vt:lpstr>Introduction      </vt:lpstr>
      <vt:lpstr>PowerPoint Presentation</vt:lpstr>
      <vt:lpstr>Why – Nardine  </vt:lpstr>
      <vt:lpstr>PowerPoint Presentation</vt:lpstr>
      <vt:lpstr>PowerPoint Presentation</vt:lpstr>
      <vt:lpstr>PowerPoint Presentation</vt:lpstr>
      <vt:lpstr>The difference of pre puberty and after puberty within young people  </vt:lpstr>
      <vt:lpstr>Puberty </vt:lpstr>
      <vt:lpstr>After puberty</vt:lpstr>
      <vt:lpstr>What support is out there for Transgender people and their parents </vt:lpstr>
      <vt:lpstr>PowerPoint Presentation</vt:lpstr>
      <vt:lpstr>PowerPoint Presentation</vt:lpstr>
      <vt:lpstr>PowerPoint Presentation</vt:lpstr>
      <vt:lpstr>Parent – Nardine </vt:lpstr>
      <vt:lpstr>PowerPoint Presentation</vt:lpstr>
      <vt:lpstr>Why Youth workers? </vt:lpstr>
      <vt:lpstr>What can we bring </vt:lpstr>
      <vt:lpstr>ThESE ARE just some of the KEY PRINCIPLES APPLIED IN YOUTH WORK  </vt:lpstr>
      <vt:lpstr>Equality act 2010- section 7 </vt:lpstr>
      <vt:lpstr>Framework for professional youth work</vt:lpstr>
      <vt:lpstr>PowerPoint Presentation</vt:lpstr>
      <vt:lpstr>Maslow’s (1943)hierarchy of human motivation </vt:lpstr>
      <vt:lpstr>PowerPoint Presentation</vt:lpstr>
      <vt:lpstr>Relationships matter </vt:lpstr>
      <vt:lpstr>PowerPoint Presentation</vt:lpstr>
      <vt:lpstr>a youth Worker’s aim for this seminar </vt:lpstr>
      <vt:lpstr>Conclusion - nardine</vt:lpstr>
      <vt:lpstr> </vt:lpstr>
      <vt:lpstr>Reference list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Young People and Society 3: trauma and toxic childhood.</dc:title>
  <dc:creator>Tia Duckworth</dc:creator>
  <cp:lastModifiedBy>Tia Duckworth</cp:lastModifiedBy>
  <cp:revision>57</cp:revision>
  <dcterms:created xsi:type="dcterms:W3CDTF">2023-05-02T14:25:55Z</dcterms:created>
  <dcterms:modified xsi:type="dcterms:W3CDTF">2023-05-25T12:29:27Z</dcterms:modified>
</cp:coreProperties>
</file>