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Lst>
  <p:sldSz cy="5143500" cx="9144000"/>
  <p:notesSz cx="6858000" cy="9144000"/>
  <p:embeddedFontLst>
    <p:embeddedFont>
      <p:font typeface="Roboto"/>
      <p:regular r:id="rId48"/>
      <p:bold r:id="rId49"/>
      <p:italic r:id="rId50"/>
      <p:boldItalic r:id="rId5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42" Type="http://schemas.openxmlformats.org/officeDocument/2006/relationships/slide" Target="slides/slide37.xml"/><Relationship Id="rId41" Type="http://schemas.openxmlformats.org/officeDocument/2006/relationships/slide" Target="slides/slide36.xml"/><Relationship Id="rId44" Type="http://schemas.openxmlformats.org/officeDocument/2006/relationships/slide" Target="slides/slide39.xml"/><Relationship Id="rId43" Type="http://schemas.openxmlformats.org/officeDocument/2006/relationships/slide" Target="slides/slide38.xml"/><Relationship Id="rId46" Type="http://schemas.openxmlformats.org/officeDocument/2006/relationships/slide" Target="slides/slide41.xml"/><Relationship Id="rId45" Type="http://schemas.openxmlformats.org/officeDocument/2006/relationships/slide" Target="slides/slide40.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48" Type="http://schemas.openxmlformats.org/officeDocument/2006/relationships/font" Target="fonts/Roboto-regular.fntdata"/><Relationship Id="rId47" Type="http://schemas.openxmlformats.org/officeDocument/2006/relationships/slide" Target="slides/slide42.xml"/><Relationship Id="rId49" Type="http://schemas.openxmlformats.org/officeDocument/2006/relationships/font" Target="fonts/Roboto-bold.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33" Type="http://schemas.openxmlformats.org/officeDocument/2006/relationships/slide" Target="slides/slide28.xml"/><Relationship Id="rId32" Type="http://schemas.openxmlformats.org/officeDocument/2006/relationships/slide" Target="slides/slide27.xml"/><Relationship Id="rId35" Type="http://schemas.openxmlformats.org/officeDocument/2006/relationships/slide" Target="slides/slide30.xml"/><Relationship Id="rId34" Type="http://schemas.openxmlformats.org/officeDocument/2006/relationships/slide" Target="slides/slide29.xml"/><Relationship Id="rId37" Type="http://schemas.openxmlformats.org/officeDocument/2006/relationships/slide" Target="slides/slide32.xml"/><Relationship Id="rId36" Type="http://schemas.openxmlformats.org/officeDocument/2006/relationships/slide" Target="slides/slide31.xml"/><Relationship Id="rId39" Type="http://schemas.openxmlformats.org/officeDocument/2006/relationships/slide" Target="slides/slide34.xml"/><Relationship Id="rId38" Type="http://schemas.openxmlformats.org/officeDocument/2006/relationships/slide" Target="slides/slide33.xml"/><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51" Type="http://schemas.openxmlformats.org/officeDocument/2006/relationships/font" Target="fonts/Roboto-boldItalic.fntdata"/><Relationship Id="rId50" Type="http://schemas.openxmlformats.org/officeDocument/2006/relationships/font" Target="fonts/Roboto-italic.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Welcome to my interim viva, my name is Jamie Thomas and today I will be showing you my progress so far on my final project for this year.</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My project is currently titled “An investigation into how software can enhance the volunteering experience in charities”</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6" name="Shape 56"/>
        <p:cNvGrpSpPr/>
        <p:nvPr/>
      </p:nvGrpSpPr>
      <p:grpSpPr>
        <a:xfrm>
          <a:off x="0" y="0"/>
          <a:ext cx="0" cy="0"/>
          <a:chOff x="0" y="0"/>
          <a:chExt cx="0" cy="0"/>
        </a:xfrm>
      </p:grpSpPr>
      <p:sp>
        <p:nvSpPr>
          <p:cNvPr id="57" name="Google Shape;57;g75d3ca5922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75d3ca5922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first portion of this presentation will look at the Literature Review that has been completed</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1" name="Shape 61"/>
        <p:cNvGrpSpPr/>
        <p:nvPr/>
      </p:nvGrpSpPr>
      <p:grpSpPr>
        <a:xfrm>
          <a:off x="0" y="0"/>
          <a:ext cx="0" cy="0"/>
          <a:chOff x="0" y="0"/>
          <a:chExt cx="0" cy="0"/>
        </a:xfrm>
      </p:grpSpPr>
      <p:sp>
        <p:nvSpPr>
          <p:cNvPr id="62" name="Google Shape;62;g75db7f27de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 name="Google Shape;63;g75db7f27de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2100" lvl="0" marL="457200" rtl="0" algn="l">
              <a:lnSpc>
                <a:spcPct val="115000"/>
              </a:lnSpc>
              <a:spcBef>
                <a:spcPts val="1200"/>
              </a:spcBef>
              <a:spcAft>
                <a:spcPts val="0"/>
              </a:spcAft>
              <a:buClr>
                <a:schemeClr val="dk1"/>
              </a:buClr>
              <a:buSzPts val="1000"/>
              <a:buChar char="●"/>
            </a:pPr>
            <a:r>
              <a:rPr lang="en-GB" sz="1000">
                <a:solidFill>
                  <a:schemeClr val="dk1"/>
                </a:solidFill>
              </a:rPr>
              <a:t>The National Council for Voluntary Organizations estimates that just 9% of the charity staff are in a paid position [1].</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20.1 million people volunteered once between 2017 and 2018. </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11.9 million of these volunteers served at least once a month for the whole 12 months[2].</a:t>
            </a:r>
            <a:endParaRPr sz="1000">
              <a:solidFill>
                <a:schemeClr val="dk1"/>
              </a:solidFill>
            </a:endParaRPr>
          </a:p>
          <a:p>
            <a:pPr indent="0" lvl="0" marL="457200" rtl="0" algn="l">
              <a:spcBef>
                <a:spcPts val="120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0" name="Shape 70"/>
        <p:cNvGrpSpPr/>
        <p:nvPr/>
      </p:nvGrpSpPr>
      <p:grpSpPr>
        <a:xfrm>
          <a:off x="0" y="0"/>
          <a:ext cx="0" cy="0"/>
          <a:chOff x="0" y="0"/>
          <a:chExt cx="0" cy="0"/>
        </a:xfrm>
      </p:grpSpPr>
      <p:sp>
        <p:nvSpPr>
          <p:cNvPr id="71" name="Google Shape;71;g75db7f27de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 name="Google Shape;72;g75db7f27de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2100" lvl="0" marL="457200" rtl="0" algn="l">
              <a:lnSpc>
                <a:spcPct val="115000"/>
              </a:lnSpc>
              <a:spcBef>
                <a:spcPts val="1200"/>
              </a:spcBef>
              <a:spcAft>
                <a:spcPts val="0"/>
              </a:spcAft>
              <a:buClr>
                <a:schemeClr val="dk1"/>
              </a:buClr>
              <a:buSzPts val="1000"/>
              <a:buChar char="●"/>
            </a:pPr>
            <a:r>
              <a:rPr lang="en-GB" sz="1000">
                <a:solidFill>
                  <a:schemeClr val="dk1"/>
                </a:solidFill>
              </a:rPr>
              <a:t>So what is it that drives people to volunteer? Nearly half of the population dedicate their time to volunteering at least once a year, but why?</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Philosophy identifies two different thought processes within people when it comes to the way in which they act. These are known as altruism and egoism. These schools of thought are relevant when it comes to determining drivers to increase volunteer engagement. </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The idea is that if we understand the reasoning behind volunteer’s intentions, we can better isolate areas whereby we can increase engagement and satisfaction through our software solution.</a:t>
            </a:r>
            <a:endParaRPr sz="10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000">
                <a:solidFill>
                  <a:schemeClr val="dk1"/>
                </a:solidFill>
              </a:rPr>
              <a:t> </a:t>
            </a:r>
            <a:endParaRPr sz="1000">
              <a:solidFill>
                <a:schemeClr val="dk1"/>
              </a:solidFill>
            </a:endParaRPr>
          </a:p>
          <a:p>
            <a:pPr indent="0" lvl="0" marL="0" rtl="0" algn="l">
              <a:lnSpc>
                <a:spcPct val="115000"/>
              </a:lnSpc>
              <a:spcBef>
                <a:spcPts val="1200"/>
              </a:spcBef>
              <a:spcAft>
                <a:spcPts val="0"/>
              </a:spcAft>
              <a:buClr>
                <a:schemeClr val="dk1"/>
              </a:buClr>
              <a:buSzPts val="1100"/>
              <a:buFont typeface="Arial"/>
              <a:buNone/>
            </a:pPr>
            <a:r>
              <a:t/>
            </a:r>
            <a:endParaRPr sz="10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000">
                <a:solidFill>
                  <a:schemeClr val="dk1"/>
                </a:solidFill>
              </a:rPr>
              <a:t> </a:t>
            </a:r>
            <a:endParaRPr sz="1000">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6" name="Shape 76"/>
        <p:cNvGrpSpPr/>
        <p:nvPr/>
      </p:nvGrpSpPr>
      <p:grpSpPr>
        <a:xfrm>
          <a:off x="0" y="0"/>
          <a:ext cx="0" cy="0"/>
          <a:chOff x="0" y="0"/>
          <a:chExt cx="0" cy="0"/>
        </a:xfrm>
      </p:grpSpPr>
      <p:sp>
        <p:nvSpPr>
          <p:cNvPr id="77" name="Google Shape;77;g75e80fadea_1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 name="Google Shape;78;g75e80fadea_1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2100" lvl="0" marL="457200" rtl="0" algn="l">
              <a:lnSpc>
                <a:spcPct val="115000"/>
              </a:lnSpc>
              <a:spcBef>
                <a:spcPts val="1200"/>
              </a:spcBef>
              <a:spcAft>
                <a:spcPts val="0"/>
              </a:spcAft>
              <a:buClr>
                <a:schemeClr val="dk1"/>
              </a:buClr>
              <a:buSzPts val="1000"/>
              <a:buChar char="●"/>
            </a:pPr>
            <a:r>
              <a:rPr lang="en-GB" sz="1000">
                <a:solidFill>
                  <a:schemeClr val="dk1"/>
                </a:solidFill>
              </a:rPr>
              <a:t>Benjamin Kerr et al [1] defined Altruism as “(the)…behaviour that benefits others at a personal cost to the behaving individual”, simply put, altruists are those who put the concerns and happiness of humans and animals as an equal or higher priority to their own wellbeing.</a:t>
            </a:r>
            <a:endParaRPr sz="10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000">
                <a:solidFill>
                  <a:schemeClr val="dk1"/>
                </a:solidFill>
              </a:rPr>
              <a:t> </a:t>
            </a:r>
            <a:endParaRPr sz="10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000">
                <a:solidFill>
                  <a:schemeClr val="dk1"/>
                </a:solidFill>
              </a:rPr>
              <a:t>[1] What is altruism? (2004), Department of Ecology, Evolution and Behavior, University of Minnesota</a:t>
            </a:r>
            <a:endParaRPr sz="1000">
              <a:solidFill>
                <a:schemeClr val="dk1"/>
              </a:solidFill>
            </a:endParaRPr>
          </a:p>
          <a:p>
            <a:pPr indent="0" lvl="0" marL="0" rtl="0" algn="l">
              <a:lnSpc>
                <a:spcPct val="115000"/>
              </a:lnSpc>
              <a:spcBef>
                <a:spcPts val="1200"/>
              </a:spcBef>
              <a:spcAft>
                <a:spcPts val="1200"/>
              </a:spcAft>
              <a:buClr>
                <a:schemeClr val="dk1"/>
              </a:buClr>
              <a:buSzPts val="1100"/>
              <a:buFont typeface="Arial"/>
              <a:buNone/>
            </a:pPr>
            <a:r>
              <a:rPr lang="en-GB" sz="1000">
                <a:solidFill>
                  <a:schemeClr val="dk1"/>
                </a:solidFill>
              </a:rPr>
              <a:t> </a:t>
            </a:r>
            <a:endParaRPr sz="1000">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3" name="Shape 83"/>
        <p:cNvGrpSpPr/>
        <p:nvPr/>
      </p:nvGrpSpPr>
      <p:grpSpPr>
        <a:xfrm>
          <a:off x="0" y="0"/>
          <a:ext cx="0" cy="0"/>
          <a:chOff x="0" y="0"/>
          <a:chExt cx="0" cy="0"/>
        </a:xfrm>
      </p:grpSpPr>
      <p:sp>
        <p:nvSpPr>
          <p:cNvPr id="84" name="Google Shape;84;g75e80fadea_1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 name="Google Shape;85;g75e80fadea_1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2100" lvl="0" marL="457200" rtl="0" algn="l">
              <a:lnSpc>
                <a:spcPct val="115000"/>
              </a:lnSpc>
              <a:spcBef>
                <a:spcPts val="1200"/>
              </a:spcBef>
              <a:spcAft>
                <a:spcPts val="0"/>
              </a:spcAft>
              <a:buClr>
                <a:schemeClr val="dk1"/>
              </a:buClr>
              <a:buSzPts val="1000"/>
              <a:buChar char="●"/>
            </a:pPr>
            <a:r>
              <a:rPr lang="en-GB" sz="1000">
                <a:solidFill>
                  <a:schemeClr val="dk1"/>
                </a:solidFill>
              </a:rPr>
              <a:t>Egoism is the opposite to Altruism, in that Egoists are interested in their own benefit before looking to consider others priorities. </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The Stanford Encyclopedia of Philosophy claims that “each person has one ultimate aim: their own welfare”[2]. </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This is not to say that egoists only care about themselves, just that they put their own welfare before that of others when it comes to making decisions.</a:t>
            </a:r>
            <a:endParaRPr sz="10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000">
                <a:solidFill>
                  <a:schemeClr val="dk1"/>
                </a:solidFill>
              </a:rPr>
              <a:t> </a:t>
            </a:r>
            <a:endParaRPr sz="1000">
              <a:solidFill>
                <a:schemeClr val="dk1"/>
              </a:solidFill>
            </a:endParaRPr>
          </a:p>
          <a:p>
            <a:pPr indent="0" lvl="0" marL="0" rtl="0" algn="l">
              <a:lnSpc>
                <a:spcPct val="115000"/>
              </a:lnSpc>
              <a:spcBef>
                <a:spcPts val="1200"/>
              </a:spcBef>
              <a:spcAft>
                <a:spcPts val="1200"/>
              </a:spcAft>
              <a:buClr>
                <a:schemeClr val="dk1"/>
              </a:buClr>
              <a:buSzPts val="1100"/>
              <a:buFont typeface="Arial"/>
              <a:buNone/>
            </a:pPr>
            <a:r>
              <a:rPr lang="en-GB" sz="1000">
                <a:solidFill>
                  <a:schemeClr val="dk1"/>
                </a:solidFill>
              </a:rPr>
              <a:t>[2] Egoism (2002, revised 2019), The Stanford Encylopedia of Philosophy</a:t>
            </a:r>
            <a:endParaRPr sz="1000">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1" name="Shape 91"/>
        <p:cNvGrpSpPr/>
        <p:nvPr/>
      </p:nvGrpSpPr>
      <p:grpSpPr>
        <a:xfrm>
          <a:off x="0" y="0"/>
          <a:ext cx="0" cy="0"/>
          <a:chOff x="0" y="0"/>
          <a:chExt cx="0" cy="0"/>
        </a:xfrm>
      </p:grpSpPr>
      <p:sp>
        <p:nvSpPr>
          <p:cNvPr id="92" name="Google Shape;92;g75db7f27de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 name="Google Shape;93;g75db7f27de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2100" lvl="0" marL="457200" rtl="0" algn="l">
              <a:lnSpc>
                <a:spcPct val="115000"/>
              </a:lnSpc>
              <a:spcBef>
                <a:spcPts val="1200"/>
              </a:spcBef>
              <a:spcAft>
                <a:spcPts val="0"/>
              </a:spcAft>
              <a:buClr>
                <a:schemeClr val="dk1"/>
              </a:buClr>
              <a:buSzPts val="1000"/>
              <a:buChar char="●"/>
            </a:pPr>
            <a:r>
              <a:rPr lang="en-GB" sz="1000">
                <a:solidFill>
                  <a:schemeClr val="dk1"/>
                </a:solidFill>
              </a:rPr>
              <a:t>In 2016, Arthur Stukas et al conducted a survey of over 4000 volunteers in Australia and narrowed down the motivations of these volunteers in to six main categories. </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The categories represent the main drivers and reasons behind a </a:t>
            </a:r>
            <a:r>
              <a:rPr lang="en-GB" sz="1000">
                <a:solidFill>
                  <a:schemeClr val="dk1"/>
                </a:solidFill>
              </a:rPr>
              <a:t>person's</a:t>
            </a:r>
            <a:r>
              <a:rPr lang="en-GB" sz="1000">
                <a:solidFill>
                  <a:schemeClr val="dk1"/>
                </a:solidFill>
              </a:rPr>
              <a:t> desire to volunteer. </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These six categories are social, values, understanding, enhancement, protective and career.</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 </a:t>
            </a:r>
            <a:endParaRPr sz="1000">
              <a:solidFill>
                <a:schemeClr val="dk1"/>
              </a:solidFill>
            </a:endParaRPr>
          </a:p>
          <a:p>
            <a:pPr indent="0" lvl="0" marL="0" rtl="0" algn="l">
              <a:lnSpc>
                <a:spcPct val="115000"/>
              </a:lnSpc>
              <a:spcBef>
                <a:spcPts val="1200"/>
              </a:spcBef>
              <a:spcAft>
                <a:spcPts val="0"/>
              </a:spcAft>
              <a:buNone/>
            </a:pPr>
            <a:r>
              <a:t/>
            </a:r>
            <a:endParaRPr sz="1000">
              <a:solidFill>
                <a:schemeClr val="dk1"/>
              </a:solidFill>
            </a:endParaRPr>
          </a:p>
          <a:p>
            <a:pPr indent="0" lvl="0" marL="0" rtl="0" algn="l">
              <a:lnSpc>
                <a:spcPct val="115000"/>
              </a:lnSpc>
              <a:spcBef>
                <a:spcPts val="1200"/>
              </a:spcBef>
              <a:spcAft>
                <a:spcPts val="0"/>
              </a:spcAft>
              <a:buClr>
                <a:schemeClr val="dk1"/>
              </a:buClr>
              <a:buSzPts val="1100"/>
              <a:buFont typeface="Arial"/>
              <a:buNone/>
            </a:pPr>
            <a:r>
              <a:t/>
            </a:r>
            <a:endParaRPr sz="1000">
              <a:solidFill>
                <a:schemeClr val="dk1"/>
              </a:solidFill>
            </a:endParaRPr>
          </a:p>
          <a:p>
            <a:pPr indent="0" lvl="0" marL="0" rtl="0" algn="l">
              <a:spcBef>
                <a:spcPts val="1200"/>
              </a:spcBef>
              <a:spcAft>
                <a:spcPts val="0"/>
              </a:spcAft>
              <a:buNone/>
            </a:pPr>
            <a:r>
              <a:t/>
            </a:r>
            <a:endParaRPr sz="1000">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8" name="Shape 98"/>
        <p:cNvGrpSpPr/>
        <p:nvPr/>
      </p:nvGrpSpPr>
      <p:grpSpPr>
        <a:xfrm>
          <a:off x="0" y="0"/>
          <a:ext cx="0" cy="0"/>
          <a:chOff x="0" y="0"/>
          <a:chExt cx="0" cy="0"/>
        </a:xfrm>
      </p:grpSpPr>
      <p:sp>
        <p:nvSpPr>
          <p:cNvPr id="99" name="Google Shape;99;g75e80fadea_1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75e80fadea_1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2100" lvl="0" marL="457200" rtl="0" algn="l">
              <a:lnSpc>
                <a:spcPct val="115000"/>
              </a:lnSpc>
              <a:spcBef>
                <a:spcPts val="1200"/>
              </a:spcBef>
              <a:spcAft>
                <a:spcPts val="0"/>
              </a:spcAft>
              <a:buClr>
                <a:schemeClr val="dk1"/>
              </a:buClr>
              <a:buSzPts val="1000"/>
              <a:buChar char="●"/>
            </a:pPr>
            <a:r>
              <a:rPr lang="en-GB" sz="1000">
                <a:solidFill>
                  <a:schemeClr val="dk1"/>
                </a:solidFill>
              </a:rPr>
              <a:t>volunteering with their main focus being career development were 12 times more likely to volunteer in a business or professional envimonment than they were to volunteer in a social services type role. </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the younger you are, the more likely you are to be volunteering for personal reasons such as career development. </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If you are older, then you are more likely to seek out a more social experience through volunteering. </a:t>
            </a:r>
            <a:endParaRPr sz="1000">
              <a:solidFill>
                <a:schemeClr val="dk1"/>
              </a:solidFill>
            </a:endParaRPr>
          </a:p>
          <a:p>
            <a:pPr indent="0" lvl="0" marL="0" rtl="0" algn="l">
              <a:spcBef>
                <a:spcPts val="1200"/>
              </a:spcBef>
              <a:spcAft>
                <a:spcPts val="0"/>
              </a:spcAft>
              <a:buNone/>
            </a:pPr>
            <a:r>
              <a:t/>
            </a:r>
            <a:endParaRPr sz="1000">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0" name="Shape 110"/>
        <p:cNvGrpSpPr/>
        <p:nvPr/>
      </p:nvGrpSpPr>
      <p:grpSpPr>
        <a:xfrm>
          <a:off x="0" y="0"/>
          <a:ext cx="0" cy="0"/>
          <a:chOff x="0" y="0"/>
          <a:chExt cx="0" cy="0"/>
        </a:xfrm>
      </p:grpSpPr>
      <p:sp>
        <p:nvSpPr>
          <p:cNvPr id="111" name="Google Shape;111;g75db7f27de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75db7f27de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lang="en-GB" sz="1000">
                <a:solidFill>
                  <a:schemeClr val="dk1"/>
                </a:solidFill>
              </a:rPr>
              <a:t>In previous sections it was outlined why people chose to volunteer – from social to career, this section will outline how people volunteer, what sort of roles they gravitate towards once they have made their choice to commit to volunteering. </a:t>
            </a:r>
            <a:endParaRPr sz="10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000">
                <a:solidFill>
                  <a:schemeClr val="dk1"/>
                </a:solidFill>
              </a:rPr>
              <a:t>The National Council for Voluntary Organisation conducted a study which aimed to find out how many people volunteer, and what they do once they are in their role. </a:t>
            </a:r>
            <a:endParaRPr sz="1000">
              <a:solidFill>
                <a:schemeClr val="dk1"/>
              </a:solidFill>
            </a:endParaRPr>
          </a:p>
          <a:p>
            <a:pPr indent="0" lvl="0" marL="0" rtl="0" algn="l">
              <a:lnSpc>
                <a:spcPct val="115000"/>
              </a:lnSpc>
              <a:spcBef>
                <a:spcPts val="1200"/>
              </a:spcBef>
              <a:spcAft>
                <a:spcPts val="0"/>
              </a:spcAft>
              <a:buClr>
                <a:schemeClr val="dk1"/>
              </a:buClr>
              <a:buSzPts val="1100"/>
              <a:buFont typeface="Arial"/>
              <a:buNone/>
            </a:pPr>
            <a:r>
              <a:t/>
            </a:r>
            <a:endParaRPr sz="1000">
              <a:solidFill>
                <a:schemeClr val="dk1"/>
              </a:solidFill>
            </a:endParaRPr>
          </a:p>
          <a:p>
            <a:pPr indent="-292100" lvl="0" marL="457200" rtl="0" algn="l">
              <a:lnSpc>
                <a:spcPct val="115000"/>
              </a:lnSpc>
              <a:spcBef>
                <a:spcPts val="1200"/>
              </a:spcBef>
              <a:spcAft>
                <a:spcPts val="0"/>
              </a:spcAft>
              <a:buClr>
                <a:schemeClr val="dk1"/>
              </a:buClr>
              <a:buSzPts val="1000"/>
              <a:buChar char="●"/>
            </a:pPr>
            <a:r>
              <a:rPr lang="en-GB" sz="1000">
                <a:solidFill>
                  <a:schemeClr val="dk1"/>
                </a:solidFill>
              </a:rPr>
              <a:t>39% of the 20.1 million people who volunteer annually helped organise or run an activity or event. </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28% of volunteers helped with secretarial, administration or clerical work. </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27% of volunteers spent time trying to recruit more volunteers to the group, club or organisation. </a:t>
            </a:r>
            <a:endParaRPr sz="10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000">
                <a:solidFill>
                  <a:schemeClr val="dk1"/>
                </a:solidFill>
              </a:rPr>
              <a:t>The study further identified roles such as transport, handling money and mentoring which volunteers participated in.</a:t>
            </a:r>
            <a:endParaRPr sz="10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000">
                <a:solidFill>
                  <a:schemeClr val="dk1"/>
                </a:solidFill>
              </a:rPr>
              <a:t> </a:t>
            </a:r>
            <a:endParaRPr sz="10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000">
                <a:solidFill>
                  <a:schemeClr val="dk1"/>
                </a:solidFill>
              </a:rPr>
              <a:t>Employer-supported volunteering made up what could be considered a small portion of volunteer activity, with only 10% of recent volunteers gave time through their employer. 81% of people did their volunteering within their local area and 55% of volunteers gave time to more than one organisation during the years 2017/2018.</a:t>
            </a:r>
            <a:endParaRPr sz="10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000">
                <a:solidFill>
                  <a:schemeClr val="dk1"/>
                </a:solidFill>
              </a:rPr>
              <a:t> </a:t>
            </a:r>
            <a:endParaRPr sz="10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000">
                <a:solidFill>
                  <a:schemeClr val="dk1"/>
                </a:solidFill>
              </a:rPr>
              <a:t>It is clear from the statistics provided, volunteers perform a wide variety of roles, for a wide variety of reasons and they do so in their local area. This is important to consider while developing a software solution and will be a high priority during development. It would be within the best interests of the project to develop a system that is adaptable to account for the wide variety of roles which volunteers perform. </a:t>
            </a:r>
            <a:endParaRPr sz="1000">
              <a:solidFill>
                <a:schemeClr val="dk1"/>
              </a:solidFill>
            </a:endParaRPr>
          </a:p>
          <a:p>
            <a:pPr indent="0" lvl="0" marL="0" rtl="0" algn="l">
              <a:spcBef>
                <a:spcPts val="0"/>
              </a:spcBef>
              <a:spcAft>
                <a:spcPts val="0"/>
              </a:spcAft>
              <a:buNone/>
            </a:pPr>
            <a:r>
              <a:t/>
            </a:r>
            <a:endParaRPr sz="1000">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2" name="Shape 122"/>
        <p:cNvGrpSpPr/>
        <p:nvPr/>
      </p:nvGrpSpPr>
      <p:grpSpPr>
        <a:xfrm>
          <a:off x="0" y="0"/>
          <a:ext cx="0" cy="0"/>
          <a:chOff x="0" y="0"/>
          <a:chExt cx="0" cy="0"/>
        </a:xfrm>
      </p:grpSpPr>
      <p:sp>
        <p:nvSpPr>
          <p:cNvPr id="123" name="Google Shape;123;g75e80fadea_1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75e80fadea_1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2100" lvl="0" marL="457200" rtl="0" algn="l">
              <a:lnSpc>
                <a:spcPct val="115000"/>
              </a:lnSpc>
              <a:spcBef>
                <a:spcPts val="1200"/>
              </a:spcBef>
              <a:spcAft>
                <a:spcPts val="0"/>
              </a:spcAft>
              <a:buClr>
                <a:schemeClr val="dk1"/>
              </a:buClr>
              <a:buSzPts val="1000"/>
              <a:buChar char="●"/>
            </a:pPr>
            <a:r>
              <a:rPr lang="en-GB" sz="1000">
                <a:solidFill>
                  <a:schemeClr val="dk1"/>
                </a:solidFill>
              </a:rPr>
              <a:t>If this project is to be successful in satisfying the needs of volunteers through a software solution then understanding these reasons, from social to career, is vital.</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There is no right or wrong reason for choosing to volunteer, Stukas explains in his conclusion that organisations should not turn away those who are egoistic and are looking to volunteer to better themselves.</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Stukas finishes off this article by alluding to a key point</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that the organization is responsible for providing opportunities to volunteers to satisfy their primary motives, and if an organization can do this successfully, it can potentially increase the benefits for all. </a:t>
            </a:r>
            <a:endParaRPr sz="1000">
              <a:solidFill>
                <a:schemeClr val="dk1"/>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9" name="Shape 129"/>
        <p:cNvGrpSpPr/>
        <p:nvPr/>
      </p:nvGrpSpPr>
      <p:grpSpPr>
        <a:xfrm>
          <a:off x="0" y="0"/>
          <a:ext cx="0" cy="0"/>
          <a:chOff x="0" y="0"/>
          <a:chExt cx="0" cy="0"/>
        </a:xfrm>
      </p:grpSpPr>
      <p:sp>
        <p:nvSpPr>
          <p:cNvPr id="130" name="Google Shape;130;g75d3ca5922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75d3ca5922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Key Points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91% of charity workers are unpaid volunteers</a:t>
            </a:r>
            <a:endParaRPr/>
          </a:p>
          <a:p>
            <a:pPr indent="0" lvl="0" marL="0" rtl="0" algn="l">
              <a:spcBef>
                <a:spcPts val="0"/>
              </a:spcBef>
              <a:spcAft>
                <a:spcPts val="0"/>
              </a:spcAft>
              <a:buNone/>
            </a:pPr>
            <a:r>
              <a:rPr lang="en-GB"/>
              <a:t>People volunteer two ways - for their own personal or career development, or for the development of others. </a:t>
            </a:r>
            <a:endParaRPr/>
          </a:p>
          <a:p>
            <a:pPr indent="0" lvl="0" marL="0" rtl="0" algn="l">
              <a:spcBef>
                <a:spcPts val="0"/>
              </a:spcBef>
              <a:spcAft>
                <a:spcPts val="0"/>
              </a:spcAft>
              <a:buNone/>
            </a:pPr>
            <a:r>
              <a:rPr lang="en-GB"/>
              <a:t>The organisation is </a:t>
            </a:r>
            <a:r>
              <a:rPr lang="en-GB"/>
              <a:t>responsible</a:t>
            </a:r>
            <a:r>
              <a:rPr lang="en-GB"/>
              <a:t> for volunteer satisfaction</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5" name="Shape 135"/>
        <p:cNvGrpSpPr/>
        <p:nvPr/>
      </p:nvGrpSpPr>
      <p:grpSpPr>
        <a:xfrm>
          <a:off x="0" y="0"/>
          <a:ext cx="0" cy="0"/>
          <a:chOff x="0" y="0"/>
          <a:chExt cx="0" cy="0"/>
        </a:xfrm>
      </p:grpSpPr>
      <p:sp>
        <p:nvSpPr>
          <p:cNvPr id="136" name="Google Shape;136;g75db7f27de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75db7f27de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GB"/>
              <a:t>Matthews House is a charity that has a wide scope but mainly aims to help vulnerable people in Swansea. </a:t>
            </a:r>
            <a:endParaRPr/>
          </a:p>
          <a:p>
            <a:pPr indent="0" lvl="0" marL="457200" rtl="0" algn="l">
              <a:spcBef>
                <a:spcPts val="0"/>
              </a:spcBef>
              <a:spcAft>
                <a:spcPts val="0"/>
              </a:spcAft>
              <a:buNone/>
            </a:pPr>
            <a:r>
              <a:t/>
            </a:r>
            <a:endParaRPr/>
          </a:p>
          <a:p>
            <a:pPr indent="-298450" lvl="0" marL="457200" rtl="0" algn="l">
              <a:spcBef>
                <a:spcPts val="0"/>
              </a:spcBef>
              <a:spcAft>
                <a:spcPts val="0"/>
              </a:spcAft>
              <a:buSzPts val="1100"/>
              <a:buChar char="●"/>
            </a:pPr>
            <a:r>
              <a:rPr lang="en-GB"/>
              <a:t>“Matthew’s House exists to provide a warm and welcoming building in the heart of Swansea, with the expressed intention of being accessible for the homeless and most vulnerable in Swansea.” </a:t>
            </a:r>
            <a:endParaRPr/>
          </a:p>
          <a:p>
            <a:pPr indent="0" lvl="0" marL="457200" rtl="0" algn="l">
              <a:spcBef>
                <a:spcPts val="0"/>
              </a:spcBef>
              <a:spcAft>
                <a:spcPts val="0"/>
              </a:spcAft>
              <a:buNone/>
            </a:pPr>
            <a:r>
              <a:t/>
            </a:r>
            <a:endParaRPr/>
          </a:p>
          <a:p>
            <a:pPr indent="-298450" lvl="0" marL="457200" rtl="0" algn="l">
              <a:spcBef>
                <a:spcPts val="0"/>
              </a:spcBef>
              <a:spcAft>
                <a:spcPts val="0"/>
              </a:spcAft>
              <a:buSzPts val="1100"/>
              <a:buChar char="●"/>
            </a:pPr>
            <a:r>
              <a:rPr lang="en-GB"/>
              <a:t>Matthews House has multiple expressions of their charity, ranging from Matt’s Café, which intercepts surplus food and offers a pay-as-you-can cafe model, to The Homeless Period, which provides sanitary products for vulnerable women.</a:t>
            </a:r>
            <a:endParaRPr/>
          </a:p>
          <a:p>
            <a:pPr indent="0" lvl="0" marL="0" rtl="0" algn="l">
              <a:spcBef>
                <a:spcPts val="0"/>
              </a:spcBef>
              <a:spcAft>
                <a:spcPts val="0"/>
              </a:spcAft>
              <a:buClr>
                <a:schemeClr val="dk1"/>
              </a:buClr>
              <a:buSzPts val="1100"/>
              <a:buFont typeface="Arial"/>
              <a:buNone/>
            </a:pPr>
            <a:r>
              <a:rPr lang="en-GB"/>
              <a:t> </a:t>
            </a:r>
            <a:endParaRPr/>
          </a:p>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1" name="Shape 141"/>
        <p:cNvGrpSpPr/>
        <p:nvPr/>
      </p:nvGrpSpPr>
      <p:grpSpPr>
        <a:xfrm>
          <a:off x="0" y="0"/>
          <a:ext cx="0" cy="0"/>
          <a:chOff x="0" y="0"/>
          <a:chExt cx="0" cy="0"/>
        </a:xfrm>
      </p:grpSpPr>
      <p:sp>
        <p:nvSpPr>
          <p:cNvPr id="142" name="Google Shape;142;g75e80fadea_1_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75e80fadea_1_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Clr>
                <a:schemeClr val="dk1"/>
              </a:buClr>
              <a:buSzPts val="1100"/>
              <a:buChar char="●"/>
            </a:pPr>
            <a:r>
              <a:rPr lang="en-GB">
                <a:solidFill>
                  <a:schemeClr val="dk1"/>
                </a:solidFill>
              </a:rPr>
              <a:t>The employment situation at Matthews House falls in line with the statistics found by the NCVO [1]. </a:t>
            </a:r>
            <a:endParaRPr>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There are just two paid employees at Matthews House, a project manager and a project coordinator. </a:t>
            </a:r>
            <a:endParaRPr>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These two paid employees are responsible for the organisation of the whole project, which consists of approximately 80 volunteers from all across the Swansea and South Wales area. </a:t>
            </a:r>
            <a:endParaRPr>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The situation at Matthews House presents an enticing environment to implement a software solution. </a:t>
            </a:r>
            <a:endParaRPr>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The two employees at Matthews House are stretched out thin, and use multiple systems to achieve a variety of tasks, from social media to managing volunteers.</a:t>
            </a:r>
            <a:endParaRPr>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 A software solution which brings these systems together in to one coherent, centralised system, could be extremely helpful to the running of Matthews House.</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8" name="Shape 148"/>
        <p:cNvGrpSpPr/>
        <p:nvPr/>
      </p:nvGrpSpPr>
      <p:grpSpPr>
        <a:xfrm>
          <a:off x="0" y="0"/>
          <a:ext cx="0" cy="0"/>
          <a:chOff x="0" y="0"/>
          <a:chExt cx="0" cy="0"/>
        </a:xfrm>
      </p:grpSpPr>
      <p:sp>
        <p:nvSpPr>
          <p:cNvPr id="149" name="Google Shape;149;g75e80fadea_1_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75e80fadea_1_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2100" lvl="0" marL="457200" rtl="0" algn="l">
              <a:spcBef>
                <a:spcPts val="0"/>
              </a:spcBef>
              <a:spcAft>
                <a:spcPts val="0"/>
              </a:spcAft>
              <a:buClr>
                <a:schemeClr val="dk1"/>
              </a:buClr>
              <a:buSzPts val="1000"/>
              <a:buChar char="●"/>
            </a:pPr>
            <a:r>
              <a:rPr lang="en-GB" sz="1000">
                <a:solidFill>
                  <a:schemeClr val="dk1"/>
                </a:solidFill>
              </a:rPr>
              <a:t>Prior to deciding the scope of this software solution, an analysis of the current systems that are being used by Matthews House will be done.</a:t>
            </a:r>
            <a:endParaRPr sz="1000">
              <a:solidFill>
                <a:schemeClr val="dk1"/>
              </a:solidFill>
            </a:endParaRPr>
          </a:p>
          <a:p>
            <a:pPr indent="-292100" lvl="0" marL="457200" rtl="0" algn="l">
              <a:spcBef>
                <a:spcPts val="0"/>
              </a:spcBef>
              <a:spcAft>
                <a:spcPts val="0"/>
              </a:spcAft>
              <a:buClr>
                <a:schemeClr val="dk1"/>
              </a:buClr>
              <a:buSzPts val="1000"/>
              <a:buChar char="●"/>
            </a:pPr>
            <a:r>
              <a:t/>
            </a:r>
            <a:endParaRPr sz="1000">
              <a:solidFill>
                <a:schemeClr val="dk1"/>
              </a:solidFill>
            </a:endParaRPr>
          </a:p>
          <a:p>
            <a:pPr indent="-292100" lvl="0" marL="457200" rtl="0" algn="l">
              <a:spcBef>
                <a:spcPts val="0"/>
              </a:spcBef>
              <a:spcAft>
                <a:spcPts val="0"/>
              </a:spcAft>
              <a:buClr>
                <a:schemeClr val="dk1"/>
              </a:buClr>
              <a:buSzPts val="1000"/>
              <a:buChar char="●"/>
            </a:pPr>
            <a:r>
              <a:rPr lang="en-GB" sz="1000">
                <a:solidFill>
                  <a:schemeClr val="dk1"/>
                </a:solidFill>
              </a:rPr>
              <a:t> It is important to consider the current system and to understand how it works, once this is done then the scope of a new software solution should become clearer.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4" name="Shape 154"/>
        <p:cNvGrpSpPr/>
        <p:nvPr/>
      </p:nvGrpSpPr>
      <p:grpSpPr>
        <a:xfrm>
          <a:off x="0" y="0"/>
          <a:ext cx="0" cy="0"/>
          <a:chOff x="0" y="0"/>
          <a:chExt cx="0" cy="0"/>
        </a:xfrm>
      </p:grpSpPr>
      <p:sp>
        <p:nvSpPr>
          <p:cNvPr id="155" name="Google Shape;155;g75e80fadea_1_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6" name="Google Shape;156;g75e80fadea_1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2" name="Shape 162"/>
        <p:cNvGrpSpPr/>
        <p:nvPr/>
      </p:nvGrpSpPr>
      <p:grpSpPr>
        <a:xfrm>
          <a:off x="0" y="0"/>
          <a:ext cx="0" cy="0"/>
          <a:chOff x="0" y="0"/>
          <a:chExt cx="0" cy="0"/>
        </a:xfrm>
      </p:grpSpPr>
      <p:sp>
        <p:nvSpPr>
          <p:cNvPr id="163" name="Google Shape;163;g75e80fadea_1_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4" name="Google Shape;164;g75e80fadea_1_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0" name="Shape 170"/>
        <p:cNvGrpSpPr/>
        <p:nvPr/>
      </p:nvGrpSpPr>
      <p:grpSpPr>
        <a:xfrm>
          <a:off x="0" y="0"/>
          <a:ext cx="0" cy="0"/>
          <a:chOff x="0" y="0"/>
          <a:chExt cx="0" cy="0"/>
        </a:xfrm>
      </p:grpSpPr>
      <p:sp>
        <p:nvSpPr>
          <p:cNvPr id="171" name="Google Shape;171;g75e80fadea_1_10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2" name="Google Shape;172;g75e80fadea_1_10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8" name="Shape 178"/>
        <p:cNvGrpSpPr/>
        <p:nvPr/>
      </p:nvGrpSpPr>
      <p:grpSpPr>
        <a:xfrm>
          <a:off x="0" y="0"/>
          <a:ext cx="0" cy="0"/>
          <a:chOff x="0" y="0"/>
          <a:chExt cx="0" cy="0"/>
        </a:xfrm>
      </p:grpSpPr>
      <p:sp>
        <p:nvSpPr>
          <p:cNvPr id="179" name="Google Shape;179;g75e80fadea_1_1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0" name="Google Shape;180;g75e80fadea_1_1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6" name="Shape 186"/>
        <p:cNvGrpSpPr/>
        <p:nvPr/>
      </p:nvGrpSpPr>
      <p:grpSpPr>
        <a:xfrm>
          <a:off x="0" y="0"/>
          <a:ext cx="0" cy="0"/>
          <a:chOff x="0" y="0"/>
          <a:chExt cx="0" cy="0"/>
        </a:xfrm>
      </p:grpSpPr>
      <p:sp>
        <p:nvSpPr>
          <p:cNvPr id="187" name="Google Shape;187;g75e80fadea_1_1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8" name="Google Shape;188;g75e80fadea_1_1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4" name="Shape 194"/>
        <p:cNvGrpSpPr/>
        <p:nvPr/>
      </p:nvGrpSpPr>
      <p:grpSpPr>
        <a:xfrm>
          <a:off x="0" y="0"/>
          <a:ext cx="0" cy="0"/>
          <a:chOff x="0" y="0"/>
          <a:chExt cx="0" cy="0"/>
        </a:xfrm>
      </p:grpSpPr>
      <p:sp>
        <p:nvSpPr>
          <p:cNvPr id="195" name="Google Shape;195;g75e80fadea_1_1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6" name="Google Shape;196;g75e80fadea_1_1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2" name="Shape 202"/>
        <p:cNvGrpSpPr/>
        <p:nvPr/>
      </p:nvGrpSpPr>
      <p:grpSpPr>
        <a:xfrm>
          <a:off x="0" y="0"/>
          <a:ext cx="0" cy="0"/>
          <a:chOff x="0" y="0"/>
          <a:chExt cx="0" cy="0"/>
        </a:xfrm>
      </p:grpSpPr>
      <p:sp>
        <p:nvSpPr>
          <p:cNvPr id="203" name="Google Shape;203;g75e80fadea_1_1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4" name="Google Shape;204;g75e80fadea_1_1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9" name="Shape 209"/>
        <p:cNvGrpSpPr/>
        <p:nvPr/>
      </p:nvGrpSpPr>
      <p:grpSpPr>
        <a:xfrm>
          <a:off x="0" y="0"/>
          <a:ext cx="0" cy="0"/>
          <a:chOff x="0" y="0"/>
          <a:chExt cx="0" cy="0"/>
        </a:xfrm>
      </p:grpSpPr>
      <p:sp>
        <p:nvSpPr>
          <p:cNvPr id="210" name="Google Shape;210;g75e80fadea_1_1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1" name="Google Shape;211;g75e80fadea_1_1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AutoNum type="arabicPeriod"/>
            </a:pPr>
            <a:r>
              <a:rPr lang="en-GB"/>
              <a:t>This is the key question that should be answered. If there are no clear ways for Matthews House system to be improved, then it would be unwise to use them as an example. </a:t>
            </a:r>
            <a:endParaRPr/>
          </a:p>
          <a:p>
            <a:pPr indent="-298450" lvl="0" marL="457200" rtl="0" algn="l">
              <a:spcBef>
                <a:spcPts val="0"/>
              </a:spcBef>
              <a:spcAft>
                <a:spcPts val="0"/>
              </a:spcAft>
              <a:buSzPts val="1100"/>
              <a:buAutoNum type="arabicPeriod"/>
            </a:pPr>
            <a:r>
              <a:rPr lang="en-GB"/>
              <a:t>Thankfully, Matthews House current system could definitely use some improvement so it opens up an </a:t>
            </a:r>
            <a:r>
              <a:rPr lang="en-GB"/>
              <a:t>opportunity</a:t>
            </a:r>
            <a:r>
              <a:rPr lang="en-GB"/>
              <a:t> to implement a software solution.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5" name="Shape 215"/>
        <p:cNvGrpSpPr/>
        <p:nvPr/>
      </p:nvGrpSpPr>
      <p:grpSpPr>
        <a:xfrm>
          <a:off x="0" y="0"/>
          <a:ext cx="0" cy="0"/>
          <a:chOff x="0" y="0"/>
          <a:chExt cx="0" cy="0"/>
        </a:xfrm>
      </p:grpSpPr>
      <p:sp>
        <p:nvSpPr>
          <p:cNvPr id="216" name="Google Shape;216;g75db7f27de_0_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7" name="Google Shape;217;g75db7f27de_0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1" name="Shape 221"/>
        <p:cNvGrpSpPr/>
        <p:nvPr/>
      </p:nvGrpSpPr>
      <p:grpSpPr>
        <a:xfrm>
          <a:off x="0" y="0"/>
          <a:ext cx="0" cy="0"/>
          <a:chOff x="0" y="0"/>
          <a:chExt cx="0" cy="0"/>
        </a:xfrm>
      </p:grpSpPr>
      <p:sp>
        <p:nvSpPr>
          <p:cNvPr id="222" name="Google Shape;222;g75e967dac1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3" name="Google Shape;223;g75e967dac1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7" name="Shape 227"/>
        <p:cNvGrpSpPr/>
        <p:nvPr/>
      </p:nvGrpSpPr>
      <p:grpSpPr>
        <a:xfrm>
          <a:off x="0" y="0"/>
          <a:ext cx="0" cy="0"/>
          <a:chOff x="0" y="0"/>
          <a:chExt cx="0" cy="0"/>
        </a:xfrm>
      </p:grpSpPr>
      <p:sp>
        <p:nvSpPr>
          <p:cNvPr id="228" name="Google Shape;228;g75e967dac1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9" name="Google Shape;229;g75e967dac1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GB"/>
              <a:t>These are a few of the features developed in to a preliminary list. </a:t>
            </a:r>
            <a:endParaRPr/>
          </a:p>
          <a:p>
            <a:pPr indent="-298450" lvl="0" marL="457200" rtl="0" algn="l">
              <a:spcBef>
                <a:spcPts val="0"/>
              </a:spcBef>
              <a:spcAft>
                <a:spcPts val="0"/>
              </a:spcAft>
              <a:buSzPts val="1100"/>
              <a:buChar char="●"/>
            </a:pPr>
            <a:r>
              <a:rPr lang="en-GB"/>
              <a:t>This just about covers the needs of Matthews House, although not all features are 100% needed, it would be ideal to implement as many as possible.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4" name="Shape 234"/>
        <p:cNvGrpSpPr/>
        <p:nvPr/>
      </p:nvGrpSpPr>
      <p:grpSpPr>
        <a:xfrm>
          <a:off x="0" y="0"/>
          <a:ext cx="0" cy="0"/>
          <a:chOff x="0" y="0"/>
          <a:chExt cx="0" cy="0"/>
        </a:xfrm>
      </p:grpSpPr>
      <p:sp>
        <p:nvSpPr>
          <p:cNvPr id="235" name="Google Shape;235;g75db7f27de_0_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6" name="Google Shape;236;g75db7f27de_0_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Now that the idea for a software solution had been somewhat solidified, it was time to begin the design phase.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In this phase, I aimed to think from both a design point of view and a functionality point of view.</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0" name="Shape 240"/>
        <p:cNvGrpSpPr/>
        <p:nvPr/>
      </p:nvGrpSpPr>
      <p:grpSpPr>
        <a:xfrm>
          <a:off x="0" y="0"/>
          <a:ext cx="0" cy="0"/>
          <a:chOff x="0" y="0"/>
          <a:chExt cx="0" cy="0"/>
        </a:xfrm>
      </p:grpSpPr>
      <p:sp>
        <p:nvSpPr>
          <p:cNvPr id="241" name="Google Shape;241;g75db7f27de_0_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2" name="Google Shape;242;g75db7f27de_0_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8" name="Shape 248"/>
        <p:cNvGrpSpPr/>
        <p:nvPr/>
      </p:nvGrpSpPr>
      <p:grpSpPr>
        <a:xfrm>
          <a:off x="0" y="0"/>
          <a:ext cx="0" cy="0"/>
          <a:chOff x="0" y="0"/>
          <a:chExt cx="0" cy="0"/>
        </a:xfrm>
      </p:grpSpPr>
      <p:sp>
        <p:nvSpPr>
          <p:cNvPr id="249" name="Google Shape;249;g75db7f27de_0_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0" name="Google Shape;250;g75db7f27de_0_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6" name="Shape 256"/>
        <p:cNvGrpSpPr/>
        <p:nvPr/>
      </p:nvGrpSpPr>
      <p:grpSpPr>
        <a:xfrm>
          <a:off x="0" y="0"/>
          <a:ext cx="0" cy="0"/>
          <a:chOff x="0" y="0"/>
          <a:chExt cx="0" cy="0"/>
        </a:xfrm>
      </p:grpSpPr>
      <p:sp>
        <p:nvSpPr>
          <p:cNvPr id="257" name="Google Shape;257;g75db7f27de_0_1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8" name="Google Shape;258;g75db7f27de_0_1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3" name="Shape 263"/>
        <p:cNvGrpSpPr/>
        <p:nvPr/>
      </p:nvGrpSpPr>
      <p:grpSpPr>
        <a:xfrm>
          <a:off x="0" y="0"/>
          <a:ext cx="0" cy="0"/>
          <a:chOff x="0" y="0"/>
          <a:chExt cx="0" cy="0"/>
        </a:xfrm>
      </p:grpSpPr>
      <p:sp>
        <p:nvSpPr>
          <p:cNvPr id="264" name="Google Shape;264;g75db7f27de_0_1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5" name="Google Shape;265;g75db7f27de_0_1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0" name="Shape 270"/>
        <p:cNvGrpSpPr/>
        <p:nvPr/>
      </p:nvGrpSpPr>
      <p:grpSpPr>
        <a:xfrm>
          <a:off x="0" y="0"/>
          <a:ext cx="0" cy="0"/>
          <a:chOff x="0" y="0"/>
          <a:chExt cx="0" cy="0"/>
        </a:xfrm>
      </p:grpSpPr>
      <p:sp>
        <p:nvSpPr>
          <p:cNvPr id="271" name="Google Shape;271;g75db7f27de_0_1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2" name="Google Shape;272;g75db7f27de_0_1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HTML5 and CSS for layour and design</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JavaScript libraries for Chart/Graph functionality</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PHP and PHP My Admin for displaying tables and creating a database</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1" name="Shape 281"/>
        <p:cNvGrpSpPr/>
        <p:nvPr/>
      </p:nvGrpSpPr>
      <p:grpSpPr>
        <a:xfrm>
          <a:off x="0" y="0"/>
          <a:ext cx="0" cy="0"/>
          <a:chOff x="0" y="0"/>
          <a:chExt cx="0" cy="0"/>
        </a:xfrm>
      </p:grpSpPr>
      <p:sp>
        <p:nvSpPr>
          <p:cNvPr id="282" name="Google Shape;282;g75d3ca5922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3" name="Google Shape;283;g75d3ca5922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7" name="Shape 287"/>
        <p:cNvGrpSpPr/>
        <p:nvPr/>
      </p:nvGrpSpPr>
      <p:grpSpPr>
        <a:xfrm>
          <a:off x="0" y="0"/>
          <a:ext cx="0" cy="0"/>
          <a:chOff x="0" y="0"/>
          <a:chExt cx="0" cy="0"/>
        </a:xfrm>
      </p:grpSpPr>
      <p:sp>
        <p:nvSpPr>
          <p:cNvPr id="288" name="Google Shape;288;g75e967dac1_0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9" name="Google Shape;289;g75e967dac1_0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6" name="Shape 296"/>
        <p:cNvGrpSpPr/>
        <p:nvPr/>
      </p:nvGrpSpPr>
      <p:grpSpPr>
        <a:xfrm>
          <a:off x="0" y="0"/>
          <a:ext cx="0" cy="0"/>
          <a:chOff x="0" y="0"/>
          <a:chExt cx="0" cy="0"/>
        </a:xfrm>
      </p:grpSpPr>
      <p:sp>
        <p:nvSpPr>
          <p:cNvPr id="297" name="Google Shape;297;g75db7f27de_0_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8" name="Google Shape;298;g75db7f27de_0_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3" name="Shape 303"/>
        <p:cNvGrpSpPr/>
        <p:nvPr/>
      </p:nvGrpSpPr>
      <p:grpSpPr>
        <a:xfrm>
          <a:off x="0" y="0"/>
          <a:ext cx="0" cy="0"/>
          <a:chOff x="0" y="0"/>
          <a:chExt cx="0" cy="0"/>
        </a:xfrm>
      </p:grpSpPr>
      <p:sp>
        <p:nvSpPr>
          <p:cNvPr id="304" name="Google Shape;304;g75e967dac1_0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5" name="Google Shape;305;g75e967dac1_0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0" name="Shape 310"/>
        <p:cNvGrpSpPr/>
        <p:nvPr/>
      </p:nvGrpSpPr>
      <p:grpSpPr>
        <a:xfrm>
          <a:off x="0" y="0"/>
          <a:ext cx="0" cy="0"/>
          <a:chOff x="0" y="0"/>
          <a:chExt cx="0" cy="0"/>
        </a:xfrm>
      </p:grpSpPr>
      <p:sp>
        <p:nvSpPr>
          <p:cNvPr id="311" name="Google Shape;311;g75d3ca5922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2" name="Google Shape;312;g75d3ca5922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5" name="Shape 315"/>
        <p:cNvGrpSpPr/>
        <p:nvPr/>
      </p:nvGrpSpPr>
      <p:grpSpPr>
        <a:xfrm>
          <a:off x="0" y="0"/>
          <a:ext cx="0" cy="0"/>
          <a:chOff x="0" y="0"/>
          <a:chExt cx="0" cy="0"/>
        </a:xfrm>
      </p:grpSpPr>
      <p:sp>
        <p:nvSpPr>
          <p:cNvPr id="316" name="Google Shape;316;g75e967dac1_0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7" name="Google Shape;317;g75e967dac1_0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21" name="Shape 321"/>
        <p:cNvGrpSpPr/>
        <p:nvPr/>
      </p:nvGrpSpPr>
      <p:grpSpPr>
        <a:xfrm>
          <a:off x="0" y="0"/>
          <a:ext cx="0" cy="0"/>
          <a:chOff x="0" y="0"/>
          <a:chExt cx="0" cy="0"/>
        </a:xfrm>
      </p:grpSpPr>
      <p:sp>
        <p:nvSpPr>
          <p:cNvPr id="322" name="Google Shape;322;g75e967dac1_0_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3" name="Google Shape;323;g75e967dac1_0_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27" name="Shape 327"/>
        <p:cNvGrpSpPr/>
        <p:nvPr/>
      </p:nvGrpSpPr>
      <p:grpSpPr>
        <a:xfrm>
          <a:off x="0" y="0"/>
          <a:ext cx="0" cy="0"/>
          <a:chOff x="0" y="0"/>
          <a:chExt cx="0" cy="0"/>
        </a:xfrm>
      </p:grpSpPr>
      <p:sp>
        <p:nvSpPr>
          <p:cNvPr id="328" name="Google Shape;328;g75e967dac1_0_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9" name="Google Shape;329;g75e967dac1_0_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34" name="Shape 334"/>
        <p:cNvGrpSpPr/>
        <p:nvPr/>
      </p:nvGrpSpPr>
      <p:grpSpPr>
        <a:xfrm>
          <a:off x="0" y="0"/>
          <a:ext cx="0" cy="0"/>
          <a:chOff x="0" y="0"/>
          <a:chExt cx="0" cy="0"/>
        </a:xfrm>
      </p:grpSpPr>
      <p:sp>
        <p:nvSpPr>
          <p:cNvPr id="335" name="Google Shape;335;g75e967dac1_0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6" name="Google Shape;336;g75e967dac1_0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0" name="Shape 340"/>
        <p:cNvGrpSpPr/>
        <p:nvPr/>
      </p:nvGrpSpPr>
      <p:grpSpPr>
        <a:xfrm>
          <a:off x="0" y="0"/>
          <a:ext cx="0" cy="0"/>
          <a:chOff x="0" y="0"/>
          <a:chExt cx="0" cy="0"/>
        </a:xfrm>
      </p:grpSpPr>
      <p:sp>
        <p:nvSpPr>
          <p:cNvPr id="341" name="Google Shape;341;g75db7f27de_0_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2" name="Google Shape;342;g75db7f27de_0_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7" name="Shape 347"/>
        <p:cNvGrpSpPr/>
        <p:nvPr/>
      </p:nvGrpSpPr>
      <p:grpSpPr>
        <a:xfrm>
          <a:off x="0" y="0"/>
          <a:ext cx="0" cy="0"/>
          <a:chOff x="0" y="0"/>
          <a:chExt cx="0" cy="0"/>
        </a:xfrm>
      </p:grpSpPr>
      <p:sp>
        <p:nvSpPr>
          <p:cNvPr id="348" name="Google Shape;348;g75d3ca5922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9" name="Google Shape;349;g75d3ca5922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41.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7.png"/><Relationship Id="rId4" Type="http://schemas.openxmlformats.org/officeDocument/2006/relationships/image" Target="../media/image2.png"/><Relationship Id="rId5"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41.png"/><Relationship Id="rId4" Type="http://schemas.openxmlformats.org/officeDocument/2006/relationships/image" Target="../media/image9.png"/><Relationship Id="rId5" Type="http://schemas.openxmlformats.org/officeDocument/2006/relationships/image" Target="../media/image10.png"/><Relationship Id="rId6"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5.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5.png"/><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5.pn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image" Target="../media/image5.png"/><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 Id="rId3" Type="http://schemas.openxmlformats.org/officeDocument/2006/relationships/image" Target="../media/image5.png"/><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5.pn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 Id="rId3" Type="http://schemas.openxmlformats.org/officeDocument/2006/relationships/image" Target="../media/image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 Id="rId3" Type="http://schemas.openxmlformats.org/officeDocument/2006/relationships/image" Target="../media/image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 Id="rId3" Type="http://schemas.openxmlformats.org/officeDocument/2006/relationships/image" Target="../media/image26.png"/><Relationship Id="rId4" Type="http://schemas.openxmlformats.org/officeDocument/2006/relationships/image" Target="../media/image2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 Id="rId3" Type="http://schemas.openxmlformats.org/officeDocument/2006/relationships/image" Target="../media/image15.png"/><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9.xml"/><Relationship Id="rId3" Type="http://schemas.openxmlformats.org/officeDocument/2006/relationships/image" Target="../media/image1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0.xml"/><Relationship Id="rId3" Type="http://schemas.openxmlformats.org/officeDocument/2006/relationships/image" Target="../media/image19.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 Id="rId3" Type="http://schemas.openxmlformats.org/officeDocument/2006/relationships/image" Target="../media/image16.png"/><Relationship Id="rId4" Type="http://schemas.openxmlformats.org/officeDocument/2006/relationships/image" Target="../media/image25.png"/><Relationship Id="rId5" Type="http://schemas.openxmlformats.org/officeDocument/2006/relationships/image" Target="../media/image29.png"/><Relationship Id="rId6" Type="http://schemas.openxmlformats.org/officeDocument/2006/relationships/image" Target="../media/image42.png"/><Relationship Id="rId7" Type="http://schemas.openxmlformats.org/officeDocument/2006/relationships/image" Target="../media/image32.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3.xml"/><Relationship Id="rId3" Type="http://schemas.openxmlformats.org/officeDocument/2006/relationships/image" Target="../media/image28.png"/><Relationship Id="rId4" Type="http://schemas.openxmlformats.org/officeDocument/2006/relationships/image" Target="../media/image30.png"/><Relationship Id="rId5" Type="http://schemas.openxmlformats.org/officeDocument/2006/relationships/image" Target="../media/image24.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 Id="rId3" Type="http://schemas.openxmlformats.org/officeDocument/2006/relationships/image" Target="../media/image23.png"/><Relationship Id="rId4" Type="http://schemas.openxmlformats.org/officeDocument/2006/relationships/image" Target="../media/image36.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5.xml"/><Relationship Id="rId3" Type="http://schemas.openxmlformats.org/officeDocument/2006/relationships/image" Target="../media/image31.png"/><Relationship Id="rId4" Type="http://schemas.openxmlformats.org/officeDocument/2006/relationships/image" Target="../media/image39.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7.xml"/><Relationship Id="rId3" Type="http://schemas.openxmlformats.org/officeDocument/2006/relationships/image" Target="../media/image34.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8.xml"/><Relationship Id="rId3" Type="http://schemas.openxmlformats.org/officeDocument/2006/relationships/image" Target="../media/image37.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9.xml"/><Relationship Id="rId3" Type="http://schemas.openxmlformats.org/officeDocument/2006/relationships/image" Target="../media/image38.png"/><Relationship Id="rId4" Type="http://schemas.openxmlformats.org/officeDocument/2006/relationships/image" Target="../media/image40.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0.xml"/><Relationship Id="rId3" Type="http://schemas.openxmlformats.org/officeDocument/2006/relationships/image" Target="../media/image35.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1.xml"/><Relationship Id="rId3" Type="http://schemas.openxmlformats.org/officeDocument/2006/relationships/image" Target="../media/image33.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sz="3600" u="sng">
                <a:solidFill>
                  <a:srgbClr val="7CC130"/>
                </a:solidFill>
              </a:rPr>
              <a:t>An investigation into how software can enhance the volunteering experience in charities</a:t>
            </a:r>
            <a:endParaRPr sz="3600" u="sng">
              <a:solidFill>
                <a:srgbClr val="7CC130"/>
              </a:solidFill>
            </a:endParaRPr>
          </a:p>
        </p:txBody>
      </p:sp>
      <p:sp>
        <p:nvSpPr>
          <p:cNvPr id="55" name="Google Shape;55;p13"/>
          <p:cNvSpPr txBox="1"/>
          <p:nvPr>
            <p:ph idx="1" type="subTitle"/>
          </p:nvPr>
        </p:nvSpPr>
        <p:spPr>
          <a:xfrm>
            <a:off x="311700" y="3355900"/>
            <a:ext cx="8520600" cy="792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solidFill>
                  <a:srgbClr val="7CC130"/>
                </a:solidFill>
              </a:rPr>
              <a:t>BSc Applied Computing </a:t>
            </a:r>
            <a:endParaRPr>
              <a:solidFill>
                <a:srgbClr val="7CC130"/>
              </a:solidFill>
            </a:endParaRPr>
          </a:p>
          <a:p>
            <a:pPr indent="0" lvl="0" marL="0" rtl="0" algn="ctr">
              <a:spcBef>
                <a:spcPts val="0"/>
              </a:spcBef>
              <a:spcAft>
                <a:spcPts val="0"/>
              </a:spcAft>
              <a:buNone/>
            </a:pPr>
            <a:r>
              <a:t/>
            </a:r>
            <a:endParaRPr>
              <a:solidFill>
                <a:srgbClr val="7CC130"/>
              </a:solidFill>
            </a:endParaRPr>
          </a:p>
          <a:p>
            <a:pPr indent="0" lvl="0" marL="0" rtl="0" algn="ctr">
              <a:spcBef>
                <a:spcPts val="0"/>
              </a:spcBef>
              <a:spcAft>
                <a:spcPts val="0"/>
              </a:spcAft>
              <a:buNone/>
            </a:pPr>
            <a:r>
              <a:rPr lang="en-GB">
                <a:solidFill>
                  <a:srgbClr val="7CC130"/>
                </a:solidFill>
              </a:rPr>
              <a:t>Jamie Thomas (261948)</a:t>
            </a:r>
            <a:endParaRPr>
              <a:solidFill>
                <a:srgbClr val="7CC130"/>
              </a:solidFill>
            </a:endParaRPr>
          </a:p>
          <a:p>
            <a:pPr indent="0" lvl="0" marL="0" rtl="0" algn="ctr">
              <a:spcBef>
                <a:spcPts val="0"/>
              </a:spcBef>
              <a:spcAft>
                <a:spcPts val="0"/>
              </a:spcAft>
              <a:buNone/>
            </a:pPr>
            <a:r>
              <a:t/>
            </a:r>
            <a:endParaRPr>
              <a:solidFill>
                <a:srgbClr val="7CC130"/>
              </a:solidFill>
            </a:endParaRPr>
          </a:p>
          <a:p>
            <a:pPr indent="0" lvl="0" marL="0" rtl="0" algn="ctr">
              <a:spcBef>
                <a:spcPts val="0"/>
              </a:spcBef>
              <a:spcAft>
                <a:spcPts val="0"/>
              </a:spcAft>
              <a:buNone/>
            </a:pPr>
            <a:r>
              <a:t/>
            </a:r>
            <a:endParaRPr>
              <a:solidFill>
                <a:srgbClr val="7CC130"/>
              </a:solidFill>
            </a:endParaRPr>
          </a:p>
          <a:p>
            <a:pPr indent="0" lvl="0" marL="0" rtl="0" algn="ctr">
              <a:spcBef>
                <a:spcPts val="0"/>
              </a:spcBef>
              <a:spcAft>
                <a:spcPts val="0"/>
              </a:spcAft>
              <a:buNone/>
            </a:pPr>
            <a:r>
              <a:t/>
            </a:r>
            <a:endParaRPr>
              <a:solidFill>
                <a:srgbClr val="7CC13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59" name="Shape 59"/>
        <p:cNvGrpSpPr/>
        <p:nvPr/>
      </p:nvGrpSpPr>
      <p:grpSpPr>
        <a:xfrm>
          <a:off x="0" y="0"/>
          <a:ext cx="0" cy="0"/>
          <a:chOff x="0" y="0"/>
          <a:chExt cx="0" cy="0"/>
        </a:xfrm>
      </p:grpSpPr>
      <p:sp>
        <p:nvSpPr>
          <p:cNvPr id="60" name="Google Shape;60;p14"/>
          <p:cNvSpPr txBox="1"/>
          <p:nvPr>
            <p:ph type="ctrTitle"/>
          </p:nvPr>
        </p:nvSpPr>
        <p:spPr>
          <a:xfrm>
            <a:off x="311708" y="896975"/>
            <a:ext cx="8520600" cy="2052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Literature Review</a:t>
            </a:r>
            <a:endParaRPr>
              <a:solidFill>
                <a:srgbClr val="7CC13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64" name="Shape 64"/>
        <p:cNvGrpSpPr/>
        <p:nvPr/>
      </p:nvGrpSpPr>
      <p:grpSpPr>
        <a:xfrm>
          <a:off x="0" y="0"/>
          <a:ext cx="0" cy="0"/>
          <a:chOff x="0" y="0"/>
          <a:chExt cx="0" cy="0"/>
        </a:xfrm>
      </p:grpSpPr>
      <p:sp>
        <p:nvSpPr>
          <p:cNvPr id="65" name="Google Shape;65;p15"/>
          <p:cNvSpPr txBox="1"/>
          <p:nvPr>
            <p:ph type="ctrTitle"/>
          </p:nvPr>
        </p:nvSpPr>
        <p:spPr>
          <a:xfrm>
            <a:off x="302750" y="1912900"/>
            <a:ext cx="4956600" cy="1123200"/>
          </a:xfrm>
          <a:prstGeom prst="rect">
            <a:avLst/>
          </a:prstGeom>
        </p:spPr>
        <p:txBody>
          <a:bodyPr anchorCtr="0" anchor="b" bIns="91425" lIns="91425" spcFirstLastPara="1" rIns="91425" wrap="square" tIns="91425">
            <a:noAutofit/>
          </a:bodyPr>
          <a:lstStyle/>
          <a:p>
            <a:pPr indent="-419100" lvl="0" marL="457200" rtl="0" algn="l">
              <a:spcBef>
                <a:spcPts val="0"/>
              </a:spcBef>
              <a:spcAft>
                <a:spcPts val="0"/>
              </a:spcAft>
              <a:buClr>
                <a:srgbClr val="7CC130"/>
              </a:buClr>
              <a:buSzPts val="3000"/>
              <a:buChar char="❏"/>
            </a:pPr>
            <a:r>
              <a:rPr lang="en-GB" sz="3000">
                <a:solidFill>
                  <a:srgbClr val="7CC130"/>
                </a:solidFill>
              </a:rPr>
              <a:t>20.1 Million Volunteers</a:t>
            </a:r>
            <a:endParaRPr sz="3000">
              <a:solidFill>
                <a:srgbClr val="7CC130"/>
              </a:solidFill>
            </a:endParaRPr>
          </a:p>
          <a:p>
            <a:pPr indent="-419100" lvl="0" marL="457200" rtl="0" algn="l">
              <a:spcBef>
                <a:spcPts val="0"/>
              </a:spcBef>
              <a:spcAft>
                <a:spcPts val="0"/>
              </a:spcAft>
              <a:buClr>
                <a:srgbClr val="7CC130"/>
              </a:buClr>
              <a:buSzPts val="3000"/>
              <a:buChar char="❏"/>
            </a:pPr>
            <a:r>
              <a:rPr lang="en-GB" sz="3000">
                <a:solidFill>
                  <a:srgbClr val="7CC130"/>
                </a:solidFill>
              </a:rPr>
              <a:t>11.9 Million Consistently</a:t>
            </a:r>
            <a:endParaRPr sz="3000">
              <a:solidFill>
                <a:srgbClr val="7CC130"/>
              </a:solidFill>
            </a:endParaRPr>
          </a:p>
        </p:txBody>
      </p:sp>
      <p:pic>
        <p:nvPicPr>
          <p:cNvPr descr="Image result for ncvo logo" id="66" name="Google Shape;66;p15"/>
          <p:cNvPicPr preferRelativeResize="0"/>
          <p:nvPr/>
        </p:nvPicPr>
        <p:blipFill rotWithShape="1">
          <a:blip r:embed="rId3">
            <a:alphaModFix/>
          </a:blip>
          <a:srcRect b="14555" l="0" r="0" t="10493"/>
          <a:stretch/>
        </p:blipFill>
        <p:spPr>
          <a:xfrm>
            <a:off x="302750" y="364625"/>
            <a:ext cx="1353725" cy="675650"/>
          </a:xfrm>
          <a:prstGeom prst="rect">
            <a:avLst/>
          </a:prstGeom>
          <a:noFill/>
          <a:ln>
            <a:noFill/>
          </a:ln>
        </p:spPr>
      </p:pic>
      <p:pic>
        <p:nvPicPr>
          <p:cNvPr descr="Image result for uk vector" id="67" name="Google Shape;67;p15"/>
          <p:cNvPicPr preferRelativeResize="0"/>
          <p:nvPr/>
        </p:nvPicPr>
        <p:blipFill>
          <a:blip r:embed="rId4">
            <a:alphaModFix/>
          </a:blip>
          <a:stretch>
            <a:fillRect/>
          </a:stretch>
        </p:blipFill>
        <p:spPr>
          <a:xfrm>
            <a:off x="5629350" y="475113"/>
            <a:ext cx="2798925" cy="4352225"/>
          </a:xfrm>
          <a:prstGeom prst="rect">
            <a:avLst/>
          </a:prstGeom>
          <a:noFill/>
          <a:ln>
            <a:noFill/>
          </a:ln>
        </p:spPr>
      </p:pic>
      <p:sp>
        <p:nvSpPr>
          <p:cNvPr id="68" name="Google Shape;68;p15"/>
          <p:cNvSpPr txBox="1"/>
          <p:nvPr>
            <p:ph type="ctrTitle"/>
          </p:nvPr>
        </p:nvSpPr>
        <p:spPr>
          <a:xfrm>
            <a:off x="150100" y="3883800"/>
            <a:ext cx="5045400" cy="568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sz="3000">
                <a:solidFill>
                  <a:srgbClr val="CC0000"/>
                </a:solidFill>
              </a:rPr>
              <a:t>Only 9%</a:t>
            </a:r>
            <a:r>
              <a:rPr lang="en-GB" sz="3000"/>
              <a:t> </a:t>
            </a:r>
            <a:r>
              <a:rPr lang="en-GB" sz="3000">
                <a:solidFill>
                  <a:srgbClr val="7CC130"/>
                </a:solidFill>
              </a:rPr>
              <a:t>of charity staff are paid employees</a:t>
            </a:r>
            <a:endParaRPr sz="3000">
              <a:solidFill>
                <a:srgbClr val="7CC130"/>
              </a:solidFill>
            </a:endParaRPr>
          </a:p>
        </p:txBody>
      </p:sp>
      <p:sp>
        <p:nvSpPr>
          <p:cNvPr id="69" name="Google Shape;69;p15"/>
          <p:cNvSpPr txBox="1"/>
          <p:nvPr>
            <p:ph idx="1" type="subTitle"/>
          </p:nvPr>
        </p:nvSpPr>
        <p:spPr>
          <a:xfrm>
            <a:off x="1656475" y="199075"/>
            <a:ext cx="4462500" cy="7650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solidFill>
                  <a:srgbClr val="7CC130"/>
                </a:solidFill>
              </a:rPr>
              <a:t>National Council for</a:t>
            </a:r>
            <a:endParaRPr>
              <a:solidFill>
                <a:srgbClr val="7CC130"/>
              </a:solidFill>
            </a:endParaRPr>
          </a:p>
          <a:p>
            <a:pPr indent="0" lvl="0" marL="0" rtl="0" algn="ctr">
              <a:spcBef>
                <a:spcPts val="0"/>
              </a:spcBef>
              <a:spcAft>
                <a:spcPts val="0"/>
              </a:spcAft>
              <a:buNone/>
            </a:pPr>
            <a:r>
              <a:rPr lang="en-GB">
                <a:solidFill>
                  <a:srgbClr val="7CC130"/>
                </a:solidFill>
              </a:rPr>
              <a:t>Voluntary Organizations</a:t>
            </a:r>
            <a:endParaRPr>
              <a:solidFill>
                <a:srgbClr val="7CC13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73" name="Shape 73"/>
        <p:cNvGrpSpPr/>
        <p:nvPr/>
      </p:nvGrpSpPr>
      <p:grpSpPr>
        <a:xfrm>
          <a:off x="0" y="0"/>
          <a:ext cx="0" cy="0"/>
          <a:chOff x="0" y="0"/>
          <a:chExt cx="0" cy="0"/>
        </a:xfrm>
      </p:grpSpPr>
      <p:sp>
        <p:nvSpPr>
          <p:cNvPr id="74" name="Google Shape;74;p16"/>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Why do people volunteer?</a:t>
            </a:r>
            <a:endParaRPr>
              <a:solidFill>
                <a:srgbClr val="7CC130"/>
              </a:solidFill>
            </a:endParaRPr>
          </a:p>
        </p:txBody>
      </p:sp>
      <p:sp>
        <p:nvSpPr>
          <p:cNvPr id="75" name="Google Shape;75;p16"/>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solidFill>
                  <a:srgbClr val="7CC130"/>
                </a:solidFill>
              </a:rPr>
              <a:t>Altruistic vs Egoistic</a:t>
            </a:r>
            <a:endParaRPr>
              <a:solidFill>
                <a:srgbClr val="7CC13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79" name="Shape 79"/>
        <p:cNvGrpSpPr/>
        <p:nvPr/>
      </p:nvGrpSpPr>
      <p:grpSpPr>
        <a:xfrm>
          <a:off x="0" y="0"/>
          <a:ext cx="0" cy="0"/>
          <a:chOff x="0" y="0"/>
          <a:chExt cx="0" cy="0"/>
        </a:xfrm>
      </p:grpSpPr>
      <p:sp>
        <p:nvSpPr>
          <p:cNvPr id="80" name="Google Shape;80;p17"/>
          <p:cNvSpPr txBox="1"/>
          <p:nvPr>
            <p:ph type="ctrTitle"/>
          </p:nvPr>
        </p:nvSpPr>
        <p:spPr>
          <a:xfrm>
            <a:off x="1880925" y="362775"/>
            <a:ext cx="2600100" cy="7764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Altruists</a:t>
            </a:r>
            <a:endParaRPr>
              <a:solidFill>
                <a:srgbClr val="7CC130"/>
              </a:solidFill>
            </a:endParaRPr>
          </a:p>
        </p:txBody>
      </p:sp>
      <p:sp>
        <p:nvSpPr>
          <p:cNvPr id="81" name="Google Shape;81;p17"/>
          <p:cNvSpPr txBox="1"/>
          <p:nvPr/>
        </p:nvSpPr>
        <p:spPr>
          <a:xfrm>
            <a:off x="0" y="1549575"/>
            <a:ext cx="6648300" cy="29322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1200"/>
              </a:spcBef>
              <a:spcAft>
                <a:spcPts val="1200"/>
              </a:spcAft>
              <a:buClr>
                <a:schemeClr val="dk1"/>
              </a:buClr>
              <a:buSzPts val="1100"/>
              <a:buFont typeface="Arial"/>
              <a:buNone/>
            </a:pPr>
            <a:r>
              <a:rPr lang="en-GB" sz="3000">
                <a:solidFill>
                  <a:srgbClr val="7CC130"/>
                </a:solidFill>
              </a:rPr>
              <a:t>A</a:t>
            </a:r>
            <a:r>
              <a:rPr lang="en-GB" sz="3000">
                <a:solidFill>
                  <a:srgbClr val="7CC130"/>
                </a:solidFill>
              </a:rPr>
              <a:t>ltruists are those who put the concerns and happiness of humans and animals as an equal or higher priority to their own wellbeing</a:t>
            </a:r>
            <a:endParaRPr sz="3000">
              <a:solidFill>
                <a:srgbClr val="7CC130"/>
              </a:solidFill>
            </a:endParaRPr>
          </a:p>
        </p:txBody>
      </p:sp>
      <p:pic>
        <p:nvPicPr>
          <p:cNvPr id="82" name="Google Shape;82;p17"/>
          <p:cNvPicPr preferRelativeResize="0"/>
          <p:nvPr/>
        </p:nvPicPr>
        <p:blipFill>
          <a:blip r:embed="rId3">
            <a:alphaModFix/>
          </a:blip>
          <a:stretch>
            <a:fillRect/>
          </a:stretch>
        </p:blipFill>
        <p:spPr>
          <a:xfrm>
            <a:off x="5389925" y="1673113"/>
            <a:ext cx="3518250" cy="31884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86" name="Shape 86"/>
        <p:cNvGrpSpPr/>
        <p:nvPr/>
      </p:nvGrpSpPr>
      <p:grpSpPr>
        <a:xfrm>
          <a:off x="0" y="0"/>
          <a:ext cx="0" cy="0"/>
          <a:chOff x="0" y="0"/>
          <a:chExt cx="0" cy="0"/>
        </a:xfrm>
      </p:grpSpPr>
      <p:sp>
        <p:nvSpPr>
          <p:cNvPr id="87" name="Google Shape;87;p18"/>
          <p:cNvSpPr txBox="1"/>
          <p:nvPr>
            <p:ph type="ctrTitle"/>
          </p:nvPr>
        </p:nvSpPr>
        <p:spPr>
          <a:xfrm>
            <a:off x="2177100" y="385225"/>
            <a:ext cx="2394900" cy="7764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Egoists</a:t>
            </a:r>
            <a:endParaRPr>
              <a:solidFill>
                <a:srgbClr val="7CC130"/>
              </a:solidFill>
            </a:endParaRPr>
          </a:p>
        </p:txBody>
      </p:sp>
      <p:sp>
        <p:nvSpPr>
          <p:cNvPr id="88" name="Google Shape;88;p18"/>
          <p:cNvSpPr txBox="1"/>
          <p:nvPr/>
        </p:nvSpPr>
        <p:spPr>
          <a:xfrm>
            <a:off x="505475" y="1830550"/>
            <a:ext cx="5457900" cy="19203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1200"/>
              </a:spcBef>
              <a:spcAft>
                <a:spcPts val="1200"/>
              </a:spcAft>
              <a:buClr>
                <a:schemeClr val="dk1"/>
              </a:buClr>
              <a:buSzPts val="1100"/>
              <a:buFont typeface="Arial"/>
              <a:buNone/>
            </a:pPr>
            <a:r>
              <a:rPr lang="en-GB" sz="3000">
                <a:solidFill>
                  <a:srgbClr val="7CC130"/>
                </a:solidFill>
              </a:rPr>
              <a:t>Egoists are interested in their own benefit before looking to consider others priorities.</a:t>
            </a:r>
            <a:endParaRPr sz="3000">
              <a:solidFill>
                <a:srgbClr val="7CC130"/>
              </a:solidFill>
            </a:endParaRPr>
          </a:p>
        </p:txBody>
      </p:sp>
      <p:sp>
        <p:nvSpPr>
          <p:cNvPr id="89" name="Google Shape;89;p18"/>
          <p:cNvSpPr/>
          <p:nvPr/>
        </p:nvSpPr>
        <p:spPr>
          <a:xfrm>
            <a:off x="7002250" y="1459475"/>
            <a:ext cx="1880100" cy="3457800"/>
          </a:xfrm>
          <a:prstGeom prst="rect">
            <a:avLst/>
          </a:prstGeom>
          <a:solidFill>
            <a:schemeClr val="lt2"/>
          </a:solidFill>
          <a:ln cap="flat" cmpd="sng" w="2857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mage result for egoism icon" id="90" name="Google Shape;90;p18"/>
          <p:cNvPicPr preferRelativeResize="0"/>
          <p:nvPr/>
        </p:nvPicPr>
        <p:blipFill>
          <a:blip r:embed="rId3">
            <a:alphaModFix/>
          </a:blip>
          <a:stretch>
            <a:fillRect/>
          </a:stretch>
        </p:blipFill>
        <p:spPr>
          <a:xfrm>
            <a:off x="7007850" y="1470975"/>
            <a:ext cx="1839050" cy="3436475"/>
          </a:xfrm>
          <a:prstGeom prst="rect">
            <a:avLst/>
          </a:prstGeom>
          <a:noFill/>
          <a:ln cap="flat" cmpd="sng" w="28575">
            <a:solidFill>
              <a:srgbClr val="FFFFFF"/>
            </a:solidFill>
            <a:prstDash val="solid"/>
            <a:round/>
            <a:headEnd len="sm" w="sm" type="none"/>
            <a:tailEnd len="sm" w="sm" type="none"/>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94" name="Shape 94"/>
        <p:cNvGrpSpPr/>
        <p:nvPr/>
      </p:nvGrpSpPr>
      <p:grpSpPr>
        <a:xfrm>
          <a:off x="0" y="0"/>
          <a:ext cx="0" cy="0"/>
          <a:chOff x="0" y="0"/>
          <a:chExt cx="0" cy="0"/>
        </a:xfrm>
      </p:grpSpPr>
      <p:sp>
        <p:nvSpPr>
          <p:cNvPr id="95" name="Google Shape;95;p19"/>
          <p:cNvSpPr txBox="1"/>
          <p:nvPr>
            <p:ph type="ctrTitle"/>
          </p:nvPr>
        </p:nvSpPr>
        <p:spPr>
          <a:xfrm>
            <a:off x="2307604" y="138125"/>
            <a:ext cx="4528800" cy="10419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Arthur Stukas</a:t>
            </a:r>
            <a:endParaRPr>
              <a:solidFill>
                <a:srgbClr val="7CC130"/>
              </a:solidFill>
            </a:endParaRPr>
          </a:p>
        </p:txBody>
      </p:sp>
      <p:sp>
        <p:nvSpPr>
          <p:cNvPr id="96" name="Google Shape;96;p19"/>
          <p:cNvSpPr txBox="1"/>
          <p:nvPr>
            <p:ph idx="1" type="subTitle"/>
          </p:nvPr>
        </p:nvSpPr>
        <p:spPr>
          <a:xfrm>
            <a:off x="3085600" y="1857775"/>
            <a:ext cx="2956500" cy="2837100"/>
          </a:xfrm>
          <a:prstGeom prst="rect">
            <a:avLst/>
          </a:prstGeom>
        </p:spPr>
        <p:txBody>
          <a:bodyPr anchorCtr="0" anchor="t" bIns="91425" lIns="91425" spcFirstLastPara="1" rIns="91425" wrap="square" tIns="91425">
            <a:noAutofit/>
          </a:bodyPr>
          <a:lstStyle/>
          <a:p>
            <a:pPr indent="-406400" lvl="0" marL="457200" rtl="0" algn="l">
              <a:spcBef>
                <a:spcPts val="0"/>
              </a:spcBef>
              <a:spcAft>
                <a:spcPts val="0"/>
              </a:spcAft>
              <a:buClr>
                <a:srgbClr val="7CC130"/>
              </a:buClr>
              <a:buSzPts val="2800"/>
              <a:buChar char="❏"/>
            </a:pPr>
            <a:r>
              <a:rPr lang="en-GB">
                <a:solidFill>
                  <a:srgbClr val="7CC130"/>
                </a:solidFill>
              </a:rPr>
              <a:t>Social</a:t>
            </a:r>
            <a:endParaRPr>
              <a:solidFill>
                <a:srgbClr val="7CC130"/>
              </a:solidFill>
            </a:endParaRPr>
          </a:p>
          <a:p>
            <a:pPr indent="-406400" lvl="0" marL="457200" rtl="0" algn="l">
              <a:spcBef>
                <a:spcPts val="0"/>
              </a:spcBef>
              <a:spcAft>
                <a:spcPts val="0"/>
              </a:spcAft>
              <a:buClr>
                <a:srgbClr val="7CC130"/>
              </a:buClr>
              <a:buSzPts val="2800"/>
              <a:buChar char="❏"/>
            </a:pPr>
            <a:r>
              <a:rPr lang="en-GB">
                <a:solidFill>
                  <a:srgbClr val="7CC130"/>
                </a:solidFill>
              </a:rPr>
              <a:t>Values</a:t>
            </a:r>
            <a:endParaRPr>
              <a:solidFill>
                <a:srgbClr val="7CC130"/>
              </a:solidFill>
            </a:endParaRPr>
          </a:p>
          <a:p>
            <a:pPr indent="-406400" lvl="0" marL="457200" rtl="0" algn="l">
              <a:spcBef>
                <a:spcPts val="0"/>
              </a:spcBef>
              <a:spcAft>
                <a:spcPts val="0"/>
              </a:spcAft>
              <a:buClr>
                <a:srgbClr val="7CC130"/>
              </a:buClr>
              <a:buSzPts val="2800"/>
              <a:buChar char="❏"/>
            </a:pPr>
            <a:r>
              <a:rPr lang="en-GB">
                <a:solidFill>
                  <a:srgbClr val="7CC130"/>
                </a:solidFill>
              </a:rPr>
              <a:t>Understanding</a:t>
            </a:r>
            <a:endParaRPr>
              <a:solidFill>
                <a:srgbClr val="7CC130"/>
              </a:solidFill>
            </a:endParaRPr>
          </a:p>
          <a:p>
            <a:pPr indent="-406400" lvl="0" marL="457200" rtl="0" algn="l">
              <a:spcBef>
                <a:spcPts val="0"/>
              </a:spcBef>
              <a:spcAft>
                <a:spcPts val="0"/>
              </a:spcAft>
              <a:buClr>
                <a:srgbClr val="7CC130"/>
              </a:buClr>
              <a:buSzPts val="2800"/>
              <a:buChar char="❏"/>
            </a:pPr>
            <a:r>
              <a:rPr lang="en-GB">
                <a:solidFill>
                  <a:srgbClr val="7CC130"/>
                </a:solidFill>
              </a:rPr>
              <a:t>Enhancement</a:t>
            </a:r>
            <a:endParaRPr>
              <a:solidFill>
                <a:srgbClr val="7CC130"/>
              </a:solidFill>
            </a:endParaRPr>
          </a:p>
          <a:p>
            <a:pPr indent="-406400" lvl="0" marL="457200" rtl="0" algn="l">
              <a:spcBef>
                <a:spcPts val="0"/>
              </a:spcBef>
              <a:spcAft>
                <a:spcPts val="0"/>
              </a:spcAft>
              <a:buClr>
                <a:srgbClr val="7CC130"/>
              </a:buClr>
              <a:buSzPts val="2800"/>
              <a:buChar char="❏"/>
            </a:pPr>
            <a:r>
              <a:rPr lang="en-GB">
                <a:solidFill>
                  <a:srgbClr val="7CC130"/>
                </a:solidFill>
              </a:rPr>
              <a:t>Protective</a:t>
            </a:r>
            <a:endParaRPr>
              <a:solidFill>
                <a:srgbClr val="7CC130"/>
              </a:solidFill>
            </a:endParaRPr>
          </a:p>
          <a:p>
            <a:pPr indent="-406400" lvl="0" marL="457200" rtl="0" algn="l">
              <a:spcBef>
                <a:spcPts val="0"/>
              </a:spcBef>
              <a:spcAft>
                <a:spcPts val="0"/>
              </a:spcAft>
              <a:buClr>
                <a:srgbClr val="7CC130"/>
              </a:buClr>
              <a:buSzPts val="2800"/>
              <a:buChar char="❏"/>
            </a:pPr>
            <a:r>
              <a:rPr lang="en-GB">
                <a:solidFill>
                  <a:srgbClr val="7CC130"/>
                </a:solidFill>
              </a:rPr>
              <a:t>Career</a:t>
            </a:r>
            <a:endParaRPr>
              <a:solidFill>
                <a:srgbClr val="7CC130"/>
              </a:solidFill>
            </a:endParaRPr>
          </a:p>
        </p:txBody>
      </p:sp>
      <p:sp>
        <p:nvSpPr>
          <p:cNvPr id="97" name="Google Shape;97;p19"/>
          <p:cNvSpPr txBox="1"/>
          <p:nvPr>
            <p:ph type="ctrTitle"/>
          </p:nvPr>
        </p:nvSpPr>
        <p:spPr>
          <a:xfrm>
            <a:off x="1225350" y="770825"/>
            <a:ext cx="6693300" cy="698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sz="2400">
                <a:solidFill>
                  <a:srgbClr val="7CC130"/>
                </a:solidFill>
              </a:rPr>
              <a:t>Volunteer Motivations</a:t>
            </a:r>
            <a:endParaRPr sz="2400">
              <a:solidFill>
                <a:srgbClr val="7CC13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101" name="Shape 101"/>
        <p:cNvGrpSpPr/>
        <p:nvPr/>
      </p:nvGrpSpPr>
      <p:grpSpPr>
        <a:xfrm>
          <a:off x="0" y="0"/>
          <a:ext cx="0" cy="0"/>
          <a:chOff x="0" y="0"/>
          <a:chExt cx="0" cy="0"/>
        </a:xfrm>
      </p:grpSpPr>
      <p:sp>
        <p:nvSpPr>
          <p:cNvPr id="102" name="Google Shape;102;p20"/>
          <p:cNvSpPr txBox="1"/>
          <p:nvPr>
            <p:ph type="ctrTitle"/>
          </p:nvPr>
        </p:nvSpPr>
        <p:spPr>
          <a:xfrm>
            <a:off x="2307604" y="138125"/>
            <a:ext cx="4528800" cy="10419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Arthur Stukas</a:t>
            </a:r>
            <a:endParaRPr>
              <a:solidFill>
                <a:srgbClr val="7CC130"/>
              </a:solidFill>
            </a:endParaRPr>
          </a:p>
        </p:txBody>
      </p:sp>
      <p:sp>
        <p:nvSpPr>
          <p:cNvPr id="103" name="Google Shape;103;p20"/>
          <p:cNvSpPr txBox="1"/>
          <p:nvPr>
            <p:ph type="ctrTitle"/>
          </p:nvPr>
        </p:nvSpPr>
        <p:spPr>
          <a:xfrm>
            <a:off x="1225350" y="1027575"/>
            <a:ext cx="6693300" cy="4419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sz="2400">
                <a:solidFill>
                  <a:srgbClr val="7CC130"/>
                </a:solidFill>
              </a:rPr>
              <a:t>Volunteer Motivations</a:t>
            </a:r>
            <a:endParaRPr sz="2400">
              <a:solidFill>
                <a:srgbClr val="7CC130"/>
              </a:solidFill>
            </a:endParaRPr>
          </a:p>
        </p:txBody>
      </p:sp>
      <p:sp>
        <p:nvSpPr>
          <p:cNvPr id="104" name="Google Shape;104;p20"/>
          <p:cNvSpPr txBox="1"/>
          <p:nvPr/>
        </p:nvSpPr>
        <p:spPr>
          <a:xfrm>
            <a:off x="552975" y="1883425"/>
            <a:ext cx="1774500" cy="16620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7200">
                <a:solidFill>
                  <a:srgbClr val="7CC130"/>
                </a:solidFill>
              </a:rPr>
              <a:t>12x</a:t>
            </a:r>
            <a:endParaRPr sz="7200">
              <a:solidFill>
                <a:srgbClr val="7CC130"/>
              </a:solidFill>
            </a:endParaRPr>
          </a:p>
          <a:p>
            <a:pPr indent="0" lvl="0" marL="0" rtl="0" algn="ctr">
              <a:spcBef>
                <a:spcPts val="0"/>
              </a:spcBef>
              <a:spcAft>
                <a:spcPts val="0"/>
              </a:spcAft>
              <a:buNone/>
            </a:pPr>
            <a:r>
              <a:rPr lang="en-GB" sz="2400">
                <a:solidFill>
                  <a:srgbClr val="7CC130"/>
                </a:solidFill>
              </a:rPr>
              <a:t>More likely</a:t>
            </a:r>
            <a:endParaRPr sz="2400">
              <a:solidFill>
                <a:srgbClr val="7CC130"/>
              </a:solidFill>
            </a:endParaRPr>
          </a:p>
        </p:txBody>
      </p:sp>
      <p:pic>
        <p:nvPicPr>
          <p:cNvPr id="105" name="Google Shape;105;p20"/>
          <p:cNvPicPr preferRelativeResize="0"/>
          <p:nvPr/>
        </p:nvPicPr>
        <p:blipFill>
          <a:blip r:embed="rId3">
            <a:alphaModFix/>
          </a:blip>
          <a:stretch>
            <a:fillRect/>
          </a:stretch>
        </p:blipFill>
        <p:spPr>
          <a:xfrm>
            <a:off x="725850" y="3578425"/>
            <a:ext cx="1428750" cy="1428750"/>
          </a:xfrm>
          <a:prstGeom prst="rect">
            <a:avLst/>
          </a:prstGeom>
          <a:noFill/>
          <a:ln>
            <a:noFill/>
          </a:ln>
        </p:spPr>
      </p:pic>
      <p:pic>
        <p:nvPicPr>
          <p:cNvPr id="106" name="Google Shape;106;p20"/>
          <p:cNvPicPr preferRelativeResize="0"/>
          <p:nvPr/>
        </p:nvPicPr>
        <p:blipFill>
          <a:blip r:embed="rId4">
            <a:alphaModFix/>
          </a:blip>
          <a:stretch>
            <a:fillRect/>
          </a:stretch>
        </p:blipFill>
        <p:spPr>
          <a:xfrm>
            <a:off x="3879238" y="3545437"/>
            <a:ext cx="1385525" cy="1385525"/>
          </a:xfrm>
          <a:prstGeom prst="rect">
            <a:avLst/>
          </a:prstGeom>
          <a:noFill/>
          <a:ln>
            <a:noFill/>
          </a:ln>
        </p:spPr>
      </p:pic>
      <p:pic>
        <p:nvPicPr>
          <p:cNvPr id="107" name="Google Shape;107;p20"/>
          <p:cNvPicPr preferRelativeResize="0"/>
          <p:nvPr/>
        </p:nvPicPr>
        <p:blipFill>
          <a:blip r:embed="rId5">
            <a:alphaModFix/>
          </a:blip>
          <a:stretch>
            <a:fillRect/>
          </a:stretch>
        </p:blipFill>
        <p:spPr>
          <a:xfrm>
            <a:off x="6989418" y="3545438"/>
            <a:ext cx="1385525" cy="1385525"/>
          </a:xfrm>
          <a:prstGeom prst="rect">
            <a:avLst/>
          </a:prstGeom>
          <a:noFill/>
          <a:ln>
            <a:noFill/>
          </a:ln>
        </p:spPr>
      </p:pic>
      <p:sp>
        <p:nvSpPr>
          <p:cNvPr id="108" name="Google Shape;108;p20"/>
          <p:cNvSpPr txBox="1"/>
          <p:nvPr/>
        </p:nvSpPr>
        <p:spPr>
          <a:xfrm>
            <a:off x="3475350" y="2243875"/>
            <a:ext cx="2193300" cy="941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2400">
                <a:solidFill>
                  <a:srgbClr val="7CC130"/>
                </a:solidFill>
              </a:rPr>
              <a:t>Career</a:t>
            </a:r>
            <a:endParaRPr sz="2400">
              <a:solidFill>
                <a:srgbClr val="7CC130"/>
              </a:solidFill>
            </a:endParaRPr>
          </a:p>
          <a:p>
            <a:pPr indent="0" lvl="0" marL="0" rtl="0" algn="ctr">
              <a:spcBef>
                <a:spcPts val="0"/>
              </a:spcBef>
              <a:spcAft>
                <a:spcPts val="0"/>
              </a:spcAft>
              <a:buNone/>
            </a:pPr>
            <a:r>
              <a:rPr lang="en-GB" sz="2400">
                <a:solidFill>
                  <a:srgbClr val="7CC130"/>
                </a:solidFill>
              </a:rPr>
              <a:t>Development</a:t>
            </a:r>
            <a:endParaRPr sz="2400">
              <a:solidFill>
                <a:srgbClr val="7CC130"/>
              </a:solidFill>
            </a:endParaRPr>
          </a:p>
        </p:txBody>
      </p:sp>
      <p:sp>
        <p:nvSpPr>
          <p:cNvPr id="109" name="Google Shape;109;p20"/>
          <p:cNvSpPr txBox="1"/>
          <p:nvPr/>
        </p:nvSpPr>
        <p:spPr>
          <a:xfrm>
            <a:off x="6585538" y="2243875"/>
            <a:ext cx="2193300" cy="941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2400">
                <a:solidFill>
                  <a:srgbClr val="7CC130"/>
                </a:solidFill>
              </a:rPr>
              <a:t>Social</a:t>
            </a:r>
            <a:endParaRPr sz="2400">
              <a:solidFill>
                <a:srgbClr val="7CC130"/>
              </a:solidFill>
            </a:endParaRPr>
          </a:p>
          <a:p>
            <a:pPr indent="0" lvl="0" marL="0" rtl="0" algn="ctr">
              <a:spcBef>
                <a:spcPts val="0"/>
              </a:spcBef>
              <a:spcAft>
                <a:spcPts val="0"/>
              </a:spcAft>
              <a:buNone/>
            </a:pPr>
            <a:r>
              <a:rPr lang="en-GB" sz="2400">
                <a:solidFill>
                  <a:srgbClr val="7CC130"/>
                </a:solidFill>
              </a:rPr>
              <a:t>Experience</a:t>
            </a:r>
            <a:endParaRPr sz="2400">
              <a:solidFill>
                <a:srgbClr val="7CC13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113" name="Shape 113"/>
        <p:cNvGrpSpPr/>
        <p:nvPr/>
      </p:nvGrpSpPr>
      <p:grpSpPr>
        <a:xfrm>
          <a:off x="0" y="0"/>
          <a:ext cx="0" cy="0"/>
          <a:chOff x="0" y="0"/>
          <a:chExt cx="0" cy="0"/>
        </a:xfrm>
      </p:grpSpPr>
      <p:sp>
        <p:nvSpPr>
          <p:cNvPr id="114" name="Google Shape;114;p21"/>
          <p:cNvSpPr txBox="1"/>
          <p:nvPr>
            <p:ph type="ctrTitle"/>
          </p:nvPr>
        </p:nvSpPr>
        <p:spPr>
          <a:xfrm>
            <a:off x="2619575" y="1409375"/>
            <a:ext cx="4000800" cy="567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sz="2400">
                <a:solidFill>
                  <a:srgbClr val="7CC130"/>
                </a:solidFill>
              </a:rPr>
              <a:t>How people volunteer?</a:t>
            </a:r>
            <a:endParaRPr sz="2400">
              <a:solidFill>
                <a:srgbClr val="7CC130"/>
              </a:solidFill>
            </a:endParaRPr>
          </a:p>
        </p:txBody>
      </p:sp>
      <p:pic>
        <p:nvPicPr>
          <p:cNvPr descr="Image result for ncvo logo" id="115" name="Google Shape;115;p21"/>
          <p:cNvPicPr preferRelativeResize="0"/>
          <p:nvPr/>
        </p:nvPicPr>
        <p:blipFill rotWithShape="1">
          <a:blip r:embed="rId3">
            <a:alphaModFix/>
          </a:blip>
          <a:srcRect b="14555" l="0" r="0" t="10493"/>
          <a:stretch/>
        </p:blipFill>
        <p:spPr>
          <a:xfrm>
            <a:off x="3439650" y="96450"/>
            <a:ext cx="2360650" cy="1178225"/>
          </a:xfrm>
          <a:prstGeom prst="rect">
            <a:avLst/>
          </a:prstGeom>
          <a:noFill/>
          <a:ln>
            <a:noFill/>
          </a:ln>
        </p:spPr>
      </p:pic>
      <p:pic>
        <p:nvPicPr>
          <p:cNvPr id="116" name="Google Shape;116;p21"/>
          <p:cNvPicPr preferRelativeResize="0"/>
          <p:nvPr/>
        </p:nvPicPr>
        <p:blipFill>
          <a:blip r:embed="rId4">
            <a:alphaModFix/>
          </a:blip>
          <a:stretch>
            <a:fillRect/>
          </a:stretch>
        </p:blipFill>
        <p:spPr>
          <a:xfrm>
            <a:off x="738775" y="3545425"/>
            <a:ext cx="1374200" cy="1374200"/>
          </a:xfrm>
          <a:prstGeom prst="rect">
            <a:avLst/>
          </a:prstGeom>
          <a:noFill/>
          <a:ln>
            <a:noFill/>
          </a:ln>
        </p:spPr>
      </p:pic>
      <p:pic>
        <p:nvPicPr>
          <p:cNvPr id="117" name="Google Shape;117;p21"/>
          <p:cNvPicPr preferRelativeResize="0"/>
          <p:nvPr/>
        </p:nvPicPr>
        <p:blipFill>
          <a:blip r:embed="rId5">
            <a:alphaModFix/>
          </a:blip>
          <a:stretch>
            <a:fillRect/>
          </a:stretch>
        </p:blipFill>
        <p:spPr>
          <a:xfrm>
            <a:off x="3958903" y="3571450"/>
            <a:ext cx="1322150" cy="1322150"/>
          </a:xfrm>
          <a:prstGeom prst="rect">
            <a:avLst/>
          </a:prstGeom>
          <a:noFill/>
          <a:ln>
            <a:noFill/>
          </a:ln>
        </p:spPr>
      </p:pic>
      <p:pic>
        <p:nvPicPr>
          <p:cNvPr id="118" name="Google Shape;118;p21"/>
          <p:cNvPicPr preferRelativeResize="0"/>
          <p:nvPr/>
        </p:nvPicPr>
        <p:blipFill>
          <a:blip r:embed="rId6">
            <a:alphaModFix/>
          </a:blip>
          <a:stretch>
            <a:fillRect/>
          </a:stretch>
        </p:blipFill>
        <p:spPr>
          <a:xfrm>
            <a:off x="7109725" y="3443650"/>
            <a:ext cx="1374200" cy="1374200"/>
          </a:xfrm>
          <a:prstGeom prst="rect">
            <a:avLst/>
          </a:prstGeom>
          <a:noFill/>
          <a:ln>
            <a:noFill/>
          </a:ln>
        </p:spPr>
      </p:pic>
      <p:sp>
        <p:nvSpPr>
          <p:cNvPr id="119" name="Google Shape;119;p21"/>
          <p:cNvSpPr txBox="1"/>
          <p:nvPr/>
        </p:nvSpPr>
        <p:spPr>
          <a:xfrm>
            <a:off x="314550" y="1928350"/>
            <a:ext cx="2360700" cy="1688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6000">
                <a:solidFill>
                  <a:srgbClr val="7CC130"/>
                </a:solidFill>
              </a:rPr>
              <a:t>8.1m</a:t>
            </a:r>
            <a:endParaRPr sz="6000">
              <a:solidFill>
                <a:srgbClr val="7CC130"/>
              </a:solidFill>
            </a:endParaRPr>
          </a:p>
          <a:p>
            <a:pPr indent="0" lvl="0" marL="0" rtl="0" algn="ctr">
              <a:spcBef>
                <a:spcPts val="0"/>
              </a:spcBef>
              <a:spcAft>
                <a:spcPts val="0"/>
              </a:spcAft>
              <a:buNone/>
            </a:pPr>
            <a:r>
              <a:rPr lang="en-GB" sz="1800">
                <a:solidFill>
                  <a:srgbClr val="7CC130"/>
                </a:solidFill>
              </a:rPr>
              <a:t>Organise Event</a:t>
            </a:r>
            <a:endParaRPr sz="1800">
              <a:solidFill>
                <a:srgbClr val="7CC130"/>
              </a:solidFill>
            </a:endParaRPr>
          </a:p>
        </p:txBody>
      </p:sp>
      <p:sp>
        <p:nvSpPr>
          <p:cNvPr id="120" name="Google Shape;120;p21"/>
          <p:cNvSpPr txBox="1"/>
          <p:nvPr/>
        </p:nvSpPr>
        <p:spPr>
          <a:xfrm>
            <a:off x="3545850" y="2057063"/>
            <a:ext cx="2052300" cy="14340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6000">
                <a:solidFill>
                  <a:srgbClr val="7CC130"/>
                </a:solidFill>
              </a:rPr>
              <a:t>5.6</a:t>
            </a:r>
            <a:r>
              <a:rPr lang="en-GB" sz="6000">
                <a:solidFill>
                  <a:srgbClr val="7CC130"/>
                </a:solidFill>
              </a:rPr>
              <a:t>m</a:t>
            </a:r>
            <a:endParaRPr sz="6000">
              <a:solidFill>
                <a:srgbClr val="7CC130"/>
              </a:solidFill>
            </a:endParaRPr>
          </a:p>
          <a:p>
            <a:pPr indent="0" lvl="0" marL="0" rtl="0" algn="ctr">
              <a:spcBef>
                <a:spcPts val="0"/>
              </a:spcBef>
              <a:spcAft>
                <a:spcPts val="0"/>
              </a:spcAft>
              <a:buNone/>
            </a:pPr>
            <a:r>
              <a:rPr lang="en-GB" sz="1800">
                <a:solidFill>
                  <a:srgbClr val="7CC130"/>
                </a:solidFill>
              </a:rPr>
              <a:t>Clerical Work</a:t>
            </a:r>
            <a:endParaRPr sz="1800">
              <a:solidFill>
                <a:srgbClr val="7CC130"/>
              </a:solidFill>
            </a:endParaRPr>
          </a:p>
        </p:txBody>
      </p:sp>
      <p:sp>
        <p:nvSpPr>
          <p:cNvPr id="121" name="Google Shape;121;p21"/>
          <p:cNvSpPr txBox="1"/>
          <p:nvPr/>
        </p:nvSpPr>
        <p:spPr>
          <a:xfrm>
            <a:off x="6770675" y="2057063"/>
            <a:ext cx="2052300" cy="14340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6000">
                <a:solidFill>
                  <a:srgbClr val="7CC130"/>
                </a:solidFill>
              </a:rPr>
              <a:t>5.4m</a:t>
            </a:r>
            <a:endParaRPr sz="6000">
              <a:solidFill>
                <a:srgbClr val="7CC130"/>
              </a:solidFill>
            </a:endParaRPr>
          </a:p>
          <a:p>
            <a:pPr indent="0" lvl="0" marL="0" rtl="0" algn="ctr">
              <a:spcBef>
                <a:spcPts val="0"/>
              </a:spcBef>
              <a:spcAft>
                <a:spcPts val="0"/>
              </a:spcAft>
              <a:buNone/>
            </a:pPr>
            <a:r>
              <a:rPr lang="en-GB" sz="1800">
                <a:solidFill>
                  <a:srgbClr val="7CC130"/>
                </a:solidFill>
              </a:rPr>
              <a:t>Recruitment</a:t>
            </a:r>
            <a:endParaRPr sz="1800">
              <a:solidFill>
                <a:srgbClr val="7CC13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125" name="Shape 125"/>
        <p:cNvGrpSpPr/>
        <p:nvPr/>
      </p:nvGrpSpPr>
      <p:grpSpPr>
        <a:xfrm>
          <a:off x="0" y="0"/>
          <a:ext cx="0" cy="0"/>
          <a:chOff x="0" y="0"/>
          <a:chExt cx="0" cy="0"/>
        </a:xfrm>
      </p:grpSpPr>
      <p:sp>
        <p:nvSpPr>
          <p:cNvPr id="126" name="Google Shape;126;p22"/>
          <p:cNvSpPr txBox="1"/>
          <p:nvPr>
            <p:ph type="ctrTitle"/>
          </p:nvPr>
        </p:nvSpPr>
        <p:spPr>
          <a:xfrm>
            <a:off x="2307604" y="138125"/>
            <a:ext cx="4528800" cy="10419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Arthur Stukas</a:t>
            </a:r>
            <a:endParaRPr>
              <a:solidFill>
                <a:srgbClr val="7CC130"/>
              </a:solidFill>
            </a:endParaRPr>
          </a:p>
        </p:txBody>
      </p:sp>
      <p:sp>
        <p:nvSpPr>
          <p:cNvPr id="127" name="Google Shape;127;p22"/>
          <p:cNvSpPr txBox="1"/>
          <p:nvPr>
            <p:ph type="ctrTitle"/>
          </p:nvPr>
        </p:nvSpPr>
        <p:spPr>
          <a:xfrm>
            <a:off x="1225350" y="953050"/>
            <a:ext cx="6693300" cy="516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sz="2400">
                <a:solidFill>
                  <a:srgbClr val="7CC130"/>
                </a:solidFill>
              </a:rPr>
              <a:t>Volunteer Motivations</a:t>
            </a:r>
            <a:endParaRPr sz="2400">
              <a:solidFill>
                <a:srgbClr val="7CC130"/>
              </a:solidFill>
            </a:endParaRPr>
          </a:p>
        </p:txBody>
      </p:sp>
      <p:sp>
        <p:nvSpPr>
          <p:cNvPr id="128" name="Google Shape;128;p22"/>
          <p:cNvSpPr txBox="1"/>
          <p:nvPr/>
        </p:nvSpPr>
        <p:spPr>
          <a:xfrm>
            <a:off x="458525" y="1545800"/>
            <a:ext cx="8276700" cy="31452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1200"/>
              </a:spcBef>
              <a:spcAft>
                <a:spcPts val="1200"/>
              </a:spcAft>
              <a:buClr>
                <a:schemeClr val="dk1"/>
              </a:buClr>
              <a:buSzPts val="1100"/>
              <a:buFont typeface="Arial"/>
              <a:buNone/>
            </a:pPr>
            <a:r>
              <a:rPr lang="en-GB" sz="3000">
                <a:solidFill>
                  <a:srgbClr val="7CC130"/>
                </a:solidFill>
              </a:rPr>
              <a:t>“T</a:t>
            </a:r>
            <a:r>
              <a:rPr lang="en-GB" sz="3000">
                <a:solidFill>
                  <a:srgbClr val="7CC130"/>
                </a:solidFill>
              </a:rPr>
              <a:t>he organization is responsible for providing opportunities to volunteers to satisfy their primary motives, and if an organization can do this successfully, it can potentially increase the benefits for all. “</a:t>
            </a:r>
            <a:endParaRPr sz="3000">
              <a:solidFill>
                <a:srgbClr val="7CC13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132" name="Shape 132"/>
        <p:cNvGrpSpPr/>
        <p:nvPr/>
      </p:nvGrpSpPr>
      <p:grpSpPr>
        <a:xfrm>
          <a:off x="0" y="0"/>
          <a:ext cx="0" cy="0"/>
          <a:chOff x="0" y="0"/>
          <a:chExt cx="0" cy="0"/>
        </a:xfrm>
      </p:grpSpPr>
      <p:sp>
        <p:nvSpPr>
          <p:cNvPr id="133" name="Google Shape;133;p23"/>
          <p:cNvSpPr txBox="1"/>
          <p:nvPr>
            <p:ph type="ctrTitle"/>
          </p:nvPr>
        </p:nvSpPr>
        <p:spPr>
          <a:xfrm>
            <a:off x="2560350" y="169200"/>
            <a:ext cx="4023300" cy="879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Key Points</a:t>
            </a:r>
            <a:endParaRPr>
              <a:solidFill>
                <a:srgbClr val="7CC130"/>
              </a:solidFill>
            </a:endParaRPr>
          </a:p>
        </p:txBody>
      </p:sp>
      <p:sp>
        <p:nvSpPr>
          <p:cNvPr id="134" name="Google Shape;134;p23"/>
          <p:cNvSpPr txBox="1"/>
          <p:nvPr>
            <p:ph idx="1" type="subTitle"/>
          </p:nvPr>
        </p:nvSpPr>
        <p:spPr>
          <a:xfrm>
            <a:off x="311700" y="1520175"/>
            <a:ext cx="8520600" cy="2366400"/>
          </a:xfrm>
          <a:prstGeom prst="rect">
            <a:avLst/>
          </a:prstGeom>
        </p:spPr>
        <p:txBody>
          <a:bodyPr anchorCtr="0" anchor="t" bIns="91425" lIns="91425" spcFirstLastPara="1" rIns="91425" wrap="square" tIns="91425">
            <a:noAutofit/>
          </a:bodyPr>
          <a:lstStyle/>
          <a:p>
            <a:pPr indent="-406400" lvl="0" marL="457200" rtl="0" algn="ctr">
              <a:spcBef>
                <a:spcPts val="0"/>
              </a:spcBef>
              <a:spcAft>
                <a:spcPts val="0"/>
              </a:spcAft>
              <a:buClr>
                <a:srgbClr val="7CC130"/>
              </a:buClr>
              <a:buSzPts val="2800"/>
              <a:buChar char="❏"/>
            </a:pPr>
            <a:r>
              <a:rPr lang="en-GB">
                <a:solidFill>
                  <a:srgbClr val="7CC130"/>
                </a:solidFill>
              </a:rPr>
              <a:t>91% of charity workers are unpaid</a:t>
            </a:r>
            <a:endParaRPr>
              <a:solidFill>
                <a:srgbClr val="7CC130"/>
              </a:solidFill>
            </a:endParaRPr>
          </a:p>
          <a:p>
            <a:pPr indent="-406400" lvl="0" marL="457200" rtl="0" algn="ctr">
              <a:spcBef>
                <a:spcPts val="0"/>
              </a:spcBef>
              <a:spcAft>
                <a:spcPts val="0"/>
              </a:spcAft>
              <a:buClr>
                <a:srgbClr val="7CC130"/>
              </a:buClr>
              <a:buSzPts val="2800"/>
              <a:buChar char="❏"/>
            </a:pPr>
            <a:r>
              <a:rPr lang="en-GB">
                <a:solidFill>
                  <a:srgbClr val="7CC130"/>
                </a:solidFill>
              </a:rPr>
              <a:t>People volunteer in two ways - altruistic and egoistic</a:t>
            </a:r>
            <a:endParaRPr>
              <a:solidFill>
                <a:srgbClr val="7CC130"/>
              </a:solidFill>
            </a:endParaRPr>
          </a:p>
          <a:p>
            <a:pPr indent="-406400" lvl="0" marL="457200" rtl="0" algn="ctr">
              <a:spcBef>
                <a:spcPts val="0"/>
              </a:spcBef>
              <a:spcAft>
                <a:spcPts val="0"/>
              </a:spcAft>
              <a:buClr>
                <a:srgbClr val="7CC130"/>
              </a:buClr>
              <a:buSzPts val="2800"/>
              <a:buChar char="❏"/>
            </a:pPr>
            <a:r>
              <a:rPr lang="en-GB">
                <a:solidFill>
                  <a:srgbClr val="7CC130"/>
                </a:solidFill>
              </a:rPr>
              <a:t>The </a:t>
            </a:r>
            <a:r>
              <a:rPr lang="en-GB">
                <a:solidFill>
                  <a:srgbClr val="7CC130"/>
                </a:solidFill>
              </a:rPr>
              <a:t>organisation</a:t>
            </a:r>
            <a:r>
              <a:rPr lang="en-GB">
                <a:solidFill>
                  <a:srgbClr val="7CC130"/>
                </a:solidFill>
              </a:rPr>
              <a:t> is responsible for volunteer satisfaction</a:t>
            </a:r>
            <a:endParaRPr>
              <a:solidFill>
                <a:srgbClr val="7CC13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D2D7F"/>
        </a:solidFill>
      </p:bgPr>
    </p:bg>
    <p:spTree>
      <p:nvGrpSpPr>
        <p:cNvPr id="138" name="Shape 138"/>
        <p:cNvGrpSpPr/>
        <p:nvPr/>
      </p:nvGrpSpPr>
      <p:grpSpPr>
        <a:xfrm>
          <a:off x="0" y="0"/>
          <a:ext cx="0" cy="0"/>
          <a:chOff x="0" y="0"/>
          <a:chExt cx="0" cy="0"/>
        </a:xfrm>
      </p:grpSpPr>
      <p:sp>
        <p:nvSpPr>
          <p:cNvPr id="139" name="Google Shape;139;p24"/>
          <p:cNvSpPr txBox="1"/>
          <p:nvPr>
            <p:ph type="ctrTitle"/>
          </p:nvPr>
        </p:nvSpPr>
        <p:spPr>
          <a:xfrm>
            <a:off x="311708" y="-64025"/>
            <a:ext cx="8520600" cy="2052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t>Matthews House</a:t>
            </a:r>
            <a:endParaRPr/>
          </a:p>
        </p:txBody>
      </p:sp>
      <p:pic>
        <p:nvPicPr>
          <p:cNvPr id="140" name="Google Shape;140;p24"/>
          <p:cNvPicPr preferRelativeResize="0"/>
          <p:nvPr/>
        </p:nvPicPr>
        <p:blipFill>
          <a:blip r:embed="rId3">
            <a:alphaModFix/>
          </a:blip>
          <a:stretch>
            <a:fillRect/>
          </a:stretch>
        </p:blipFill>
        <p:spPr>
          <a:xfrm>
            <a:off x="0" y="961800"/>
            <a:ext cx="9143999" cy="3384682"/>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D2D7F"/>
        </a:solidFill>
      </p:bgPr>
    </p:bg>
    <p:spTree>
      <p:nvGrpSpPr>
        <p:cNvPr id="144" name="Shape 144"/>
        <p:cNvGrpSpPr/>
        <p:nvPr/>
      </p:nvGrpSpPr>
      <p:grpSpPr>
        <a:xfrm>
          <a:off x="0" y="0"/>
          <a:ext cx="0" cy="0"/>
          <a:chOff x="0" y="0"/>
          <a:chExt cx="0" cy="0"/>
        </a:xfrm>
      </p:grpSpPr>
      <p:sp>
        <p:nvSpPr>
          <p:cNvPr id="145" name="Google Shape;145;p25"/>
          <p:cNvSpPr txBox="1"/>
          <p:nvPr>
            <p:ph type="ctrTitle"/>
          </p:nvPr>
        </p:nvSpPr>
        <p:spPr>
          <a:xfrm>
            <a:off x="300477" y="0"/>
            <a:ext cx="6157200" cy="2041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FFFFFF"/>
                </a:solidFill>
              </a:rPr>
              <a:t>Matthews House</a:t>
            </a:r>
            <a:endParaRPr>
              <a:solidFill>
                <a:srgbClr val="FFFFFF"/>
              </a:solidFill>
            </a:endParaRPr>
          </a:p>
          <a:p>
            <a:pPr indent="0" lvl="0" marL="0" rtl="0" algn="ctr">
              <a:spcBef>
                <a:spcPts val="0"/>
              </a:spcBef>
              <a:spcAft>
                <a:spcPts val="0"/>
              </a:spcAft>
              <a:buNone/>
            </a:pPr>
            <a:r>
              <a:rPr lang="en-GB">
                <a:solidFill>
                  <a:srgbClr val="FFFFFF"/>
                </a:solidFill>
              </a:rPr>
              <a:t>Situation</a:t>
            </a:r>
            <a:endParaRPr>
              <a:solidFill>
                <a:srgbClr val="FFFFFF"/>
              </a:solidFill>
            </a:endParaRPr>
          </a:p>
        </p:txBody>
      </p:sp>
      <p:sp>
        <p:nvSpPr>
          <p:cNvPr id="146" name="Google Shape;146;p25"/>
          <p:cNvSpPr txBox="1"/>
          <p:nvPr>
            <p:ph idx="1" type="subTitle"/>
          </p:nvPr>
        </p:nvSpPr>
        <p:spPr>
          <a:xfrm>
            <a:off x="890125" y="2384925"/>
            <a:ext cx="4977900" cy="1804800"/>
          </a:xfrm>
          <a:prstGeom prst="rect">
            <a:avLst/>
          </a:prstGeom>
        </p:spPr>
        <p:txBody>
          <a:bodyPr anchorCtr="0" anchor="t" bIns="91425" lIns="91425" spcFirstLastPara="1" rIns="91425" wrap="square" tIns="91425">
            <a:noAutofit/>
          </a:bodyPr>
          <a:lstStyle/>
          <a:p>
            <a:pPr indent="-406400" lvl="0" marL="457200" rtl="0" algn="ctr">
              <a:spcBef>
                <a:spcPts val="0"/>
              </a:spcBef>
              <a:spcAft>
                <a:spcPts val="0"/>
              </a:spcAft>
              <a:buClr>
                <a:srgbClr val="FFFFFF"/>
              </a:buClr>
              <a:buSzPts val="2800"/>
              <a:buChar char="❏"/>
            </a:pPr>
            <a:r>
              <a:rPr lang="en-GB">
                <a:solidFill>
                  <a:srgbClr val="FFFFFF"/>
                </a:solidFill>
              </a:rPr>
              <a:t>2 paid employees</a:t>
            </a:r>
            <a:endParaRPr>
              <a:solidFill>
                <a:srgbClr val="FFFFFF"/>
              </a:solidFill>
            </a:endParaRPr>
          </a:p>
          <a:p>
            <a:pPr indent="-406400" lvl="0" marL="457200" rtl="0" algn="ctr">
              <a:spcBef>
                <a:spcPts val="0"/>
              </a:spcBef>
              <a:spcAft>
                <a:spcPts val="0"/>
              </a:spcAft>
              <a:buClr>
                <a:srgbClr val="FFFFFF"/>
              </a:buClr>
              <a:buSzPts val="2800"/>
              <a:buChar char="❏"/>
            </a:pPr>
            <a:r>
              <a:rPr lang="en-GB">
                <a:solidFill>
                  <a:srgbClr val="FFFFFF"/>
                </a:solidFill>
              </a:rPr>
              <a:t>Manage 80 volunteers</a:t>
            </a:r>
            <a:endParaRPr>
              <a:solidFill>
                <a:srgbClr val="FFFFFF"/>
              </a:solidFill>
            </a:endParaRPr>
          </a:p>
          <a:p>
            <a:pPr indent="-406400" lvl="0" marL="457200" rtl="0" algn="ctr">
              <a:spcBef>
                <a:spcPts val="0"/>
              </a:spcBef>
              <a:spcAft>
                <a:spcPts val="0"/>
              </a:spcAft>
              <a:buClr>
                <a:srgbClr val="FFFFFF"/>
              </a:buClr>
              <a:buSzPts val="2800"/>
              <a:buChar char="❏"/>
            </a:pPr>
            <a:r>
              <a:rPr lang="en-GB">
                <a:solidFill>
                  <a:srgbClr val="FFFFFF"/>
                </a:solidFill>
              </a:rPr>
              <a:t>Use multiple systems</a:t>
            </a:r>
            <a:endParaRPr>
              <a:solidFill>
                <a:srgbClr val="FFFFFF"/>
              </a:solidFill>
            </a:endParaRPr>
          </a:p>
          <a:p>
            <a:pPr indent="-406400" lvl="0" marL="457200" rtl="0" algn="ctr">
              <a:spcBef>
                <a:spcPts val="0"/>
              </a:spcBef>
              <a:spcAft>
                <a:spcPts val="0"/>
              </a:spcAft>
              <a:buClr>
                <a:srgbClr val="FFFFFF"/>
              </a:buClr>
              <a:buSzPts val="2800"/>
              <a:buChar char="❏"/>
            </a:pPr>
            <a:r>
              <a:rPr lang="en-GB">
                <a:solidFill>
                  <a:srgbClr val="FFFFFF"/>
                </a:solidFill>
              </a:rPr>
              <a:t>Stretched out thin</a:t>
            </a:r>
            <a:endParaRPr>
              <a:solidFill>
                <a:srgbClr val="FFFFFF"/>
              </a:solidFill>
            </a:endParaRPr>
          </a:p>
        </p:txBody>
      </p:sp>
      <p:pic>
        <p:nvPicPr>
          <p:cNvPr id="147" name="Google Shape;147;p25"/>
          <p:cNvPicPr preferRelativeResize="0"/>
          <p:nvPr/>
        </p:nvPicPr>
        <p:blipFill>
          <a:blip r:embed="rId3">
            <a:alphaModFix/>
          </a:blip>
          <a:stretch>
            <a:fillRect/>
          </a:stretch>
        </p:blipFill>
        <p:spPr>
          <a:xfrm>
            <a:off x="6525425" y="1386188"/>
            <a:ext cx="2371125" cy="237112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D2D7F"/>
        </a:solidFill>
      </p:bgPr>
    </p:bg>
    <p:spTree>
      <p:nvGrpSpPr>
        <p:cNvPr id="151" name="Shape 151"/>
        <p:cNvGrpSpPr/>
        <p:nvPr/>
      </p:nvGrpSpPr>
      <p:grpSpPr>
        <a:xfrm>
          <a:off x="0" y="0"/>
          <a:ext cx="0" cy="0"/>
          <a:chOff x="0" y="0"/>
          <a:chExt cx="0" cy="0"/>
        </a:xfrm>
      </p:grpSpPr>
      <p:sp>
        <p:nvSpPr>
          <p:cNvPr id="152" name="Google Shape;152;p26"/>
          <p:cNvSpPr txBox="1"/>
          <p:nvPr>
            <p:ph type="ctrTitle"/>
          </p:nvPr>
        </p:nvSpPr>
        <p:spPr>
          <a:xfrm>
            <a:off x="224399" y="193350"/>
            <a:ext cx="8695200" cy="2041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FFFFFF"/>
                </a:solidFill>
              </a:rPr>
              <a:t>What software does Matthews House use now?</a:t>
            </a:r>
            <a:endParaRPr>
              <a:solidFill>
                <a:srgbClr val="FFFFFF"/>
              </a:solidFill>
            </a:endParaRPr>
          </a:p>
        </p:txBody>
      </p:sp>
      <p:pic>
        <p:nvPicPr>
          <p:cNvPr id="153" name="Google Shape;153;p26"/>
          <p:cNvPicPr preferRelativeResize="0"/>
          <p:nvPr/>
        </p:nvPicPr>
        <p:blipFill>
          <a:blip r:embed="rId3">
            <a:alphaModFix/>
          </a:blip>
          <a:stretch>
            <a:fillRect/>
          </a:stretch>
        </p:blipFill>
        <p:spPr>
          <a:xfrm>
            <a:off x="3386438" y="2384913"/>
            <a:ext cx="2371125" cy="23711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D2D7F"/>
        </a:solidFill>
      </p:bgPr>
    </p:bg>
    <p:spTree>
      <p:nvGrpSpPr>
        <p:cNvPr id="157" name="Shape 157"/>
        <p:cNvGrpSpPr/>
        <p:nvPr/>
      </p:nvGrpSpPr>
      <p:grpSpPr>
        <a:xfrm>
          <a:off x="0" y="0"/>
          <a:ext cx="0" cy="0"/>
          <a:chOff x="0" y="0"/>
          <a:chExt cx="0" cy="0"/>
        </a:xfrm>
      </p:grpSpPr>
      <p:sp>
        <p:nvSpPr>
          <p:cNvPr id="158" name="Google Shape;158;p27"/>
          <p:cNvSpPr txBox="1"/>
          <p:nvPr>
            <p:ph type="ctrTitle"/>
          </p:nvPr>
        </p:nvSpPr>
        <p:spPr>
          <a:xfrm>
            <a:off x="1291274" y="249500"/>
            <a:ext cx="4099500" cy="964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FFFFFF"/>
                </a:solidFill>
              </a:rPr>
              <a:t>eTapestry</a:t>
            </a:r>
            <a:endParaRPr>
              <a:solidFill>
                <a:srgbClr val="FFFFFF"/>
              </a:solidFill>
            </a:endParaRPr>
          </a:p>
        </p:txBody>
      </p:sp>
      <p:pic>
        <p:nvPicPr>
          <p:cNvPr id="159" name="Google Shape;159;p27"/>
          <p:cNvPicPr preferRelativeResize="0"/>
          <p:nvPr/>
        </p:nvPicPr>
        <p:blipFill>
          <a:blip r:embed="rId3">
            <a:alphaModFix/>
          </a:blip>
          <a:stretch>
            <a:fillRect/>
          </a:stretch>
        </p:blipFill>
        <p:spPr>
          <a:xfrm>
            <a:off x="7218746" y="69821"/>
            <a:ext cx="1658375" cy="1658350"/>
          </a:xfrm>
          <a:prstGeom prst="rect">
            <a:avLst/>
          </a:prstGeom>
          <a:noFill/>
          <a:ln>
            <a:noFill/>
          </a:ln>
        </p:spPr>
      </p:pic>
      <p:pic>
        <p:nvPicPr>
          <p:cNvPr id="160" name="Google Shape;160;p27"/>
          <p:cNvPicPr preferRelativeResize="0"/>
          <p:nvPr/>
        </p:nvPicPr>
        <p:blipFill>
          <a:blip r:embed="rId4">
            <a:alphaModFix/>
          </a:blip>
          <a:stretch>
            <a:fillRect/>
          </a:stretch>
        </p:blipFill>
        <p:spPr>
          <a:xfrm>
            <a:off x="3794525" y="1932350"/>
            <a:ext cx="5161226" cy="3079525"/>
          </a:xfrm>
          <a:prstGeom prst="rect">
            <a:avLst/>
          </a:prstGeom>
          <a:noFill/>
          <a:ln>
            <a:noFill/>
          </a:ln>
        </p:spPr>
      </p:pic>
      <p:sp>
        <p:nvSpPr>
          <p:cNvPr id="161" name="Google Shape;161;p27"/>
          <p:cNvSpPr txBox="1"/>
          <p:nvPr/>
        </p:nvSpPr>
        <p:spPr>
          <a:xfrm>
            <a:off x="134850" y="1460675"/>
            <a:ext cx="3515100" cy="3492600"/>
          </a:xfrm>
          <a:prstGeom prst="rect">
            <a:avLst/>
          </a:prstGeom>
          <a:noFill/>
          <a:ln>
            <a:noFill/>
          </a:ln>
        </p:spPr>
        <p:txBody>
          <a:bodyPr anchorCtr="0" anchor="t" bIns="91425" lIns="91425" spcFirstLastPara="1" rIns="91425" wrap="square" tIns="91425">
            <a:noAutofit/>
          </a:bodyPr>
          <a:lstStyle/>
          <a:p>
            <a:pPr indent="-381000" lvl="0" marL="457200" rtl="0" algn="l">
              <a:spcBef>
                <a:spcPts val="0"/>
              </a:spcBef>
              <a:spcAft>
                <a:spcPts val="0"/>
              </a:spcAft>
              <a:buClr>
                <a:srgbClr val="FFFFFF"/>
              </a:buClr>
              <a:buSzPts val="2400"/>
              <a:buChar char="❏"/>
            </a:pPr>
            <a:r>
              <a:rPr lang="en-GB" sz="2400">
                <a:solidFill>
                  <a:srgbClr val="FFFFFF"/>
                </a:solidFill>
              </a:rPr>
              <a:t>Designed to enhance communication</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Track Donations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Set Goals/ Track progress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Run </a:t>
            </a:r>
            <a:r>
              <a:rPr lang="en-GB" sz="2400">
                <a:solidFill>
                  <a:srgbClr val="FFFFFF"/>
                </a:solidFill>
              </a:rPr>
              <a:t>queries</a:t>
            </a:r>
            <a:r>
              <a:rPr lang="en-GB" sz="2400">
                <a:solidFill>
                  <a:srgbClr val="FFFFFF"/>
                </a:solidFill>
              </a:rPr>
              <a:t> to generate reports against financial data</a:t>
            </a:r>
            <a:endParaRPr sz="2400">
              <a:solidFill>
                <a:srgbClr val="FFFFFF"/>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D2D7F"/>
        </a:solidFill>
      </p:bgPr>
    </p:bg>
    <p:spTree>
      <p:nvGrpSpPr>
        <p:cNvPr id="165" name="Shape 165"/>
        <p:cNvGrpSpPr/>
        <p:nvPr/>
      </p:nvGrpSpPr>
      <p:grpSpPr>
        <a:xfrm>
          <a:off x="0" y="0"/>
          <a:ext cx="0" cy="0"/>
          <a:chOff x="0" y="0"/>
          <a:chExt cx="0" cy="0"/>
        </a:xfrm>
      </p:grpSpPr>
      <p:sp>
        <p:nvSpPr>
          <p:cNvPr id="166" name="Google Shape;166;p28"/>
          <p:cNvSpPr txBox="1"/>
          <p:nvPr>
            <p:ph type="ctrTitle"/>
          </p:nvPr>
        </p:nvSpPr>
        <p:spPr>
          <a:xfrm>
            <a:off x="1291274" y="249500"/>
            <a:ext cx="4099500" cy="964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FFFFFF"/>
                </a:solidFill>
              </a:rPr>
              <a:t>Church Suite</a:t>
            </a:r>
            <a:endParaRPr>
              <a:solidFill>
                <a:srgbClr val="FFFFFF"/>
              </a:solidFill>
            </a:endParaRPr>
          </a:p>
        </p:txBody>
      </p:sp>
      <p:pic>
        <p:nvPicPr>
          <p:cNvPr id="167" name="Google Shape;167;p28"/>
          <p:cNvPicPr preferRelativeResize="0"/>
          <p:nvPr/>
        </p:nvPicPr>
        <p:blipFill>
          <a:blip r:embed="rId3">
            <a:alphaModFix/>
          </a:blip>
          <a:stretch>
            <a:fillRect/>
          </a:stretch>
        </p:blipFill>
        <p:spPr>
          <a:xfrm>
            <a:off x="7218746" y="69821"/>
            <a:ext cx="1658375" cy="1658350"/>
          </a:xfrm>
          <a:prstGeom prst="rect">
            <a:avLst/>
          </a:prstGeom>
          <a:noFill/>
          <a:ln>
            <a:noFill/>
          </a:ln>
        </p:spPr>
      </p:pic>
      <p:sp>
        <p:nvSpPr>
          <p:cNvPr id="168" name="Google Shape;168;p28"/>
          <p:cNvSpPr txBox="1"/>
          <p:nvPr/>
        </p:nvSpPr>
        <p:spPr>
          <a:xfrm>
            <a:off x="89925" y="1460675"/>
            <a:ext cx="4009200" cy="3492600"/>
          </a:xfrm>
          <a:prstGeom prst="rect">
            <a:avLst/>
          </a:prstGeom>
          <a:noFill/>
          <a:ln>
            <a:noFill/>
          </a:ln>
        </p:spPr>
        <p:txBody>
          <a:bodyPr anchorCtr="0" anchor="t" bIns="91425" lIns="91425" spcFirstLastPara="1" rIns="91425" wrap="square" tIns="91425">
            <a:noAutofit/>
          </a:bodyPr>
          <a:lstStyle/>
          <a:p>
            <a:pPr indent="-381000" lvl="0" marL="457200" rtl="0" algn="l">
              <a:spcBef>
                <a:spcPts val="0"/>
              </a:spcBef>
              <a:spcAft>
                <a:spcPts val="0"/>
              </a:spcAft>
              <a:buClr>
                <a:srgbClr val="FFFFFF"/>
              </a:buClr>
              <a:buSzPts val="2400"/>
              <a:buChar char="❏"/>
            </a:pPr>
            <a:r>
              <a:rPr lang="en-GB" sz="2400">
                <a:solidFill>
                  <a:srgbClr val="FFFFFF"/>
                </a:solidFill>
              </a:rPr>
              <a:t>Staff management</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Volunteer management</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Create Events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Assign Volunteers to Events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Communicate with Volunteers</a:t>
            </a:r>
            <a:endParaRPr sz="2400">
              <a:solidFill>
                <a:srgbClr val="FFFFFF"/>
              </a:solidFill>
            </a:endParaRPr>
          </a:p>
        </p:txBody>
      </p:sp>
      <p:pic>
        <p:nvPicPr>
          <p:cNvPr id="169" name="Google Shape;169;p28"/>
          <p:cNvPicPr preferRelativeResize="0"/>
          <p:nvPr/>
        </p:nvPicPr>
        <p:blipFill>
          <a:blip r:embed="rId4">
            <a:alphaModFix/>
          </a:blip>
          <a:stretch>
            <a:fillRect/>
          </a:stretch>
        </p:blipFill>
        <p:spPr>
          <a:xfrm>
            <a:off x="4341425" y="1903046"/>
            <a:ext cx="4600832" cy="3110529"/>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D2D7F"/>
        </a:solidFill>
      </p:bgPr>
    </p:bg>
    <p:spTree>
      <p:nvGrpSpPr>
        <p:cNvPr id="173" name="Shape 173"/>
        <p:cNvGrpSpPr/>
        <p:nvPr/>
      </p:nvGrpSpPr>
      <p:grpSpPr>
        <a:xfrm>
          <a:off x="0" y="0"/>
          <a:ext cx="0" cy="0"/>
          <a:chOff x="0" y="0"/>
          <a:chExt cx="0" cy="0"/>
        </a:xfrm>
      </p:grpSpPr>
      <p:sp>
        <p:nvSpPr>
          <p:cNvPr id="174" name="Google Shape;174;p29"/>
          <p:cNvSpPr txBox="1"/>
          <p:nvPr>
            <p:ph type="ctrTitle"/>
          </p:nvPr>
        </p:nvSpPr>
        <p:spPr>
          <a:xfrm>
            <a:off x="1291274" y="249500"/>
            <a:ext cx="4099500" cy="964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FFFFFF"/>
                </a:solidFill>
              </a:rPr>
              <a:t>One Drive</a:t>
            </a:r>
            <a:endParaRPr>
              <a:solidFill>
                <a:srgbClr val="FFFFFF"/>
              </a:solidFill>
            </a:endParaRPr>
          </a:p>
        </p:txBody>
      </p:sp>
      <p:pic>
        <p:nvPicPr>
          <p:cNvPr id="175" name="Google Shape;175;p29"/>
          <p:cNvPicPr preferRelativeResize="0"/>
          <p:nvPr/>
        </p:nvPicPr>
        <p:blipFill>
          <a:blip r:embed="rId3">
            <a:alphaModFix/>
          </a:blip>
          <a:stretch>
            <a:fillRect/>
          </a:stretch>
        </p:blipFill>
        <p:spPr>
          <a:xfrm>
            <a:off x="7218746" y="69821"/>
            <a:ext cx="1658375" cy="1658350"/>
          </a:xfrm>
          <a:prstGeom prst="rect">
            <a:avLst/>
          </a:prstGeom>
          <a:noFill/>
          <a:ln>
            <a:noFill/>
          </a:ln>
        </p:spPr>
      </p:pic>
      <p:sp>
        <p:nvSpPr>
          <p:cNvPr id="176" name="Google Shape;176;p29"/>
          <p:cNvSpPr txBox="1"/>
          <p:nvPr/>
        </p:nvSpPr>
        <p:spPr>
          <a:xfrm>
            <a:off x="89925" y="1460675"/>
            <a:ext cx="4009200" cy="3492600"/>
          </a:xfrm>
          <a:prstGeom prst="rect">
            <a:avLst/>
          </a:prstGeom>
          <a:noFill/>
          <a:ln>
            <a:noFill/>
          </a:ln>
        </p:spPr>
        <p:txBody>
          <a:bodyPr anchorCtr="0" anchor="t" bIns="91425" lIns="91425" spcFirstLastPara="1" rIns="91425" wrap="square" tIns="91425">
            <a:noAutofit/>
          </a:bodyPr>
          <a:lstStyle/>
          <a:p>
            <a:pPr indent="-381000" lvl="0" marL="457200" rtl="0" algn="l">
              <a:spcBef>
                <a:spcPts val="0"/>
              </a:spcBef>
              <a:spcAft>
                <a:spcPts val="0"/>
              </a:spcAft>
              <a:buClr>
                <a:srgbClr val="FFFFFF"/>
              </a:buClr>
              <a:buSzPts val="2400"/>
              <a:buChar char="❏"/>
            </a:pPr>
            <a:r>
              <a:rPr lang="en-GB" sz="2400">
                <a:solidFill>
                  <a:srgbClr val="FFFFFF"/>
                </a:solidFill>
              </a:rPr>
              <a:t>Manage files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Backup files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Send/Share files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Shared access for employees or volunteers remotely. </a:t>
            </a:r>
            <a:endParaRPr sz="2400">
              <a:solidFill>
                <a:srgbClr val="FFFFFF"/>
              </a:solidFill>
            </a:endParaRPr>
          </a:p>
        </p:txBody>
      </p:sp>
      <p:pic>
        <p:nvPicPr>
          <p:cNvPr id="177" name="Google Shape;177;p29"/>
          <p:cNvPicPr preferRelativeResize="0"/>
          <p:nvPr/>
        </p:nvPicPr>
        <p:blipFill>
          <a:blip r:embed="rId4">
            <a:alphaModFix/>
          </a:blip>
          <a:stretch>
            <a:fillRect/>
          </a:stretch>
        </p:blipFill>
        <p:spPr>
          <a:xfrm>
            <a:off x="4251525" y="1880571"/>
            <a:ext cx="4740074" cy="2661371"/>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D2D7F"/>
        </a:solidFill>
      </p:bgPr>
    </p:bg>
    <p:spTree>
      <p:nvGrpSpPr>
        <p:cNvPr id="181" name="Shape 181"/>
        <p:cNvGrpSpPr/>
        <p:nvPr/>
      </p:nvGrpSpPr>
      <p:grpSpPr>
        <a:xfrm>
          <a:off x="0" y="0"/>
          <a:ext cx="0" cy="0"/>
          <a:chOff x="0" y="0"/>
          <a:chExt cx="0" cy="0"/>
        </a:xfrm>
      </p:grpSpPr>
      <p:sp>
        <p:nvSpPr>
          <p:cNvPr id="182" name="Google Shape;182;p30"/>
          <p:cNvSpPr txBox="1"/>
          <p:nvPr>
            <p:ph type="ctrTitle"/>
          </p:nvPr>
        </p:nvSpPr>
        <p:spPr>
          <a:xfrm>
            <a:off x="1291274" y="249500"/>
            <a:ext cx="4099500" cy="964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FFFFFF"/>
                </a:solidFill>
              </a:rPr>
              <a:t>To-Do</a:t>
            </a:r>
            <a:endParaRPr>
              <a:solidFill>
                <a:srgbClr val="FFFFFF"/>
              </a:solidFill>
            </a:endParaRPr>
          </a:p>
        </p:txBody>
      </p:sp>
      <p:pic>
        <p:nvPicPr>
          <p:cNvPr id="183" name="Google Shape;183;p30"/>
          <p:cNvPicPr preferRelativeResize="0"/>
          <p:nvPr/>
        </p:nvPicPr>
        <p:blipFill>
          <a:blip r:embed="rId3">
            <a:alphaModFix/>
          </a:blip>
          <a:stretch>
            <a:fillRect/>
          </a:stretch>
        </p:blipFill>
        <p:spPr>
          <a:xfrm>
            <a:off x="7218746" y="69821"/>
            <a:ext cx="1658375" cy="1658350"/>
          </a:xfrm>
          <a:prstGeom prst="rect">
            <a:avLst/>
          </a:prstGeom>
          <a:noFill/>
          <a:ln>
            <a:noFill/>
          </a:ln>
        </p:spPr>
      </p:pic>
      <p:sp>
        <p:nvSpPr>
          <p:cNvPr id="184" name="Google Shape;184;p30"/>
          <p:cNvSpPr txBox="1"/>
          <p:nvPr/>
        </p:nvSpPr>
        <p:spPr>
          <a:xfrm>
            <a:off x="89925" y="1460675"/>
            <a:ext cx="4009200" cy="3492600"/>
          </a:xfrm>
          <a:prstGeom prst="rect">
            <a:avLst/>
          </a:prstGeom>
          <a:noFill/>
          <a:ln>
            <a:noFill/>
          </a:ln>
        </p:spPr>
        <p:txBody>
          <a:bodyPr anchorCtr="0" anchor="t" bIns="91425" lIns="91425" spcFirstLastPara="1" rIns="91425" wrap="square" tIns="91425">
            <a:noAutofit/>
          </a:bodyPr>
          <a:lstStyle/>
          <a:p>
            <a:pPr indent="-381000" lvl="0" marL="457200" rtl="0" algn="l">
              <a:spcBef>
                <a:spcPts val="0"/>
              </a:spcBef>
              <a:spcAft>
                <a:spcPts val="0"/>
              </a:spcAft>
              <a:buClr>
                <a:srgbClr val="FFFFFF"/>
              </a:buClr>
              <a:buSzPts val="2400"/>
              <a:buChar char="❏"/>
            </a:pPr>
            <a:r>
              <a:rPr lang="en-GB" sz="2400">
                <a:solidFill>
                  <a:srgbClr val="FFFFFF"/>
                </a:solidFill>
              </a:rPr>
              <a:t>Used by social media teams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Collaboration application to fulfill tasks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Can assign tasks to users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Due date, reminders, file sharing</a:t>
            </a:r>
            <a:endParaRPr sz="2400">
              <a:solidFill>
                <a:srgbClr val="FFFFFF"/>
              </a:solidFill>
            </a:endParaRPr>
          </a:p>
        </p:txBody>
      </p:sp>
      <p:pic>
        <p:nvPicPr>
          <p:cNvPr id="185" name="Google Shape;185;p30"/>
          <p:cNvPicPr preferRelativeResize="0"/>
          <p:nvPr/>
        </p:nvPicPr>
        <p:blipFill>
          <a:blip r:embed="rId4">
            <a:alphaModFix/>
          </a:blip>
          <a:stretch>
            <a:fillRect/>
          </a:stretch>
        </p:blipFill>
        <p:spPr>
          <a:xfrm>
            <a:off x="4251525" y="1880571"/>
            <a:ext cx="4740075" cy="2902087"/>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D2D7F"/>
        </a:solidFill>
      </p:bgPr>
    </p:bg>
    <p:spTree>
      <p:nvGrpSpPr>
        <p:cNvPr id="189" name="Shape 189"/>
        <p:cNvGrpSpPr/>
        <p:nvPr/>
      </p:nvGrpSpPr>
      <p:grpSpPr>
        <a:xfrm>
          <a:off x="0" y="0"/>
          <a:ext cx="0" cy="0"/>
          <a:chOff x="0" y="0"/>
          <a:chExt cx="0" cy="0"/>
        </a:xfrm>
      </p:grpSpPr>
      <p:sp>
        <p:nvSpPr>
          <p:cNvPr id="190" name="Google Shape;190;p31"/>
          <p:cNvSpPr txBox="1"/>
          <p:nvPr>
            <p:ph type="ctrTitle"/>
          </p:nvPr>
        </p:nvSpPr>
        <p:spPr>
          <a:xfrm>
            <a:off x="1291275" y="249500"/>
            <a:ext cx="5379600" cy="964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FFFFFF"/>
                </a:solidFill>
              </a:rPr>
              <a:t>Microsoft Planner</a:t>
            </a:r>
            <a:endParaRPr>
              <a:solidFill>
                <a:srgbClr val="FFFFFF"/>
              </a:solidFill>
            </a:endParaRPr>
          </a:p>
        </p:txBody>
      </p:sp>
      <p:pic>
        <p:nvPicPr>
          <p:cNvPr id="191" name="Google Shape;191;p31"/>
          <p:cNvPicPr preferRelativeResize="0"/>
          <p:nvPr/>
        </p:nvPicPr>
        <p:blipFill>
          <a:blip r:embed="rId3">
            <a:alphaModFix/>
          </a:blip>
          <a:stretch>
            <a:fillRect/>
          </a:stretch>
        </p:blipFill>
        <p:spPr>
          <a:xfrm>
            <a:off x="7218746" y="69821"/>
            <a:ext cx="1658375" cy="1658350"/>
          </a:xfrm>
          <a:prstGeom prst="rect">
            <a:avLst/>
          </a:prstGeom>
          <a:noFill/>
          <a:ln>
            <a:noFill/>
          </a:ln>
        </p:spPr>
      </p:pic>
      <p:sp>
        <p:nvSpPr>
          <p:cNvPr id="192" name="Google Shape;192;p31"/>
          <p:cNvSpPr txBox="1"/>
          <p:nvPr/>
        </p:nvSpPr>
        <p:spPr>
          <a:xfrm>
            <a:off x="89925" y="1460675"/>
            <a:ext cx="4009200" cy="2369700"/>
          </a:xfrm>
          <a:prstGeom prst="rect">
            <a:avLst/>
          </a:prstGeom>
          <a:noFill/>
          <a:ln>
            <a:noFill/>
          </a:ln>
        </p:spPr>
        <p:txBody>
          <a:bodyPr anchorCtr="0" anchor="t" bIns="91425" lIns="91425" spcFirstLastPara="1" rIns="91425" wrap="square" tIns="91425">
            <a:noAutofit/>
          </a:bodyPr>
          <a:lstStyle/>
          <a:p>
            <a:pPr indent="-381000" lvl="0" marL="457200" rtl="0" algn="l">
              <a:spcBef>
                <a:spcPts val="0"/>
              </a:spcBef>
              <a:spcAft>
                <a:spcPts val="0"/>
              </a:spcAft>
              <a:buClr>
                <a:srgbClr val="FFFFFF"/>
              </a:buClr>
              <a:buSzPts val="2400"/>
              <a:buChar char="❏"/>
            </a:pPr>
            <a:r>
              <a:rPr lang="en-GB" sz="2400">
                <a:solidFill>
                  <a:srgbClr val="FFFFFF"/>
                </a:solidFill>
              </a:rPr>
              <a:t>Track incidents which occur on premises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Attach</a:t>
            </a:r>
            <a:r>
              <a:rPr lang="en-GB" sz="2400">
                <a:solidFill>
                  <a:srgbClr val="FFFFFF"/>
                </a:solidFill>
              </a:rPr>
              <a:t> text, images and video to incidents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Track incident progress</a:t>
            </a:r>
            <a:endParaRPr sz="2400">
              <a:solidFill>
                <a:srgbClr val="FFFFFF"/>
              </a:solidFill>
            </a:endParaRPr>
          </a:p>
        </p:txBody>
      </p:sp>
      <p:pic>
        <p:nvPicPr>
          <p:cNvPr id="193" name="Google Shape;193;p31"/>
          <p:cNvPicPr preferRelativeResize="0"/>
          <p:nvPr/>
        </p:nvPicPr>
        <p:blipFill>
          <a:blip r:embed="rId4">
            <a:alphaModFix/>
          </a:blip>
          <a:stretch>
            <a:fillRect/>
          </a:stretch>
        </p:blipFill>
        <p:spPr>
          <a:xfrm>
            <a:off x="4572000" y="1813196"/>
            <a:ext cx="4257675" cy="305752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D2D7F"/>
        </a:solidFill>
      </p:bgPr>
    </p:bg>
    <p:spTree>
      <p:nvGrpSpPr>
        <p:cNvPr id="197" name="Shape 197"/>
        <p:cNvGrpSpPr/>
        <p:nvPr/>
      </p:nvGrpSpPr>
      <p:grpSpPr>
        <a:xfrm>
          <a:off x="0" y="0"/>
          <a:ext cx="0" cy="0"/>
          <a:chOff x="0" y="0"/>
          <a:chExt cx="0" cy="0"/>
        </a:xfrm>
      </p:grpSpPr>
      <p:sp>
        <p:nvSpPr>
          <p:cNvPr id="198" name="Google Shape;198;p32"/>
          <p:cNvSpPr txBox="1"/>
          <p:nvPr>
            <p:ph type="ctrTitle"/>
          </p:nvPr>
        </p:nvSpPr>
        <p:spPr>
          <a:xfrm>
            <a:off x="1291275" y="249500"/>
            <a:ext cx="5379600" cy="964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FFFFFF"/>
                </a:solidFill>
              </a:rPr>
              <a:t>WhatsApp</a:t>
            </a:r>
            <a:endParaRPr>
              <a:solidFill>
                <a:srgbClr val="FFFFFF"/>
              </a:solidFill>
            </a:endParaRPr>
          </a:p>
        </p:txBody>
      </p:sp>
      <p:pic>
        <p:nvPicPr>
          <p:cNvPr id="199" name="Google Shape;199;p32"/>
          <p:cNvPicPr preferRelativeResize="0"/>
          <p:nvPr/>
        </p:nvPicPr>
        <p:blipFill>
          <a:blip r:embed="rId3">
            <a:alphaModFix/>
          </a:blip>
          <a:stretch>
            <a:fillRect/>
          </a:stretch>
        </p:blipFill>
        <p:spPr>
          <a:xfrm>
            <a:off x="7218746" y="69821"/>
            <a:ext cx="1658375" cy="1658350"/>
          </a:xfrm>
          <a:prstGeom prst="rect">
            <a:avLst/>
          </a:prstGeom>
          <a:noFill/>
          <a:ln>
            <a:noFill/>
          </a:ln>
        </p:spPr>
      </p:pic>
      <p:sp>
        <p:nvSpPr>
          <p:cNvPr id="200" name="Google Shape;200;p32"/>
          <p:cNvSpPr txBox="1"/>
          <p:nvPr/>
        </p:nvSpPr>
        <p:spPr>
          <a:xfrm>
            <a:off x="123625" y="1438225"/>
            <a:ext cx="4009200" cy="2369700"/>
          </a:xfrm>
          <a:prstGeom prst="rect">
            <a:avLst/>
          </a:prstGeom>
          <a:noFill/>
          <a:ln>
            <a:noFill/>
          </a:ln>
        </p:spPr>
        <p:txBody>
          <a:bodyPr anchorCtr="0" anchor="t" bIns="91425" lIns="91425" spcFirstLastPara="1" rIns="91425" wrap="square" tIns="91425">
            <a:noAutofit/>
          </a:bodyPr>
          <a:lstStyle/>
          <a:p>
            <a:pPr indent="-381000" lvl="0" marL="457200" rtl="0" algn="l">
              <a:spcBef>
                <a:spcPts val="0"/>
              </a:spcBef>
              <a:spcAft>
                <a:spcPts val="0"/>
              </a:spcAft>
              <a:buClr>
                <a:srgbClr val="FFFFFF"/>
              </a:buClr>
              <a:buSzPts val="2400"/>
              <a:buChar char="❏"/>
            </a:pPr>
            <a:r>
              <a:rPr lang="en-GB" sz="2400">
                <a:solidFill>
                  <a:srgbClr val="FFFFFF"/>
                </a:solidFill>
              </a:rPr>
              <a:t>Group chat to communicate with volunteers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Calls to action when help is needed</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Sharing of relevant news or media</a:t>
            </a:r>
            <a:endParaRPr sz="2400">
              <a:solidFill>
                <a:srgbClr val="FFFFFF"/>
              </a:solidFill>
            </a:endParaRPr>
          </a:p>
        </p:txBody>
      </p:sp>
      <p:pic>
        <p:nvPicPr>
          <p:cNvPr id="201" name="Google Shape;201;p32"/>
          <p:cNvPicPr preferRelativeResize="0"/>
          <p:nvPr/>
        </p:nvPicPr>
        <p:blipFill>
          <a:blip r:embed="rId4">
            <a:alphaModFix/>
          </a:blip>
          <a:stretch>
            <a:fillRect/>
          </a:stretch>
        </p:blipFill>
        <p:spPr>
          <a:xfrm>
            <a:off x="4251525" y="1880571"/>
            <a:ext cx="4740074" cy="2906781"/>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D2D7F"/>
        </a:solidFill>
      </p:bgPr>
    </p:bg>
    <p:spTree>
      <p:nvGrpSpPr>
        <p:cNvPr id="205" name="Shape 205"/>
        <p:cNvGrpSpPr/>
        <p:nvPr/>
      </p:nvGrpSpPr>
      <p:grpSpPr>
        <a:xfrm>
          <a:off x="0" y="0"/>
          <a:ext cx="0" cy="0"/>
          <a:chOff x="0" y="0"/>
          <a:chExt cx="0" cy="0"/>
        </a:xfrm>
      </p:grpSpPr>
      <p:sp>
        <p:nvSpPr>
          <p:cNvPr id="206" name="Google Shape;206;p33"/>
          <p:cNvSpPr txBox="1"/>
          <p:nvPr>
            <p:ph type="ctrTitle"/>
          </p:nvPr>
        </p:nvSpPr>
        <p:spPr>
          <a:xfrm>
            <a:off x="1291275" y="249500"/>
            <a:ext cx="5379600" cy="964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FFFFFF"/>
                </a:solidFill>
              </a:rPr>
              <a:t>Conclusions</a:t>
            </a:r>
            <a:endParaRPr>
              <a:solidFill>
                <a:srgbClr val="FFFFFF"/>
              </a:solidFill>
            </a:endParaRPr>
          </a:p>
        </p:txBody>
      </p:sp>
      <p:pic>
        <p:nvPicPr>
          <p:cNvPr id="207" name="Google Shape;207;p33"/>
          <p:cNvPicPr preferRelativeResize="0"/>
          <p:nvPr/>
        </p:nvPicPr>
        <p:blipFill>
          <a:blip r:embed="rId3">
            <a:alphaModFix/>
          </a:blip>
          <a:stretch>
            <a:fillRect/>
          </a:stretch>
        </p:blipFill>
        <p:spPr>
          <a:xfrm>
            <a:off x="7218746" y="69821"/>
            <a:ext cx="1658375" cy="1658350"/>
          </a:xfrm>
          <a:prstGeom prst="rect">
            <a:avLst/>
          </a:prstGeom>
          <a:noFill/>
          <a:ln>
            <a:noFill/>
          </a:ln>
        </p:spPr>
      </p:pic>
      <p:sp>
        <p:nvSpPr>
          <p:cNvPr id="208" name="Google Shape;208;p33"/>
          <p:cNvSpPr txBox="1"/>
          <p:nvPr/>
        </p:nvSpPr>
        <p:spPr>
          <a:xfrm>
            <a:off x="415625" y="1831275"/>
            <a:ext cx="7625400" cy="2369700"/>
          </a:xfrm>
          <a:prstGeom prst="rect">
            <a:avLst/>
          </a:prstGeom>
          <a:noFill/>
          <a:ln>
            <a:noFill/>
          </a:ln>
        </p:spPr>
        <p:txBody>
          <a:bodyPr anchorCtr="0" anchor="t" bIns="91425" lIns="91425" spcFirstLastPara="1" rIns="91425" wrap="square" tIns="91425">
            <a:noAutofit/>
          </a:bodyPr>
          <a:lstStyle/>
          <a:p>
            <a:pPr indent="-381000" lvl="0" marL="457200" rtl="0" algn="l">
              <a:spcBef>
                <a:spcPts val="0"/>
              </a:spcBef>
              <a:spcAft>
                <a:spcPts val="0"/>
              </a:spcAft>
              <a:buClr>
                <a:srgbClr val="FFFFFF"/>
              </a:buClr>
              <a:buSzPts val="2400"/>
              <a:buChar char="❏"/>
            </a:pPr>
            <a:r>
              <a:rPr lang="en-GB" sz="2400">
                <a:solidFill>
                  <a:srgbClr val="FFFFFF"/>
                </a:solidFill>
              </a:rPr>
              <a:t>Multiple software solutions used to complete organisational goals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Different accounts needed for each software</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Correct license needed, may cost money</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Completing task requires knowledge of each software used</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The system is spread out</a:t>
            </a:r>
            <a:endParaRPr sz="2400">
              <a:solidFill>
                <a:srgbClr val="FFFFFF"/>
              </a:solidFill>
            </a:endParaRPr>
          </a:p>
          <a:p>
            <a:pPr indent="0" lvl="0" marL="914400" rtl="0" algn="l">
              <a:spcBef>
                <a:spcPts val="0"/>
              </a:spcBef>
              <a:spcAft>
                <a:spcPts val="0"/>
              </a:spcAft>
              <a:buNone/>
            </a:pPr>
            <a:r>
              <a:t/>
            </a:r>
            <a:endParaRPr sz="2400">
              <a:solidFill>
                <a:srgbClr val="FFFFFF"/>
              </a:solidFill>
            </a:endParaRPr>
          </a:p>
          <a:p>
            <a:pPr indent="0" lvl="0" marL="914400" rtl="0" algn="l">
              <a:spcBef>
                <a:spcPts val="0"/>
              </a:spcBef>
              <a:spcAft>
                <a:spcPts val="0"/>
              </a:spcAft>
              <a:buNone/>
            </a:pPr>
            <a:r>
              <a:t/>
            </a:r>
            <a:endParaRPr sz="2400">
              <a:solidFill>
                <a:srgbClr val="FFFFFF"/>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D2D7F"/>
        </a:solidFill>
      </p:bgPr>
    </p:bg>
    <p:spTree>
      <p:nvGrpSpPr>
        <p:cNvPr id="212" name="Shape 212"/>
        <p:cNvGrpSpPr/>
        <p:nvPr/>
      </p:nvGrpSpPr>
      <p:grpSpPr>
        <a:xfrm>
          <a:off x="0" y="0"/>
          <a:ext cx="0" cy="0"/>
          <a:chOff x="0" y="0"/>
          <a:chExt cx="0" cy="0"/>
        </a:xfrm>
      </p:grpSpPr>
      <p:pic>
        <p:nvPicPr>
          <p:cNvPr id="213" name="Google Shape;213;p34"/>
          <p:cNvPicPr preferRelativeResize="0"/>
          <p:nvPr/>
        </p:nvPicPr>
        <p:blipFill>
          <a:blip r:embed="rId3">
            <a:alphaModFix/>
          </a:blip>
          <a:stretch>
            <a:fillRect/>
          </a:stretch>
        </p:blipFill>
        <p:spPr>
          <a:xfrm>
            <a:off x="3666609" y="172921"/>
            <a:ext cx="1658375" cy="1658350"/>
          </a:xfrm>
          <a:prstGeom prst="rect">
            <a:avLst/>
          </a:prstGeom>
          <a:noFill/>
          <a:ln>
            <a:noFill/>
          </a:ln>
        </p:spPr>
      </p:pic>
      <p:sp>
        <p:nvSpPr>
          <p:cNvPr id="214" name="Google Shape;214;p34"/>
          <p:cNvSpPr txBox="1"/>
          <p:nvPr/>
        </p:nvSpPr>
        <p:spPr>
          <a:xfrm>
            <a:off x="291175" y="2121575"/>
            <a:ext cx="7625400" cy="2369700"/>
          </a:xfrm>
          <a:prstGeom prst="rect">
            <a:avLst/>
          </a:prstGeom>
          <a:noFill/>
          <a:ln>
            <a:noFill/>
          </a:ln>
        </p:spPr>
        <p:txBody>
          <a:bodyPr anchorCtr="0" anchor="t" bIns="91425" lIns="91425" spcFirstLastPara="1" rIns="91425" wrap="square" tIns="91425">
            <a:noAutofit/>
          </a:bodyPr>
          <a:lstStyle/>
          <a:p>
            <a:pPr indent="0" lvl="0" marL="914400" rtl="0" algn="ctr">
              <a:spcBef>
                <a:spcPts val="0"/>
              </a:spcBef>
              <a:spcAft>
                <a:spcPts val="0"/>
              </a:spcAft>
              <a:buNone/>
            </a:pPr>
            <a:r>
              <a:rPr lang="en-GB" sz="3600">
                <a:solidFill>
                  <a:srgbClr val="FFFFFF"/>
                </a:solidFill>
              </a:rPr>
              <a:t>How can the Matthews House system be improved?</a:t>
            </a:r>
            <a:endParaRPr sz="3600">
              <a:solidFill>
                <a:srgbClr val="FFFFFF"/>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218" name="Shape 218"/>
        <p:cNvGrpSpPr/>
        <p:nvPr/>
      </p:nvGrpSpPr>
      <p:grpSpPr>
        <a:xfrm>
          <a:off x="0" y="0"/>
          <a:ext cx="0" cy="0"/>
          <a:chOff x="0" y="0"/>
          <a:chExt cx="0" cy="0"/>
        </a:xfrm>
      </p:grpSpPr>
      <p:sp>
        <p:nvSpPr>
          <p:cNvPr id="219" name="Google Shape;219;p35"/>
          <p:cNvSpPr txBox="1"/>
          <p:nvPr>
            <p:ph type="ctrTitle"/>
          </p:nvPr>
        </p:nvSpPr>
        <p:spPr>
          <a:xfrm>
            <a:off x="270308" y="719725"/>
            <a:ext cx="8520600" cy="2052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u="sng">
                <a:solidFill>
                  <a:srgbClr val="7CC130"/>
                </a:solidFill>
              </a:rPr>
              <a:t>The software solution</a:t>
            </a:r>
            <a:endParaRPr u="sng">
              <a:solidFill>
                <a:srgbClr val="7CC130"/>
              </a:solidFill>
            </a:endParaRPr>
          </a:p>
        </p:txBody>
      </p:sp>
      <p:sp>
        <p:nvSpPr>
          <p:cNvPr id="220" name="Google Shape;220;p35"/>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solidFill>
                  <a:srgbClr val="7CC130"/>
                </a:solidFill>
              </a:rPr>
              <a:t>A bespoke web application to enhance the management of Matthews House, as well as improving the volunteering experience</a:t>
            </a:r>
            <a:endParaRPr>
              <a:solidFill>
                <a:srgbClr val="7CC130"/>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224" name="Shape 224"/>
        <p:cNvGrpSpPr/>
        <p:nvPr/>
      </p:nvGrpSpPr>
      <p:grpSpPr>
        <a:xfrm>
          <a:off x="0" y="0"/>
          <a:ext cx="0" cy="0"/>
          <a:chOff x="0" y="0"/>
          <a:chExt cx="0" cy="0"/>
        </a:xfrm>
      </p:grpSpPr>
      <p:sp>
        <p:nvSpPr>
          <p:cNvPr id="225" name="Google Shape;225;p36"/>
          <p:cNvSpPr txBox="1"/>
          <p:nvPr>
            <p:ph type="ctrTitle"/>
          </p:nvPr>
        </p:nvSpPr>
        <p:spPr>
          <a:xfrm>
            <a:off x="270300" y="240375"/>
            <a:ext cx="8520600" cy="792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The software solution</a:t>
            </a:r>
            <a:endParaRPr>
              <a:solidFill>
                <a:srgbClr val="7CC130"/>
              </a:solidFill>
            </a:endParaRPr>
          </a:p>
        </p:txBody>
      </p:sp>
      <p:sp>
        <p:nvSpPr>
          <p:cNvPr id="226" name="Google Shape;226;p36"/>
          <p:cNvSpPr txBox="1"/>
          <p:nvPr/>
        </p:nvSpPr>
        <p:spPr>
          <a:xfrm>
            <a:off x="405925" y="1135250"/>
            <a:ext cx="8224500" cy="3669300"/>
          </a:xfrm>
          <a:prstGeom prst="rect">
            <a:avLst/>
          </a:prstGeom>
          <a:noFill/>
          <a:ln>
            <a:noFill/>
          </a:ln>
        </p:spPr>
        <p:txBody>
          <a:bodyPr anchorCtr="0" anchor="t" bIns="91425" lIns="91425" spcFirstLastPara="1" rIns="91425" wrap="square" tIns="91425">
            <a:noAutofit/>
          </a:bodyPr>
          <a:lstStyle/>
          <a:p>
            <a:pPr indent="457200" lvl="0" marL="2743200" rtl="0" algn="l">
              <a:spcBef>
                <a:spcPts val="0"/>
              </a:spcBef>
              <a:spcAft>
                <a:spcPts val="0"/>
              </a:spcAft>
              <a:buNone/>
            </a:pPr>
            <a:r>
              <a:rPr lang="en-GB" sz="2400">
                <a:solidFill>
                  <a:srgbClr val="FFFFFF"/>
                </a:solidFill>
              </a:rPr>
              <a:t>   </a:t>
            </a:r>
            <a:r>
              <a:rPr lang="en-GB" sz="2400">
                <a:solidFill>
                  <a:srgbClr val="FFFFFF"/>
                </a:solidFill>
              </a:rPr>
              <a:t>Purpose</a:t>
            </a:r>
            <a:endParaRPr sz="2400">
              <a:solidFill>
                <a:srgbClr val="FFFFFF"/>
              </a:solidFill>
            </a:endParaRPr>
          </a:p>
          <a:p>
            <a:pPr indent="0" lvl="0" marL="457200" rtl="0" algn="l">
              <a:spcBef>
                <a:spcPts val="0"/>
              </a:spcBef>
              <a:spcAft>
                <a:spcPts val="0"/>
              </a:spcAft>
              <a:buNone/>
            </a:pPr>
            <a:r>
              <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To provide Charity employees with a a faster and more cohesive means to complete daily tasks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To empower decision making by charity employees b</a:t>
            </a:r>
            <a:r>
              <a:rPr lang="en-GB" sz="2400">
                <a:solidFill>
                  <a:srgbClr val="FFFFFF"/>
                </a:solidFill>
              </a:rPr>
              <a:t>y presenting data in a graphical medium (charts, graphs)</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To provide volunteers with a platform to communicate and engage with the charity and other volunteers </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Increase volunteer satisfaction</a:t>
            </a:r>
            <a:endParaRPr sz="2400">
              <a:solidFill>
                <a:srgbClr val="FFFFFF"/>
              </a:solidFill>
            </a:endParaRPr>
          </a:p>
          <a:p>
            <a:pPr indent="0" lvl="0" marL="457200" rtl="0" algn="l">
              <a:spcBef>
                <a:spcPts val="0"/>
              </a:spcBef>
              <a:spcAft>
                <a:spcPts val="0"/>
              </a:spcAft>
              <a:buNone/>
            </a:pPr>
            <a:r>
              <a:t/>
            </a:r>
            <a:endParaRPr sz="2400">
              <a:solidFill>
                <a:srgbClr val="FFFFFF"/>
              </a:solidFill>
            </a:endParaRPr>
          </a:p>
          <a:p>
            <a:pPr indent="0" lvl="0" marL="0" rtl="0" algn="l">
              <a:spcBef>
                <a:spcPts val="0"/>
              </a:spcBef>
              <a:spcAft>
                <a:spcPts val="0"/>
              </a:spcAft>
              <a:buNone/>
            </a:pPr>
            <a:r>
              <a:t/>
            </a:r>
            <a:endParaRPr sz="2400">
              <a:solidFill>
                <a:srgbClr val="FFFFFF"/>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230" name="Shape 230"/>
        <p:cNvGrpSpPr/>
        <p:nvPr/>
      </p:nvGrpSpPr>
      <p:grpSpPr>
        <a:xfrm>
          <a:off x="0" y="0"/>
          <a:ext cx="0" cy="0"/>
          <a:chOff x="0" y="0"/>
          <a:chExt cx="0" cy="0"/>
        </a:xfrm>
      </p:grpSpPr>
      <p:sp>
        <p:nvSpPr>
          <p:cNvPr id="231" name="Google Shape;231;p37"/>
          <p:cNvSpPr txBox="1"/>
          <p:nvPr/>
        </p:nvSpPr>
        <p:spPr>
          <a:xfrm>
            <a:off x="190575" y="1019300"/>
            <a:ext cx="4108200" cy="36693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2400" u="sng">
                <a:solidFill>
                  <a:srgbClr val="FFFFFF"/>
                </a:solidFill>
              </a:rPr>
              <a:t>Volunteers</a:t>
            </a:r>
            <a:endParaRPr sz="2400" u="sng">
              <a:solidFill>
                <a:srgbClr val="FFFFFF"/>
              </a:solidFill>
            </a:endParaRPr>
          </a:p>
          <a:p>
            <a:pPr indent="0" lvl="0" marL="457200" rtl="0" algn="l">
              <a:spcBef>
                <a:spcPts val="0"/>
              </a:spcBef>
              <a:spcAft>
                <a:spcPts val="0"/>
              </a:spcAft>
              <a:buNone/>
            </a:pPr>
            <a:r>
              <a:t/>
            </a:r>
            <a:endParaRPr sz="2400">
              <a:solidFill>
                <a:srgbClr val="FFFFFF"/>
              </a:solidFill>
            </a:endParaRPr>
          </a:p>
          <a:p>
            <a:pPr indent="0" lvl="0" marL="0" rtl="0" algn="ctr">
              <a:spcBef>
                <a:spcPts val="0"/>
              </a:spcBef>
              <a:spcAft>
                <a:spcPts val="0"/>
              </a:spcAft>
              <a:buNone/>
            </a:pPr>
            <a:r>
              <a:rPr lang="en-GB" sz="1800">
                <a:solidFill>
                  <a:srgbClr val="FFFFFF"/>
                </a:solidFill>
              </a:rPr>
              <a:t>Upcoming shifts</a:t>
            </a:r>
            <a:endParaRPr sz="1800">
              <a:solidFill>
                <a:srgbClr val="FFFFFF"/>
              </a:solidFill>
            </a:endParaRPr>
          </a:p>
          <a:p>
            <a:pPr indent="0" lvl="0" marL="0" rtl="0" algn="ctr">
              <a:spcBef>
                <a:spcPts val="0"/>
              </a:spcBef>
              <a:spcAft>
                <a:spcPts val="0"/>
              </a:spcAft>
              <a:buNone/>
            </a:pPr>
            <a:r>
              <a:rPr lang="en-GB" sz="1800">
                <a:solidFill>
                  <a:srgbClr val="FFFFFF"/>
                </a:solidFill>
              </a:rPr>
              <a:t>Shifts completed</a:t>
            </a:r>
            <a:endParaRPr sz="1800">
              <a:solidFill>
                <a:srgbClr val="FFFFFF"/>
              </a:solidFill>
            </a:endParaRPr>
          </a:p>
          <a:p>
            <a:pPr indent="0" lvl="0" marL="0" rtl="0" algn="ctr">
              <a:spcBef>
                <a:spcPts val="0"/>
              </a:spcBef>
              <a:spcAft>
                <a:spcPts val="0"/>
              </a:spcAft>
              <a:buNone/>
            </a:pPr>
            <a:r>
              <a:rPr lang="en-GB" sz="1800">
                <a:solidFill>
                  <a:srgbClr val="FFFFFF"/>
                </a:solidFill>
              </a:rPr>
              <a:t>Hours volunteered</a:t>
            </a:r>
            <a:endParaRPr sz="1800">
              <a:solidFill>
                <a:srgbClr val="FFFFFF"/>
              </a:solidFill>
            </a:endParaRPr>
          </a:p>
          <a:p>
            <a:pPr indent="0" lvl="0" marL="0" rtl="0" algn="ctr">
              <a:spcBef>
                <a:spcPts val="0"/>
              </a:spcBef>
              <a:spcAft>
                <a:spcPts val="0"/>
              </a:spcAft>
              <a:buNone/>
            </a:pPr>
            <a:r>
              <a:rPr lang="en-GB" sz="1800">
                <a:solidFill>
                  <a:srgbClr val="FFFFFF"/>
                </a:solidFill>
              </a:rPr>
              <a:t>Reward progress</a:t>
            </a:r>
            <a:endParaRPr sz="1800">
              <a:solidFill>
                <a:srgbClr val="FFFFFF"/>
              </a:solidFill>
            </a:endParaRPr>
          </a:p>
          <a:p>
            <a:pPr indent="0" lvl="0" marL="0" rtl="0" algn="ctr">
              <a:spcBef>
                <a:spcPts val="0"/>
              </a:spcBef>
              <a:spcAft>
                <a:spcPts val="0"/>
              </a:spcAft>
              <a:buNone/>
            </a:pPr>
            <a:r>
              <a:rPr lang="en-GB" sz="1800">
                <a:solidFill>
                  <a:srgbClr val="FFFFFF"/>
                </a:solidFill>
              </a:rPr>
              <a:t>Request to cancel/move shift</a:t>
            </a:r>
            <a:endParaRPr sz="1800">
              <a:solidFill>
                <a:srgbClr val="FFFFFF"/>
              </a:solidFill>
            </a:endParaRPr>
          </a:p>
          <a:p>
            <a:pPr indent="0" lvl="0" marL="0" rtl="0" algn="ctr">
              <a:spcBef>
                <a:spcPts val="0"/>
              </a:spcBef>
              <a:spcAft>
                <a:spcPts val="0"/>
              </a:spcAft>
              <a:buNone/>
            </a:pPr>
            <a:r>
              <a:rPr lang="en-GB" sz="1800">
                <a:solidFill>
                  <a:srgbClr val="FFFFFF"/>
                </a:solidFill>
              </a:rPr>
              <a:t>Outline of roles</a:t>
            </a:r>
            <a:endParaRPr sz="1800">
              <a:solidFill>
                <a:srgbClr val="FFFFFF"/>
              </a:solidFill>
            </a:endParaRPr>
          </a:p>
          <a:p>
            <a:pPr indent="0" lvl="0" marL="0" rtl="0" algn="ctr">
              <a:spcBef>
                <a:spcPts val="0"/>
              </a:spcBef>
              <a:spcAft>
                <a:spcPts val="0"/>
              </a:spcAft>
              <a:buNone/>
            </a:pPr>
            <a:r>
              <a:rPr lang="en-GB" sz="1800">
                <a:solidFill>
                  <a:srgbClr val="FFFFFF"/>
                </a:solidFill>
              </a:rPr>
              <a:t>Upcoming events</a:t>
            </a:r>
            <a:endParaRPr sz="1800">
              <a:solidFill>
                <a:srgbClr val="FFFFFF"/>
              </a:solidFill>
            </a:endParaRPr>
          </a:p>
          <a:p>
            <a:pPr indent="0" lvl="0" marL="0" rtl="0" algn="ctr">
              <a:spcBef>
                <a:spcPts val="0"/>
              </a:spcBef>
              <a:spcAft>
                <a:spcPts val="0"/>
              </a:spcAft>
              <a:buNone/>
            </a:pPr>
            <a:r>
              <a:rPr lang="en-GB" sz="1800">
                <a:solidFill>
                  <a:srgbClr val="FFFFFF"/>
                </a:solidFill>
              </a:rPr>
              <a:t>News bulletins</a:t>
            </a:r>
            <a:endParaRPr sz="1800">
              <a:solidFill>
                <a:srgbClr val="FFFFFF"/>
              </a:solidFill>
            </a:endParaRPr>
          </a:p>
          <a:p>
            <a:pPr indent="0" lvl="0" marL="0" rtl="0" algn="ctr">
              <a:spcBef>
                <a:spcPts val="0"/>
              </a:spcBef>
              <a:spcAft>
                <a:spcPts val="0"/>
              </a:spcAft>
              <a:buNone/>
            </a:pPr>
            <a:r>
              <a:rPr lang="en-GB" sz="1800">
                <a:solidFill>
                  <a:srgbClr val="FFFFFF"/>
                </a:solidFill>
              </a:rPr>
              <a:t>Live chat function</a:t>
            </a:r>
            <a:endParaRPr sz="1800">
              <a:solidFill>
                <a:srgbClr val="FFFFFF"/>
              </a:solidFill>
            </a:endParaRPr>
          </a:p>
          <a:p>
            <a:pPr indent="0" lvl="0" marL="0" rtl="0" algn="ctr">
              <a:spcBef>
                <a:spcPts val="0"/>
              </a:spcBef>
              <a:spcAft>
                <a:spcPts val="0"/>
              </a:spcAft>
              <a:buNone/>
            </a:pPr>
            <a:r>
              <a:rPr lang="en-GB" sz="1800">
                <a:solidFill>
                  <a:srgbClr val="FFFFFF"/>
                </a:solidFill>
              </a:rPr>
              <a:t>Forum for discussion</a:t>
            </a:r>
            <a:endParaRPr sz="1800">
              <a:solidFill>
                <a:srgbClr val="FFFFFF"/>
              </a:solidFill>
            </a:endParaRPr>
          </a:p>
          <a:p>
            <a:pPr indent="0" lvl="0" marL="0" rtl="0" algn="l">
              <a:spcBef>
                <a:spcPts val="0"/>
              </a:spcBef>
              <a:spcAft>
                <a:spcPts val="0"/>
              </a:spcAft>
              <a:buNone/>
            </a:pPr>
            <a:r>
              <a:t/>
            </a:r>
            <a:endParaRPr sz="2400">
              <a:solidFill>
                <a:srgbClr val="FFFFFF"/>
              </a:solidFill>
            </a:endParaRPr>
          </a:p>
        </p:txBody>
      </p:sp>
      <p:sp>
        <p:nvSpPr>
          <p:cNvPr id="232" name="Google Shape;232;p37"/>
          <p:cNvSpPr txBox="1"/>
          <p:nvPr>
            <p:ph type="ctrTitle"/>
          </p:nvPr>
        </p:nvSpPr>
        <p:spPr>
          <a:xfrm>
            <a:off x="361400" y="127725"/>
            <a:ext cx="8520600" cy="792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Potential Features</a:t>
            </a:r>
            <a:endParaRPr>
              <a:solidFill>
                <a:srgbClr val="7CC130"/>
              </a:solidFill>
            </a:endParaRPr>
          </a:p>
        </p:txBody>
      </p:sp>
      <p:sp>
        <p:nvSpPr>
          <p:cNvPr id="233" name="Google Shape;233;p37"/>
          <p:cNvSpPr txBox="1"/>
          <p:nvPr/>
        </p:nvSpPr>
        <p:spPr>
          <a:xfrm>
            <a:off x="4691350" y="1027575"/>
            <a:ext cx="4108200" cy="36693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2400" u="sng">
                <a:solidFill>
                  <a:srgbClr val="FFFFFF"/>
                </a:solidFill>
              </a:rPr>
              <a:t>Managers</a:t>
            </a:r>
            <a:endParaRPr sz="2400" u="sng">
              <a:solidFill>
                <a:srgbClr val="FFFFFF"/>
              </a:solidFill>
            </a:endParaRPr>
          </a:p>
          <a:p>
            <a:pPr indent="0" lvl="0" marL="0" rtl="0" algn="ctr">
              <a:spcBef>
                <a:spcPts val="0"/>
              </a:spcBef>
              <a:spcAft>
                <a:spcPts val="0"/>
              </a:spcAft>
              <a:buNone/>
            </a:pPr>
            <a:r>
              <a:t/>
            </a:r>
            <a:endParaRPr sz="2400" u="sng">
              <a:solidFill>
                <a:srgbClr val="FFFFFF"/>
              </a:solidFill>
            </a:endParaRPr>
          </a:p>
          <a:p>
            <a:pPr indent="0" lvl="0" marL="0" rtl="0" algn="ctr">
              <a:spcBef>
                <a:spcPts val="0"/>
              </a:spcBef>
              <a:spcAft>
                <a:spcPts val="0"/>
              </a:spcAft>
              <a:buNone/>
            </a:pPr>
            <a:r>
              <a:rPr lang="en-GB" sz="1800">
                <a:solidFill>
                  <a:srgbClr val="FFFFFF"/>
                </a:solidFill>
              </a:rPr>
              <a:t>Organise upcoming shifts</a:t>
            </a:r>
            <a:endParaRPr sz="1800">
              <a:solidFill>
                <a:srgbClr val="FFFFFF"/>
              </a:solidFill>
            </a:endParaRPr>
          </a:p>
          <a:p>
            <a:pPr indent="0" lvl="0" marL="0" rtl="0" algn="ctr">
              <a:spcBef>
                <a:spcPts val="0"/>
              </a:spcBef>
              <a:spcAft>
                <a:spcPts val="0"/>
              </a:spcAft>
              <a:buNone/>
            </a:pPr>
            <a:r>
              <a:rPr lang="en-GB" sz="1800">
                <a:solidFill>
                  <a:srgbClr val="FFFFFF"/>
                </a:solidFill>
              </a:rPr>
              <a:t>View list of volunteer information</a:t>
            </a:r>
            <a:endParaRPr sz="1800">
              <a:solidFill>
                <a:srgbClr val="FFFFFF"/>
              </a:solidFill>
            </a:endParaRPr>
          </a:p>
          <a:p>
            <a:pPr indent="0" lvl="0" marL="0" rtl="0" algn="ctr">
              <a:spcBef>
                <a:spcPts val="0"/>
              </a:spcBef>
              <a:spcAft>
                <a:spcPts val="0"/>
              </a:spcAft>
              <a:buNone/>
            </a:pPr>
            <a:r>
              <a:rPr lang="en-GB" sz="1800">
                <a:solidFill>
                  <a:srgbClr val="FFFFFF"/>
                </a:solidFill>
              </a:rPr>
              <a:t>View data about volunteers</a:t>
            </a:r>
            <a:endParaRPr sz="1800">
              <a:solidFill>
                <a:srgbClr val="FFFFFF"/>
              </a:solidFill>
            </a:endParaRPr>
          </a:p>
          <a:p>
            <a:pPr indent="0" lvl="0" marL="0" rtl="0" algn="ctr">
              <a:spcBef>
                <a:spcPts val="0"/>
              </a:spcBef>
              <a:spcAft>
                <a:spcPts val="0"/>
              </a:spcAft>
              <a:buNone/>
            </a:pPr>
            <a:r>
              <a:rPr lang="en-GB" sz="1800">
                <a:solidFill>
                  <a:srgbClr val="FFFFFF"/>
                </a:solidFill>
              </a:rPr>
              <a:t>Track rewards</a:t>
            </a:r>
            <a:endParaRPr sz="1800">
              <a:solidFill>
                <a:srgbClr val="FFFFFF"/>
              </a:solidFill>
            </a:endParaRPr>
          </a:p>
          <a:p>
            <a:pPr indent="0" lvl="0" marL="0" rtl="0" algn="ctr">
              <a:spcBef>
                <a:spcPts val="0"/>
              </a:spcBef>
              <a:spcAft>
                <a:spcPts val="0"/>
              </a:spcAft>
              <a:buNone/>
            </a:pPr>
            <a:r>
              <a:rPr lang="en-GB" sz="1800">
                <a:solidFill>
                  <a:srgbClr val="FFFFFF"/>
                </a:solidFill>
              </a:rPr>
              <a:t>Review shift cancellations/changes</a:t>
            </a:r>
            <a:endParaRPr sz="1800">
              <a:solidFill>
                <a:srgbClr val="FFFFFF"/>
              </a:solidFill>
            </a:endParaRPr>
          </a:p>
          <a:p>
            <a:pPr indent="0" lvl="0" marL="0" rtl="0" algn="ctr">
              <a:spcBef>
                <a:spcPts val="0"/>
              </a:spcBef>
              <a:spcAft>
                <a:spcPts val="0"/>
              </a:spcAft>
              <a:buNone/>
            </a:pPr>
            <a:r>
              <a:rPr lang="en-GB" sz="1800">
                <a:solidFill>
                  <a:srgbClr val="FFFFFF"/>
                </a:solidFill>
              </a:rPr>
              <a:t>Add/remove roles to volunteers</a:t>
            </a:r>
            <a:endParaRPr sz="1800">
              <a:solidFill>
                <a:srgbClr val="FFFFFF"/>
              </a:solidFill>
            </a:endParaRPr>
          </a:p>
          <a:p>
            <a:pPr indent="0" lvl="0" marL="0" rtl="0" algn="ctr">
              <a:spcBef>
                <a:spcPts val="0"/>
              </a:spcBef>
              <a:spcAft>
                <a:spcPts val="0"/>
              </a:spcAft>
              <a:buNone/>
            </a:pPr>
            <a:r>
              <a:rPr lang="en-GB" sz="1800">
                <a:solidFill>
                  <a:srgbClr val="FFFFFF"/>
                </a:solidFill>
              </a:rPr>
              <a:t>Organise upcoming events</a:t>
            </a:r>
            <a:endParaRPr sz="1800">
              <a:solidFill>
                <a:srgbClr val="FFFFFF"/>
              </a:solidFill>
            </a:endParaRPr>
          </a:p>
          <a:p>
            <a:pPr indent="0" lvl="0" marL="0" rtl="0" algn="ctr">
              <a:spcBef>
                <a:spcPts val="0"/>
              </a:spcBef>
              <a:spcAft>
                <a:spcPts val="0"/>
              </a:spcAft>
              <a:buNone/>
            </a:pPr>
            <a:r>
              <a:rPr lang="en-GB" sz="1800">
                <a:solidFill>
                  <a:srgbClr val="FFFFFF"/>
                </a:solidFill>
              </a:rPr>
              <a:t>Publish news bulletins</a:t>
            </a:r>
            <a:endParaRPr sz="1800">
              <a:solidFill>
                <a:srgbClr val="FFFFFF"/>
              </a:solidFill>
            </a:endParaRPr>
          </a:p>
          <a:p>
            <a:pPr indent="0" lvl="0" marL="0" rtl="0" algn="ctr">
              <a:spcBef>
                <a:spcPts val="0"/>
              </a:spcBef>
              <a:spcAft>
                <a:spcPts val="0"/>
              </a:spcAft>
              <a:buNone/>
            </a:pPr>
            <a:r>
              <a:rPr lang="en-GB" sz="1800">
                <a:solidFill>
                  <a:srgbClr val="FFFFFF"/>
                </a:solidFill>
              </a:rPr>
              <a:t>Post vacancies</a:t>
            </a:r>
            <a:endParaRPr sz="1800">
              <a:solidFill>
                <a:srgbClr val="FFFFFF"/>
              </a:solidFill>
            </a:endParaRPr>
          </a:p>
          <a:p>
            <a:pPr indent="0" lvl="0" marL="0" rtl="0" algn="ctr">
              <a:spcBef>
                <a:spcPts val="0"/>
              </a:spcBef>
              <a:spcAft>
                <a:spcPts val="0"/>
              </a:spcAft>
              <a:buNone/>
            </a:pPr>
            <a:r>
              <a:t/>
            </a:r>
            <a:endParaRPr sz="2400" u="sng">
              <a:solidFill>
                <a:srgbClr val="FFFFFF"/>
              </a:solidFill>
            </a:endParaRPr>
          </a:p>
          <a:p>
            <a:pPr indent="0" lvl="0" marL="0" rtl="0" algn="l">
              <a:spcBef>
                <a:spcPts val="0"/>
              </a:spcBef>
              <a:spcAft>
                <a:spcPts val="0"/>
              </a:spcAft>
              <a:buNone/>
            </a:pPr>
            <a:r>
              <a:t/>
            </a:r>
            <a:endParaRPr sz="2400" u="sng">
              <a:solidFill>
                <a:srgbClr val="FFFFFF"/>
              </a:solidFill>
            </a:endParaRPr>
          </a:p>
          <a:p>
            <a:pPr indent="0" lvl="0" marL="0" rtl="0" algn="l">
              <a:spcBef>
                <a:spcPts val="0"/>
              </a:spcBef>
              <a:spcAft>
                <a:spcPts val="0"/>
              </a:spcAft>
              <a:buNone/>
            </a:pPr>
            <a:r>
              <a:t/>
            </a:r>
            <a:endParaRPr sz="2400">
              <a:solidFill>
                <a:srgbClr val="FFFFFF"/>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237" name="Shape 237"/>
        <p:cNvGrpSpPr/>
        <p:nvPr/>
      </p:nvGrpSpPr>
      <p:grpSpPr>
        <a:xfrm>
          <a:off x="0" y="0"/>
          <a:ext cx="0" cy="0"/>
          <a:chOff x="0" y="0"/>
          <a:chExt cx="0" cy="0"/>
        </a:xfrm>
      </p:grpSpPr>
      <p:sp>
        <p:nvSpPr>
          <p:cNvPr id="238" name="Google Shape;238;p38"/>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Design Phase</a:t>
            </a:r>
            <a:endParaRPr>
              <a:solidFill>
                <a:srgbClr val="7CC130"/>
              </a:solidFill>
            </a:endParaRPr>
          </a:p>
        </p:txBody>
      </p:sp>
      <p:sp>
        <p:nvSpPr>
          <p:cNvPr id="239" name="Google Shape;239;p38"/>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243" name="Shape 243"/>
        <p:cNvGrpSpPr/>
        <p:nvPr/>
      </p:nvGrpSpPr>
      <p:grpSpPr>
        <a:xfrm>
          <a:off x="0" y="0"/>
          <a:ext cx="0" cy="0"/>
          <a:chOff x="0" y="0"/>
          <a:chExt cx="0" cy="0"/>
        </a:xfrm>
      </p:grpSpPr>
      <p:sp>
        <p:nvSpPr>
          <p:cNvPr id="244" name="Google Shape;244;p39"/>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a:p>
        </p:txBody>
      </p:sp>
      <p:pic>
        <p:nvPicPr>
          <p:cNvPr id="245" name="Google Shape;245;p39"/>
          <p:cNvPicPr preferRelativeResize="0"/>
          <p:nvPr/>
        </p:nvPicPr>
        <p:blipFill>
          <a:blip r:embed="rId3">
            <a:alphaModFix/>
          </a:blip>
          <a:stretch>
            <a:fillRect/>
          </a:stretch>
        </p:blipFill>
        <p:spPr>
          <a:xfrm>
            <a:off x="311704" y="1645325"/>
            <a:ext cx="3864899" cy="2727424"/>
          </a:xfrm>
          <a:prstGeom prst="rect">
            <a:avLst/>
          </a:prstGeom>
          <a:noFill/>
          <a:ln>
            <a:noFill/>
          </a:ln>
        </p:spPr>
      </p:pic>
      <p:pic>
        <p:nvPicPr>
          <p:cNvPr id="246" name="Google Shape;246;p39"/>
          <p:cNvPicPr preferRelativeResize="0"/>
          <p:nvPr/>
        </p:nvPicPr>
        <p:blipFill>
          <a:blip r:embed="rId4">
            <a:alphaModFix/>
          </a:blip>
          <a:stretch>
            <a:fillRect/>
          </a:stretch>
        </p:blipFill>
        <p:spPr>
          <a:xfrm>
            <a:off x="4967401" y="1645325"/>
            <a:ext cx="3864899" cy="2727412"/>
          </a:xfrm>
          <a:prstGeom prst="rect">
            <a:avLst/>
          </a:prstGeom>
          <a:noFill/>
          <a:ln>
            <a:noFill/>
          </a:ln>
        </p:spPr>
      </p:pic>
      <p:sp>
        <p:nvSpPr>
          <p:cNvPr id="247" name="Google Shape;247;p39"/>
          <p:cNvSpPr txBox="1"/>
          <p:nvPr>
            <p:ph type="ctrTitle"/>
          </p:nvPr>
        </p:nvSpPr>
        <p:spPr>
          <a:xfrm>
            <a:off x="1182600" y="203375"/>
            <a:ext cx="6778800" cy="1044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latin typeface="Roboto"/>
                <a:ea typeface="Roboto"/>
                <a:cs typeface="Roboto"/>
                <a:sym typeface="Roboto"/>
              </a:rPr>
              <a:t>Graph/Chart pages</a:t>
            </a:r>
            <a:endParaRPr>
              <a:solidFill>
                <a:srgbClr val="7CC130"/>
              </a:solidFill>
              <a:latin typeface="Roboto"/>
              <a:ea typeface="Roboto"/>
              <a:cs typeface="Roboto"/>
              <a:sym typeface="Roboto"/>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251" name="Shape 251"/>
        <p:cNvGrpSpPr/>
        <p:nvPr/>
      </p:nvGrpSpPr>
      <p:grpSpPr>
        <a:xfrm>
          <a:off x="0" y="0"/>
          <a:ext cx="0" cy="0"/>
          <a:chOff x="0" y="0"/>
          <a:chExt cx="0" cy="0"/>
        </a:xfrm>
      </p:grpSpPr>
      <p:sp>
        <p:nvSpPr>
          <p:cNvPr id="252" name="Google Shape;252;p40"/>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a:p>
        </p:txBody>
      </p:sp>
      <p:pic>
        <p:nvPicPr>
          <p:cNvPr id="253" name="Google Shape;253;p40"/>
          <p:cNvPicPr preferRelativeResize="0"/>
          <p:nvPr/>
        </p:nvPicPr>
        <p:blipFill>
          <a:blip r:embed="rId3">
            <a:alphaModFix/>
          </a:blip>
          <a:stretch>
            <a:fillRect/>
          </a:stretch>
        </p:blipFill>
        <p:spPr>
          <a:xfrm>
            <a:off x="4797101" y="1485400"/>
            <a:ext cx="4035200" cy="2963550"/>
          </a:xfrm>
          <a:prstGeom prst="rect">
            <a:avLst/>
          </a:prstGeom>
          <a:noFill/>
          <a:ln>
            <a:noFill/>
          </a:ln>
        </p:spPr>
      </p:pic>
      <p:pic>
        <p:nvPicPr>
          <p:cNvPr id="254" name="Google Shape;254;p40"/>
          <p:cNvPicPr preferRelativeResize="0"/>
          <p:nvPr/>
        </p:nvPicPr>
        <p:blipFill>
          <a:blip r:embed="rId4">
            <a:alphaModFix/>
          </a:blip>
          <a:stretch>
            <a:fillRect/>
          </a:stretch>
        </p:blipFill>
        <p:spPr>
          <a:xfrm>
            <a:off x="433300" y="1484550"/>
            <a:ext cx="4035200" cy="2965254"/>
          </a:xfrm>
          <a:prstGeom prst="rect">
            <a:avLst/>
          </a:prstGeom>
          <a:noFill/>
          <a:ln>
            <a:noFill/>
          </a:ln>
        </p:spPr>
      </p:pic>
      <p:sp>
        <p:nvSpPr>
          <p:cNvPr id="255" name="Google Shape;255;p40"/>
          <p:cNvSpPr txBox="1"/>
          <p:nvPr>
            <p:ph type="ctrTitle"/>
          </p:nvPr>
        </p:nvSpPr>
        <p:spPr>
          <a:xfrm>
            <a:off x="1182600" y="203375"/>
            <a:ext cx="6778800" cy="1044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latin typeface="Roboto"/>
                <a:ea typeface="Roboto"/>
                <a:cs typeface="Roboto"/>
                <a:sym typeface="Roboto"/>
              </a:rPr>
              <a:t>Table/Card pages</a:t>
            </a:r>
            <a:endParaRPr>
              <a:solidFill>
                <a:srgbClr val="7CC130"/>
              </a:solidFill>
              <a:latin typeface="Roboto"/>
              <a:ea typeface="Roboto"/>
              <a:cs typeface="Roboto"/>
              <a:sym typeface="Roboto"/>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259" name="Shape 259"/>
        <p:cNvGrpSpPr/>
        <p:nvPr/>
      </p:nvGrpSpPr>
      <p:grpSpPr>
        <a:xfrm>
          <a:off x="0" y="0"/>
          <a:ext cx="0" cy="0"/>
          <a:chOff x="0" y="0"/>
          <a:chExt cx="0" cy="0"/>
        </a:xfrm>
      </p:grpSpPr>
      <p:sp>
        <p:nvSpPr>
          <p:cNvPr id="260" name="Google Shape;260;p41"/>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a:p>
        </p:txBody>
      </p:sp>
      <p:sp>
        <p:nvSpPr>
          <p:cNvPr id="261" name="Google Shape;261;p41"/>
          <p:cNvSpPr txBox="1"/>
          <p:nvPr>
            <p:ph type="ctrTitle"/>
          </p:nvPr>
        </p:nvSpPr>
        <p:spPr>
          <a:xfrm>
            <a:off x="1182600" y="-25225"/>
            <a:ext cx="6778800" cy="1044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latin typeface="Roboto"/>
                <a:ea typeface="Roboto"/>
                <a:cs typeface="Roboto"/>
                <a:sym typeface="Roboto"/>
              </a:rPr>
              <a:t>Admin back end map</a:t>
            </a:r>
            <a:endParaRPr>
              <a:solidFill>
                <a:srgbClr val="7CC130"/>
              </a:solidFill>
              <a:latin typeface="Roboto"/>
              <a:ea typeface="Roboto"/>
              <a:cs typeface="Roboto"/>
              <a:sym typeface="Roboto"/>
            </a:endParaRPr>
          </a:p>
        </p:txBody>
      </p:sp>
      <p:pic>
        <p:nvPicPr>
          <p:cNvPr id="262" name="Google Shape;262;p41"/>
          <p:cNvPicPr preferRelativeResize="0"/>
          <p:nvPr/>
        </p:nvPicPr>
        <p:blipFill>
          <a:blip r:embed="rId3">
            <a:alphaModFix/>
          </a:blip>
          <a:stretch>
            <a:fillRect/>
          </a:stretch>
        </p:blipFill>
        <p:spPr>
          <a:xfrm>
            <a:off x="387900" y="1100274"/>
            <a:ext cx="8250949" cy="4043224"/>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266" name="Shape 266"/>
        <p:cNvGrpSpPr/>
        <p:nvPr/>
      </p:nvGrpSpPr>
      <p:grpSpPr>
        <a:xfrm>
          <a:off x="0" y="0"/>
          <a:ext cx="0" cy="0"/>
          <a:chOff x="0" y="0"/>
          <a:chExt cx="0" cy="0"/>
        </a:xfrm>
      </p:grpSpPr>
      <p:sp>
        <p:nvSpPr>
          <p:cNvPr id="267" name="Google Shape;267;p42"/>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a:p>
        </p:txBody>
      </p:sp>
      <p:sp>
        <p:nvSpPr>
          <p:cNvPr id="268" name="Google Shape;268;p42"/>
          <p:cNvSpPr txBox="1"/>
          <p:nvPr>
            <p:ph type="ctrTitle"/>
          </p:nvPr>
        </p:nvSpPr>
        <p:spPr>
          <a:xfrm>
            <a:off x="1182600" y="-25225"/>
            <a:ext cx="6778800" cy="1044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latin typeface="Roboto"/>
                <a:ea typeface="Roboto"/>
                <a:cs typeface="Roboto"/>
                <a:sym typeface="Roboto"/>
              </a:rPr>
              <a:t>User front end map</a:t>
            </a:r>
            <a:endParaRPr>
              <a:solidFill>
                <a:srgbClr val="7CC130"/>
              </a:solidFill>
              <a:latin typeface="Roboto"/>
              <a:ea typeface="Roboto"/>
              <a:cs typeface="Roboto"/>
              <a:sym typeface="Roboto"/>
            </a:endParaRPr>
          </a:p>
        </p:txBody>
      </p:sp>
      <p:pic>
        <p:nvPicPr>
          <p:cNvPr id="269" name="Google Shape;269;p42"/>
          <p:cNvPicPr preferRelativeResize="0"/>
          <p:nvPr/>
        </p:nvPicPr>
        <p:blipFill>
          <a:blip r:embed="rId3">
            <a:alphaModFix/>
          </a:blip>
          <a:stretch>
            <a:fillRect/>
          </a:stretch>
        </p:blipFill>
        <p:spPr>
          <a:xfrm>
            <a:off x="1943975" y="1095263"/>
            <a:ext cx="5051674" cy="3874876"/>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273" name="Shape 273"/>
        <p:cNvGrpSpPr/>
        <p:nvPr/>
      </p:nvGrpSpPr>
      <p:grpSpPr>
        <a:xfrm>
          <a:off x="0" y="0"/>
          <a:ext cx="0" cy="0"/>
          <a:chOff x="0" y="0"/>
          <a:chExt cx="0" cy="0"/>
        </a:xfrm>
      </p:grpSpPr>
      <p:sp>
        <p:nvSpPr>
          <p:cNvPr id="274" name="Google Shape;274;p43"/>
          <p:cNvSpPr/>
          <p:nvPr/>
        </p:nvSpPr>
        <p:spPr>
          <a:xfrm>
            <a:off x="1673150" y="1416875"/>
            <a:ext cx="5375400" cy="3379200"/>
          </a:xfrm>
          <a:prstGeom prst="rect">
            <a:avLst/>
          </a:prstGeom>
          <a:solidFill>
            <a:srgbClr val="7CC13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CSS.3.svg" id="275" name="Google Shape;275;p43"/>
          <p:cNvPicPr preferRelativeResize="0"/>
          <p:nvPr/>
        </p:nvPicPr>
        <p:blipFill>
          <a:blip r:embed="rId3">
            <a:alphaModFix/>
          </a:blip>
          <a:stretch>
            <a:fillRect/>
          </a:stretch>
        </p:blipFill>
        <p:spPr>
          <a:xfrm>
            <a:off x="3875151" y="1573900"/>
            <a:ext cx="1118450" cy="1579000"/>
          </a:xfrm>
          <a:prstGeom prst="rect">
            <a:avLst/>
          </a:prstGeom>
          <a:noFill/>
          <a:ln>
            <a:noFill/>
          </a:ln>
        </p:spPr>
      </p:pic>
      <p:pic>
        <p:nvPicPr>
          <p:cNvPr descr="Font Awesome 5 brands php.svg" id="276" name="Google Shape;276;p43"/>
          <p:cNvPicPr preferRelativeResize="0"/>
          <p:nvPr/>
        </p:nvPicPr>
        <p:blipFill>
          <a:blip r:embed="rId4">
            <a:alphaModFix/>
          </a:blip>
          <a:stretch>
            <a:fillRect/>
          </a:stretch>
        </p:blipFill>
        <p:spPr>
          <a:xfrm>
            <a:off x="2380632" y="3346075"/>
            <a:ext cx="1679594" cy="1343675"/>
          </a:xfrm>
          <a:prstGeom prst="rect">
            <a:avLst/>
          </a:prstGeom>
          <a:noFill/>
          <a:ln>
            <a:noFill/>
          </a:ln>
        </p:spPr>
      </p:pic>
      <p:pic>
        <p:nvPicPr>
          <p:cNvPr descr="Badge js-strict.svg" id="277" name="Google Shape;277;p43"/>
          <p:cNvPicPr preferRelativeResize="0"/>
          <p:nvPr/>
        </p:nvPicPr>
        <p:blipFill>
          <a:blip r:embed="rId5">
            <a:alphaModFix/>
          </a:blip>
          <a:stretch>
            <a:fillRect/>
          </a:stretch>
        </p:blipFill>
        <p:spPr>
          <a:xfrm>
            <a:off x="5662075" y="1520750"/>
            <a:ext cx="1221850" cy="1685300"/>
          </a:xfrm>
          <a:prstGeom prst="rect">
            <a:avLst/>
          </a:prstGeom>
          <a:noFill/>
          <a:ln>
            <a:noFill/>
          </a:ln>
        </p:spPr>
      </p:pic>
      <p:pic>
        <p:nvPicPr>
          <p:cNvPr descr="Image result for phpmyadmin logo" id="278" name="Google Shape;278;p43"/>
          <p:cNvPicPr preferRelativeResize="0"/>
          <p:nvPr/>
        </p:nvPicPr>
        <p:blipFill>
          <a:blip r:embed="rId6">
            <a:alphaModFix/>
          </a:blip>
          <a:stretch>
            <a:fillRect/>
          </a:stretch>
        </p:blipFill>
        <p:spPr>
          <a:xfrm>
            <a:off x="4472400" y="3146238"/>
            <a:ext cx="2498051" cy="1476600"/>
          </a:xfrm>
          <a:prstGeom prst="rect">
            <a:avLst/>
          </a:prstGeom>
          <a:noFill/>
          <a:ln>
            <a:noFill/>
          </a:ln>
        </p:spPr>
      </p:pic>
      <p:sp>
        <p:nvSpPr>
          <p:cNvPr id="279" name="Google Shape;279;p43"/>
          <p:cNvSpPr txBox="1"/>
          <p:nvPr>
            <p:ph type="ctrTitle"/>
          </p:nvPr>
        </p:nvSpPr>
        <p:spPr>
          <a:xfrm>
            <a:off x="386250" y="75100"/>
            <a:ext cx="8520600" cy="924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Programming Languages</a:t>
            </a:r>
            <a:endParaRPr>
              <a:solidFill>
                <a:srgbClr val="7CC130"/>
              </a:solidFill>
            </a:endParaRPr>
          </a:p>
        </p:txBody>
      </p:sp>
      <p:pic>
        <p:nvPicPr>
          <p:cNvPr descr="Image result for html 5 png logo" id="280" name="Google Shape;280;p43"/>
          <p:cNvPicPr preferRelativeResize="0"/>
          <p:nvPr/>
        </p:nvPicPr>
        <p:blipFill>
          <a:blip r:embed="rId7">
            <a:alphaModFix/>
          </a:blip>
          <a:stretch>
            <a:fillRect/>
          </a:stretch>
        </p:blipFill>
        <p:spPr>
          <a:xfrm>
            <a:off x="2058050" y="1573900"/>
            <a:ext cx="1527800" cy="1527800"/>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284" name="Shape 284"/>
        <p:cNvGrpSpPr/>
        <p:nvPr/>
      </p:nvGrpSpPr>
      <p:grpSpPr>
        <a:xfrm>
          <a:off x="0" y="0"/>
          <a:ext cx="0" cy="0"/>
          <a:chOff x="0" y="0"/>
          <a:chExt cx="0" cy="0"/>
        </a:xfrm>
      </p:grpSpPr>
      <p:sp>
        <p:nvSpPr>
          <p:cNvPr id="285" name="Google Shape;285;p44"/>
          <p:cNvSpPr txBox="1"/>
          <p:nvPr>
            <p:ph type="ctrTitle"/>
          </p:nvPr>
        </p:nvSpPr>
        <p:spPr>
          <a:xfrm>
            <a:off x="311708" y="896975"/>
            <a:ext cx="8520600" cy="2052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Code Examples</a:t>
            </a:r>
            <a:endParaRPr>
              <a:solidFill>
                <a:srgbClr val="7CC130"/>
              </a:solidFill>
            </a:endParaRPr>
          </a:p>
        </p:txBody>
      </p:sp>
      <p:sp>
        <p:nvSpPr>
          <p:cNvPr id="286" name="Google Shape;286;p44"/>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290" name="Shape 290"/>
        <p:cNvGrpSpPr/>
        <p:nvPr/>
      </p:nvGrpSpPr>
      <p:grpSpPr>
        <a:xfrm>
          <a:off x="0" y="0"/>
          <a:ext cx="0" cy="0"/>
          <a:chOff x="0" y="0"/>
          <a:chExt cx="0" cy="0"/>
        </a:xfrm>
      </p:grpSpPr>
      <p:sp>
        <p:nvSpPr>
          <p:cNvPr id="291" name="Google Shape;291;p45"/>
          <p:cNvSpPr txBox="1"/>
          <p:nvPr>
            <p:ph type="ctrTitle"/>
          </p:nvPr>
        </p:nvSpPr>
        <p:spPr>
          <a:xfrm>
            <a:off x="402800" y="157925"/>
            <a:ext cx="8520600" cy="858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HTML Navigation</a:t>
            </a:r>
            <a:endParaRPr>
              <a:solidFill>
                <a:srgbClr val="7CC130"/>
              </a:solidFill>
            </a:endParaRPr>
          </a:p>
        </p:txBody>
      </p:sp>
      <p:sp>
        <p:nvSpPr>
          <p:cNvPr id="292" name="Google Shape;292;p45"/>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a:p>
        </p:txBody>
      </p:sp>
      <p:pic>
        <p:nvPicPr>
          <p:cNvPr id="293" name="Google Shape;293;p45"/>
          <p:cNvPicPr preferRelativeResize="0"/>
          <p:nvPr/>
        </p:nvPicPr>
        <p:blipFill>
          <a:blip r:embed="rId3">
            <a:alphaModFix/>
          </a:blip>
          <a:stretch>
            <a:fillRect/>
          </a:stretch>
        </p:blipFill>
        <p:spPr>
          <a:xfrm>
            <a:off x="440800" y="921575"/>
            <a:ext cx="3771800" cy="4137349"/>
          </a:xfrm>
          <a:prstGeom prst="rect">
            <a:avLst/>
          </a:prstGeom>
          <a:noFill/>
          <a:ln>
            <a:noFill/>
          </a:ln>
        </p:spPr>
      </p:pic>
      <p:pic>
        <p:nvPicPr>
          <p:cNvPr id="294" name="Google Shape;294;p45"/>
          <p:cNvPicPr preferRelativeResize="0"/>
          <p:nvPr/>
        </p:nvPicPr>
        <p:blipFill>
          <a:blip r:embed="rId4">
            <a:alphaModFix/>
          </a:blip>
          <a:stretch>
            <a:fillRect/>
          </a:stretch>
        </p:blipFill>
        <p:spPr>
          <a:xfrm>
            <a:off x="4432825" y="1474164"/>
            <a:ext cx="2243025" cy="2195175"/>
          </a:xfrm>
          <a:prstGeom prst="rect">
            <a:avLst/>
          </a:prstGeom>
          <a:noFill/>
          <a:ln>
            <a:noFill/>
          </a:ln>
        </p:spPr>
      </p:pic>
      <p:pic>
        <p:nvPicPr>
          <p:cNvPr id="295" name="Google Shape;295;p45"/>
          <p:cNvPicPr preferRelativeResize="0"/>
          <p:nvPr/>
        </p:nvPicPr>
        <p:blipFill>
          <a:blip r:embed="rId5">
            <a:alphaModFix/>
          </a:blip>
          <a:stretch>
            <a:fillRect/>
          </a:stretch>
        </p:blipFill>
        <p:spPr>
          <a:xfrm>
            <a:off x="6967974" y="921575"/>
            <a:ext cx="1355427" cy="4137349"/>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299" name="Shape 299"/>
        <p:cNvGrpSpPr/>
        <p:nvPr/>
      </p:nvGrpSpPr>
      <p:grpSpPr>
        <a:xfrm>
          <a:off x="0" y="0"/>
          <a:ext cx="0" cy="0"/>
          <a:chOff x="0" y="0"/>
          <a:chExt cx="0" cy="0"/>
        </a:xfrm>
      </p:grpSpPr>
      <p:sp>
        <p:nvSpPr>
          <p:cNvPr id="300" name="Google Shape;300;p46"/>
          <p:cNvSpPr txBox="1"/>
          <p:nvPr>
            <p:ph type="ctrTitle"/>
          </p:nvPr>
        </p:nvSpPr>
        <p:spPr>
          <a:xfrm>
            <a:off x="311700" y="108225"/>
            <a:ext cx="8520600" cy="9000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SCSS Styling</a:t>
            </a:r>
            <a:endParaRPr>
              <a:solidFill>
                <a:srgbClr val="7CC130"/>
              </a:solidFill>
            </a:endParaRPr>
          </a:p>
        </p:txBody>
      </p:sp>
      <p:pic>
        <p:nvPicPr>
          <p:cNvPr id="301" name="Google Shape;301;p46"/>
          <p:cNvPicPr preferRelativeResize="0"/>
          <p:nvPr/>
        </p:nvPicPr>
        <p:blipFill>
          <a:blip r:embed="rId3">
            <a:alphaModFix/>
          </a:blip>
          <a:stretch>
            <a:fillRect/>
          </a:stretch>
        </p:blipFill>
        <p:spPr>
          <a:xfrm>
            <a:off x="930950" y="1135775"/>
            <a:ext cx="2574221" cy="3830476"/>
          </a:xfrm>
          <a:prstGeom prst="rect">
            <a:avLst/>
          </a:prstGeom>
          <a:noFill/>
          <a:ln>
            <a:noFill/>
          </a:ln>
        </p:spPr>
      </p:pic>
      <p:pic>
        <p:nvPicPr>
          <p:cNvPr id="302" name="Google Shape;302;p46"/>
          <p:cNvPicPr preferRelativeResize="0"/>
          <p:nvPr/>
        </p:nvPicPr>
        <p:blipFill>
          <a:blip r:embed="rId4">
            <a:alphaModFix/>
          </a:blip>
          <a:stretch>
            <a:fillRect/>
          </a:stretch>
        </p:blipFill>
        <p:spPr>
          <a:xfrm>
            <a:off x="5239552" y="1955775"/>
            <a:ext cx="2431875" cy="1813375"/>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306" name="Shape 306"/>
        <p:cNvGrpSpPr/>
        <p:nvPr/>
      </p:nvGrpSpPr>
      <p:grpSpPr>
        <a:xfrm>
          <a:off x="0" y="0"/>
          <a:ext cx="0" cy="0"/>
          <a:chOff x="0" y="0"/>
          <a:chExt cx="0" cy="0"/>
        </a:xfrm>
      </p:grpSpPr>
      <p:sp>
        <p:nvSpPr>
          <p:cNvPr id="307" name="Google Shape;307;p47"/>
          <p:cNvSpPr txBox="1"/>
          <p:nvPr>
            <p:ph type="ctrTitle"/>
          </p:nvPr>
        </p:nvSpPr>
        <p:spPr>
          <a:xfrm>
            <a:off x="0" y="0"/>
            <a:ext cx="9144000" cy="865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PHP Connection to Database</a:t>
            </a:r>
            <a:endParaRPr>
              <a:solidFill>
                <a:srgbClr val="7CC130"/>
              </a:solidFill>
            </a:endParaRPr>
          </a:p>
        </p:txBody>
      </p:sp>
      <p:pic>
        <p:nvPicPr>
          <p:cNvPr id="308" name="Google Shape;308;p47"/>
          <p:cNvPicPr preferRelativeResize="0"/>
          <p:nvPr/>
        </p:nvPicPr>
        <p:blipFill>
          <a:blip r:embed="rId3">
            <a:alphaModFix/>
          </a:blip>
          <a:stretch>
            <a:fillRect/>
          </a:stretch>
        </p:blipFill>
        <p:spPr>
          <a:xfrm>
            <a:off x="210375" y="984475"/>
            <a:ext cx="4974951" cy="3973500"/>
          </a:xfrm>
          <a:prstGeom prst="rect">
            <a:avLst/>
          </a:prstGeom>
          <a:noFill/>
          <a:ln>
            <a:noFill/>
          </a:ln>
        </p:spPr>
      </p:pic>
      <p:pic>
        <p:nvPicPr>
          <p:cNvPr id="309" name="Google Shape;309;p47"/>
          <p:cNvPicPr preferRelativeResize="0"/>
          <p:nvPr/>
        </p:nvPicPr>
        <p:blipFill>
          <a:blip r:embed="rId4">
            <a:alphaModFix/>
          </a:blip>
          <a:stretch>
            <a:fillRect/>
          </a:stretch>
        </p:blipFill>
        <p:spPr>
          <a:xfrm>
            <a:off x="6050026" y="984475"/>
            <a:ext cx="2388443" cy="397350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313" name="Shape 313"/>
        <p:cNvGrpSpPr/>
        <p:nvPr/>
      </p:nvGrpSpPr>
      <p:grpSpPr>
        <a:xfrm>
          <a:off x="0" y="0"/>
          <a:ext cx="0" cy="0"/>
          <a:chOff x="0" y="0"/>
          <a:chExt cx="0" cy="0"/>
        </a:xfrm>
      </p:grpSpPr>
      <p:sp>
        <p:nvSpPr>
          <p:cNvPr id="314" name="Google Shape;314;p48"/>
          <p:cNvSpPr txBox="1"/>
          <p:nvPr>
            <p:ph type="ctrTitle"/>
          </p:nvPr>
        </p:nvSpPr>
        <p:spPr>
          <a:xfrm>
            <a:off x="311700" y="1880700"/>
            <a:ext cx="8520600" cy="9165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Professional Practice</a:t>
            </a:r>
            <a:endParaRPr>
              <a:solidFill>
                <a:srgbClr val="7CC130"/>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318" name="Shape 318"/>
        <p:cNvGrpSpPr/>
        <p:nvPr/>
      </p:nvGrpSpPr>
      <p:grpSpPr>
        <a:xfrm>
          <a:off x="0" y="0"/>
          <a:ext cx="0" cy="0"/>
          <a:chOff x="0" y="0"/>
          <a:chExt cx="0" cy="0"/>
        </a:xfrm>
      </p:grpSpPr>
      <p:sp>
        <p:nvSpPr>
          <p:cNvPr id="319" name="Google Shape;319;p49"/>
          <p:cNvSpPr txBox="1"/>
          <p:nvPr>
            <p:ph type="ctrTitle"/>
          </p:nvPr>
        </p:nvSpPr>
        <p:spPr>
          <a:xfrm>
            <a:off x="469075" y="-70675"/>
            <a:ext cx="8520600" cy="9165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Asana</a:t>
            </a:r>
            <a:endParaRPr>
              <a:solidFill>
                <a:srgbClr val="7CC130"/>
              </a:solidFill>
            </a:endParaRPr>
          </a:p>
        </p:txBody>
      </p:sp>
      <p:pic>
        <p:nvPicPr>
          <p:cNvPr id="320" name="Google Shape;320;p49"/>
          <p:cNvPicPr preferRelativeResize="0"/>
          <p:nvPr/>
        </p:nvPicPr>
        <p:blipFill>
          <a:blip r:embed="rId3">
            <a:alphaModFix/>
          </a:blip>
          <a:stretch>
            <a:fillRect/>
          </a:stretch>
        </p:blipFill>
        <p:spPr>
          <a:xfrm>
            <a:off x="805038" y="802500"/>
            <a:ext cx="7533924" cy="4064349"/>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324" name="Shape 324"/>
        <p:cNvGrpSpPr/>
        <p:nvPr/>
      </p:nvGrpSpPr>
      <p:grpSpPr>
        <a:xfrm>
          <a:off x="0" y="0"/>
          <a:ext cx="0" cy="0"/>
          <a:chOff x="0" y="0"/>
          <a:chExt cx="0" cy="0"/>
        </a:xfrm>
      </p:grpSpPr>
      <p:sp>
        <p:nvSpPr>
          <p:cNvPr id="325" name="Google Shape;325;p50"/>
          <p:cNvSpPr txBox="1"/>
          <p:nvPr>
            <p:ph type="ctrTitle"/>
          </p:nvPr>
        </p:nvSpPr>
        <p:spPr>
          <a:xfrm>
            <a:off x="469075" y="-70675"/>
            <a:ext cx="8520600" cy="9165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Microsoft To-Do</a:t>
            </a:r>
            <a:endParaRPr>
              <a:solidFill>
                <a:srgbClr val="7CC130"/>
              </a:solidFill>
            </a:endParaRPr>
          </a:p>
        </p:txBody>
      </p:sp>
      <p:pic>
        <p:nvPicPr>
          <p:cNvPr id="326" name="Google Shape;326;p50"/>
          <p:cNvPicPr preferRelativeResize="0"/>
          <p:nvPr/>
        </p:nvPicPr>
        <p:blipFill>
          <a:blip r:embed="rId3">
            <a:alphaModFix/>
          </a:blip>
          <a:stretch>
            <a:fillRect/>
          </a:stretch>
        </p:blipFill>
        <p:spPr>
          <a:xfrm>
            <a:off x="995875" y="882250"/>
            <a:ext cx="7152248" cy="3992876"/>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330" name="Shape 330"/>
        <p:cNvGrpSpPr/>
        <p:nvPr/>
      </p:nvGrpSpPr>
      <p:grpSpPr>
        <a:xfrm>
          <a:off x="0" y="0"/>
          <a:ext cx="0" cy="0"/>
          <a:chOff x="0" y="0"/>
          <a:chExt cx="0" cy="0"/>
        </a:xfrm>
      </p:grpSpPr>
      <p:sp>
        <p:nvSpPr>
          <p:cNvPr id="331" name="Google Shape;331;p51"/>
          <p:cNvSpPr txBox="1"/>
          <p:nvPr>
            <p:ph type="ctrTitle"/>
          </p:nvPr>
        </p:nvSpPr>
        <p:spPr>
          <a:xfrm>
            <a:off x="469075" y="-70675"/>
            <a:ext cx="8520600" cy="9165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Logbook</a:t>
            </a:r>
            <a:endParaRPr>
              <a:solidFill>
                <a:srgbClr val="7CC130"/>
              </a:solidFill>
            </a:endParaRPr>
          </a:p>
        </p:txBody>
      </p:sp>
      <p:pic>
        <p:nvPicPr>
          <p:cNvPr id="332" name="Google Shape;332;p51"/>
          <p:cNvPicPr preferRelativeResize="0"/>
          <p:nvPr/>
        </p:nvPicPr>
        <p:blipFill>
          <a:blip r:embed="rId3">
            <a:alphaModFix/>
          </a:blip>
          <a:stretch>
            <a:fillRect/>
          </a:stretch>
        </p:blipFill>
        <p:spPr>
          <a:xfrm>
            <a:off x="360075" y="370225"/>
            <a:ext cx="1655350" cy="4718651"/>
          </a:xfrm>
          <a:prstGeom prst="rect">
            <a:avLst/>
          </a:prstGeom>
          <a:noFill/>
          <a:ln>
            <a:noFill/>
          </a:ln>
        </p:spPr>
      </p:pic>
      <p:pic>
        <p:nvPicPr>
          <p:cNvPr id="333" name="Google Shape;333;p51"/>
          <p:cNvPicPr preferRelativeResize="0"/>
          <p:nvPr/>
        </p:nvPicPr>
        <p:blipFill rotWithShape="1">
          <a:blip r:embed="rId4">
            <a:alphaModFix/>
          </a:blip>
          <a:srcRect b="0" l="0" r="842" t="1487"/>
          <a:stretch/>
        </p:blipFill>
        <p:spPr>
          <a:xfrm>
            <a:off x="2830425" y="916850"/>
            <a:ext cx="5659300" cy="3933425"/>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337" name="Shape 337"/>
        <p:cNvGrpSpPr/>
        <p:nvPr/>
      </p:nvGrpSpPr>
      <p:grpSpPr>
        <a:xfrm>
          <a:off x="0" y="0"/>
          <a:ext cx="0" cy="0"/>
          <a:chOff x="0" y="0"/>
          <a:chExt cx="0" cy="0"/>
        </a:xfrm>
      </p:grpSpPr>
      <p:sp>
        <p:nvSpPr>
          <p:cNvPr id="338" name="Google Shape;338;p52"/>
          <p:cNvSpPr txBox="1"/>
          <p:nvPr>
            <p:ph type="ctrTitle"/>
          </p:nvPr>
        </p:nvSpPr>
        <p:spPr>
          <a:xfrm>
            <a:off x="469075" y="-70675"/>
            <a:ext cx="8520600" cy="9165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Google Calendar</a:t>
            </a:r>
            <a:endParaRPr>
              <a:solidFill>
                <a:srgbClr val="7CC130"/>
              </a:solidFill>
            </a:endParaRPr>
          </a:p>
        </p:txBody>
      </p:sp>
      <p:pic>
        <p:nvPicPr>
          <p:cNvPr id="339" name="Google Shape;339;p52"/>
          <p:cNvPicPr preferRelativeResize="0"/>
          <p:nvPr/>
        </p:nvPicPr>
        <p:blipFill>
          <a:blip r:embed="rId3">
            <a:alphaModFix/>
          </a:blip>
          <a:stretch>
            <a:fillRect/>
          </a:stretch>
        </p:blipFill>
        <p:spPr>
          <a:xfrm>
            <a:off x="970288" y="922025"/>
            <a:ext cx="7213374" cy="3992876"/>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43" name="Shape 343"/>
        <p:cNvGrpSpPr/>
        <p:nvPr/>
      </p:nvGrpSpPr>
      <p:grpSpPr>
        <a:xfrm>
          <a:off x="0" y="0"/>
          <a:ext cx="0" cy="0"/>
          <a:chOff x="0" y="0"/>
          <a:chExt cx="0" cy="0"/>
        </a:xfrm>
      </p:grpSpPr>
      <p:pic>
        <p:nvPicPr>
          <p:cNvPr id="344" name="Google Shape;344;p53"/>
          <p:cNvPicPr preferRelativeResize="0"/>
          <p:nvPr/>
        </p:nvPicPr>
        <p:blipFill>
          <a:blip r:embed="rId3">
            <a:alphaModFix/>
          </a:blip>
          <a:stretch>
            <a:fillRect/>
          </a:stretch>
        </p:blipFill>
        <p:spPr>
          <a:xfrm>
            <a:off x="1208301" y="0"/>
            <a:ext cx="6873398" cy="5200625"/>
          </a:xfrm>
          <a:prstGeom prst="rect">
            <a:avLst/>
          </a:prstGeom>
          <a:noFill/>
          <a:ln>
            <a:noFill/>
          </a:ln>
        </p:spPr>
      </p:pic>
      <p:sp>
        <p:nvSpPr>
          <p:cNvPr id="345" name="Google Shape;345;p53"/>
          <p:cNvSpPr/>
          <p:nvPr/>
        </p:nvSpPr>
        <p:spPr>
          <a:xfrm>
            <a:off x="-107600" y="-19075"/>
            <a:ext cx="1391400" cy="5267700"/>
          </a:xfrm>
          <a:prstGeom prst="rect">
            <a:avLst/>
          </a:prstGeom>
          <a:solidFill>
            <a:srgbClr val="FFF85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 name="Google Shape;346;p53"/>
          <p:cNvSpPr/>
          <p:nvPr/>
        </p:nvSpPr>
        <p:spPr>
          <a:xfrm>
            <a:off x="7921550" y="-62100"/>
            <a:ext cx="1391400" cy="5267700"/>
          </a:xfrm>
          <a:prstGeom prst="rect">
            <a:avLst/>
          </a:prstGeom>
          <a:solidFill>
            <a:srgbClr val="3E948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262335"/>
        </a:solidFill>
      </p:bgPr>
    </p:bg>
    <p:spTree>
      <p:nvGrpSpPr>
        <p:cNvPr id="350" name="Shape 350"/>
        <p:cNvGrpSpPr/>
        <p:nvPr/>
      </p:nvGrpSpPr>
      <p:grpSpPr>
        <a:xfrm>
          <a:off x="0" y="0"/>
          <a:ext cx="0" cy="0"/>
          <a:chOff x="0" y="0"/>
          <a:chExt cx="0" cy="0"/>
        </a:xfrm>
      </p:grpSpPr>
      <p:sp>
        <p:nvSpPr>
          <p:cNvPr id="351" name="Google Shape;351;p54"/>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solidFill>
                  <a:srgbClr val="7CC130"/>
                </a:solidFill>
              </a:rPr>
              <a:t>Questions</a:t>
            </a:r>
            <a:endParaRPr>
              <a:solidFill>
                <a:srgbClr val="7CC130"/>
              </a:solidFill>
            </a:endParaRPr>
          </a:p>
        </p:txBody>
      </p:sp>
      <p:sp>
        <p:nvSpPr>
          <p:cNvPr id="352" name="Google Shape;352;p54"/>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