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4" r:id="rId4"/>
    <p:sldId id="284" r:id="rId5"/>
    <p:sldId id="285" r:id="rId6"/>
    <p:sldId id="286" r:id="rId7"/>
    <p:sldId id="287" r:id="rId8"/>
    <p:sldId id="288" r:id="rId9"/>
    <p:sldId id="282" r:id="rId10"/>
    <p:sldId id="295" r:id="rId11"/>
    <p:sldId id="258" r:id="rId12"/>
    <p:sldId id="271" r:id="rId13"/>
    <p:sldId id="289" r:id="rId14"/>
    <p:sldId id="290" r:id="rId15"/>
    <p:sldId id="272" r:id="rId16"/>
    <p:sldId id="260" r:id="rId17"/>
    <p:sldId id="263" r:id="rId18"/>
    <p:sldId id="262" r:id="rId19"/>
    <p:sldId id="261" r:id="rId20"/>
    <p:sldId id="264" r:id="rId21"/>
    <p:sldId id="275" r:id="rId22"/>
    <p:sldId id="293" r:id="rId23"/>
    <p:sldId id="291" r:id="rId24"/>
    <p:sldId id="278" r:id="rId25"/>
    <p:sldId id="266" r:id="rId26"/>
    <p:sldId id="277" r:id="rId27"/>
    <p:sldId id="292" r:id="rId28"/>
    <p:sldId id="268" r:id="rId29"/>
    <p:sldId id="267" r:id="rId30"/>
    <p:sldId id="294" r:id="rId31"/>
    <p:sldId id="269" r:id="rId32"/>
    <p:sldId id="270" r:id="rId33"/>
    <p:sldId id="276" r:id="rId34"/>
    <p:sldId id="280" r:id="rId35"/>
    <p:sldId id="296" r:id="rId36"/>
    <p:sldId id="28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05"/>
  </p:normalViewPr>
  <p:slideViewPr>
    <p:cSldViewPr snapToGrid="0" snapToObjects="1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829E7-ABBF-F241-945A-523A7684D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73E82-8BEB-DC48-9DBD-785597D7E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6E5B-EF40-CF4A-9032-F9F5A123D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36FDD-C9FF-DA4E-927D-D5B1E09FB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CE154-6DDF-E74A-87AC-1CDFDCDB8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0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1F0F-8AF2-714A-96B1-53EB71CC8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93A2E-12FE-864D-8155-F697CEBB5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B9C98-0927-484F-80D7-2BA8D0DDE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BB6A3-D935-E040-8FEB-ED17E1C28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FA1C2-F1DE-864E-B329-1F9A88AB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9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07C6-95E0-BC4F-B87F-DE701E1C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6AEE0-6ED5-D24B-93DF-BBB778DA1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4E7B6-0BD2-3F49-A540-B56D6961B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DB231-141A-F24E-A862-F3E17FC58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D7A82-414A-9E43-AE49-32E8FBB0A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04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A58EC-14B4-1E47-B502-F0363CF54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D8FF-55B3-A745-8C38-DF295F5A0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659D3-DD77-D447-8A5C-4A430920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6E3B03-BB97-B345-9128-49953F7DC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2A539-EA19-C54F-A9F8-4F1AE7749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8DCD3-FA62-CB4B-9243-C70185F71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28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1BBA-A9E8-8845-8078-B148AA26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47D4F-C3DA-504D-97E8-413A363A7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38DC6-012C-D246-A02C-EF7258671B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FD04-CBE5-4043-B8AA-53353806E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3CBA9-2360-444B-9D25-5D4AE800D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0D7426-8890-FB44-BBC7-53E3C780B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48BF97-92CF-2145-8D48-8C2EAA90E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43C38-6027-CC48-A890-2CE7815E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5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F6B78-20A0-AD48-8C25-452A18953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9FE7B-E38B-F34E-BD9B-B842044F7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FDF093-614F-9A4B-9D16-29AB417FD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53144-73EC-284D-99D8-807AF7F3C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4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F79708-E4F3-734D-A9A1-8575DFA9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2E97C8-4ECB-D243-A870-91BB35EB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F8621-F778-F14B-882E-9B9092173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109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0E646-1174-EF4A-A816-A74AD1FE8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EFD0E-B343-A841-8E67-2C75554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46A26-0F39-9D49-8DAD-42A6D4628C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BA9DE-3D2B-0446-92DC-B8A7348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D0DE7-C01F-8246-A8D0-01416B1E0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E22F4-8A39-3C4C-99BB-3390AF6B5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581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04C38-4AB5-2743-964F-1C07CC18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77BD4D-2D75-AA4B-AA2B-BDBDF3A42E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2DEB58-CBC8-4048-95AF-AAC1FB5141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067B9-0B4C-7B4E-BF51-CF9EA1250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2326C7-764D-CE43-8428-D711A9506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94680-CED8-254A-A26A-029BFBC8C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0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06E28-4408-A043-BBAA-43042C7F1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B2836E-4C82-F74C-A132-0D137C6700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5AA96-B621-E046-B623-F8A12DF39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BDBFF-EB5F-434D-9FE7-E9B9A03D3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DD341-F4DE-FB4B-BA7F-BFFD7E4FA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26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9E9E1A-7233-5F4C-8B47-B0EBE9F0B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5262A-9A02-8F43-A846-A955B27AD5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9E381-BE46-DC40-A320-4863D87DB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A34D6-E7C2-DB4C-9292-A798BBC74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93867-62DD-E04A-B66A-09EDF9988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2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7B24B-CAFA-2A40-930B-918C69CA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DDD66-D915-744C-BEE8-1FC5492D6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4C8E8-A161-5543-A0ED-EC80CFED1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1ECE7-3E4A-9A4D-BE79-A6D210D63D99}" type="datetimeFigureOut">
              <a:rPr lang="en-US" smtClean="0"/>
              <a:t>4/23/2024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086C5-6139-A047-A74C-9F7BFE7B9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ABF4F-9BF4-0D41-88EB-008844CA83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90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reportal.com/reports/digital-2024-united-kingdom#:~:text=More%20broadly%2C%2084.7%20percent%20of,while%2050.1%20percent%20were%20male." TargetMode="External"/><Relationship Id="rId2" Type="http://schemas.openxmlformats.org/officeDocument/2006/relationships/hyperlink" Target="https://blog.hootsuite.com/simon-kemp-social-medi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atareportal.com/reports/digital-2024-global-overview-report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tiktok-stats/" TargetMode="External"/><Relationship Id="rId2" Type="http://schemas.openxmlformats.org/officeDocument/2006/relationships/hyperlink" Target="https://www.hootsuite.com/resources/blog/digital-2020-re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social-media-advertising/" TargetMode="External"/><Relationship Id="rId2" Type="http://schemas.openxmlformats.org/officeDocument/2006/relationships/hyperlink" Target="https://www.facebook.com/business/ads/ad-format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l0v779BlAA" TargetMode="External"/><Relationship Id="rId2" Type="http://schemas.openxmlformats.org/officeDocument/2006/relationships/hyperlink" Target="https://www.youtube.com/watch?v=9M0Oa7miOoU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865CFF-CD3D-6248-B8AC-193462BE82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86" b="772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59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84CF7-23B2-F640-8B8B-975B352D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Today we are going to cover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5084-45E9-7D44-B4A7-58DED0B12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2400" dirty="0"/>
              <a:t>Why social media is important</a:t>
            </a:r>
          </a:p>
          <a:p>
            <a:r>
              <a:rPr lang="en-US" sz="2400" dirty="0"/>
              <a:t>The different social channels</a:t>
            </a:r>
          </a:p>
          <a:p>
            <a:r>
              <a:rPr lang="en-US" sz="2400" dirty="0"/>
              <a:t>Paid vs organic</a:t>
            </a:r>
          </a:p>
          <a:p>
            <a:r>
              <a:rPr lang="en-US" sz="2400" dirty="0"/>
              <a:t>Setting objectives</a:t>
            </a:r>
          </a:p>
          <a:p>
            <a:r>
              <a:rPr lang="en-US" sz="2400" dirty="0"/>
              <a:t>Content planning</a:t>
            </a:r>
          </a:p>
          <a:p>
            <a:r>
              <a:rPr lang="en-US" sz="2400" dirty="0"/>
              <a:t>Content creation</a:t>
            </a:r>
          </a:p>
          <a:p>
            <a:r>
              <a:rPr lang="en-US" sz="2400" dirty="0"/>
              <a:t>Campaign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3B4C99-8676-7040-AEF1-B9567B5598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4997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32FDF-2B7E-6646-87A4-2E2427879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4" y="278040"/>
            <a:ext cx="5354520" cy="973985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Class Warm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03685-7055-A547-9C1F-C39EF092C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14" y="1567543"/>
            <a:ext cx="7141029" cy="48477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Which social media do you use most? </a:t>
            </a:r>
          </a:p>
          <a:p>
            <a:pPr marL="0" indent="0">
              <a:buNone/>
            </a:pPr>
            <a:r>
              <a:rPr lang="en-US" dirty="0"/>
              <a:t>Find others who also </a:t>
            </a:r>
            <a:r>
              <a:rPr lang="en-US" dirty="0" err="1"/>
              <a:t>favour</a:t>
            </a:r>
            <a:r>
              <a:rPr lang="en-US" dirty="0"/>
              <a:t> the same platform.  NO GROUPS BIGGER THAN 5 PEOPLE PLEASE!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b="1" dirty="0"/>
              <a:t>You will be telling the class:</a:t>
            </a:r>
          </a:p>
          <a:p>
            <a:pPr>
              <a:buFontTx/>
              <a:buChar char="-"/>
            </a:pPr>
            <a:r>
              <a:rPr lang="en-US" dirty="0"/>
              <a:t>Why it’s your favorite social platform?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r>
              <a:rPr lang="en-US" dirty="0"/>
              <a:t>How often you use it?</a:t>
            </a:r>
          </a:p>
          <a:p>
            <a:pPr marL="0" indent="0">
              <a:buNone/>
            </a:pPr>
            <a:endParaRPr lang="en-US" dirty="0"/>
          </a:p>
          <a:p>
            <a:pPr>
              <a:buFontTx/>
              <a:buChar char="-"/>
            </a:pPr>
            <a:r>
              <a:rPr lang="en-US" dirty="0"/>
              <a:t>What  companies you follow and what do they do well?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F8E39C-7250-6C4C-AAAB-458B03BEE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89" r="23994"/>
          <a:stretch/>
        </p:blipFill>
        <p:spPr>
          <a:xfrm>
            <a:off x="7561943" y="0"/>
            <a:ext cx="5387575" cy="6858000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952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A0851-C213-8C1F-5AB7-B6714A927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igital 2022: Global Overview Report — DataReportal – Global Digital  Insights">
            <a:extLst>
              <a:ext uri="{FF2B5EF4-FFF2-40B4-BE49-F238E27FC236}">
                <a16:creationId xmlns:a16="http://schemas.microsoft.com/office/drawing/2014/main" id="{58E66A5D-716B-6C60-5270-4AFD9B0148A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73"/>
            <a:ext cx="12153639" cy="684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923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D2871-CCD0-15A0-E47D-74780C8A5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Chart showing seeking out new behaviors on social media">
            <a:extLst>
              <a:ext uri="{FF2B5EF4-FFF2-40B4-BE49-F238E27FC236}">
                <a16:creationId xmlns:a16="http://schemas.microsoft.com/office/drawing/2014/main" id="{B8C5B10A-7746-1A59-1503-BAFE412247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528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32391-C301-BE8E-3A2B-3B4CA3330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Chart showing Facebook's advertising audience">
            <a:extLst>
              <a:ext uri="{FF2B5EF4-FFF2-40B4-BE49-F238E27FC236}">
                <a16:creationId xmlns:a16="http://schemas.microsoft.com/office/drawing/2014/main" id="{590AA2CB-FE5C-05C0-1066-5FDDED98F3F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380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23ACF-2CA8-11E8-2B66-3A435A7C0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hart showing web traffic referrals from social media">
            <a:extLst>
              <a:ext uri="{FF2B5EF4-FFF2-40B4-BE49-F238E27FC236}">
                <a16:creationId xmlns:a16="http://schemas.microsoft.com/office/drawing/2014/main" id="{05D58B33-1D74-EA6B-F6D8-5BD777F0E3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832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1090E-16C6-0B26-5CFC-E2F822115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9F55B-E8BA-B8E0-169A-733E65355E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See more stats in the Hootsuite Social Media Report: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https://blog.hootsuite.com/simon-kemp-social-media/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Digital 2024: The United Kingdom — </a:t>
            </a:r>
            <a:r>
              <a:rPr lang="en-GB" dirty="0" err="1">
                <a:hlinkClick r:id="rId3"/>
              </a:rPr>
              <a:t>DataReportal</a:t>
            </a:r>
            <a:r>
              <a:rPr lang="en-GB" dirty="0">
                <a:hlinkClick r:id="rId3"/>
              </a:rPr>
              <a:t> – Global Digital Insights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Digital 2024: Global Overview Report — </a:t>
            </a:r>
            <a:r>
              <a:rPr lang="en-GB" dirty="0" err="1">
                <a:hlinkClick r:id="rId4"/>
              </a:rPr>
              <a:t>DataReportal</a:t>
            </a:r>
            <a:r>
              <a:rPr lang="en-GB" dirty="0">
                <a:hlinkClick r:id="rId4"/>
              </a:rPr>
              <a:t> – Global Digital Insights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011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289CB-1815-2F4D-A098-70C20F290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4DF7E-CFFA-9547-A401-9A7619FA6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What can a company or brand achieve by having social media presence?</a:t>
            </a:r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020C70-7129-5A49-ABD0-B495EEB9E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2" r="3" b="3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83032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CFD45-6A49-DB29-E71D-AE853C668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911" y="365125"/>
            <a:ext cx="10748889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What is Social Media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7C83D-445A-1DFE-9575-BE9A28BEC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95" y="1690688"/>
            <a:ext cx="10959905" cy="4639774"/>
          </a:xfrm>
        </p:spPr>
        <p:txBody>
          <a:bodyPr/>
          <a:lstStyle/>
          <a:p>
            <a:r>
              <a:rPr lang="en-GB" dirty="0"/>
              <a:t>E</a:t>
            </a:r>
            <a:r>
              <a:rPr lang="en-GB" b="0" i="0" dirty="0">
                <a:effectLst/>
              </a:rPr>
              <a:t>verything a business does via social media channels. </a:t>
            </a:r>
            <a:r>
              <a:rPr lang="en-GB" dirty="0"/>
              <a:t>M</a:t>
            </a:r>
            <a:r>
              <a:rPr lang="en-GB" b="0" i="0" dirty="0">
                <a:effectLst/>
              </a:rPr>
              <a:t>arketers must approach social with an integrated and strategic approach. Social media marketing goes far beyond simply creating posts for social channels and responding to comments.</a:t>
            </a:r>
          </a:p>
          <a:p>
            <a:endParaRPr lang="en-GB" dirty="0"/>
          </a:p>
          <a:p>
            <a:r>
              <a:rPr lang="en-GB" dirty="0"/>
              <a:t>Social media marketing includes ‘owned’ social media content and ‘paid’ adverts</a:t>
            </a:r>
          </a:p>
        </p:txBody>
      </p:sp>
    </p:spTree>
    <p:extLst>
      <p:ext uri="{BB962C8B-B14F-4D97-AF65-F5344CB8AC3E}">
        <p14:creationId xmlns:p14="http://schemas.microsoft.com/office/powerpoint/2010/main" val="1340238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B5010-6721-074F-BA29-CF51F05FB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664960"/>
          </a:xfrm>
        </p:spPr>
        <p:txBody>
          <a:bodyPr anchor="b">
            <a:normAutofit fontScale="90000"/>
          </a:bodyPr>
          <a:lstStyle/>
          <a:p>
            <a:r>
              <a:rPr lang="en-US" sz="4400" b="1" dirty="0">
                <a:latin typeface="+mn-lt"/>
              </a:rPr>
              <a:t>Why social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37247-551F-6A4B-8851-19A190732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716258"/>
            <a:ext cx="6586489" cy="4507561"/>
          </a:xfrm>
        </p:spPr>
        <p:txBody>
          <a:bodyPr>
            <a:normAutofit/>
          </a:bodyPr>
          <a:lstStyle/>
          <a:p>
            <a:r>
              <a:rPr lang="en-US" sz="2000" dirty="0"/>
              <a:t>Your customers are using it already</a:t>
            </a:r>
          </a:p>
          <a:p>
            <a:r>
              <a:rPr lang="en-US" sz="2000" dirty="0"/>
              <a:t>Provides a 2 way dialog</a:t>
            </a:r>
          </a:p>
          <a:p>
            <a:r>
              <a:rPr lang="en-US" sz="2000" dirty="0" err="1"/>
              <a:t>Humanises</a:t>
            </a:r>
            <a:r>
              <a:rPr lang="en-US" sz="2000" dirty="0"/>
              <a:t> your brand </a:t>
            </a:r>
          </a:p>
          <a:p>
            <a:r>
              <a:rPr lang="en-US" sz="2000" dirty="0"/>
              <a:t>Allows you to build a community</a:t>
            </a:r>
          </a:p>
          <a:p>
            <a:r>
              <a:rPr lang="en-US" sz="2000" dirty="0"/>
              <a:t>Can keep you ‘top of mind’</a:t>
            </a:r>
          </a:p>
          <a:p>
            <a:r>
              <a:rPr lang="en-US" sz="2000" dirty="0"/>
              <a:t>Can help develop  your repetition as a leader/innovator</a:t>
            </a:r>
          </a:p>
          <a:p>
            <a:r>
              <a:rPr lang="en-US" sz="2000" dirty="0"/>
              <a:t>Deepen customer engagement</a:t>
            </a:r>
          </a:p>
          <a:p>
            <a:r>
              <a:rPr lang="en-US" sz="2000" dirty="0"/>
              <a:t>Allows you to target and retarget specific groups of  customers ( </a:t>
            </a:r>
            <a:r>
              <a:rPr lang="en-US" sz="2000" dirty="0" err="1"/>
              <a:t>iva</a:t>
            </a:r>
            <a:r>
              <a:rPr lang="en-US" sz="2000" dirty="0"/>
              <a:t> ads) </a:t>
            </a:r>
          </a:p>
          <a:p>
            <a:r>
              <a:rPr lang="en-US" sz="2000" dirty="0"/>
              <a:t>It can build trust/brand authority</a:t>
            </a:r>
          </a:p>
          <a:p>
            <a:r>
              <a:rPr lang="en-US" sz="2000" dirty="0"/>
              <a:t>You can gain more insight on your customers </a:t>
            </a:r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DE39E6-CDE6-5145-BC3B-4743BFD21E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25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01883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EA16-FE2D-A94E-834A-20B815993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What can social media be used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DDDA6-99C2-3543-9BA7-2C848F3F1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057919"/>
            <a:ext cx="5120113" cy="3979343"/>
          </a:xfrm>
        </p:spPr>
        <p:txBody>
          <a:bodyPr>
            <a:normAutofit fontScale="92500"/>
          </a:bodyPr>
          <a:lstStyle/>
          <a:p>
            <a:r>
              <a:rPr lang="en-US" sz="2200" dirty="0"/>
              <a:t>Customer service</a:t>
            </a:r>
          </a:p>
          <a:p>
            <a:r>
              <a:rPr lang="en-US" sz="2200" dirty="0"/>
              <a:t>Paid advertising (performance marketing)</a:t>
            </a:r>
          </a:p>
          <a:p>
            <a:r>
              <a:rPr lang="en-US" sz="2200" dirty="0"/>
              <a:t>Finding new audiences</a:t>
            </a:r>
          </a:p>
          <a:p>
            <a:r>
              <a:rPr lang="en-US" sz="2200" dirty="0"/>
              <a:t>Deepening the bond with existing audiences</a:t>
            </a:r>
          </a:p>
          <a:p>
            <a:r>
              <a:rPr lang="en-US" sz="2200" dirty="0"/>
              <a:t>Upsell</a:t>
            </a:r>
          </a:p>
          <a:p>
            <a:r>
              <a:rPr lang="en-US" sz="2200" dirty="0"/>
              <a:t>Brand /reputation management</a:t>
            </a:r>
          </a:p>
          <a:p>
            <a:r>
              <a:rPr lang="en-US" sz="2200" dirty="0"/>
              <a:t>Making connections ( Influencers &amp; press </a:t>
            </a:r>
            <a:r>
              <a:rPr lang="en-US" sz="2200" dirty="0" err="1"/>
              <a:t>etc</a:t>
            </a:r>
            <a:r>
              <a:rPr lang="en-US" sz="2200" dirty="0"/>
              <a:t>) </a:t>
            </a:r>
          </a:p>
          <a:p>
            <a:r>
              <a:rPr lang="en-US" sz="2200" dirty="0"/>
              <a:t>Crisis management</a:t>
            </a:r>
          </a:p>
          <a:p>
            <a:r>
              <a:rPr lang="en-US" sz="2200" dirty="0"/>
              <a:t>Communicating important messages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C3D859-C46B-6F4B-B26D-5F35C364A3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87" r="94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9895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8AEBE-09FF-D07C-F331-3CF88FEB6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Social Media can help with a number of business challenges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CF5750-DED9-3A98-F7AF-A41FAA47E8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676" t="20118" r="35702" b="10698"/>
          <a:stretch/>
        </p:blipFill>
        <p:spPr>
          <a:xfrm>
            <a:off x="1448972" y="1896669"/>
            <a:ext cx="8370277" cy="4596206"/>
          </a:xfrm>
        </p:spPr>
      </p:pic>
    </p:spTree>
    <p:extLst>
      <p:ext uri="{BB962C8B-B14F-4D97-AF65-F5344CB8AC3E}">
        <p14:creationId xmlns:p14="http://schemas.microsoft.com/office/powerpoint/2010/main" val="1523698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8AEBE-09FF-D07C-F331-3CF88FEB6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92" y="365125"/>
            <a:ext cx="11002108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Social Media can help with a number of business challenges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5D2E1-4BF7-C752-C01F-144B3B8E7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302" y="1690688"/>
            <a:ext cx="10875498" cy="448627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Communication Outreach </a:t>
            </a:r>
            <a:r>
              <a:rPr lang="en-GB" dirty="0"/>
              <a:t>– a highly effective public communications tool</a:t>
            </a:r>
          </a:p>
          <a:p>
            <a:r>
              <a:rPr lang="en-GB" b="1" dirty="0"/>
              <a:t>Community Management </a:t>
            </a:r>
            <a:r>
              <a:rPr lang="en-GB" dirty="0"/>
              <a:t>- Used to build supportive communities around an organisation / brand</a:t>
            </a:r>
          </a:p>
          <a:p>
            <a:r>
              <a:rPr lang="en-GB" b="1" dirty="0"/>
              <a:t>Support and Customer Service </a:t>
            </a:r>
          </a:p>
          <a:p>
            <a:r>
              <a:rPr lang="en-GB" b="1" dirty="0"/>
              <a:t>Reputation Management – </a:t>
            </a:r>
            <a:r>
              <a:rPr lang="en-GB" dirty="0"/>
              <a:t>used for crisis management</a:t>
            </a:r>
          </a:p>
          <a:p>
            <a:r>
              <a:rPr lang="en-GB" b="1" dirty="0"/>
              <a:t>Advertising &amp; Awareness </a:t>
            </a:r>
            <a:r>
              <a:rPr lang="en-GB" dirty="0"/>
              <a:t>– Ads can be targeted based on profile info</a:t>
            </a:r>
          </a:p>
          <a:p>
            <a:r>
              <a:rPr lang="en-GB" b="1" dirty="0"/>
              <a:t>Sales &amp; Lead Generation</a:t>
            </a:r>
          </a:p>
          <a:p>
            <a:r>
              <a:rPr lang="en-GB" b="1" dirty="0"/>
              <a:t>SEO</a:t>
            </a:r>
            <a:r>
              <a:rPr lang="en-GB" dirty="0"/>
              <a:t> – Strong social media links can strengthen SEO performance</a:t>
            </a:r>
          </a:p>
          <a:p>
            <a:r>
              <a:rPr lang="en-GB" b="1" dirty="0"/>
              <a:t>Insight &amp; Research </a:t>
            </a:r>
            <a:r>
              <a:rPr lang="en-GB" dirty="0"/>
              <a:t>-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700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DAF21-7180-044D-98A2-B31715D11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55" y="365125"/>
            <a:ext cx="7059972" cy="1692794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Some </a:t>
            </a:r>
            <a:r>
              <a:rPr lang="en-US" b="1" dirty="0">
                <a:latin typeface="+mn-lt"/>
              </a:rPr>
              <a:t>M</a:t>
            </a:r>
            <a:r>
              <a:rPr lang="en-US" sz="4400" b="1" dirty="0">
                <a:latin typeface="+mn-lt"/>
              </a:rPr>
              <a:t>ind-blowing </a:t>
            </a:r>
            <a:r>
              <a:rPr lang="en-US" b="1" dirty="0">
                <a:latin typeface="+mn-lt"/>
              </a:rPr>
              <a:t>S</a:t>
            </a:r>
            <a:r>
              <a:rPr lang="en-US" sz="4400" b="1" dirty="0">
                <a:latin typeface="+mn-lt"/>
              </a:rPr>
              <a:t>tats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04ECC-AF4C-FE41-B711-9E9C7E3FC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057919"/>
            <a:ext cx="6021977" cy="421627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There are 4.62 billion active global social media users (58.4% of the world population) </a:t>
            </a:r>
          </a:p>
          <a:p>
            <a:endParaRPr lang="en-GB" sz="1100" dirty="0"/>
          </a:p>
          <a:p>
            <a:r>
              <a:rPr lang="en-GB" dirty="0"/>
              <a:t>45 million UK social media users. (67% of the UK population)</a:t>
            </a:r>
          </a:p>
          <a:p>
            <a:endParaRPr lang="en-GB" sz="1200" dirty="0"/>
          </a:p>
          <a:p>
            <a:r>
              <a:rPr lang="en-GB" dirty="0"/>
              <a:t>Every day, the average UK based user spends 1 hour 50 minutes scrolling through social media sites.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i="1" dirty="0"/>
              <a:t>Digital Report 2022 - This is Social/Hootsuite</a:t>
            </a:r>
            <a:endParaRPr lang="en-US" sz="1700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74AAAC-8892-BA4D-94D5-3B70B41AF9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6570617" y="10"/>
            <a:ext cx="5621382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51808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7219-3765-8741-BC02-C5DDD51CE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7"/>
            <a:ext cx="6586491" cy="1022300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Facebook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2599A-5F24-3A4E-BCFE-6C2F4A112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73" y="2002971"/>
            <a:ext cx="6586489" cy="3785419"/>
          </a:xfrm>
        </p:spPr>
        <p:txBody>
          <a:bodyPr>
            <a:normAutofit/>
          </a:bodyPr>
          <a:lstStyle/>
          <a:p>
            <a:r>
              <a:rPr lang="en-US" dirty="0"/>
              <a:t>Dominant social platform in the UK</a:t>
            </a:r>
          </a:p>
          <a:p>
            <a:r>
              <a:rPr lang="en-GB" dirty="0"/>
              <a:t>78% of UK internet users use Facebook</a:t>
            </a:r>
          </a:p>
          <a:p>
            <a:r>
              <a:rPr lang="en-GB" dirty="0"/>
              <a:t>Audience is 52%  female and 48% male (based on users aged 18 and older).</a:t>
            </a:r>
          </a:p>
          <a:p>
            <a:r>
              <a:rPr lang="en-GB" dirty="0"/>
              <a:t>According to Facebook Audience Insights, the average UK user makes 6 comments, likes 11 posts, shares 1 post and clicks on 13 ads in a 30-day period.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DDC481-2247-C542-ADBE-C257D01BDD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3" r="10329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E778E0-80AF-AB4B-9C99-7574021BCF1E}"/>
              </a:ext>
            </a:extLst>
          </p:cNvPr>
          <p:cNvSpPr txBox="1"/>
          <p:nvPr/>
        </p:nvSpPr>
        <p:spPr>
          <a:xfrm>
            <a:off x="199506" y="6139795"/>
            <a:ext cx="560277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/>
              </a:rPr>
              <a:t>https://www.avocadosocial.com/latest-social-media-statistics-and-demographics-for-the-uk-in-2019/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060845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36FCF-0C91-9748-8FA0-555468C51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7"/>
            <a:ext cx="6586491" cy="946316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YouTube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155D1-72B6-9444-AD92-FFC13043B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786598"/>
            <a:ext cx="6586489" cy="4437222"/>
          </a:xfrm>
        </p:spPr>
        <p:txBody>
          <a:bodyPr>
            <a:normAutofit fontScale="92500"/>
          </a:bodyPr>
          <a:lstStyle/>
          <a:p>
            <a:r>
              <a:rPr lang="en-US" sz="2400" dirty="0"/>
              <a:t>The second most popular social platform in the UK </a:t>
            </a:r>
          </a:p>
          <a:p>
            <a:endParaRPr lang="en-US" sz="1100" dirty="0"/>
          </a:p>
          <a:p>
            <a:r>
              <a:rPr lang="en-US" sz="2400" dirty="0"/>
              <a:t>Owned by Google</a:t>
            </a:r>
          </a:p>
          <a:p>
            <a:endParaRPr lang="en-US" sz="1100" dirty="0"/>
          </a:p>
          <a:p>
            <a:r>
              <a:rPr lang="en-US" sz="2400" dirty="0"/>
              <a:t>Users spend more time watching videos on YouTube than on other social platforms</a:t>
            </a:r>
          </a:p>
          <a:p>
            <a:endParaRPr lang="en-US" sz="1100" dirty="0"/>
          </a:p>
          <a:p>
            <a:r>
              <a:rPr lang="en-US" sz="2400" dirty="0"/>
              <a:t>You can pay to advertise before or during a video via Google display network</a:t>
            </a:r>
          </a:p>
          <a:p>
            <a:endParaRPr lang="en-US" sz="1100" dirty="0"/>
          </a:p>
          <a:p>
            <a:r>
              <a:rPr lang="en-US" sz="2400" dirty="0"/>
              <a:t>It can give you the opportunity for customers to learn more about your products (explainer videos)</a:t>
            </a:r>
            <a:br>
              <a:rPr lang="en-US" sz="1900" dirty="0"/>
            </a:b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C7897F-CD9F-C14C-924E-626C3EB25F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26" r="3992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87373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DC88-96C0-7E4D-8198-E14206132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7"/>
            <a:ext cx="6586491" cy="847842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Instagram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1735-A999-D244-8244-C79844A86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477109"/>
            <a:ext cx="6586489" cy="4746711"/>
          </a:xfrm>
        </p:spPr>
        <p:txBody>
          <a:bodyPr>
            <a:normAutofit/>
          </a:bodyPr>
          <a:lstStyle/>
          <a:p>
            <a:r>
              <a:rPr lang="en-GB" sz="2400" dirty="0"/>
              <a:t>42% of the UK’s population are on Instagram</a:t>
            </a:r>
          </a:p>
          <a:p>
            <a:endParaRPr lang="en-GB" sz="1000" dirty="0"/>
          </a:p>
          <a:p>
            <a:r>
              <a:rPr lang="en-GB" sz="2400" dirty="0"/>
              <a:t>54% Female, 46% male</a:t>
            </a:r>
          </a:p>
          <a:p>
            <a:endParaRPr lang="en-GB" sz="1000" dirty="0"/>
          </a:p>
          <a:p>
            <a:r>
              <a:rPr lang="en-GB" sz="2400" dirty="0"/>
              <a:t>Owned by Meta</a:t>
            </a:r>
          </a:p>
          <a:p>
            <a:endParaRPr lang="en-GB" sz="1000" dirty="0"/>
          </a:p>
          <a:p>
            <a:r>
              <a:rPr lang="en-GB" sz="2400" dirty="0"/>
              <a:t>Centred around ‘storytelling’</a:t>
            </a:r>
          </a:p>
          <a:p>
            <a:endParaRPr lang="en-GB" sz="1000" dirty="0"/>
          </a:p>
          <a:p>
            <a:r>
              <a:rPr lang="en-GB" sz="2400" dirty="0"/>
              <a:t>Visual content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2400" dirty="0"/>
              <a:t>According to Instagram, 80% of users follow a business or a brand 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EAF2E4-C6D3-7845-9221-42921FDE0D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05" r="27576" b="-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637328-79BF-944A-A505-8CF37949518B}"/>
              </a:ext>
            </a:extLst>
          </p:cNvPr>
          <p:cNvSpPr txBox="1"/>
          <p:nvPr/>
        </p:nvSpPr>
        <p:spPr>
          <a:xfrm>
            <a:off x="188640" y="6223819"/>
            <a:ext cx="72072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https://www.avocadosocial.com/latest-social-media-statistics-and-demographics-for-the-uk-in-2019/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072245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Problem With Elon Musk's X Is Simple: The App Isn't Innovative">
            <a:extLst>
              <a:ext uri="{FF2B5EF4-FFF2-40B4-BE49-F238E27FC236}">
                <a16:creationId xmlns:a16="http://schemas.microsoft.com/office/drawing/2014/main" id="{211D7758-A60E-4570-02A9-9BD16FE0EE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8" r="27831"/>
          <a:stretch/>
        </p:blipFill>
        <p:spPr bwMode="auto">
          <a:xfrm>
            <a:off x="-1" y="-2"/>
            <a:ext cx="5410198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02AF9-5670-B747-84A1-963C32450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6"/>
            <a:ext cx="5464968" cy="769972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+mn-lt"/>
              </a:rPr>
              <a:t>X (Formerly Twitter)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19E80-2F52-3240-85B3-C5E0C5D4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7270" y="2552280"/>
            <a:ext cx="6149592" cy="3687797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According to X, you can  reach 13.6 million  people (24% of UK population 13+)</a:t>
            </a:r>
          </a:p>
          <a:p>
            <a:r>
              <a:rPr lang="en-GB" sz="2400" dirty="0"/>
              <a:t>X is an open network</a:t>
            </a:r>
          </a:p>
          <a:p>
            <a:r>
              <a:rPr lang="en-GB" sz="2400" dirty="0"/>
              <a:t>Great for building relationships (influencers, journalists, industry experts)</a:t>
            </a:r>
          </a:p>
          <a:p>
            <a:r>
              <a:rPr lang="en-GB" sz="2400" dirty="0"/>
              <a:t>X is where many customers seek support </a:t>
            </a:r>
          </a:p>
          <a:p>
            <a:r>
              <a:rPr lang="en-GB" sz="2400" dirty="0"/>
              <a:t>Allows you to find out more about potential customers</a:t>
            </a:r>
          </a:p>
          <a:p>
            <a:r>
              <a:rPr lang="en-GB" sz="2400" dirty="0"/>
              <a:t>Allow you to pick up on new industry/customer trends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188592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40ABA-3B46-2949-B760-08D9D1466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7"/>
            <a:ext cx="6586491" cy="1002586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Snapchat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0C232-B952-8345-8C4C-A942A9E16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75% of Snapchat users are under 34 years old.</a:t>
            </a:r>
          </a:p>
          <a:p>
            <a:endParaRPr lang="en-GB" sz="1000" dirty="0"/>
          </a:p>
          <a:p>
            <a:r>
              <a:rPr lang="en-GB" sz="2400" dirty="0"/>
              <a:t> 90% of snapchat users are 13-24 years old.</a:t>
            </a:r>
          </a:p>
          <a:p>
            <a:endParaRPr lang="en-GB" sz="1000" dirty="0"/>
          </a:p>
          <a:p>
            <a:r>
              <a:rPr lang="en-GB" sz="2400" dirty="0"/>
              <a:t>71% of Snapchat </a:t>
            </a:r>
            <a:r>
              <a:rPr lang="en-GB" sz="2400" b="1" dirty="0"/>
              <a:t>users aged 18 through 24</a:t>
            </a:r>
            <a:r>
              <a:rPr lang="en-GB" sz="2400" dirty="0"/>
              <a:t> use Snapchat multiple times per day.</a:t>
            </a:r>
          </a:p>
          <a:p>
            <a:endParaRPr lang="en-GB" sz="1000" dirty="0"/>
          </a:p>
          <a:p>
            <a:r>
              <a:rPr lang="en-GB" sz="2400" dirty="0"/>
              <a:t>Snapchats user-base is declining 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31A1D-BAE2-8046-AFA9-9607FAF3E4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16" r="2393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D30AB9-99D1-F947-8C17-10914ADB6FD7}"/>
              </a:ext>
            </a:extLst>
          </p:cNvPr>
          <p:cNvSpPr txBox="1"/>
          <p:nvPr/>
        </p:nvSpPr>
        <p:spPr>
          <a:xfrm>
            <a:off x="532015" y="6223819"/>
            <a:ext cx="683306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https://www.avocadosocial.com/latest-social-media-statistics-and-demographics-for-the-uk-in-2019/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291793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7ED1-42A9-2B4C-9BAB-9725AA1FA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7"/>
            <a:ext cx="5127031" cy="1002586"/>
          </a:xfrm>
        </p:spPr>
        <p:txBody>
          <a:bodyPr>
            <a:normAutofit/>
          </a:bodyPr>
          <a:lstStyle/>
          <a:p>
            <a:r>
              <a:rPr lang="en-US" b="1" dirty="0" err="1">
                <a:latin typeface="+mn-lt"/>
              </a:rPr>
              <a:t>Linkedin</a:t>
            </a:r>
            <a:endParaRPr lang="en-US" b="1" dirty="0">
              <a:latin typeface="+mn-l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406A44-A615-4CE4-9FDF-682C2F131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871004"/>
            <a:ext cx="6026190" cy="4352816"/>
          </a:xfrm>
        </p:spPr>
        <p:txBody>
          <a:bodyPr>
            <a:normAutofit/>
          </a:bodyPr>
          <a:lstStyle/>
          <a:p>
            <a:r>
              <a:rPr lang="en-US" dirty="0"/>
              <a:t>B2B marketing </a:t>
            </a:r>
          </a:p>
          <a:p>
            <a:endParaRPr lang="en-US" sz="1000" dirty="0"/>
          </a:p>
          <a:p>
            <a:r>
              <a:rPr lang="en-US" dirty="0"/>
              <a:t>Build relationships</a:t>
            </a:r>
          </a:p>
          <a:p>
            <a:endParaRPr lang="en-US" sz="1000" dirty="0"/>
          </a:p>
          <a:p>
            <a:r>
              <a:rPr lang="en-US" dirty="0"/>
              <a:t>Useful ad targeting options </a:t>
            </a:r>
          </a:p>
          <a:p>
            <a:endParaRPr lang="en-US" sz="1000" dirty="0"/>
          </a:p>
          <a:p>
            <a:r>
              <a:rPr lang="en-GB" dirty="0"/>
              <a:t>27 million profiles in the UK, with 60% male and 40% female (Sprout social)</a:t>
            </a:r>
          </a:p>
          <a:p>
            <a:pPr marL="0" indent="0">
              <a:buNone/>
            </a:pPr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76F929-1AEB-9B47-8AA8-6B69DEBB00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85" b="3"/>
          <a:stretch/>
        </p:blipFill>
        <p:spPr>
          <a:xfrm>
            <a:off x="8407834" y="1367748"/>
            <a:ext cx="3135236" cy="342952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95333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7ED1-42A9-2B4C-9BAB-9725AA1FA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7"/>
            <a:ext cx="5127031" cy="1002586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TikTok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406A44-A615-4CE4-9FDF-682C2F131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031" y="1519311"/>
            <a:ext cx="6253089" cy="4704509"/>
          </a:xfrm>
        </p:spPr>
        <p:txBody>
          <a:bodyPr>
            <a:normAutofit/>
          </a:bodyPr>
          <a:lstStyle/>
          <a:p>
            <a:r>
              <a:rPr lang="en-US" dirty="0"/>
              <a:t>Most downloaded app of 2023</a:t>
            </a:r>
          </a:p>
          <a:p>
            <a:endParaRPr lang="en-US" sz="1000" dirty="0"/>
          </a:p>
          <a:p>
            <a:pPr algn="l"/>
            <a:r>
              <a:rPr lang="en-GB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TikTok is now more popular than Instagram among Gen Z users in the US but gaining in 35-54 age (36% of users)</a:t>
            </a:r>
            <a:endParaRPr lang="en-US" sz="1000" dirty="0"/>
          </a:p>
          <a:p>
            <a:r>
              <a:rPr lang="en-GB" b="0" i="0" dirty="0">
                <a:solidFill>
                  <a:srgbClr val="012A3A"/>
                </a:solidFill>
                <a:effectLst/>
              </a:rPr>
              <a:t>Worldwide, TikTok’s user base is </a:t>
            </a:r>
            <a:r>
              <a:rPr lang="en-GB" b="0" i="0" u="sng" dirty="0">
                <a:solidFill>
                  <a:srgbClr val="FF4C46"/>
                </a:solidFill>
                <a:effectLst/>
                <a:hlinkClick r:id="rId2"/>
              </a:rPr>
              <a:t>57% female</a:t>
            </a:r>
            <a:endParaRPr lang="en-GB" b="0" i="0" u="sng" dirty="0">
              <a:solidFill>
                <a:srgbClr val="FF4C46"/>
              </a:solidFill>
              <a:effectLst/>
            </a:endParaRPr>
          </a:p>
          <a:p>
            <a:r>
              <a:rPr lang="en-GB" dirty="0">
                <a:solidFill>
                  <a:srgbClr val="012A3A"/>
                </a:solidFill>
              </a:rPr>
              <a:t>No1 for consumer spending $2.3 billion in 2021</a:t>
            </a:r>
            <a:r>
              <a:rPr lang="en-GB" b="0" i="0" dirty="0">
                <a:solidFill>
                  <a:srgbClr val="012A3A"/>
                </a:solidFill>
                <a:effectLst/>
              </a:rPr>
              <a:t> </a:t>
            </a:r>
            <a:endParaRPr lang="en-GB" dirty="0">
              <a:solidFill>
                <a:srgbClr val="012A3A"/>
              </a:solidFill>
            </a:endParaRPr>
          </a:p>
          <a:p>
            <a:endParaRPr lang="en-US" sz="1000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1200" dirty="0">
                <a:hlinkClick r:id="rId3"/>
              </a:rPr>
              <a:t>37 Important TikTok Stats Marketers Need to Know [2024] (hootsuite.com)</a:t>
            </a:r>
            <a:endParaRPr lang="en-US" dirty="0"/>
          </a:p>
        </p:txBody>
      </p:sp>
      <p:pic>
        <p:nvPicPr>
          <p:cNvPr id="5122" name="Picture 2" descr="TikTok News and Top Stories | TikTok Newsroom">
            <a:extLst>
              <a:ext uri="{FF2B5EF4-FFF2-40B4-BE49-F238E27FC236}">
                <a16:creationId xmlns:a16="http://schemas.microsoft.com/office/drawing/2014/main" id="{2878E773-5423-3463-071D-AF5ED0AB4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045" y="1302433"/>
            <a:ext cx="3973025" cy="395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7982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8632C-134B-1834-919A-C8E9A0EFD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Social Media 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61E3E-50FC-F088-C57E-FA8A30402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Facebook ad formats for different goals | Meta for Business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Social Media Advertising: Cost, Benefits, and Tips for 2024 (hootsuite.com)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284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2DABC2-4383-B44E-8AF0-4AA2360D6E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294" b="1316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96AEA2-9B57-448F-9960-C65952FBC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57" y="3762769"/>
            <a:ext cx="5239657" cy="57253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4800" b="1" dirty="0"/>
              <a:t>Organic (non-paid) </a:t>
            </a:r>
          </a:p>
        </p:txBody>
      </p:sp>
    </p:spTree>
    <p:extLst>
      <p:ext uri="{BB962C8B-B14F-4D97-AF65-F5344CB8AC3E}">
        <p14:creationId xmlns:p14="http://schemas.microsoft.com/office/powerpoint/2010/main" val="21620407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4B6BB-7FB4-AE45-9BFF-15EA5F98F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29" y="338983"/>
            <a:ext cx="6586491" cy="828635"/>
          </a:xfrm>
        </p:spPr>
        <p:txBody>
          <a:bodyPr anchor="b">
            <a:normAutofit/>
          </a:bodyPr>
          <a:lstStyle/>
          <a:p>
            <a:r>
              <a:rPr lang="en-US" sz="4400" b="1" dirty="0">
                <a:latin typeface="+mn-lt"/>
              </a:rPr>
              <a:t>Objectives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53C126-8DA0-4E00-B390-F0726A032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88124"/>
            <a:ext cx="6586489" cy="4535696"/>
          </a:xfrm>
        </p:spPr>
        <p:txBody>
          <a:bodyPr>
            <a:normAutofit/>
          </a:bodyPr>
          <a:lstStyle/>
          <a:p>
            <a:r>
              <a:rPr lang="en-US" sz="2400" dirty="0"/>
              <a:t>What do you want to achieve and how are you going to measure it?</a:t>
            </a:r>
          </a:p>
          <a:p>
            <a:r>
              <a:rPr lang="en-US" sz="2400" dirty="0"/>
              <a:t>Long time strategy not short-term goals</a:t>
            </a:r>
          </a:p>
          <a:p>
            <a:r>
              <a:rPr lang="en-US" sz="2400" dirty="0"/>
              <a:t>People browsing social media are less likely to ‘buy’ a product that they have just seen compared to other media</a:t>
            </a:r>
          </a:p>
          <a:p>
            <a:r>
              <a:rPr lang="en-US" sz="2400" dirty="0"/>
              <a:t>Engagement? website </a:t>
            </a:r>
            <a:r>
              <a:rPr lang="en-US" sz="2400" dirty="0" err="1"/>
              <a:t>vistors</a:t>
            </a:r>
            <a:r>
              <a:rPr lang="en-US" sz="2400" dirty="0"/>
              <a:t>? fans? brand awareness? signups? Sentiment?</a:t>
            </a:r>
          </a:p>
          <a:p>
            <a:r>
              <a:rPr lang="en-US" sz="2400" dirty="0"/>
              <a:t>What KPIs are you going to use? Likes? Shares? Visits? </a:t>
            </a:r>
          </a:p>
          <a:p>
            <a:r>
              <a:rPr lang="en-US" sz="2400" dirty="0"/>
              <a:t>Make sure all objectives are SMART </a:t>
            </a:r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284332-DFDF-8A45-9EF4-C466CC520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8" r="2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89899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64E518-BF4B-2447-B517-FBC857A98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481" y="308207"/>
            <a:ext cx="8307976" cy="6438682"/>
          </a:xfrm>
        </p:spPr>
      </p:pic>
    </p:spTree>
    <p:extLst>
      <p:ext uri="{BB962C8B-B14F-4D97-AF65-F5344CB8AC3E}">
        <p14:creationId xmlns:p14="http://schemas.microsoft.com/office/powerpoint/2010/main" val="17928931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3DFAE-6890-C04B-614A-D082D0E0E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437" y="365125"/>
            <a:ext cx="11155680" cy="900967"/>
          </a:xfrm>
        </p:spPr>
        <p:txBody>
          <a:bodyPr/>
          <a:lstStyle/>
          <a:p>
            <a:r>
              <a:rPr lang="en-GB" b="1" dirty="0"/>
              <a:t>Social Media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4484F-8741-0F4D-98AA-85FBAA0D7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437" y="1392702"/>
            <a:ext cx="11029071" cy="4784261"/>
          </a:xfrm>
        </p:spPr>
        <p:txBody>
          <a:bodyPr/>
          <a:lstStyle/>
          <a:p>
            <a:r>
              <a:rPr lang="en-GB" dirty="0"/>
              <a:t>Brand Awareness (local or wide reach)</a:t>
            </a:r>
          </a:p>
          <a:p>
            <a:endParaRPr lang="en-GB" dirty="0"/>
          </a:p>
          <a:p>
            <a:r>
              <a:rPr lang="en-GB" dirty="0"/>
              <a:t>Traffic Generation – to website or app</a:t>
            </a:r>
          </a:p>
          <a:p>
            <a:endParaRPr lang="en-GB" dirty="0"/>
          </a:p>
          <a:p>
            <a:r>
              <a:rPr lang="en-GB" dirty="0"/>
              <a:t>App installs</a:t>
            </a:r>
          </a:p>
          <a:p>
            <a:endParaRPr lang="en-GB" dirty="0"/>
          </a:p>
          <a:p>
            <a:r>
              <a:rPr lang="en-GB" dirty="0"/>
              <a:t>Engagement – comments, page likes, shares</a:t>
            </a:r>
          </a:p>
          <a:p>
            <a:endParaRPr lang="en-GB" dirty="0"/>
          </a:p>
          <a:p>
            <a:r>
              <a:rPr lang="en-GB" dirty="0"/>
              <a:t>Product sales – show products based on target profile</a:t>
            </a:r>
          </a:p>
        </p:txBody>
      </p:sp>
    </p:spTree>
    <p:extLst>
      <p:ext uri="{BB962C8B-B14F-4D97-AF65-F5344CB8AC3E}">
        <p14:creationId xmlns:p14="http://schemas.microsoft.com/office/powerpoint/2010/main" val="35097333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825CC-1503-5C4D-B92E-99753783A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069780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Content Planning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F4215C-A575-4154-B92F-973345F37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1575582"/>
            <a:ext cx="5120113" cy="4461680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Decide which social platforms are right for you </a:t>
            </a:r>
          </a:p>
          <a:p>
            <a:r>
              <a:rPr lang="en-US" sz="2400" dirty="0"/>
              <a:t>Keep in mind what your objectives are</a:t>
            </a:r>
          </a:p>
          <a:p>
            <a:r>
              <a:rPr lang="en-US" sz="2400" dirty="0"/>
              <a:t>Your content will need to add value ( not just sales messages). Will you entertain your followers or offer something useful?</a:t>
            </a:r>
          </a:p>
          <a:p>
            <a:r>
              <a:rPr lang="en-US" sz="2400" dirty="0"/>
              <a:t>Make sure you create ideas suitable for your follower/fan ‘persona’</a:t>
            </a:r>
          </a:p>
          <a:p>
            <a:r>
              <a:rPr lang="en-US" sz="2400" dirty="0"/>
              <a:t>Note special times of the year</a:t>
            </a:r>
          </a:p>
          <a:p>
            <a:r>
              <a:rPr lang="en-US" sz="2400" dirty="0"/>
              <a:t>Consider hashtags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89019E-9151-DF42-8A4C-DAB26F31AE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52" r="970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14398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AEFD5-0900-2A40-8118-B609B7982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083847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+mn-lt"/>
              </a:rPr>
              <a:t>Content Creation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709CCE-95C7-4FA5-9F9B-A105D13A3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1786597"/>
            <a:ext cx="5120113" cy="4250665"/>
          </a:xfrm>
        </p:spPr>
        <p:txBody>
          <a:bodyPr>
            <a:normAutofit/>
          </a:bodyPr>
          <a:lstStyle/>
          <a:p>
            <a:r>
              <a:rPr lang="en-US" sz="2400" dirty="0"/>
              <a:t>The right tone of voice</a:t>
            </a:r>
          </a:p>
          <a:p>
            <a:r>
              <a:rPr lang="en-US" sz="2400" dirty="0"/>
              <a:t>Highly visual</a:t>
            </a:r>
          </a:p>
          <a:p>
            <a:r>
              <a:rPr lang="en-US" sz="2400" dirty="0"/>
              <a:t>Not salesy</a:t>
            </a:r>
          </a:p>
          <a:p>
            <a:r>
              <a:rPr lang="en-US" sz="2400" dirty="0"/>
              <a:t>Call to action to help engagement</a:t>
            </a:r>
          </a:p>
          <a:p>
            <a:r>
              <a:rPr lang="en-US" sz="2400" dirty="0"/>
              <a:t>Correct and fair</a:t>
            </a:r>
          </a:p>
          <a:p>
            <a:r>
              <a:rPr lang="en-US" sz="2400" dirty="0"/>
              <a:t>Spell Checked! </a:t>
            </a:r>
          </a:p>
          <a:p>
            <a:r>
              <a:rPr lang="en-US" sz="2400" dirty="0"/>
              <a:t>Consider using a content calendar sharing tool</a:t>
            </a:r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C355CE-5D8C-DE45-A0CC-BFD730EE4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3112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CA119-25FE-3878-251D-C78838E49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How to run social media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D5A0A-D1A6-BB75-AE47-2B0251C48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https://www.youtube.com/watch?v=9M0Oa7miOoU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https://www.youtube.com/watch?v=ol0v779BlAA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2018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108E2-C4AA-8E4C-8615-5669A6F9A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083847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I</a:t>
            </a:r>
            <a:r>
              <a:rPr lang="en-US" sz="4400" b="1" dirty="0">
                <a:latin typeface="+mn-lt"/>
              </a:rPr>
              <a:t>nspiration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0AF01A-5F9D-4CB5-8A90-CE6200800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1842868"/>
            <a:ext cx="5120113" cy="419439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u="sng" dirty="0"/>
              <a:t>Class exercise: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2400" dirty="0"/>
              <a:t>Have a look at social media and choose a brand you think is interesting 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What are they doing well?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What do you think their objective is?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  <a:p>
            <a:pPr marL="0" indent="0">
              <a:buNone/>
            </a:pPr>
            <a:r>
              <a:rPr lang="en-US" sz="2400" dirty="0"/>
              <a:t>How can they measure that?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EB400D-49DA-B244-BF3E-8CD9E6AC3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81" r="690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50290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B2426-209C-E646-95F5-6C32EC796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929103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A</a:t>
            </a:r>
            <a:r>
              <a:rPr lang="en-US" sz="4400" b="1" dirty="0">
                <a:latin typeface="+mn-lt"/>
              </a:rPr>
              <a:t>nalysis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97AFDC5-3883-4E8B-A19A-34942CA65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1519311"/>
            <a:ext cx="5120113" cy="4517951"/>
          </a:xfrm>
        </p:spPr>
        <p:txBody>
          <a:bodyPr>
            <a:normAutofit/>
          </a:bodyPr>
          <a:lstStyle/>
          <a:p>
            <a:r>
              <a:rPr lang="en-US" dirty="0"/>
              <a:t>Facebook Insights</a:t>
            </a:r>
          </a:p>
          <a:p>
            <a:r>
              <a:rPr lang="en-US" dirty="0"/>
              <a:t>Instagram Insights</a:t>
            </a:r>
          </a:p>
          <a:p>
            <a:r>
              <a:rPr lang="en-US" dirty="0"/>
              <a:t>YouTube analytics</a:t>
            </a:r>
          </a:p>
          <a:p>
            <a:r>
              <a:rPr lang="en-US" dirty="0" err="1"/>
              <a:t>Hootsiuite</a:t>
            </a:r>
            <a:endParaRPr lang="en-US" dirty="0"/>
          </a:p>
          <a:p>
            <a:r>
              <a:rPr lang="en-US" dirty="0" err="1"/>
              <a:t>Netbase</a:t>
            </a:r>
            <a:endParaRPr lang="en-US" dirty="0"/>
          </a:p>
          <a:p>
            <a:r>
              <a:rPr lang="en-US" dirty="0" err="1"/>
              <a:t>Brandwatch</a:t>
            </a:r>
            <a:endParaRPr lang="en-US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CA2967-3100-384A-B684-EDA61C7053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59" r="10160" b="-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35507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EFD3E-15AC-284B-9CDB-E9256FEB0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833772"/>
          </a:xfrm>
        </p:spPr>
        <p:txBody>
          <a:bodyPr anchor="b">
            <a:normAutofit/>
          </a:bodyPr>
          <a:lstStyle/>
          <a:p>
            <a:r>
              <a:rPr lang="en-US" sz="4400" b="1" dirty="0">
                <a:latin typeface="+mn-lt"/>
              </a:rPr>
              <a:t>Paid Ads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A2AB01-DA2D-4B09-B5C9-407278852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814732"/>
            <a:ext cx="6586489" cy="4409087"/>
          </a:xfrm>
        </p:spPr>
        <p:txBody>
          <a:bodyPr>
            <a:normAutofit/>
          </a:bodyPr>
          <a:lstStyle/>
          <a:p>
            <a:r>
              <a:rPr lang="en-US" sz="2400" dirty="0"/>
              <a:t>Most social platforms allow you to advertise</a:t>
            </a:r>
          </a:p>
          <a:p>
            <a:r>
              <a:rPr lang="en-US" sz="2400" dirty="0"/>
              <a:t>You can target very specific audience</a:t>
            </a:r>
          </a:p>
          <a:p>
            <a:r>
              <a:rPr lang="en-US" sz="2400" dirty="0"/>
              <a:t>You can target a ‘look a like’ audience</a:t>
            </a:r>
          </a:p>
          <a:p>
            <a:r>
              <a:rPr lang="en-US" sz="2400" dirty="0"/>
              <a:t>You have the ability to do remarketing</a:t>
            </a:r>
          </a:p>
          <a:p>
            <a:r>
              <a:rPr lang="en-US" sz="2400" dirty="0"/>
              <a:t>Different formats (video, images, weblinks, data collection) </a:t>
            </a:r>
          </a:p>
          <a:p>
            <a:r>
              <a:rPr lang="en-US" sz="2400" dirty="0"/>
              <a:t>Really creative environment </a:t>
            </a:r>
          </a:p>
          <a:p>
            <a:r>
              <a:rPr lang="en-US" sz="2400" dirty="0"/>
              <a:t>Charged by impression or by click</a:t>
            </a:r>
          </a:p>
          <a:p>
            <a:r>
              <a:rPr lang="en-US" sz="2400" dirty="0"/>
              <a:t>Native appearance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3CEE9D-385D-5A46-BA56-65DEB8BD3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61" r="2254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202271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C6D8-E687-4247-9635-DD8B619CA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Paid ad examples..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66FF4B-3C9F-0647-BDE1-71F5107EA0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6188" y="1690688"/>
            <a:ext cx="3296279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0ED10B-5358-B043-B49B-6742A269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202" y="1829739"/>
            <a:ext cx="3552931" cy="40732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1478F9-6FB9-0F4A-BF3B-9C16F05486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8558" y="365125"/>
            <a:ext cx="3235242" cy="357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1859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68BC2-514A-E83A-75D3-C412DE27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775" y="365126"/>
            <a:ext cx="11015003" cy="112605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Social Media Advert Payment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6F330-31CF-13AC-FB92-B804AB1B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775" y="1825625"/>
            <a:ext cx="11015003" cy="4351338"/>
          </a:xfrm>
        </p:spPr>
        <p:txBody>
          <a:bodyPr/>
          <a:lstStyle/>
          <a:p>
            <a:r>
              <a:rPr lang="en-GB" dirty="0"/>
              <a:t>CPC (cost per click) / PPC (pay per click) – Pay when the advert is clicked on</a:t>
            </a:r>
          </a:p>
          <a:p>
            <a:endParaRPr lang="en-GB" dirty="0"/>
          </a:p>
          <a:p>
            <a:r>
              <a:rPr lang="en-GB" dirty="0"/>
              <a:t>CPE (Cost per engagement) – Pay for specific user behaviour</a:t>
            </a:r>
          </a:p>
          <a:p>
            <a:endParaRPr lang="en-GB" dirty="0"/>
          </a:p>
          <a:p>
            <a:r>
              <a:rPr lang="en-GB" dirty="0"/>
              <a:t>CPM – Cost per thousand impressions. An impression is when someone sees the advert on social media (or other digital media) </a:t>
            </a:r>
          </a:p>
        </p:txBody>
      </p:sp>
    </p:spTree>
    <p:extLst>
      <p:ext uri="{BB962C8B-B14F-4D97-AF65-F5344CB8AC3E}">
        <p14:creationId xmlns:p14="http://schemas.microsoft.com/office/powerpoint/2010/main" val="13224841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63D89-3E81-0955-BDAF-C662DAB48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977" y="365126"/>
            <a:ext cx="10734823" cy="1041644"/>
          </a:xfrm>
        </p:spPr>
        <p:txBody>
          <a:bodyPr/>
          <a:lstStyle/>
          <a:p>
            <a:r>
              <a:rPr lang="en-GB" b="1" dirty="0">
                <a:latin typeface="+mn-lt"/>
              </a:rPr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14465-02CD-0E19-5B41-E474961BB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77" y="1533378"/>
            <a:ext cx="11029071" cy="4643585"/>
          </a:xfrm>
        </p:spPr>
        <p:txBody>
          <a:bodyPr/>
          <a:lstStyle/>
          <a:p>
            <a:r>
              <a:rPr lang="en-GB" dirty="0"/>
              <a:t>Look through your mobile social media account</a:t>
            </a:r>
          </a:p>
          <a:p>
            <a:endParaRPr lang="en-GB" dirty="0"/>
          </a:p>
          <a:p>
            <a:r>
              <a:rPr lang="en-GB" dirty="0"/>
              <a:t>What ads appear</a:t>
            </a:r>
          </a:p>
          <a:p>
            <a:endParaRPr lang="en-GB" dirty="0"/>
          </a:p>
          <a:p>
            <a:r>
              <a:rPr lang="en-GB" dirty="0"/>
              <a:t>Why do you think they are targeting you?</a:t>
            </a:r>
          </a:p>
          <a:p>
            <a:endParaRPr lang="en-GB" dirty="0"/>
          </a:p>
          <a:p>
            <a:r>
              <a:rPr lang="en-GB" dirty="0"/>
              <a:t>How effective are the ads?</a:t>
            </a:r>
          </a:p>
        </p:txBody>
      </p:sp>
    </p:spTree>
    <p:extLst>
      <p:ext uri="{BB962C8B-B14F-4D97-AF65-F5344CB8AC3E}">
        <p14:creationId xmlns:p14="http://schemas.microsoft.com/office/powerpoint/2010/main" val="1298664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1339</Words>
  <Application>Microsoft Office PowerPoint</Application>
  <PresentationFormat>Widescreen</PresentationFormat>
  <Paragraphs>224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PowerPoint Presentation</vt:lpstr>
      <vt:lpstr>Today we are going to cover ….</vt:lpstr>
      <vt:lpstr>Class Warm Up</vt:lpstr>
      <vt:lpstr>PowerPoint Presentation</vt:lpstr>
      <vt:lpstr>PowerPoint Presentation</vt:lpstr>
      <vt:lpstr>PowerPoint Presentation</vt:lpstr>
      <vt:lpstr>PowerPoint Presentation</vt:lpstr>
      <vt:lpstr>Resources</vt:lpstr>
      <vt:lpstr>Class exercise</vt:lpstr>
      <vt:lpstr>What is Social Media Marketing?</vt:lpstr>
      <vt:lpstr>Why social Media?</vt:lpstr>
      <vt:lpstr>What can social media be used for?</vt:lpstr>
      <vt:lpstr>Social Media can help with a number of business challenges </vt:lpstr>
      <vt:lpstr>Social Media can help with a number of business challenges </vt:lpstr>
      <vt:lpstr>Some Mind-blowing Stats</vt:lpstr>
      <vt:lpstr>Facebook</vt:lpstr>
      <vt:lpstr>YouTube</vt:lpstr>
      <vt:lpstr>Instagram</vt:lpstr>
      <vt:lpstr>X (Formerly Twitter)</vt:lpstr>
      <vt:lpstr>Snapchat</vt:lpstr>
      <vt:lpstr>Linkedin</vt:lpstr>
      <vt:lpstr>TikTok</vt:lpstr>
      <vt:lpstr>Types of Social Media Ads</vt:lpstr>
      <vt:lpstr>PowerPoint Presentation</vt:lpstr>
      <vt:lpstr>Objectives</vt:lpstr>
      <vt:lpstr>PowerPoint Presentation</vt:lpstr>
      <vt:lpstr>Social Media Objectives</vt:lpstr>
      <vt:lpstr>Content Planning </vt:lpstr>
      <vt:lpstr>Content Creation  </vt:lpstr>
      <vt:lpstr>How to run social media campaigns</vt:lpstr>
      <vt:lpstr>Inspiration</vt:lpstr>
      <vt:lpstr>Analysis</vt:lpstr>
      <vt:lpstr>Paid Ads</vt:lpstr>
      <vt:lpstr>Paid ad examples..</vt:lpstr>
      <vt:lpstr>Social Media Advert Payment Methods</vt:lpstr>
      <vt:lpstr>Class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Campodonic</dc:creator>
  <cp:lastModifiedBy>Gwyneth Jones</cp:lastModifiedBy>
  <cp:revision>17</cp:revision>
  <dcterms:created xsi:type="dcterms:W3CDTF">2019-10-23T20:54:03Z</dcterms:created>
  <dcterms:modified xsi:type="dcterms:W3CDTF">2024-04-23T23:09:33Z</dcterms:modified>
</cp:coreProperties>
</file>