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43"/>
  </p:notesMasterIdLst>
  <p:sldIdLst>
    <p:sldId id="278" r:id="rId5"/>
    <p:sldId id="279" r:id="rId6"/>
    <p:sldId id="280" r:id="rId7"/>
    <p:sldId id="282" r:id="rId8"/>
    <p:sldId id="296" r:id="rId9"/>
    <p:sldId id="334" r:id="rId10"/>
    <p:sldId id="335" r:id="rId11"/>
    <p:sldId id="364" r:id="rId12"/>
    <p:sldId id="336" r:id="rId13"/>
    <p:sldId id="337" r:id="rId14"/>
    <p:sldId id="338" r:id="rId15"/>
    <p:sldId id="370" r:id="rId16"/>
    <p:sldId id="341" r:id="rId17"/>
    <p:sldId id="343" r:id="rId18"/>
    <p:sldId id="344" r:id="rId19"/>
    <p:sldId id="345" r:id="rId20"/>
    <p:sldId id="346" r:id="rId21"/>
    <p:sldId id="371" r:id="rId22"/>
    <p:sldId id="368" r:id="rId23"/>
    <p:sldId id="372" r:id="rId24"/>
    <p:sldId id="366" r:id="rId25"/>
    <p:sldId id="367" r:id="rId26"/>
    <p:sldId id="276" r:id="rId27"/>
    <p:sldId id="369" r:id="rId28"/>
    <p:sldId id="349" r:id="rId29"/>
    <p:sldId id="350" r:id="rId30"/>
    <p:sldId id="351" r:id="rId31"/>
    <p:sldId id="352" r:id="rId32"/>
    <p:sldId id="353" r:id="rId33"/>
    <p:sldId id="318" r:id="rId34"/>
    <p:sldId id="354" r:id="rId35"/>
    <p:sldId id="355" r:id="rId36"/>
    <p:sldId id="356" r:id="rId37"/>
    <p:sldId id="320" r:id="rId38"/>
    <p:sldId id="325" r:id="rId39"/>
    <p:sldId id="326" r:id="rId40"/>
    <p:sldId id="327" r:id="rId41"/>
    <p:sldId id="33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687C4ACC-695A-42DD-8A18-124B506377F8}">
          <p14:sldIdLst>
            <p14:sldId id="278"/>
            <p14:sldId id="279"/>
            <p14:sldId id="280"/>
            <p14:sldId id="282"/>
            <p14:sldId id="296"/>
            <p14:sldId id="334"/>
            <p14:sldId id="335"/>
            <p14:sldId id="364"/>
            <p14:sldId id="336"/>
            <p14:sldId id="337"/>
            <p14:sldId id="338"/>
            <p14:sldId id="370"/>
            <p14:sldId id="341"/>
            <p14:sldId id="343"/>
            <p14:sldId id="344"/>
            <p14:sldId id="345"/>
            <p14:sldId id="346"/>
            <p14:sldId id="371"/>
            <p14:sldId id="368"/>
            <p14:sldId id="372"/>
            <p14:sldId id="366"/>
            <p14:sldId id="367"/>
            <p14:sldId id="276"/>
            <p14:sldId id="369"/>
            <p14:sldId id="349"/>
            <p14:sldId id="350"/>
            <p14:sldId id="351"/>
            <p14:sldId id="352"/>
            <p14:sldId id="353"/>
            <p14:sldId id="318"/>
            <p14:sldId id="354"/>
            <p14:sldId id="355"/>
            <p14:sldId id="356"/>
            <p14:sldId id="320"/>
            <p14:sldId id="325"/>
            <p14:sldId id="326"/>
            <p14:sldId id="327"/>
            <p14:sldId id="331"/>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561A52C-F3F5-41A4-8598-3C876AB7FBC8}" name="Errietta Bissa" initials="EB" userId="S::e.bissa@uwtsd.ac.uk::81ffec9e-7d76-4710-b828-fc34ea58d3af" providerId="AD"/>
  <p188:author id="{6A8FFF33-9C2C-B650-48D4-84B416B5789A}" name="Lizeta Demetriou" initials="LD" userId="S::l.demetriou@uwtsd.ac.uk::75cbaea9-b97c-4c81-9090-40feb64ee817" providerId="AD"/>
  <p188:author id="{03D8EBA7-BC81-E5DC-3229-78D0A9793647}" name="Naomi Doerge" initials="ND" userId="S::n.doerge@uwtsd.ac.uk::c2ba5b26-9392-4f76-82ca-966719aba79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92"/>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44DC0E-4B40-EA5A-93A2-5EB3DBB78BB5}" v="14" dt="2026-09-11T13:45:17.5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179" autoAdjust="0"/>
  </p:normalViewPr>
  <p:slideViewPr>
    <p:cSldViewPr snapToGrid="0">
      <p:cViewPr varScale="1">
        <p:scale>
          <a:sx n="64" d="100"/>
          <a:sy n="64" d="100"/>
        </p:scale>
        <p:origin x="966"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_rels/data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6DCAB-BE7F-496A-9546-DFA225D8321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EE7C3519-72C7-41D4-9020-6E2914D5A22C}">
      <dgm:prSet custT="1"/>
      <dgm:spPr/>
      <dgm:t>
        <a:bodyPr/>
        <a:lstStyle/>
        <a:p>
          <a:r>
            <a:rPr lang="en-GB" sz="2000"/>
            <a:t>Paraphrasing, which means using your own words</a:t>
          </a:r>
        </a:p>
      </dgm:t>
    </dgm:pt>
    <dgm:pt modelId="{4AE98BFA-7014-4C26-B3DE-1BB3AF3D290C}" type="parTrans" cxnId="{33087880-976B-43F7-9D03-B9BC1E467EC6}">
      <dgm:prSet/>
      <dgm:spPr/>
      <dgm:t>
        <a:bodyPr/>
        <a:lstStyle/>
        <a:p>
          <a:endParaRPr lang="en-GB" sz="2000"/>
        </a:p>
      </dgm:t>
    </dgm:pt>
    <dgm:pt modelId="{4CD408D2-DADA-4503-B341-C2A4A0071305}" type="sibTrans" cxnId="{33087880-976B-43F7-9D03-B9BC1E467EC6}">
      <dgm:prSet/>
      <dgm:spPr/>
      <dgm:t>
        <a:bodyPr/>
        <a:lstStyle/>
        <a:p>
          <a:endParaRPr lang="en-GB" sz="2000"/>
        </a:p>
      </dgm:t>
    </dgm:pt>
    <dgm:pt modelId="{811492F8-640B-433E-93C9-A0A2AE6541EC}">
      <dgm:prSet custT="1"/>
      <dgm:spPr/>
      <dgm:t>
        <a:bodyPr/>
        <a:lstStyle/>
        <a:p>
          <a:r>
            <a:rPr lang="en-GB" sz="2000"/>
            <a:t>Understanding the difference between copying and paraphrasing</a:t>
          </a:r>
        </a:p>
      </dgm:t>
    </dgm:pt>
    <dgm:pt modelId="{7F0D963D-121E-47E4-A199-3AD21CBFAAFF}" type="parTrans" cxnId="{1FEE6E0D-B8F1-47E7-9C61-4D96420F35E2}">
      <dgm:prSet/>
      <dgm:spPr/>
      <dgm:t>
        <a:bodyPr/>
        <a:lstStyle/>
        <a:p>
          <a:endParaRPr lang="en-GB" sz="2000"/>
        </a:p>
      </dgm:t>
    </dgm:pt>
    <dgm:pt modelId="{044CC2C1-1AC2-4354-8672-79A887FB5FA2}" type="sibTrans" cxnId="{1FEE6E0D-B8F1-47E7-9C61-4D96420F35E2}">
      <dgm:prSet/>
      <dgm:spPr/>
      <dgm:t>
        <a:bodyPr/>
        <a:lstStyle/>
        <a:p>
          <a:endParaRPr lang="en-GB" sz="2000"/>
        </a:p>
      </dgm:t>
    </dgm:pt>
    <dgm:pt modelId="{6B1622E2-DDED-41EF-9B56-5B396EEB3740}">
      <dgm:prSet custT="1"/>
      <dgm:spPr/>
      <dgm:t>
        <a:bodyPr/>
        <a:lstStyle/>
        <a:p>
          <a:r>
            <a:rPr lang="en-GB" sz="2000"/>
            <a:t>Learning simple steps to paraphrase safely</a:t>
          </a:r>
        </a:p>
      </dgm:t>
    </dgm:pt>
    <dgm:pt modelId="{EB4CBA10-79FD-42D8-B394-5F448D9AA2C8}" type="parTrans" cxnId="{C563042C-D17A-4A01-A301-8E8050938743}">
      <dgm:prSet/>
      <dgm:spPr/>
      <dgm:t>
        <a:bodyPr/>
        <a:lstStyle/>
        <a:p>
          <a:endParaRPr lang="en-GB" sz="2000"/>
        </a:p>
      </dgm:t>
    </dgm:pt>
    <dgm:pt modelId="{418C846F-B3A9-4FE0-86A5-DE6973E02DC4}" type="sibTrans" cxnId="{C563042C-D17A-4A01-A301-8E8050938743}">
      <dgm:prSet/>
      <dgm:spPr/>
      <dgm:t>
        <a:bodyPr/>
        <a:lstStyle/>
        <a:p>
          <a:endParaRPr lang="en-GB" sz="2000"/>
        </a:p>
      </dgm:t>
    </dgm:pt>
    <dgm:pt modelId="{E772E2D8-FBCA-4786-9369-B93967198A19}">
      <dgm:prSet custT="1"/>
      <dgm:spPr/>
      <dgm:t>
        <a:bodyPr/>
        <a:lstStyle/>
        <a:p>
          <a:r>
            <a:rPr lang="en-GB" sz="2000"/>
            <a:t>Practising paraphrasing with business and academic texts</a:t>
          </a:r>
        </a:p>
      </dgm:t>
    </dgm:pt>
    <dgm:pt modelId="{BD0F5D17-5689-4DB2-B911-C0A858BA9646}" type="parTrans" cxnId="{A8DF2D8F-DFFF-46F7-A416-395B9E3265B3}">
      <dgm:prSet/>
      <dgm:spPr/>
      <dgm:t>
        <a:bodyPr/>
        <a:lstStyle/>
        <a:p>
          <a:endParaRPr lang="en-GB" sz="2000"/>
        </a:p>
      </dgm:t>
    </dgm:pt>
    <dgm:pt modelId="{38C27B54-BB00-4F40-BF40-B028B71EB879}" type="sibTrans" cxnId="{A8DF2D8F-DFFF-46F7-A416-395B9E3265B3}">
      <dgm:prSet/>
      <dgm:spPr/>
      <dgm:t>
        <a:bodyPr/>
        <a:lstStyle/>
        <a:p>
          <a:endParaRPr lang="en-GB" sz="2000"/>
        </a:p>
      </dgm:t>
    </dgm:pt>
    <dgm:pt modelId="{9CF64F5B-328C-49B9-AF3A-EB96BC66833D}" type="pres">
      <dgm:prSet presAssocID="{D8F6DCAB-BE7F-496A-9546-DFA225D8321F}" presName="linear" presStyleCnt="0">
        <dgm:presLayoutVars>
          <dgm:dir/>
          <dgm:animLvl val="lvl"/>
          <dgm:resizeHandles val="exact"/>
        </dgm:presLayoutVars>
      </dgm:prSet>
      <dgm:spPr/>
    </dgm:pt>
    <dgm:pt modelId="{47150A46-0E18-4F43-8C6E-F3CC70976A85}" type="pres">
      <dgm:prSet presAssocID="{EE7C3519-72C7-41D4-9020-6E2914D5A22C}" presName="parentLin" presStyleCnt="0"/>
      <dgm:spPr/>
    </dgm:pt>
    <dgm:pt modelId="{8D944112-84E5-4D8E-BE3D-4AA68D5A2A3E}" type="pres">
      <dgm:prSet presAssocID="{EE7C3519-72C7-41D4-9020-6E2914D5A22C}" presName="parentLeftMargin" presStyleLbl="node1" presStyleIdx="0" presStyleCnt="4"/>
      <dgm:spPr/>
    </dgm:pt>
    <dgm:pt modelId="{35AA39E0-7CE6-4EFD-A5EE-CD82AA80EF2C}" type="pres">
      <dgm:prSet presAssocID="{EE7C3519-72C7-41D4-9020-6E2914D5A22C}" presName="parentText" presStyleLbl="node1" presStyleIdx="0" presStyleCnt="4">
        <dgm:presLayoutVars>
          <dgm:chMax val="0"/>
          <dgm:bulletEnabled val="1"/>
        </dgm:presLayoutVars>
      </dgm:prSet>
      <dgm:spPr/>
    </dgm:pt>
    <dgm:pt modelId="{416351DF-FD33-44B8-A4C6-57D197620387}" type="pres">
      <dgm:prSet presAssocID="{EE7C3519-72C7-41D4-9020-6E2914D5A22C}" presName="negativeSpace" presStyleCnt="0"/>
      <dgm:spPr/>
    </dgm:pt>
    <dgm:pt modelId="{4DA203E9-E41A-4293-A7BB-AC1B6CF4B3DE}" type="pres">
      <dgm:prSet presAssocID="{EE7C3519-72C7-41D4-9020-6E2914D5A22C}" presName="childText" presStyleLbl="conFgAcc1" presStyleIdx="0" presStyleCnt="4">
        <dgm:presLayoutVars>
          <dgm:bulletEnabled val="1"/>
        </dgm:presLayoutVars>
      </dgm:prSet>
      <dgm:spPr/>
    </dgm:pt>
    <dgm:pt modelId="{88C0F59D-4C6F-4076-AD60-8683FA3422DF}" type="pres">
      <dgm:prSet presAssocID="{4CD408D2-DADA-4503-B341-C2A4A0071305}" presName="spaceBetweenRectangles" presStyleCnt="0"/>
      <dgm:spPr/>
    </dgm:pt>
    <dgm:pt modelId="{4E348321-D462-48A9-8CF4-2ADAB7A699E1}" type="pres">
      <dgm:prSet presAssocID="{811492F8-640B-433E-93C9-A0A2AE6541EC}" presName="parentLin" presStyleCnt="0"/>
      <dgm:spPr/>
    </dgm:pt>
    <dgm:pt modelId="{285A8B6A-6E04-41BD-8044-B54230C25C5B}" type="pres">
      <dgm:prSet presAssocID="{811492F8-640B-433E-93C9-A0A2AE6541EC}" presName="parentLeftMargin" presStyleLbl="node1" presStyleIdx="0" presStyleCnt="4"/>
      <dgm:spPr/>
    </dgm:pt>
    <dgm:pt modelId="{D11E4175-879A-4CA8-B9D5-F3654067341A}" type="pres">
      <dgm:prSet presAssocID="{811492F8-640B-433E-93C9-A0A2AE6541EC}" presName="parentText" presStyleLbl="node1" presStyleIdx="1" presStyleCnt="4">
        <dgm:presLayoutVars>
          <dgm:chMax val="0"/>
          <dgm:bulletEnabled val="1"/>
        </dgm:presLayoutVars>
      </dgm:prSet>
      <dgm:spPr/>
    </dgm:pt>
    <dgm:pt modelId="{C2ED882C-D60E-4604-A013-2E20A0596FCF}" type="pres">
      <dgm:prSet presAssocID="{811492F8-640B-433E-93C9-A0A2AE6541EC}" presName="negativeSpace" presStyleCnt="0"/>
      <dgm:spPr/>
    </dgm:pt>
    <dgm:pt modelId="{A937E74C-36F9-4999-BB6B-DBA3CA037601}" type="pres">
      <dgm:prSet presAssocID="{811492F8-640B-433E-93C9-A0A2AE6541EC}" presName="childText" presStyleLbl="conFgAcc1" presStyleIdx="1" presStyleCnt="4">
        <dgm:presLayoutVars>
          <dgm:bulletEnabled val="1"/>
        </dgm:presLayoutVars>
      </dgm:prSet>
      <dgm:spPr/>
    </dgm:pt>
    <dgm:pt modelId="{DCA7F769-D4E8-436E-9BE7-07973DB0059F}" type="pres">
      <dgm:prSet presAssocID="{044CC2C1-1AC2-4354-8672-79A887FB5FA2}" presName="spaceBetweenRectangles" presStyleCnt="0"/>
      <dgm:spPr/>
    </dgm:pt>
    <dgm:pt modelId="{52232EDB-CD56-46AE-9A90-09067129C2FC}" type="pres">
      <dgm:prSet presAssocID="{6B1622E2-DDED-41EF-9B56-5B396EEB3740}" presName="parentLin" presStyleCnt="0"/>
      <dgm:spPr/>
    </dgm:pt>
    <dgm:pt modelId="{3FD9E607-EF2E-4E9B-8884-53731F78E1B7}" type="pres">
      <dgm:prSet presAssocID="{6B1622E2-DDED-41EF-9B56-5B396EEB3740}" presName="parentLeftMargin" presStyleLbl="node1" presStyleIdx="1" presStyleCnt="4"/>
      <dgm:spPr/>
    </dgm:pt>
    <dgm:pt modelId="{AA422E7D-5DFC-4ED1-A122-DA3ED4FEDA65}" type="pres">
      <dgm:prSet presAssocID="{6B1622E2-DDED-41EF-9B56-5B396EEB3740}" presName="parentText" presStyleLbl="node1" presStyleIdx="2" presStyleCnt="4">
        <dgm:presLayoutVars>
          <dgm:chMax val="0"/>
          <dgm:bulletEnabled val="1"/>
        </dgm:presLayoutVars>
      </dgm:prSet>
      <dgm:spPr/>
    </dgm:pt>
    <dgm:pt modelId="{65902250-EAFE-4518-B2B2-605441C3A928}" type="pres">
      <dgm:prSet presAssocID="{6B1622E2-DDED-41EF-9B56-5B396EEB3740}" presName="negativeSpace" presStyleCnt="0"/>
      <dgm:spPr/>
    </dgm:pt>
    <dgm:pt modelId="{0C69D6EB-567C-400F-A922-97F252742DFE}" type="pres">
      <dgm:prSet presAssocID="{6B1622E2-DDED-41EF-9B56-5B396EEB3740}" presName="childText" presStyleLbl="conFgAcc1" presStyleIdx="2" presStyleCnt="4">
        <dgm:presLayoutVars>
          <dgm:bulletEnabled val="1"/>
        </dgm:presLayoutVars>
      </dgm:prSet>
      <dgm:spPr/>
    </dgm:pt>
    <dgm:pt modelId="{DFAC74EC-0017-416E-A9AC-4892F5C5A283}" type="pres">
      <dgm:prSet presAssocID="{418C846F-B3A9-4FE0-86A5-DE6973E02DC4}" presName="spaceBetweenRectangles" presStyleCnt="0"/>
      <dgm:spPr/>
    </dgm:pt>
    <dgm:pt modelId="{64152E5F-3976-4485-B802-B1DEE883023E}" type="pres">
      <dgm:prSet presAssocID="{E772E2D8-FBCA-4786-9369-B93967198A19}" presName="parentLin" presStyleCnt="0"/>
      <dgm:spPr/>
    </dgm:pt>
    <dgm:pt modelId="{DE67F6DE-EAA9-415A-AC92-08E91B4E7960}" type="pres">
      <dgm:prSet presAssocID="{E772E2D8-FBCA-4786-9369-B93967198A19}" presName="parentLeftMargin" presStyleLbl="node1" presStyleIdx="2" presStyleCnt="4"/>
      <dgm:spPr/>
    </dgm:pt>
    <dgm:pt modelId="{3197A4C4-EECD-4254-B39E-EC75A696146D}" type="pres">
      <dgm:prSet presAssocID="{E772E2D8-FBCA-4786-9369-B93967198A19}" presName="parentText" presStyleLbl="node1" presStyleIdx="3" presStyleCnt="4">
        <dgm:presLayoutVars>
          <dgm:chMax val="0"/>
          <dgm:bulletEnabled val="1"/>
        </dgm:presLayoutVars>
      </dgm:prSet>
      <dgm:spPr/>
    </dgm:pt>
    <dgm:pt modelId="{17A800A6-2139-450F-B44B-9FB3BEB81D48}" type="pres">
      <dgm:prSet presAssocID="{E772E2D8-FBCA-4786-9369-B93967198A19}" presName="negativeSpace" presStyleCnt="0"/>
      <dgm:spPr/>
    </dgm:pt>
    <dgm:pt modelId="{BC8CF767-84A0-485B-92E6-E5B40D9EB6CA}" type="pres">
      <dgm:prSet presAssocID="{E772E2D8-FBCA-4786-9369-B93967198A19}" presName="childText" presStyleLbl="conFgAcc1" presStyleIdx="3" presStyleCnt="4">
        <dgm:presLayoutVars>
          <dgm:bulletEnabled val="1"/>
        </dgm:presLayoutVars>
      </dgm:prSet>
      <dgm:spPr/>
    </dgm:pt>
  </dgm:ptLst>
  <dgm:cxnLst>
    <dgm:cxn modelId="{B55D8306-ABA7-435F-AB0B-1A219CDA8573}" type="presOf" srcId="{EE7C3519-72C7-41D4-9020-6E2914D5A22C}" destId="{8D944112-84E5-4D8E-BE3D-4AA68D5A2A3E}" srcOrd="0" destOrd="0" presId="urn:microsoft.com/office/officeart/2005/8/layout/list1"/>
    <dgm:cxn modelId="{1FEE6E0D-B8F1-47E7-9C61-4D96420F35E2}" srcId="{D8F6DCAB-BE7F-496A-9546-DFA225D8321F}" destId="{811492F8-640B-433E-93C9-A0A2AE6541EC}" srcOrd="1" destOrd="0" parTransId="{7F0D963D-121E-47E4-A199-3AD21CBFAAFF}" sibTransId="{044CC2C1-1AC2-4354-8672-79A887FB5FA2}"/>
    <dgm:cxn modelId="{ABAFBF29-3632-4E45-B4FB-106E68B2D8F1}" type="presOf" srcId="{EE7C3519-72C7-41D4-9020-6E2914D5A22C}" destId="{35AA39E0-7CE6-4EFD-A5EE-CD82AA80EF2C}" srcOrd="1" destOrd="0" presId="urn:microsoft.com/office/officeart/2005/8/layout/list1"/>
    <dgm:cxn modelId="{C563042C-D17A-4A01-A301-8E8050938743}" srcId="{D8F6DCAB-BE7F-496A-9546-DFA225D8321F}" destId="{6B1622E2-DDED-41EF-9B56-5B396EEB3740}" srcOrd="2" destOrd="0" parTransId="{EB4CBA10-79FD-42D8-B394-5F448D9AA2C8}" sibTransId="{418C846F-B3A9-4FE0-86A5-DE6973E02DC4}"/>
    <dgm:cxn modelId="{8D23AF6E-72C8-4ECB-9395-0E6010090EF9}" type="presOf" srcId="{6B1622E2-DDED-41EF-9B56-5B396EEB3740}" destId="{AA422E7D-5DFC-4ED1-A122-DA3ED4FEDA65}" srcOrd="1" destOrd="0" presId="urn:microsoft.com/office/officeart/2005/8/layout/list1"/>
    <dgm:cxn modelId="{33087880-976B-43F7-9D03-B9BC1E467EC6}" srcId="{D8F6DCAB-BE7F-496A-9546-DFA225D8321F}" destId="{EE7C3519-72C7-41D4-9020-6E2914D5A22C}" srcOrd="0" destOrd="0" parTransId="{4AE98BFA-7014-4C26-B3DE-1BB3AF3D290C}" sibTransId="{4CD408D2-DADA-4503-B341-C2A4A0071305}"/>
    <dgm:cxn modelId="{DCB1748B-8515-4714-8DDF-98FA6C514EC5}" type="presOf" srcId="{6B1622E2-DDED-41EF-9B56-5B396EEB3740}" destId="{3FD9E607-EF2E-4E9B-8884-53731F78E1B7}" srcOrd="0" destOrd="0" presId="urn:microsoft.com/office/officeart/2005/8/layout/list1"/>
    <dgm:cxn modelId="{A8DF2D8F-DFFF-46F7-A416-395B9E3265B3}" srcId="{D8F6DCAB-BE7F-496A-9546-DFA225D8321F}" destId="{E772E2D8-FBCA-4786-9369-B93967198A19}" srcOrd="3" destOrd="0" parTransId="{BD0F5D17-5689-4DB2-B911-C0A858BA9646}" sibTransId="{38C27B54-BB00-4F40-BF40-B028B71EB879}"/>
    <dgm:cxn modelId="{274D4EA5-AE10-4343-A777-96CD59BA999A}" type="presOf" srcId="{811492F8-640B-433E-93C9-A0A2AE6541EC}" destId="{285A8B6A-6E04-41BD-8044-B54230C25C5B}" srcOrd="0" destOrd="0" presId="urn:microsoft.com/office/officeart/2005/8/layout/list1"/>
    <dgm:cxn modelId="{880133CE-22D1-45F9-BBF1-EB96AEF78F1C}" type="presOf" srcId="{E772E2D8-FBCA-4786-9369-B93967198A19}" destId="{3197A4C4-EECD-4254-B39E-EC75A696146D}" srcOrd="1" destOrd="0" presId="urn:microsoft.com/office/officeart/2005/8/layout/list1"/>
    <dgm:cxn modelId="{DC7F43CF-8AE3-4D7A-86E3-6FF9661E3886}" type="presOf" srcId="{D8F6DCAB-BE7F-496A-9546-DFA225D8321F}" destId="{9CF64F5B-328C-49B9-AF3A-EB96BC66833D}" srcOrd="0" destOrd="0" presId="urn:microsoft.com/office/officeart/2005/8/layout/list1"/>
    <dgm:cxn modelId="{8F4E38DA-2555-43AE-89ED-5E822D3D9164}" type="presOf" srcId="{E772E2D8-FBCA-4786-9369-B93967198A19}" destId="{DE67F6DE-EAA9-415A-AC92-08E91B4E7960}" srcOrd="0" destOrd="0" presId="urn:microsoft.com/office/officeart/2005/8/layout/list1"/>
    <dgm:cxn modelId="{7E3097E8-AEB0-43FB-95A4-55CE3C4E978E}" type="presOf" srcId="{811492F8-640B-433E-93C9-A0A2AE6541EC}" destId="{D11E4175-879A-4CA8-B9D5-F3654067341A}" srcOrd="1" destOrd="0" presId="urn:microsoft.com/office/officeart/2005/8/layout/list1"/>
    <dgm:cxn modelId="{5F6AFD05-520C-4C4C-BA43-2591A4067F0A}" type="presParOf" srcId="{9CF64F5B-328C-49B9-AF3A-EB96BC66833D}" destId="{47150A46-0E18-4F43-8C6E-F3CC70976A85}" srcOrd="0" destOrd="0" presId="urn:microsoft.com/office/officeart/2005/8/layout/list1"/>
    <dgm:cxn modelId="{9815A3A0-95DA-43EB-ADDA-49144ABB3110}" type="presParOf" srcId="{47150A46-0E18-4F43-8C6E-F3CC70976A85}" destId="{8D944112-84E5-4D8E-BE3D-4AA68D5A2A3E}" srcOrd="0" destOrd="0" presId="urn:microsoft.com/office/officeart/2005/8/layout/list1"/>
    <dgm:cxn modelId="{9D2879CE-FB07-46E0-9CA9-901141F55F5B}" type="presParOf" srcId="{47150A46-0E18-4F43-8C6E-F3CC70976A85}" destId="{35AA39E0-7CE6-4EFD-A5EE-CD82AA80EF2C}" srcOrd="1" destOrd="0" presId="urn:microsoft.com/office/officeart/2005/8/layout/list1"/>
    <dgm:cxn modelId="{69570453-A622-4CED-86EE-C75598336543}" type="presParOf" srcId="{9CF64F5B-328C-49B9-AF3A-EB96BC66833D}" destId="{416351DF-FD33-44B8-A4C6-57D197620387}" srcOrd="1" destOrd="0" presId="urn:microsoft.com/office/officeart/2005/8/layout/list1"/>
    <dgm:cxn modelId="{6876357A-D957-43CC-B385-DA11DBDDC06B}" type="presParOf" srcId="{9CF64F5B-328C-49B9-AF3A-EB96BC66833D}" destId="{4DA203E9-E41A-4293-A7BB-AC1B6CF4B3DE}" srcOrd="2" destOrd="0" presId="urn:microsoft.com/office/officeart/2005/8/layout/list1"/>
    <dgm:cxn modelId="{6539114C-7FDB-4EED-90D3-368A69E1F142}" type="presParOf" srcId="{9CF64F5B-328C-49B9-AF3A-EB96BC66833D}" destId="{88C0F59D-4C6F-4076-AD60-8683FA3422DF}" srcOrd="3" destOrd="0" presId="urn:microsoft.com/office/officeart/2005/8/layout/list1"/>
    <dgm:cxn modelId="{F087ACE7-D374-40B1-9F05-6441DA171767}" type="presParOf" srcId="{9CF64F5B-328C-49B9-AF3A-EB96BC66833D}" destId="{4E348321-D462-48A9-8CF4-2ADAB7A699E1}" srcOrd="4" destOrd="0" presId="urn:microsoft.com/office/officeart/2005/8/layout/list1"/>
    <dgm:cxn modelId="{E666613C-5277-43D2-8A72-47BAC015AEDF}" type="presParOf" srcId="{4E348321-D462-48A9-8CF4-2ADAB7A699E1}" destId="{285A8B6A-6E04-41BD-8044-B54230C25C5B}" srcOrd="0" destOrd="0" presId="urn:microsoft.com/office/officeart/2005/8/layout/list1"/>
    <dgm:cxn modelId="{C608D429-6671-46BF-A678-7C8BE43D45BB}" type="presParOf" srcId="{4E348321-D462-48A9-8CF4-2ADAB7A699E1}" destId="{D11E4175-879A-4CA8-B9D5-F3654067341A}" srcOrd="1" destOrd="0" presId="urn:microsoft.com/office/officeart/2005/8/layout/list1"/>
    <dgm:cxn modelId="{A7315580-5F2D-4EC8-90F8-50870F435074}" type="presParOf" srcId="{9CF64F5B-328C-49B9-AF3A-EB96BC66833D}" destId="{C2ED882C-D60E-4604-A013-2E20A0596FCF}" srcOrd="5" destOrd="0" presId="urn:microsoft.com/office/officeart/2005/8/layout/list1"/>
    <dgm:cxn modelId="{51E144C2-6131-42D8-AE01-13B22FA476E0}" type="presParOf" srcId="{9CF64F5B-328C-49B9-AF3A-EB96BC66833D}" destId="{A937E74C-36F9-4999-BB6B-DBA3CA037601}" srcOrd="6" destOrd="0" presId="urn:microsoft.com/office/officeart/2005/8/layout/list1"/>
    <dgm:cxn modelId="{EA87A2CB-37FC-4FF5-BEF3-CD4C67BDC9EA}" type="presParOf" srcId="{9CF64F5B-328C-49B9-AF3A-EB96BC66833D}" destId="{DCA7F769-D4E8-436E-9BE7-07973DB0059F}" srcOrd="7" destOrd="0" presId="urn:microsoft.com/office/officeart/2005/8/layout/list1"/>
    <dgm:cxn modelId="{1C12349B-E736-4B4B-90B3-A027E8DBCB86}" type="presParOf" srcId="{9CF64F5B-328C-49B9-AF3A-EB96BC66833D}" destId="{52232EDB-CD56-46AE-9A90-09067129C2FC}" srcOrd="8" destOrd="0" presId="urn:microsoft.com/office/officeart/2005/8/layout/list1"/>
    <dgm:cxn modelId="{5F44BF26-CF64-4458-BE36-2D4ABC1330EA}" type="presParOf" srcId="{52232EDB-CD56-46AE-9A90-09067129C2FC}" destId="{3FD9E607-EF2E-4E9B-8884-53731F78E1B7}" srcOrd="0" destOrd="0" presId="urn:microsoft.com/office/officeart/2005/8/layout/list1"/>
    <dgm:cxn modelId="{798F1395-8F62-4B00-8604-B3FEEB870A57}" type="presParOf" srcId="{52232EDB-CD56-46AE-9A90-09067129C2FC}" destId="{AA422E7D-5DFC-4ED1-A122-DA3ED4FEDA65}" srcOrd="1" destOrd="0" presId="urn:microsoft.com/office/officeart/2005/8/layout/list1"/>
    <dgm:cxn modelId="{C4D6BA89-7F15-4401-BEF7-4BBBBC72B57F}" type="presParOf" srcId="{9CF64F5B-328C-49B9-AF3A-EB96BC66833D}" destId="{65902250-EAFE-4518-B2B2-605441C3A928}" srcOrd="9" destOrd="0" presId="urn:microsoft.com/office/officeart/2005/8/layout/list1"/>
    <dgm:cxn modelId="{0F07A63C-BD30-4109-A694-3474ED11D784}" type="presParOf" srcId="{9CF64F5B-328C-49B9-AF3A-EB96BC66833D}" destId="{0C69D6EB-567C-400F-A922-97F252742DFE}" srcOrd="10" destOrd="0" presId="urn:microsoft.com/office/officeart/2005/8/layout/list1"/>
    <dgm:cxn modelId="{6B8B6578-6B5F-4B86-8044-13ECE12F73C5}" type="presParOf" srcId="{9CF64F5B-328C-49B9-AF3A-EB96BC66833D}" destId="{DFAC74EC-0017-416E-A9AC-4892F5C5A283}" srcOrd="11" destOrd="0" presId="urn:microsoft.com/office/officeart/2005/8/layout/list1"/>
    <dgm:cxn modelId="{36C1A475-2C63-4AFB-93C9-4C154EBEF58B}" type="presParOf" srcId="{9CF64F5B-328C-49B9-AF3A-EB96BC66833D}" destId="{64152E5F-3976-4485-B802-B1DEE883023E}" srcOrd="12" destOrd="0" presId="urn:microsoft.com/office/officeart/2005/8/layout/list1"/>
    <dgm:cxn modelId="{9B1EF4E4-D7EE-4CCD-9287-A3231CC331A1}" type="presParOf" srcId="{64152E5F-3976-4485-B802-B1DEE883023E}" destId="{DE67F6DE-EAA9-415A-AC92-08E91B4E7960}" srcOrd="0" destOrd="0" presId="urn:microsoft.com/office/officeart/2005/8/layout/list1"/>
    <dgm:cxn modelId="{92CD9F4E-F038-46F7-838E-91FFE22C82D5}" type="presParOf" srcId="{64152E5F-3976-4485-B802-B1DEE883023E}" destId="{3197A4C4-EECD-4254-B39E-EC75A696146D}" srcOrd="1" destOrd="0" presId="urn:microsoft.com/office/officeart/2005/8/layout/list1"/>
    <dgm:cxn modelId="{B578A4D7-0C1D-4AD3-BB64-1ABFE7A0437B}" type="presParOf" srcId="{9CF64F5B-328C-49B9-AF3A-EB96BC66833D}" destId="{17A800A6-2139-450F-B44B-9FB3BEB81D48}" srcOrd="13" destOrd="0" presId="urn:microsoft.com/office/officeart/2005/8/layout/list1"/>
    <dgm:cxn modelId="{D2E82E89-5657-49C7-BD0E-AA001D127BED}" type="presParOf" srcId="{9CF64F5B-328C-49B9-AF3A-EB96BC66833D}" destId="{BC8CF767-84A0-485B-92E6-E5B40D9EB6CA}"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D220B48-637F-4F52-AD62-3327184C269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8CDFEBDB-AD84-46B6-916C-9A0A0025373A}">
      <dgm:prSet phldrT="[Text]"/>
      <dgm:spPr/>
      <dgm:t>
        <a:bodyPr/>
        <a:lstStyle/>
        <a:p>
          <a:r>
            <a:rPr lang="en-GB"/>
            <a:t>Original (from a source):</a:t>
          </a:r>
        </a:p>
      </dgm:t>
    </dgm:pt>
    <dgm:pt modelId="{CBC1E5C9-E506-4E56-9E63-618CA0A88871}" type="parTrans" cxnId="{98BA922E-548A-4D8E-AC61-CCF47CC21606}">
      <dgm:prSet/>
      <dgm:spPr/>
      <dgm:t>
        <a:bodyPr/>
        <a:lstStyle/>
        <a:p>
          <a:endParaRPr lang="en-GB"/>
        </a:p>
      </dgm:t>
    </dgm:pt>
    <dgm:pt modelId="{9A587928-2391-4FEE-91B7-345B7D196E4E}" type="sibTrans" cxnId="{98BA922E-548A-4D8E-AC61-CCF47CC21606}">
      <dgm:prSet/>
      <dgm:spPr/>
      <dgm:t>
        <a:bodyPr/>
        <a:lstStyle/>
        <a:p>
          <a:endParaRPr lang="en-GB"/>
        </a:p>
      </dgm:t>
    </dgm:pt>
    <dgm:pt modelId="{74800621-D803-49DE-BE7F-E7DF3652901D}">
      <dgm:prSet phldrT="[Text]"/>
      <dgm:spPr/>
      <dgm:t>
        <a:bodyPr/>
        <a:lstStyle/>
        <a:p>
          <a:r>
            <a:rPr lang="en-GB"/>
            <a:t>Customer complaints increased by 15 percent last month.</a:t>
          </a:r>
        </a:p>
      </dgm:t>
    </dgm:pt>
    <dgm:pt modelId="{ABF245E8-ECA1-41A8-82B8-30047F71D627}" type="parTrans" cxnId="{E185838D-9A3F-4B06-8D7D-295BF2F6B8C7}">
      <dgm:prSet/>
      <dgm:spPr/>
      <dgm:t>
        <a:bodyPr/>
        <a:lstStyle/>
        <a:p>
          <a:endParaRPr lang="en-GB"/>
        </a:p>
      </dgm:t>
    </dgm:pt>
    <dgm:pt modelId="{AFAF8C2F-4B9F-45A2-A179-32B91D082BD5}" type="sibTrans" cxnId="{E185838D-9A3F-4B06-8D7D-295BF2F6B8C7}">
      <dgm:prSet/>
      <dgm:spPr/>
      <dgm:t>
        <a:bodyPr/>
        <a:lstStyle/>
        <a:p>
          <a:endParaRPr lang="en-GB"/>
        </a:p>
      </dgm:t>
    </dgm:pt>
    <dgm:pt modelId="{4E672828-BA6A-47F8-8F60-0D4C0EBD42BB}">
      <dgm:prSet phldrT="[Text]"/>
      <dgm:spPr/>
      <dgm:t>
        <a:bodyPr/>
        <a:lstStyle/>
        <a:p>
          <a:r>
            <a:rPr lang="en-GB"/>
            <a:t>Copying:</a:t>
          </a:r>
        </a:p>
      </dgm:t>
    </dgm:pt>
    <dgm:pt modelId="{0032715D-0435-4756-A331-9E4CB3E88097}" type="parTrans" cxnId="{3CE680C8-E529-4867-9F78-8208DA8183D9}">
      <dgm:prSet/>
      <dgm:spPr/>
      <dgm:t>
        <a:bodyPr/>
        <a:lstStyle/>
        <a:p>
          <a:endParaRPr lang="en-GB"/>
        </a:p>
      </dgm:t>
    </dgm:pt>
    <dgm:pt modelId="{CAA420B6-C85C-49B7-A2C0-65F457F755DC}" type="sibTrans" cxnId="{3CE680C8-E529-4867-9F78-8208DA8183D9}">
      <dgm:prSet/>
      <dgm:spPr/>
      <dgm:t>
        <a:bodyPr/>
        <a:lstStyle/>
        <a:p>
          <a:endParaRPr lang="en-GB"/>
        </a:p>
      </dgm:t>
    </dgm:pt>
    <dgm:pt modelId="{F711B682-8950-4F52-98EE-D88C86767816}">
      <dgm:prSet phldrT="[Text]"/>
      <dgm:spPr/>
      <dgm:t>
        <a:bodyPr/>
        <a:lstStyle/>
        <a:p>
          <a:r>
            <a:rPr lang="en-GB"/>
            <a:t>Customer complaints increased by 15 percent last month.</a:t>
          </a:r>
        </a:p>
      </dgm:t>
    </dgm:pt>
    <dgm:pt modelId="{E5A14733-3A5D-4027-BD31-F75A160F52C6}" type="parTrans" cxnId="{95630378-8FB2-40C8-817B-644D3F580ECA}">
      <dgm:prSet/>
      <dgm:spPr/>
      <dgm:t>
        <a:bodyPr/>
        <a:lstStyle/>
        <a:p>
          <a:endParaRPr lang="en-GB"/>
        </a:p>
      </dgm:t>
    </dgm:pt>
    <dgm:pt modelId="{A20478EB-C3BE-4D47-8816-C7223C23AE80}" type="sibTrans" cxnId="{95630378-8FB2-40C8-817B-644D3F580ECA}">
      <dgm:prSet/>
      <dgm:spPr/>
      <dgm:t>
        <a:bodyPr/>
        <a:lstStyle/>
        <a:p>
          <a:endParaRPr lang="en-GB"/>
        </a:p>
      </dgm:t>
    </dgm:pt>
    <dgm:pt modelId="{EB318276-1138-4932-A320-0605DC47244E}">
      <dgm:prSet phldrT="[Text]"/>
      <dgm:spPr/>
      <dgm:t>
        <a:bodyPr/>
        <a:lstStyle/>
        <a:p>
          <a:r>
            <a:rPr lang="en-GB"/>
            <a:t>Paraphrasing</a:t>
          </a:r>
        </a:p>
      </dgm:t>
    </dgm:pt>
    <dgm:pt modelId="{80588365-FDD4-4C5C-B3FA-5C096B092F7A}" type="parTrans" cxnId="{032FD43D-E918-43F8-9526-45A2F70DF897}">
      <dgm:prSet/>
      <dgm:spPr/>
      <dgm:t>
        <a:bodyPr/>
        <a:lstStyle/>
        <a:p>
          <a:endParaRPr lang="en-GB"/>
        </a:p>
      </dgm:t>
    </dgm:pt>
    <dgm:pt modelId="{E940DD8C-413A-480A-93B1-9288B7EB640E}" type="sibTrans" cxnId="{032FD43D-E918-43F8-9526-45A2F70DF897}">
      <dgm:prSet/>
      <dgm:spPr/>
      <dgm:t>
        <a:bodyPr/>
        <a:lstStyle/>
        <a:p>
          <a:endParaRPr lang="en-GB"/>
        </a:p>
      </dgm:t>
    </dgm:pt>
    <dgm:pt modelId="{91579A76-51EC-407E-965E-BE695BA1EB51}">
      <dgm:prSet phldrT="[Text]"/>
      <dgm:spPr/>
      <dgm:t>
        <a:bodyPr/>
        <a:lstStyle/>
        <a:p>
          <a:r>
            <a:rPr lang="en-GB"/>
            <a:t>There was a clear rise in customer complaints during the last month.</a:t>
          </a:r>
        </a:p>
      </dgm:t>
    </dgm:pt>
    <dgm:pt modelId="{CEDE7D1A-9DAB-43D3-990F-F5110A32B0C1}" type="parTrans" cxnId="{8E20DFEA-EECC-4A33-BF8D-A65D4F66E08C}">
      <dgm:prSet/>
      <dgm:spPr/>
      <dgm:t>
        <a:bodyPr/>
        <a:lstStyle/>
        <a:p>
          <a:endParaRPr lang="en-GB"/>
        </a:p>
      </dgm:t>
    </dgm:pt>
    <dgm:pt modelId="{8D0D721E-38D4-4B08-A154-84ADEAF87FC6}" type="sibTrans" cxnId="{8E20DFEA-EECC-4A33-BF8D-A65D4F66E08C}">
      <dgm:prSet/>
      <dgm:spPr/>
      <dgm:t>
        <a:bodyPr/>
        <a:lstStyle/>
        <a:p>
          <a:endParaRPr lang="en-GB"/>
        </a:p>
      </dgm:t>
    </dgm:pt>
    <dgm:pt modelId="{D61EF221-D205-46E4-9890-69BF06154EEB}">
      <dgm:prSet phldrT="[Text]"/>
      <dgm:spPr/>
      <dgm:t>
        <a:bodyPr/>
        <a:lstStyle/>
        <a:p>
          <a:r>
            <a:rPr lang="en-GB"/>
            <a:t>Summarising</a:t>
          </a:r>
        </a:p>
      </dgm:t>
    </dgm:pt>
    <dgm:pt modelId="{EE0BF74C-B0DE-4B15-8E17-67EF68308835}" type="parTrans" cxnId="{CE39A2FA-1B8F-4CF4-B818-58CA99EA14CE}">
      <dgm:prSet/>
      <dgm:spPr/>
      <dgm:t>
        <a:bodyPr/>
        <a:lstStyle/>
        <a:p>
          <a:endParaRPr lang="en-GB"/>
        </a:p>
      </dgm:t>
    </dgm:pt>
    <dgm:pt modelId="{A4A2323D-567E-4E24-ADBD-67834E18F909}" type="sibTrans" cxnId="{CE39A2FA-1B8F-4CF4-B818-58CA99EA14CE}">
      <dgm:prSet/>
      <dgm:spPr/>
      <dgm:t>
        <a:bodyPr/>
        <a:lstStyle/>
        <a:p>
          <a:endParaRPr lang="en-GB"/>
        </a:p>
      </dgm:t>
    </dgm:pt>
    <dgm:pt modelId="{63BB7A58-E4CD-4D97-AF87-DA9DDF828B31}">
      <dgm:prSet phldrT="[Text]"/>
      <dgm:spPr/>
      <dgm:t>
        <a:bodyPr/>
        <a:lstStyle/>
        <a:p>
          <a:r>
            <a:rPr lang="en-GB"/>
            <a:t>Customer complaints are increasing.</a:t>
          </a:r>
        </a:p>
      </dgm:t>
    </dgm:pt>
    <dgm:pt modelId="{E42FDDA4-4075-4271-8884-90443825AF29}" type="parTrans" cxnId="{B1ED0E9A-BE5F-44A7-B4AE-E22E23477615}">
      <dgm:prSet/>
      <dgm:spPr/>
      <dgm:t>
        <a:bodyPr/>
        <a:lstStyle/>
        <a:p>
          <a:endParaRPr lang="en-GB"/>
        </a:p>
      </dgm:t>
    </dgm:pt>
    <dgm:pt modelId="{C8C1812F-9331-4B32-8D10-EABB44304A2C}" type="sibTrans" cxnId="{B1ED0E9A-BE5F-44A7-B4AE-E22E23477615}">
      <dgm:prSet/>
      <dgm:spPr/>
      <dgm:t>
        <a:bodyPr/>
        <a:lstStyle/>
        <a:p>
          <a:endParaRPr lang="en-GB"/>
        </a:p>
      </dgm:t>
    </dgm:pt>
    <dgm:pt modelId="{5D6788EC-807A-4970-A72E-86DCFF85BADA}" type="pres">
      <dgm:prSet presAssocID="{DD220B48-637F-4F52-AD62-3327184C2696}" presName="linear" presStyleCnt="0">
        <dgm:presLayoutVars>
          <dgm:animLvl val="lvl"/>
          <dgm:resizeHandles val="exact"/>
        </dgm:presLayoutVars>
      </dgm:prSet>
      <dgm:spPr/>
    </dgm:pt>
    <dgm:pt modelId="{3DCE9C9E-EBF7-4F44-99EC-CBEB3CB1C4A2}" type="pres">
      <dgm:prSet presAssocID="{8CDFEBDB-AD84-46B6-916C-9A0A0025373A}" presName="parentText" presStyleLbl="node1" presStyleIdx="0" presStyleCnt="4">
        <dgm:presLayoutVars>
          <dgm:chMax val="0"/>
          <dgm:bulletEnabled val="1"/>
        </dgm:presLayoutVars>
      </dgm:prSet>
      <dgm:spPr/>
    </dgm:pt>
    <dgm:pt modelId="{697695E2-8A3F-46D0-B6EE-B742DCA303E0}" type="pres">
      <dgm:prSet presAssocID="{8CDFEBDB-AD84-46B6-916C-9A0A0025373A}" presName="childText" presStyleLbl="revTx" presStyleIdx="0" presStyleCnt="4">
        <dgm:presLayoutVars>
          <dgm:bulletEnabled val="1"/>
        </dgm:presLayoutVars>
      </dgm:prSet>
      <dgm:spPr/>
    </dgm:pt>
    <dgm:pt modelId="{2D51F39E-9C9F-4DD3-8372-0226D3A34F57}" type="pres">
      <dgm:prSet presAssocID="{4E672828-BA6A-47F8-8F60-0D4C0EBD42BB}" presName="parentText" presStyleLbl="node1" presStyleIdx="1" presStyleCnt="4">
        <dgm:presLayoutVars>
          <dgm:chMax val="0"/>
          <dgm:bulletEnabled val="1"/>
        </dgm:presLayoutVars>
      </dgm:prSet>
      <dgm:spPr/>
    </dgm:pt>
    <dgm:pt modelId="{AF34F01B-14A1-4387-B05B-8B2E7ECC004E}" type="pres">
      <dgm:prSet presAssocID="{4E672828-BA6A-47F8-8F60-0D4C0EBD42BB}" presName="childText" presStyleLbl="revTx" presStyleIdx="1" presStyleCnt="4">
        <dgm:presLayoutVars>
          <dgm:bulletEnabled val="1"/>
        </dgm:presLayoutVars>
      </dgm:prSet>
      <dgm:spPr/>
    </dgm:pt>
    <dgm:pt modelId="{8BC379DE-1FDE-49BD-A473-A51FE6D00C1A}" type="pres">
      <dgm:prSet presAssocID="{EB318276-1138-4932-A320-0605DC47244E}" presName="parentText" presStyleLbl="node1" presStyleIdx="2" presStyleCnt="4">
        <dgm:presLayoutVars>
          <dgm:chMax val="0"/>
          <dgm:bulletEnabled val="1"/>
        </dgm:presLayoutVars>
      </dgm:prSet>
      <dgm:spPr/>
    </dgm:pt>
    <dgm:pt modelId="{6558CB6A-7DC0-441C-9F59-DE7B10B2903A}" type="pres">
      <dgm:prSet presAssocID="{EB318276-1138-4932-A320-0605DC47244E}" presName="childText" presStyleLbl="revTx" presStyleIdx="2" presStyleCnt="4">
        <dgm:presLayoutVars>
          <dgm:bulletEnabled val="1"/>
        </dgm:presLayoutVars>
      </dgm:prSet>
      <dgm:spPr/>
    </dgm:pt>
    <dgm:pt modelId="{5A40A375-E9A9-4F8E-8556-569CF3D2340F}" type="pres">
      <dgm:prSet presAssocID="{D61EF221-D205-46E4-9890-69BF06154EEB}" presName="parentText" presStyleLbl="node1" presStyleIdx="3" presStyleCnt="4">
        <dgm:presLayoutVars>
          <dgm:chMax val="0"/>
          <dgm:bulletEnabled val="1"/>
        </dgm:presLayoutVars>
      </dgm:prSet>
      <dgm:spPr/>
    </dgm:pt>
    <dgm:pt modelId="{93FC3D0D-1D5F-47EA-9821-AF80DF1015E1}" type="pres">
      <dgm:prSet presAssocID="{D61EF221-D205-46E4-9890-69BF06154EEB}" presName="childText" presStyleLbl="revTx" presStyleIdx="3" presStyleCnt="4">
        <dgm:presLayoutVars>
          <dgm:bulletEnabled val="1"/>
        </dgm:presLayoutVars>
      </dgm:prSet>
      <dgm:spPr/>
    </dgm:pt>
  </dgm:ptLst>
  <dgm:cxnLst>
    <dgm:cxn modelId="{CC259C13-C7D2-4AF8-849C-850B9A107414}" type="presOf" srcId="{D61EF221-D205-46E4-9890-69BF06154EEB}" destId="{5A40A375-E9A9-4F8E-8556-569CF3D2340F}" srcOrd="0" destOrd="0" presId="urn:microsoft.com/office/officeart/2005/8/layout/vList2"/>
    <dgm:cxn modelId="{98BA922E-548A-4D8E-AC61-CCF47CC21606}" srcId="{DD220B48-637F-4F52-AD62-3327184C2696}" destId="{8CDFEBDB-AD84-46B6-916C-9A0A0025373A}" srcOrd="0" destOrd="0" parTransId="{CBC1E5C9-E506-4E56-9E63-618CA0A88871}" sibTransId="{9A587928-2391-4FEE-91B7-345B7D196E4E}"/>
    <dgm:cxn modelId="{032FD43D-E918-43F8-9526-45A2F70DF897}" srcId="{DD220B48-637F-4F52-AD62-3327184C2696}" destId="{EB318276-1138-4932-A320-0605DC47244E}" srcOrd="2" destOrd="0" parTransId="{80588365-FDD4-4C5C-B3FA-5C096B092F7A}" sibTransId="{E940DD8C-413A-480A-93B1-9288B7EB640E}"/>
    <dgm:cxn modelId="{1782373E-5D1F-443F-9B29-FD9E156B45A2}" type="presOf" srcId="{F711B682-8950-4F52-98EE-D88C86767816}" destId="{AF34F01B-14A1-4387-B05B-8B2E7ECC004E}" srcOrd="0" destOrd="0" presId="urn:microsoft.com/office/officeart/2005/8/layout/vList2"/>
    <dgm:cxn modelId="{2F9AE23E-1FAA-4CCA-923C-44B9C7240E67}" type="presOf" srcId="{91579A76-51EC-407E-965E-BE695BA1EB51}" destId="{6558CB6A-7DC0-441C-9F59-DE7B10B2903A}" srcOrd="0" destOrd="0" presId="urn:microsoft.com/office/officeart/2005/8/layout/vList2"/>
    <dgm:cxn modelId="{09961F5E-5A91-4997-9044-2A26025BB87F}" type="presOf" srcId="{DD220B48-637F-4F52-AD62-3327184C2696}" destId="{5D6788EC-807A-4970-A72E-86DCFF85BADA}" srcOrd="0" destOrd="0" presId="urn:microsoft.com/office/officeart/2005/8/layout/vList2"/>
    <dgm:cxn modelId="{D1DF0054-C510-46CF-AC09-B98C59AA1BC4}" type="presOf" srcId="{8CDFEBDB-AD84-46B6-916C-9A0A0025373A}" destId="{3DCE9C9E-EBF7-4F44-99EC-CBEB3CB1C4A2}" srcOrd="0" destOrd="0" presId="urn:microsoft.com/office/officeart/2005/8/layout/vList2"/>
    <dgm:cxn modelId="{B246E957-54BB-4912-8399-B68B3E90C427}" type="presOf" srcId="{EB318276-1138-4932-A320-0605DC47244E}" destId="{8BC379DE-1FDE-49BD-A473-A51FE6D00C1A}" srcOrd="0" destOrd="0" presId="urn:microsoft.com/office/officeart/2005/8/layout/vList2"/>
    <dgm:cxn modelId="{95630378-8FB2-40C8-817B-644D3F580ECA}" srcId="{4E672828-BA6A-47F8-8F60-0D4C0EBD42BB}" destId="{F711B682-8950-4F52-98EE-D88C86767816}" srcOrd="0" destOrd="0" parTransId="{E5A14733-3A5D-4027-BD31-F75A160F52C6}" sibTransId="{A20478EB-C3BE-4D47-8816-C7223C23AE80}"/>
    <dgm:cxn modelId="{E185838D-9A3F-4B06-8D7D-295BF2F6B8C7}" srcId="{8CDFEBDB-AD84-46B6-916C-9A0A0025373A}" destId="{74800621-D803-49DE-BE7F-E7DF3652901D}" srcOrd="0" destOrd="0" parTransId="{ABF245E8-ECA1-41A8-82B8-30047F71D627}" sibTransId="{AFAF8C2F-4B9F-45A2-A179-32B91D082BD5}"/>
    <dgm:cxn modelId="{B1ED0E9A-BE5F-44A7-B4AE-E22E23477615}" srcId="{D61EF221-D205-46E4-9890-69BF06154EEB}" destId="{63BB7A58-E4CD-4D97-AF87-DA9DDF828B31}" srcOrd="0" destOrd="0" parTransId="{E42FDDA4-4075-4271-8884-90443825AF29}" sibTransId="{C8C1812F-9331-4B32-8D10-EABB44304A2C}"/>
    <dgm:cxn modelId="{5A33E2B1-4C03-496B-8D3F-E9B25B5985D8}" type="presOf" srcId="{63BB7A58-E4CD-4D97-AF87-DA9DDF828B31}" destId="{93FC3D0D-1D5F-47EA-9821-AF80DF1015E1}" srcOrd="0" destOrd="0" presId="urn:microsoft.com/office/officeart/2005/8/layout/vList2"/>
    <dgm:cxn modelId="{ED47AFC0-CA9B-42A0-9544-70EFE77AFEC0}" type="presOf" srcId="{4E672828-BA6A-47F8-8F60-0D4C0EBD42BB}" destId="{2D51F39E-9C9F-4DD3-8372-0226D3A34F57}" srcOrd="0" destOrd="0" presId="urn:microsoft.com/office/officeart/2005/8/layout/vList2"/>
    <dgm:cxn modelId="{3CE680C8-E529-4867-9F78-8208DA8183D9}" srcId="{DD220B48-637F-4F52-AD62-3327184C2696}" destId="{4E672828-BA6A-47F8-8F60-0D4C0EBD42BB}" srcOrd="1" destOrd="0" parTransId="{0032715D-0435-4756-A331-9E4CB3E88097}" sibTransId="{CAA420B6-C85C-49B7-A2C0-65F457F755DC}"/>
    <dgm:cxn modelId="{34BB51EA-26D8-4086-8B40-F903BD784ED0}" type="presOf" srcId="{74800621-D803-49DE-BE7F-E7DF3652901D}" destId="{697695E2-8A3F-46D0-B6EE-B742DCA303E0}" srcOrd="0" destOrd="0" presId="urn:microsoft.com/office/officeart/2005/8/layout/vList2"/>
    <dgm:cxn modelId="{8E20DFEA-EECC-4A33-BF8D-A65D4F66E08C}" srcId="{EB318276-1138-4932-A320-0605DC47244E}" destId="{91579A76-51EC-407E-965E-BE695BA1EB51}" srcOrd="0" destOrd="0" parTransId="{CEDE7D1A-9DAB-43D3-990F-F5110A32B0C1}" sibTransId="{8D0D721E-38D4-4B08-A154-84ADEAF87FC6}"/>
    <dgm:cxn modelId="{CE39A2FA-1B8F-4CF4-B818-58CA99EA14CE}" srcId="{DD220B48-637F-4F52-AD62-3327184C2696}" destId="{D61EF221-D205-46E4-9890-69BF06154EEB}" srcOrd="3" destOrd="0" parTransId="{EE0BF74C-B0DE-4B15-8E17-67EF68308835}" sibTransId="{A4A2323D-567E-4E24-ADBD-67834E18F909}"/>
    <dgm:cxn modelId="{D9D0A6F6-B98D-4E6B-B7BD-A84DDAA6CEFB}" type="presParOf" srcId="{5D6788EC-807A-4970-A72E-86DCFF85BADA}" destId="{3DCE9C9E-EBF7-4F44-99EC-CBEB3CB1C4A2}" srcOrd="0" destOrd="0" presId="urn:microsoft.com/office/officeart/2005/8/layout/vList2"/>
    <dgm:cxn modelId="{18157044-8FFB-4FAD-B1C9-43A27722953E}" type="presParOf" srcId="{5D6788EC-807A-4970-A72E-86DCFF85BADA}" destId="{697695E2-8A3F-46D0-B6EE-B742DCA303E0}" srcOrd="1" destOrd="0" presId="urn:microsoft.com/office/officeart/2005/8/layout/vList2"/>
    <dgm:cxn modelId="{F3C99C25-FBB3-4382-BE22-2D55CE9ABC1F}" type="presParOf" srcId="{5D6788EC-807A-4970-A72E-86DCFF85BADA}" destId="{2D51F39E-9C9F-4DD3-8372-0226D3A34F57}" srcOrd="2" destOrd="0" presId="urn:microsoft.com/office/officeart/2005/8/layout/vList2"/>
    <dgm:cxn modelId="{4D73A8C4-B9F7-40F7-80F0-28D2F1479C59}" type="presParOf" srcId="{5D6788EC-807A-4970-A72E-86DCFF85BADA}" destId="{AF34F01B-14A1-4387-B05B-8B2E7ECC004E}" srcOrd="3" destOrd="0" presId="urn:microsoft.com/office/officeart/2005/8/layout/vList2"/>
    <dgm:cxn modelId="{8133D085-FADD-494F-8654-C7DEAABE8F66}" type="presParOf" srcId="{5D6788EC-807A-4970-A72E-86DCFF85BADA}" destId="{8BC379DE-1FDE-49BD-A473-A51FE6D00C1A}" srcOrd="4" destOrd="0" presId="urn:microsoft.com/office/officeart/2005/8/layout/vList2"/>
    <dgm:cxn modelId="{C0F258B8-1374-4069-A60C-03D3EA7C44BC}" type="presParOf" srcId="{5D6788EC-807A-4970-A72E-86DCFF85BADA}" destId="{6558CB6A-7DC0-441C-9F59-DE7B10B2903A}" srcOrd="5" destOrd="0" presId="urn:microsoft.com/office/officeart/2005/8/layout/vList2"/>
    <dgm:cxn modelId="{4F99D138-C83F-489E-868C-1FD871C9DD2C}" type="presParOf" srcId="{5D6788EC-807A-4970-A72E-86DCFF85BADA}" destId="{5A40A375-E9A9-4F8E-8556-569CF3D2340F}" srcOrd="6" destOrd="0" presId="urn:microsoft.com/office/officeart/2005/8/layout/vList2"/>
    <dgm:cxn modelId="{18991805-C7CD-4B73-9456-C9B3FD18068D}" type="presParOf" srcId="{5D6788EC-807A-4970-A72E-86DCFF85BADA}" destId="{93FC3D0D-1D5F-47EA-9821-AF80DF1015E1}" srcOrd="7"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6650E3-2AEA-4C2C-B485-2167F26EA1FF}"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GB"/>
        </a:p>
      </dgm:t>
    </dgm:pt>
    <dgm:pt modelId="{7BCD1B86-B95D-408B-BE77-8598AEF4A90C}">
      <dgm:prSet phldrT="[Text]"/>
      <dgm:spPr/>
      <dgm:t>
        <a:bodyPr/>
        <a:lstStyle/>
        <a:p>
          <a:r>
            <a:rPr lang="en-GB"/>
            <a:t>Customer complaints are becoming a serious business issue.</a:t>
          </a:r>
        </a:p>
      </dgm:t>
    </dgm:pt>
    <dgm:pt modelId="{6E44D639-5382-4AC5-A4ED-6DA25795A4C3}" type="parTrans" cxnId="{E6AF9BE1-92A6-4EB3-87CD-EA5EF7C107B3}">
      <dgm:prSet/>
      <dgm:spPr/>
      <dgm:t>
        <a:bodyPr/>
        <a:lstStyle/>
        <a:p>
          <a:endParaRPr lang="en-GB"/>
        </a:p>
      </dgm:t>
    </dgm:pt>
    <dgm:pt modelId="{D64754E3-21EC-4275-AC36-7B541A21CECF}" type="sibTrans" cxnId="{E6AF9BE1-92A6-4EB3-87CD-EA5EF7C107B3}">
      <dgm:prSet/>
      <dgm:spPr/>
      <dgm:t>
        <a:bodyPr/>
        <a:lstStyle/>
        <a:p>
          <a:endParaRPr lang="en-GB"/>
        </a:p>
      </dgm:t>
    </dgm:pt>
    <dgm:pt modelId="{B4F39313-10AC-475B-9F5A-827DFF594A2E}">
      <dgm:prSet phldrT="[Text]"/>
      <dgm:spPr/>
      <dgm:t>
        <a:bodyPr/>
        <a:lstStyle/>
        <a:p>
          <a:pPr rtl="0"/>
          <a:r>
            <a:rPr lang="en-GB"/>
            <a:t>Reports show a noticeable increase in complaints</a:t>
          </a:r>
          <a:r>
            <a:rPr lang="en-GB">
              <a:latin typeface="Aptos ExtraBold"/>
            </a:rPr>
            <a:t> (Smith, 2023).</a:t>
          </a:r>
          <a:endParaRPr lang="en-GB"/>
        </a:p>
      </dgm:t>
    </dgm:pt>
    <dgm:pt modelId="{78721039-E1C5-43D3-991E-4D9A885B2102}" type="parTrans" cxnId="{0C2200A2-67E7-4DCC-85F1-E0C88367CEFC}">
      <dgm:prSet/>
      <dgm:spPr/>
      <dgm:t>
        <a:bodyPr/>
        <a:lstStyle/>
        <a:p>
          <a:endParaRPr lang="en-GB"/>
        </a:p>
      </dgm:t>
    </dgm:pt>
    <dgm:pt modelId="{DD293746-2E31-46F7-B523-5FC8F640AB0F}" type="sibTrans" cxnId="{0C2200A2-67E7-4DCC-85F1-E0C88367CEFC}">
      <dgm:prSet/>
      <dgm:spPr/>
      <dgm:t>
        <a:bodyPr/>
        <a:lstStyle/>
        <a:p>
          <a:endParaRPr lang="en-GB"/>
        </a:p>
      </dgm:t>
    </dgm:pt>
    <dgm:pt modelId="{E4E2DD1A-6338-4443-9891-A72BC6821C5F}">
      <dgm:prSet phldrT="[Text]"/>
      <dgm:spPr/>
      <dgm:t>
        <a:bodyPr/>
        <a:lstStyle/>
        <a:p>
          <a:r>
            <a:rPr lang="en-GB"/>
            <a:t>This suggests customers are less satisfied with the service.</a:t>
          </a:r>
        </a:p>
      </dgm:t>
    </dgm:pt>
    <dgm:pt modelId="{ADF53040-536C-48B2-A62E-79D13595F2CB}" type="parTrans" cxnId="{D7445069-7E58-4891-AAE7-2A0FDA1C9EEF}">
      <dgm:prSet/>
      <dgm:spPr/>
      <dgm:t>
        <a:bodyPr/>
        <a:lstStyle/>
        <a:p>
          <a:endParaRPr lang="en-GB"/>
        </a:p>
      </dgm:t>
    </dgm:pt>
    <dgm:pt modelId="{DCEA9549-98DB-4D65-9C5C-6F739F6BE154}" type="sibTrans" cxnId="{D7445069-7E58-4891-AAE7-2A0FDA1C9EEF}">
      <dgm:prSet/>
      <dgm:spPr/>
      <dgm:t>
        <a:bodyPr/>
        <a:lstStyle/>
        <a:p>
          <a:endParaRPr lang="en-GB"/>
        </a:p>
      </dgm:t>
    </dgm:pt>
    <dgm:pt modelId="{B4B66B3C-BE36-4524-9B2B-E8B1B32BCDF1}">
      <dgm:prSet phldrT="[Text]"/>
      <dgm:spPr/>
      <dgm:t>
        <a:bodyPr/>
        <a:lstStyle/>
        <a:p>
          <a:r>
            <a:rPr lang="en-GB">
              <a:latin typeface="Aptos ExtraBold"/>
            </a:rPr>
            <a:t>If</a:t>
          </a:r>
          <a:r>
            <a:rPr lang="en-GB"/>
            <a:t> the business does not respond, sales may fall.</a:t>
          </a:r>
        </a:p>
      </dgm:t>
    </dgm:pt>
    <dgm:pt modelId="{D4D97F9B-A093-4B3D-A5D5-86FA25938974}" type="parTrans" cxnId="{8DFC5B83-D99B-4C40-A28A-C33BF2CF0736}">
      <dgm:prSet/>
      <dgm:spPr/>
      <dgm:t>
        <a:bodyPr/>
        <a:lstStyle/>
        <a:p>
          <a:endParaRPr lang="en-GB"/>
        </a:p>
      </dgm:t>
    </dgm:pt>
    <dgm:pt modelId="{160D7C5C-B9FC-48D7-8245-39A0541C9F01}" type="sibTrans" cxnId="{8DFC5B83-D99B-4C40-A28A-C33BF2CF0736}">
      <dgm:prSet/>
      <dgm:spPr/>
      <dgm:t>
        <a:bodyPr/>
        <a:lstStyle/>
        <a:p>
          <a:endParaRPr lang="en-GB"/>
        </a:p>
      </dgm:t>
    </dgm:pt>
    <dgm:pt modelId="{C3E42550-15A8-461E-B7C0-4726F47C32F5}" type="pres">
      <dgm:prSet presAssocID="{BD6650E3-2AEA-4C2C-B485-2167F26EA1FF}" presName="linearFlow" presStyleCnt="0">
        <dgm:presLayoutVars>
          <dgm:dir/>
          <dgm:resizeHandles val="exact"/>
        </dgm:presLayoutVars>
      </dgm:prSet>
      <dgm:spPr/>
    </dgm:pt>
    <dgm:pt modelId="{76AA7641-0A9F-4B83-8EDF-08E43E64CADD}" type="pres">
      <dgm:prSet presAssocID="{7BCD1B86-B95D-408B-BE77-8598AEF4A90C}" presName="composite" presStyleCnt="0"/>
      <dgm:spPr/>
    </dgm:pt>
    <dgm:pt modelId="{9C15FCAE-2177-4D94-91C1-D639DA3CABD3}" type="pres">
      <dgm:prSet presAssocID="{7BCD1B86-B95D-408B-BE77-8598AEF4A90C}" presName="imgShp" presStyleLbl="fgImgPlace1" presStyleIdx="0" presStyleCnt="4"/>
      <dgm:spPr>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dgm:spPr>
    </dgm:pt>
    <dgm:pt modelId="{2920572C-2E08-4969-9F8D-0DC14EFA03ED}" type="pres">
      <dgm:prSet presAssocID="{7BCD1B86-B95D-408B-BE77-8598AEF4A90C}" presName="txShp" presStyleLbl="node1" presStyleIdx="0" presStyleCnt="4">
        <dgm:presLayoutVars>
          <dgm:bulletEnabled val="1"/>
        </dgm:presLayoutVars>
      </dgm:prSet>
      <dgm:spPr/>
    </dgm:pt>
    <dgm:pt modelId="{DC324CA8-8F35-404E-9938-03566CF96935}" type="pres">
      <dgm:prSet presAssocID="{D64754E3-21EC-4275-AC36-7B541A21CECF}" presName="spacing" presStyleCnt="0"/>
      <dgm:spPr/>
    </dgm:pt>
    <dgm:pt modelId="{24E8A0C1-AAA6-4F1A-8EDD-D89364838780}" type="pres">
      <dgm:prSet presAssocID="{B4F39313-10AC-475B-9F5A-827DFF594A2E}" presName="composite" presStyleCnt="0"/>
      <dgm:spPr/>
    </dgm:pt>
    <dgm:pt modelId="{3191F718-22FC-4E9F-8846-EECAFA8CC5C5}" type="pres">
      <dgm:prSet presAssocID="{B4F39313-10AC-475B-9F5A-827DFF594A2E}" presName="imgShp" presStyleLbl="fgImgPlace1" presStyleIdx="1" presStyleCnt="4"/>
      <dgm:spPr>
        <a:blipFill>
          <a:blip xmlns:r="http://schemas.openxmlformats.org/officeDocument/2006/relationships" r:embed="rId2" cstate="email">
            <a:extLst>
              <a:ext uri="{28A0092B-C50C-407E-A947-70E740481C1C}">
                <a14:useLocalDpi xmlns:a14="http://schemas.microsoft.com/office/drawing/2010/main"/>
              </a:ext>
            </a:extLst>
          </a:blip>
          <a:srcRect/>
          <a:stretch>
            <a:fillRect/>
          </a:stretch>
        </a:blipFill>
      </dgm:spPr>
    </dgm:pt>
    <dgm:pt modelId="{AA855879-68FC-45FA-ABB8-D8A93225B0D9}" type="pres">
      <dgm:prSet presAssocID="{B4F39313-10AC-475B-9F5A-827DFF594A2E}" presName="txShp" presStyleLbl="node1" presStyleIdx="1" presStyleCnt="4">
        <dgm:presLayoutVars>
          <dgm:bulletEnabled val="1"/>
        </dgm:presLayoutVars>
      </dgm:prSet>
      <dgm:spPr/>
    </dgm:pt>
    <dgm:pt modelId="{5C0967A1-9AAF-4009-A4E6-84A19A362A7D}" type="pres">
      <dgm:prSet presAssocID="{DD293746-2E31-46F7-B523-5FC8F640AB0F}" presName="spacing" presStyleCnt="0"/>
      <dgm:spPr/>
    </dgm:pt>
    <dgm:pt modelId="{80617FFE-3D27-4DD3-ADB1-DE7FADB0BF71}" type="pres">
      <dgm:prSet presAssocID="{E4E2DD1A-6338-4443-9891-A72BC6821C5F}" presName="composite" presStyleCnt="0"/>
      <dgm:spPr/>
    </dgm:pt>
    <dgm:pt modelId="{430C5C0F-3DDE-40A5-83EB-D5459A9D9750}" type="pres">
      <dgm:prSet presAssocID="{E4E2DD1A-6338-4443-9891-A72BC6821C5F}" presName="imgShp" presStyleLbl="fgImgPlace1" presStyleIdx="2" presStyleCnt="4"/>
      <dgm:spPr>
        <a:blipFill>
          <a:blip xmlns:r="http://schemas.openxmlformats.org/officeDocument/2006/relationships" r:embed="rId2" cstate="email">
            <a:extLst>
              <a:ext uri="{28A0092B-C50C-407E-A947-70E740481C1C}">
                <a14:useLocalDpi xmlns:a14="http://schemas.microsoft.com/office/drawing/2010/main"/>
              </a:ext>
            </a:extLst>
          </a:blip>
          <a:srcRect/>
          <a:stretch>
            <a:fillRect/>
          </a:stretch>
        </a:blipFill>
      </dgm:spPr>
    </dgm:pt>
    <dgm:pt modelId="{31552D27-BC50-4C05-B9C9-D3C4B7F1C329}" type="pres">
      <dgm:prSet presAssocID="{E4E2DD1A-6338-4443-9891-A72BC6821C5F}" presName="txShp" presStyleLbl="node1" presStyleIdx="2" presStyleCnt="4">
        <dgm:presLayoutVars>
          <dgm:bulletEnabled val="1"/>
        </dgm:presLayoutVars>
      </dgm:prSet>
      <dgm:spPr/>
    </dgm:pt>
    <dgm:pt modelId="{11375221-92F3-4B6C-AC88-5D251D474162}" type="pres">
      <dgm:prSet presAssocID="{DCEA9549-98DB-4D65-9C5C-6F739F6BE154}" presName="spacing" presStyleCnt="0"/>
      <dgm:spPr/>
    </dgm:pt>
    <dgm:pt modelId="{59256C4C-BE72-4E8D-96A9-E68ADDF3DC5F}" type="pres">
      <dgm:prSet presAssocID="{B4B66B3C-BE36-4524-9B2B-E8B1B32BCDF1}" presName="composite" presStyleCnt="0"/>
      <dgm:spPr/>
    </dgm:pt>
    <dgm:pt modelId="{0AFADE89-0F24-47B5-9705-28013760F663}" type="pres">
      <dgm:prSet presAssocID="{B4B66B3C-BE36-4524-9B2B-E8B1B32BCDF1}" presName="imgShp" presStyleLbl="fgImgPlace1" presStyleIdx="3" presStyleCnt="4"/>
      <dgm:spPr>
        <a:blipFill>
          <a:blip xmlns:r="http://schemas.openxmlformats.org/officeDocument/2006/relationships" r:embed="rId3" cstate="email">
            <a:extLst>
              <a:ext uri="{28A0092B-C50C-407E-A947-70E740481C1C}">
                <a14:useLocalDpi xmlns:a14="http://schemas.microsoft.com/office/drawing/2010/main"/>
              </a:ext>
            </a:extLst>
          </a:blip>
          <a:srcRect/>
          <a:stretch>
            <a:fillRect/>
          </a:stretch>
        </a:blipFill>
      </dgm:spPr>
    </dgm:pt>
    <dgm:pt modelId="{6917D99C-8191-429F-B6B9-6DC6CB75DA99}" type="pres">
      <dgm:prSet presAssocID="{B4B66B3C-BE36-4524-9B2B-E8B1B32BCDF1}" presName="txShp" presStyleLbl="node1" presStyleIdx="3" presStyleCnt="4">
        <dgm:presLayoutVars>
          <dgm:bulletEnabled val="1"/>
        </dgm:presLayoutVars>
      </dgm:prSet>
      <dgm:spPr/>
    </dgm:pt>
  </dgm:ptLst>
  <dgm:cxnLst>
    <dgm:cxn modelId="{3AB79316-272A-451B-BF59-5B14DF14343A}" type="presOf" srcId="{E4E2DD1A-6338-4443-9891-A72BC6821C5F}" destId="{31552D27-BC50-4C05-B9C9-D3C4B7F1C329}" srcOrd="0" destOrd="0" presId="urn:microsoft.com/office/officeart/2005/8/layout/vList3"/>
    <dgm:cxn modelId="{E0B22525-C774-4010-8D33-5F2C1E5215B6}" type="presOf" srcId="{B4B66B3C-BE36-4524-9B2B-E8B1B32BCDF1}" destId="{6917D99C-8191-429F-B6B9-6DC6CB75DA99}" srcOrd="0" destOrd="0" presId="urn:microsoft.com/office/officeart/2005/8/layout/vList3"/>
    <dgm:cxn modelId="{C0EC2E31-1648-412C-8797-9AA915BB557B}" type="presOf" srcId="{B4F39313-10AC-475B-9F5A-827DFF594A2E}" destId="{AA855879-68FC-45FA-ABB8-D8A93225B0D9}" srcOrd="0" destOrd="0" presId="urn:microsoft.com/office/officeart/2005/8/layout/vList3"/>
    <dgm:cxn modelId="{D7445069-7E58-4891-AAE7-2A0FDA1C9EEF}" srcId="{BD6650E3-2AEA-4C2C-B485-2167F26EA1FF}" destId="{E4E2DD1A-6338-4443-9891-A72BC6821C5F}" srcOrd="2" destOrd="0" parTransId="{ADF53040-536C-48B2-A62E-79D13595F2CB}" sibTransId="{DCEA9549-98DB-4D65-9C5C-6F739F6BE154}"/>
    <dgm:cxn modelId="{8DFC5B83-D99B-4C40-A28A-C33BF2CF0736}" srcId="{BD6650E3-2AEA-4C2C-B485-2167F26EA1FF}" destId="{B4B66B3C-BE36-4524-9B2B-E8B1B32BCDF1}" srcOrd="3" destOrd="0" parTransId="{D4D97F9B-A093-4B3D-A5D5-86FA25938974}" sibTransId="{160D7C5C-B9FC-48D7-8245-39A0541C9F01}"/>
    <dgm:cxn modelId="{0C2200A2-67E7-4DCC-85F1-E0C88367CEFC}" srcId="{BD6650E3-2AEA-4C2C-B485-2167F26EA1FF}" destId="{B4F39313-10AC-475B-9F5A-827DFF594A2E}" srcOrd="1" destOrd="0" parTransId="{78721039-E1C5-43D3-991E-4D9A885B2102}" sibTransId="{DD293746-2E31-46F7-B523-5FC8F640AB0F}"/>
    <dgm:cxn modelId="{346359DC-18C5-49CA-8551-8B607F8640A5}" type="presOf" srcId="{7BCD1B86-B95D-408B-BE77-8598AEF4A90C}" destId="{2920572C-2E08-4969-9F8D-0DC14EFA03ED}" srcOrd="0" destOrd="0" presId="urn:microsoft.com/office/officeart/2005/8/layout/vList3"/>
    <dgm:cxn modelId="{E6AF9BE1-92A6-4EB3-87CD-EA5EF7C107B3}" srcId="{BD6650E3-2AEA-4C2C-B485-2167F26EA1FF}" destId="{7BCD1B86-B95D-408B-BE77-8598AEF4A90C}" srcOrd="0" destOrd="0" parTransId="{6E44D639-5382-4AC5-A4ED-6DA25795A4C3}" sibTransId="{D64754E3-21EC-4275-AC36-7B541A21CECF}"/>
    <dgm:cxn modelId="{DCF34DE3-3F64-4710-8DAC-811DAF09BA02}" type="presOf" srcId="{BD6650E3-2AEA-4C2C-B485-2167F26EA1FF}" destId="{C3E42550-15A8-461E-B7C0-4726F47C32F5}" srcOrd="0" destOrd="0" presId="urn:microsoft.com/office/officeart/2005/8/layout/vList3"/>
    <dgm:cxn modelId="{119C8865-FC52-44E7-AA96-C4ACB1ABC50F}" type="presParOf" srcId="{C3E42550-15A8-461E-B7C0-4726F47C32F5}" destId="{76AA7641-0A9F-4B83-8EDF-08E43E64CADD}" srcOrd="0" destOrd="0" presId="urn:microsoft.com/office/officeart/2005/8/layout/vList3"/>
    <dgm:cxn modelId="{5356C360-885A-4C23-A460-6D006A68DEB7}" type="presParOf" srcId="{76AA7641-0A9F-4B83-8EDF-08E43E64CADD}" destId="{9C15FCAE-2177-4D94-91C1-D639DA3CABD3}" srcOrd="0" destOrd="0" presId="urn:microsoft.com/office/officeart/2005/8/layout/vList3"/>
    <dgm:cxn modelId="{A0DEF37A-D75A-4976-978E-BD2DA6955FFC}" type="presParOf" srcId="{76AA7641-0A9F-4B83-8EDF-08E43E64CADD}" destId="{2920572C-2E08-4969-9F8D-0DC14EFA03ED}" srcOrd="1" destOrd="0" presId="urn:microsoft.com/office/officeart/2005/8/layout/vList3"/>
    <dgm:cxn modelId="{865A01BE-8159-433C-ADAA-4A4FBD7104EF}" type="presParOf" srcId="{C3E42550-15A8-461E-B7C0-4726F47C32F5}" destId="{DC324CA8-8F35-404E-9938-03566CF96935}" srcOrd="1" destOrd="0" presId="urn:microsoft.com/office/officeart/2005/8/layout/vList3"/>
    <dgm:cxn modelId="{F14FA8FB-273E-4570-AD00-314E48F50172}" type="presParOf" srcId="{C3E42550-15A8-461E-B7C0-4726F47C32F5}" destId="{24E8A0C1-AAA6-4F1A-8EDD-D89364838780}" srcOrd="2" destOrd="0" presId="urn:microsoft.com/office/officeart/2005/8/layout/vList3"/>
    <dgm:cxn modelId="{B5CA41AD-2C14-416A-9EAF-9C98BD953D0F}" type="presParOf" srcId="{24E8A0C1-AAA6-4F1A-8EDD-D89364838780}" destId="{3191F718-22FC-4E9F-8846-EECAFA8CC5C5}" srcOrd="0" destOrd="0" presId="urn:microsoft.com/office/officeart/2005/8/layout/vList3"/>
    <dgm:cxn modelId="{5DC1FC36-90A9-4052-A30C-81FDF2D17EC1}" type="presParOf" srcId="{24E8A0C1-AAA6-4F1A-8EDD-D89364838780}" destId="{AA855879-68FC-45FA-ABB8-D8A93225B0D9}" srcOrd="1" destOrd="0" presId="urn:microsoft.com/office/officeart/2005/8/layout/vList3"/>
    <dgm:cxn modelId="{1DBCEA4A-0B58-49B2-A4F8-68DA1281201C}" type="presParOf" srcId="{C3E42550-15A8-461E-B7C0-4726F47C32F5}" destId="{5C0967A1-9AAF-4009-A4E6-84A19A362A7D}" srcOrd="3" destOrd="0" presId="urn:microsoft.com/office/officeart/2005/8/layout/vList3"/>
    <dgm:cxn modelId="{AF0105D3-FDA2-4C26-8D6F-2676BF1D8B3D}" type="presParOf" srcId="{C3E42550-15A8-461E-B7C0-4726F47C32F5}" destId="{80617FFE-3D27-4DD3-ADB1-DE7FADB0BF71}" srcOrd="4" destOrd="0" presId="urn:microsoft.com/office/officeart/2005/8/layout/vList3"/>
    <dgm:cxn modelId="{87C96853-7BFA-4C1A-84D3-99607CFC3602}" type="presParOf" srcId="{80617FFE-3D27-4DD3-ADB1-DE7FADB0BF71}" destId="{430C5C0F-3DDE-40A5-83EB-D5459A9D9750}" srcOrd="0" destOrd="0" presId="urn:microsoft.com/office/officeart/2005/8/layout/vList3"/>
    <dgm:cxn modelId="{335FD3C0-4937-4911-BF6F-FFCA71D2CC88}" type="presParOf" srcId="{80617FFE-3D27-4DD3-ADB1-DE7FADB0BF71}" destId="{31552D27-BC50-4C05-B9C9-D3C4B7F1C329}" srcOrd="1" destOrd="0" presId="urn:microsoft.com/office/officeart/2005/8/layout/vList3"/>
    <dgm:cxn modelId="{79B23C77-9E25-450D-800D-AE1EF17FD44F}" type="presParOf" srcId="{C3E42550-15A8-461E-B7C0-4726F47C32F5}" destId="{11375221-92F3-4B6C-AC88-5D251D474162}" srcOrd="5" destOrd="0" presId="urn:microsoft.com/office/officeart/2005/8/layout/vList3"/>
    <dgm:cxn modelId="{DF421F7C-54E3-4480-A7F9-E63D3999AC59}" type="presParOf" srcId="{C3E42550-15A8-461E-B7C0-4726F47C32F5}" destId="{59256C4C-BE72-4E8D-96A9-E68ADDF3DC5F}" srcOrd="6" destOrd="0" presId="urn:microsoft.com/office/officeart/2005/8/layout/vList3"/>
    <dgm:cxn modelId="{08FFC404-A1FF-4D7E-88E9-17E065CA63C7}" type="presParOf" srcId="{59256C4C-BE72-4E8D-96A9-E68ADDF3DC5F}" destId="{0AFADE89-0F24-47B5-9705-28013760F663}" srcOrd="0" destOrd="0" presId="urn:microsoft.com/office/officeart/2005/8/layout/vList3"/>
    <dgm:cxn modelId="{AB9D664B-86C8-49A8-9CA3-0E1B97445A3E}" type="presParOf" srcId="{59256C4C-BE72-4E8D-96A9-E68ADDF3DC5F}" destId="{6917D99C-8191-429F-B6B9-6DC6CB75DA99}"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8FC5959-6926-43BD-A8E8-C836542B405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573D13D3-5998-4CB4-9153-CCA65B1C4277}">
      <dgm:prSet phldrT="[Text]"/>
      <dgm:spPr/>
      <dgm:t>
        <a:bodyPr/>
        <a:lstStyle/>
        <a:p>
          <a:r>
            <a:rPr lang="en-GB"/>
            <a:t>What paraphrasing is</a:t>
          </a:r>
        </a:p>
      </dgm:t>
    </dgm:pt>
    <dgm:pt modelId="{2360578A-C85D-4A13-BEBD-22BB5CBF0859}" type="parTrans" cxnId="{FCCF39B3-7AD3-44C2-A94F-C23382B68F07}">
      <dgm:prSet/>
      <dgm:spPr/>
      <dgm:t>
        <a:bodyPr/>
        <a:lstStyle/>
        <a:p>
          <a:endParaRPr lang="en-GB"/>
        </a:p>
      </dgm:t>
    </dgm:pt>
    <dgm:pt modelId="{B89DE51E-9BF2-4A1A-8B35-65CA3C78E431}" type="sibTrans" cxnId="{FCCF39B3-7AD3-44C2-A94F-C23382B68F07}">
      <dgm:prSet/>
      <dgm:spPr/>
      <dgm:t>
        <a:bodyPr/>
        <a:lstStyle/>
        <a:p>
          <a:endParaRPr lang="en-GB"/>
        </a:p>
      </dgm:t>
    </dgm:pt>
    <dgm:pt modelId="{64435083-7961-4E21-B282-517F95CEA497}">
      <dgm:prSet/>
      <dgm:spPr/>
      <dgm:t>
        <a:bodyPr/>
        <a:lstStyle/>
        <a:p>
          <a:r>
            <a:rPr lang="en-GB"/>
            <a:t>Why paraphrasing matters</a:t>
          </a:r>
        </a:p>
      </dgm:t>
    </dgm:pt>
    <dgm:pt modelId="{08F97781-41C2-4EDC-8215-45DF5BD862DD}" type="parTrans" cxnId="{7350CB38-5724-4EB2-8B1C-D19EA7085AEE}">
      <dgm:prSet/>
      <dgm:spPr/>
      <dgm:t>
        <a:bodyPr/>
        <a:lstStyle/>
        <a:p>
          <a:endParaRPr lang="en-GB"/>
        </a:p>
      </dgm:t>
    </dgm:pt>
    <dgm:pt modelId="{858E90DF-625D-486D-B716-4EFC54544902}" type="sibTrans" cxnId="{7350CB38-5724-4EB2-8B1C-D19EA7085AEE}">
      <dgm:prSet/>
      <dgm:spPr/>
      <dgm:t>
        <a:bodyPr/>
        <a:lstStyle/>
        <a:p>
          <a:endParaRPr lang="en-GB"/>
        </a:p>
      </dgm:t>
    </dgm:pt>
    <dgm:pt modelId="{625AA0C9-F95D-40BF-A937-B048AD3C3EC4}">
      <dgm:prSet/>
      <dgm:spPr/>
      <dgm:t>
        <a:bodyPr/>
        <a:lstStyle/>
        <a:p>
          <a:r>
            <a:rPr lang="en-GB"/>
            <a:t>How to use our own words</a:t>
          </a:r>
        </a:p>
      </dgm:t>
    </dgm:pt>
    <dgm:pt modelId="{3A9A4E22-BDD8-4D88-A077-4E9BE1DA4DB2}" type="parTrans" cxnId="{C3A1EF55-F9CC-4883-B830-3262E1A43539}">
      <dgm:prSet/>
      <dgm:spPr/>
      <dgm:t>
        <a:bodyPr/>
        <a:lstStyle/>
        <a:p>
          <a:endParaRPr lang="en-GB"/>
        </a:p>
      </dgm:t>
    </dgm:pt>
    <dgm:pt modelId="{DDA13781-8B26-4F61-974C-954C5A1BF087}" type="sibTrans" cxnId="{C3A1EF55-F9CC-4883-B830-3262E1A43539}">
      <dgm:prSet/>
      <dgm:spPr/>
      <dgm:t>
        <a:bodyPr/>
        <a:lstStyle/>
        <a:p>
          <a:endParaRPr lang="en-GB"/>
        </a:p>
      </dgm:t>
    </dgm:pt>
    <dgm:pt modelId="{ABD04F36-458C-46DD-B26B-DABFBE19957E}">
      <dgm:prSet/>
      <dgm:spPr/>
      <dgm:t>
        <a:bodyPr/>
        <a:lstStyle/>
        <a:p>
          <a:r>
            <a:rPr lang="en-GB"/>
            <a:t>How to find key ideas in a text</a:t>
          </a:r>
        </a:p>
      </dgm:t>
    </dgm:pt>
    <dgm:pt modelId="{B58DCA57-EFBF-4C69-AE29-4D7DB2635FDD}" type="parTrans" cxnId="{51DBEEED-43DC-4AAC-B75A-0EA356054F4E}">
      <dgm:prSet/>
      <dgm:spPr/>
      <dgm:t>
        <a:bodyPr/>
        <a:lstStyle/>
        <a:p>
          <a:endParaRPr lang="en-GB"/>
        </a:p>
      </dgm:t>
    </dgm:pt>
    <dgm:pt modelId="{7745AEF1-4922-4485-B72D-966F5C936C48}" type="sibTrans" cxnId="{51DBEEED-43DC-4AAC-B75A-0EA356054F4E}">
      <dgm:prSet/>
      <dgm:spPr/>
      <dgm:t>
        <a:bodyPr/>
        <a:lstStyle/>
        <a:p>
          <a:endParaRPr lang="en-GB"/>
        </a:p>
      </dgm:t>
    </dgm:pt>
    <dgm:pt modelId="{0379D883-0ACD-4D9D-9866-BC293ED2186B}">
      <dgm:prSet/>
      <dgm:spPr/>
      <dgm:t>
        <a:bodyPr/>
        <a:lstStyle/>
        <a:p>
          <a:r>
            <a:rPr lang="en-GB"/>
            <a:t>How to write a short summary</a:t>
          </a:r>
        </a:p>
      </dgm:t>
    </dgm:pt>
    <dgm:pt modelId="{3188613B-981B-4C76-9776-0A5E203D8680}" type="parTrans" cxnId="{A06D4608-92B7-4C73-B59D-BEA4A34AB5E3}">
      <dgm:prSet/>
      <dgm:spPr/>
      <dgm:t>
        <a:bodyPr/>
        <a:lstStyle/>
        <a:p>
          <a:endParaRPr lang="en-GB"/>
        </a:p>
      </dgm:t>
    </dgm:pt>
    <dgm:pt modelId="{402ADC7A-56A3-4CCE-85D5-D8D8F17F0B9F}" type="sibTrans" cxnId="{A06D4608-92B7-4C73-B59D-BEA4A34AB5E3}">
      <dgm:prSet/>
      <dgm:spPr/>
      <dgm:t>
        <a:bodyPr/>
        <a:lstStyle/>
        <a:p>
          <a:endParaRPr lang="en-GB"/>
        </a:p>
      </dgm:t>
    </dgm:pt>
    <dgm:pt modelId="{8CA252E4-85D3-4D01-AB57-B3997A7BDAF9}">
      <dgm:prSet/>
      <dgm:spPr/>
      <dgm:t>
        <a:bodyPr/>
        <a:lstStyle/>
        <a:p>
          <a:r>
            <a:rPr lang="en-GB"/>
            <a:t>Why summaries help business decisions</a:t>
          </a:r>
        </a:p>
      </dgm:t>
    </dgm:pt>
    <dgm:pt modelId="{11F7263E-A9B7-4B3C-96ED-FFB5C2354322}" type="parTrans" cxnId="{E0AA957D-4D3A-474E-B44C-CECC034500FC}">
      <dgm:prSet/>
      <dgm:spPr/>
      <dgm:t>
        <a:bodyPr/>
        <a:lstStyle/>
        <a:p>
          <a:endParaRPr lang="en-GB"/>
        </a:p>
      </dgm:t>
    </dgm:pt>
    <dgm:pt modelId="{F1DE0541-0772-4802-BC98-063ACA338BE1}" type="sibTrans" cxnId="{E0AA957D-4D3A-474E-B44C-CECC034500FC}">
      <dgm:prSet/>
      <dgm:spPr/>
      <dgm:t>
        <a:bodyPr/>
        <a:lstStyle/>
        <a:p>
          <a:endParaRPr lang="en-GB"/>
        </a:p>
      </dgm:t>
    </dgm:pt>
    <dgm:pt modelId="{FBB288B4-F686-47CA-8863-C086A2F1EF9E}" type="pres">
      <dgm:prSet presAssocID="{58FC5959-6926-43BD-A8E8-C836542B4056}" presName="linear" presStyleCnt="0">
        <dgm:presLayoutVars>
          <dgm:dir/>
          <dgm:animLvl val="lvl"/>
          <dgm:resizeHandles val="exact"/>
        </dgm:presLayoutVars>
      </dgm:prSet>
      <dgm:spPr/>
    </dgm:pt>
    <dgm:pt modelId="{A41AF153-9C52-442C-A515-0C1207A64047}" type="pres">
      <dgm:prSet presAssocID="{573D13D3-5998-4CB4-9153-CCA65B1C4277}" presName="parentLin" presStyleCnt="0"/>
      <dgm:spPr/>
    </dgm:pt>
    <dgm:pt modelId="{90CFD05E-A755-4CBB-80CF-23CAEEAA23EB}" type="pres">
      <dgm:prSet presAssocID="{573D13D3-5998-4CB4-9153-CCA65B1C4277}" presName="parentLeftMargin" presStyleLbl="node1" presStyleIdx="0" presStyleCnt="6"/>
      <dgm:spPr/>
    </dgm:pt>
    <dgm:pt modelId="{9D9B7FC7-6542-4FCE-BE9C-B61E6ABD2809}" type="pres">
      <dgm:prSet presAssocID="{573D13D3-5998-4CB4-9153-CCA65B1C4277}" presName="parentText" presStyleLbl="node1" presStyleIdx="0" presStyleCnt="6">
        <dgm:presLayoutVars>
          <dgm:chMax val="0"/>
          <dgm:bulletEnabled val="1"/>
        </dgm:presLayoutVars>
      </dgm:prSet>
      <dgm:spPr/>
    </dgm:pt>
    <dgm:pt modelId="{658CB05A-4F2D-4EDE-9685-1C13E7EC5D63}" type="pres">
      <dgm:prSet presAssocID="{573D13D3-5998-4CB4-9153-CCA65B1C4277}" presName="negativeSpace" presStyleCnt="0"/>
      <dgm:spPr/>
    </dgm:pt>
    <dgm:pt modelId="{9D98D596-8FC9-409D-8B7D-80849C1B52FB}" type="pres">
      <dgm:prSet presAssocID="{573D13D3-5998-4CB4-9153-CCA65B1C4277}" presName="childText" presStyleLbl="conFgAcc1" presStyleIdx="0" presStyleCnt="6">
        <dgm:presLayoutVars>
          <dgm:bulletEnabled val="1"/>
        </dgm:presLayoutVars>
      </dgm:prSet>
      <dgm:spPr/>
    </dgm:pt>
    <dgm:pt modelId="{A058E256-9982-449D-855D-ECF5AEED4EBA}" type="pres">
      <dgm:prSet presAssocID="{B89DE51E-9BF2-4A1A-8B35-65CA3C78E431}" presName="spaceBetweenRectangles" presStyleCnt="0"/>
      <dgm:spPr/>
    </dgm:pt>
    <dgm:pt modelId="{0DBF6F8F-1D49-46A9-A21E-975652766C2F}" type="pres">
      <dgm:prSet presAssocID="{64435083-7961-4E21-B282-517F95CEA497}" presName="parentLin" presStyleCnt="0"/>
      <dgm:spPr/>
    </dgm:pt>
    <dgm:pt modelId="{3CE1953F-B3A1-453D-9E4E-B26DE82D0A18}" type="pres">
      <dgm:prSet presAssocID="{64435083-7961-4E21-B282-517F95CEA497}" presName="parentLeftMargin" presStyleLbl="node1" presStyleIdx="0" presStyleCnt="6"/>
      <dgm:spPr/>
    </dgm:pt>
    <dgm:pt modelId="{9E9F6D33-2329-46A3-B588-EDB18BC013FA}" type="pres">
      <dgm:prSet presAssocID="{64435083-7961-4E21-B282-517F95CEA497}" presName="parentText" presStyleLbl="node1" presStyleIdx="1" presStyleCnt="6">
        <dgm:presLayoutVars>
          <dgm:chMax val="0"/>
          <dgm:bulletEnabled val="1"/>
        </dgm:presLayoutVars>
      </dgm:prSet>
      <dgm:spPr/>
    </dgm:pt>
    <dgm:pt modelId="{188A1087-32A2-4F46-9CDD-A5D58D63E634}" type="pres">
      <dgm:prSet presAssocID="{64435083-7961-4E21-B282-517F95CEA497}" presName="negativeSpace" presStyleCnt="0"/>
      <dgm:spPr/>
    </dgm:pt>
    <dgm:pt modelId="{A2109A50-95AA-46D4-AB8F-650125A7CD4F}" type="pres">
      <dgm:prSet presAssocID="{64435083-7961-4E21-B282-517F95CEA497}" presName="childText" presStyleLbl="conFgAcc1" presStyleIdx="1" presStyleCnt="6">
        <dgm:presLayoutVars>
          <dgm:bulletEnabled val="1"/>
        </dgm:presLayoutVars>
      </dgm:prSet>
      <dgm:spPr/>
    </dgm:pt>
    <dgm:pt modelId="{0D2F9F30-8738-4554-9B43-CE78EC01DB57}" type="pres">
      <dgm:prSet presAssocID="{858E90DF-625D-486D-B716-4EFC54544902}" presName="spaceBetweenRectangles" presStyleCnt="0"/>
      <dgm:spPr/>
    </dgm:pt>
    <dgm:pt modelId="{BA526DDF-0609-41F6-AE0D-6E061A8675E4}" type="pres">
      <dgm:prSet presAssocID="{625AA0C9-F95D-40BF-A937-B048AD3C3EC4}" presName="parentLin" presStyleCnt="0"/>
      <dgm:spPr/>
    </dgm:pt>
    <dgm:pt modelId="{918EF742-C211-43EE-A3A9-9C9261EDB9E3}" type="pres">
      <dgm:prSet presAssocID="{625AA0C9-F95D-40BF-A937-B048AD3C3EC4}" presName="parentLeftMargin" presStyleLbl="node1" presStyleIdx="1" presStyleCnt="6"/>
      <dgm:spPr/>
    </dgm:pt>
    <dgm:pt modelId="{B99EB5E0-C3F7-4D18-8E47-E98B7041A399}" type="pres">
      <dgm:prSet presAssocID="{625AA0C9-F95D-40BF-A937-B048AD3C3EC4}" presName="parentText" presStyleLbl="node1" presStyleIdx="2" presStyleCnt="6">
        <dgm:presLayoutVars>
          <dgm:chMax val="0"/>
          <dgm:bulletEnabled val="1"/>
        </dgm:presLayoutVars>
      </dgm:prSet>
      <dgm:spPr/>
    </dgm:pt>
    <dgm:pt modelId="{EDEBD621-7B5E-46D7-B839-9EA0DC727ECE}" type="pres">
      <dgm:prSet presAssocID="{625AA0C9-F95D-40BF-A937-B048AD3C3EC4}" presName="negativeSpace" presStyleCnt="0"/>
      <dgm:spPr/>
    </dgm:pt>
    <dgm:pt modelId="{59B2FF5E-FEBF-47FE-8CE0-55D5D3CF7A15}" type="pres">
      <dgm:prSet presAssocID="{625AA0C9-F95D-40BF-A937-B048AD3C3EC4}" presName="childText" presStyleLbl="conFgAcc1" presStyleIdx="2" presStyleCnt="6">
        <dgm:presLayoutVars>
          <dgm:bulletEnabled val="1"/>
        </dgm:presLayoutVars>
      </dgm:prSet>
      <dgm:spPr/>
    </dgm:pt>
    <dgm:pt modelId="{4E7D5613-81BF-4728-BB3C-B8BCB3871AE1}" type="pres">
      <dgm:prSet presAssocID="{DDA13781-8B26-4F61-974C-954C5A1BF087}" presName="spaceBetweenRectangles" presStyleCnt="0"/>
      <dgm:spPr/>
    </dgm:pt>
    <dgm:pt modelId="{2B251757-EF24-412E-9898-09A03BEA06E8}" type="pres">
      <dgm:prSet presAssocID="{ABD04F36-458C-46DD-B26B-DABFBE19957E}" presName="parentLin" presStyleCnt="0"/>
      <dgm:spPr/>
    </dgm:pt>
    <dgm:pt modelId="{F0C4792C-AA76-40CB-8091-514EAD2A6A56}" type="pres">
      <dgm:prSet presAssocID="{ABD04F36-458C-46DD-B26B-DABFBE19957E}" presName="parentLeftMargin" presStyleLbl="node1" presStyleIdx="2" presStyleCnt="6"/>
      <dgm:spPr/>
    </dgm:pt>
    <dgm:pt modelId="{8A84147E-5E24-4C09-8FCF-9D5093070ED6}" type="pres">
      <dgm:prSet presAssocID="{ABD04F36-458C-46DD-B26B-DABFBE19957E}" presName="parentText" presStyleLbl="node1" presStyleIdx="3" presStyleCnt="6">
        <dgm:presLayoutVars>
          <dgm:chMax val="0"/>
          <dgm:bulletEnabled val="1"/>
        </dgm:presLayoutVars>
      </dgm:prSet>
      <dgm:spPr/>
    </dgm:pt>
    <dgm:pt modelId="{29F415E9-8AC3-46FC-9452-C1BDBC9BF429}" type="pres">
      <dgm:prSet presAssocID="{ABD04F36-458C-46DD-B26B-DABFBE19957E}" presName="negativeSpace" presStyleCnt="0"/>
      <dgm:spPr/>
    </dgm:pt>
    <dgm:pt modelId="{D638635B-D425-4B11-9960-D0AD26F2C26E}" type="pres">
      <dgm:prSet presAssocID="{ABD04F36-458C-46DD-B26B-DABFBE19957E}" presName="childText" presStyleLbl="conFgAcc1" presStyleIdx="3" presStyleCnt="6">
        <dgm:presLayoutVars>
          <dgm:bulletEnabled val="1"/>
        </dgm:presLayoutVars>
      </dgm:prSet>
      <dgm:spPr/>
    </dgm:pt>
    <dgm:pt modelId="{68F1ED7B-20DC-4FB2-A4FF-16AADFBA920C}" type="pres">
      <dgm:prSet presAssocID="{7745AEF1-4922-4485-B72D-966F5C936C48}" presName="spaceBetweenRectangles" presStyleCnt="0"/>
      <dgm:spPr/>
    </dgm:pt>
    <dgm:pt modelId="{29CBA2FA-5AE6-4A2B-AE25-23E07CA32315}" type="pres">
      <dgm:prSet presAssocID="{0379D883-0ACD-4D9D-9866-BC293ED2186B}" presName="parentLin" presStyleCnt="0"/>
      <dgm:spPr/>
    </dgm:pt>
    <dgm:pt modelId="{AAC1372E-75D3-46DA-A283-C046E0E59EB0}" type="pres">
      <dgm:prSet presAssocID="{0379D883-0ACD-4D9D-9866-BC293ED2186B}" presName="parentLeftMargin" presStyleLbl="node1" presStyleIdx="3" presStyleCnt="6"/>
      <dgm:spPr/>
    </dgm:pt>
    <dgm:pt modelId="{99A02C2E-5A40-47C5-BABD-4A4857C0AFB5}" type="pres">
      <dgm:prSet presAssocID="{0379D883-0ACD-4D9D-9866-BC293ED2186B}" presName="parentText" presStyleLbl="node1" presStyleIdx="4" presStyleCnt="6">
        <dgm:presLayoutVars>
          <dgm:chMax val="0"/>
          <dgm:bulletEnabled val="1"/>
        </dgm:presLayoutVars>
      </dgm:prSet>
      <dgm:spPr/>
    </dgm:pt>
    <dgm:pt modelId="{911B4BF7-35DE-41E3-B998-DA85CBF6DCCD}" type="pres">
      <dgm:prSet presAssocID="{0379D883-0ACD-4D9D-9866-BC293ED2186B}" presName="negativeSpace" presStyleCnt="0"/>
      <dgm:spPr/>
    </dgm:pt>
    <dgm:pt modelId="{7BE59107-E9B8-44F3-A1E5-78C612E0A60B}" type="pres">
      <dgm:prSet presAssocID="{0379D883-0ACD-4D9D-9866-BC293ED2186B}" presName="childText" presStyleLbl="conFgAcc1" presStyleIdx="4" presStyleCnt="6">
        <dgm:presLayoutVars>
          <dgm:bulletEnabled val="1"/>
        </dgm:presLayoutVars>
      </dgm:prSet>
      <dgm:spPr/>
    </dgm:pt>
    <dgm:pt modelId="{6DEA1ADC-29D3-4980-A9DF-0402249D577C}" type="pres">
      <dgm:prSet presAssocID="{402ADC7A-56A3-4CCE-85D5-D8D8F17F0B9F}" presName="spaceBetweenRectangles" presStyleCnt="0"/>
      <dgm:spPr/>
    </dgm:pt>
    <dgm:pt modelId="{335B921C-118B-4A9C-AFFE-8852397B513A}" type="pres">
      <dgm:prSet presAssocID="{8CA252E4-85D3-4D01-AB57-B3997A7BDAF9}" presName="parentLin" presStyleCnt="0"/>
      <dgm:spPr/>
    </dgm:pt>
    <dgm:pt modelId="{0F4A4DB4-DD63-42CB-88FB-2CA73B6CFCE9}" type="pres">
      <dgm:prSet presAssocID="{8CA252E4-85D3-4D01-AB57-B3997A7BDAF9}" presName="parentLeftMargin" presStyleLbl="node1" presStyleIdx="4" presStyleCnt="6"/>
      <dgm:spPr/>
    </dgm:pt>
    <dgm:pt modelId="{14DA5FC6-2E45-4EE0-B3B4-D35A1C509A6A}" type="pres">
      <dgm:prSet presAssocID="{8CA252E4-85D3-4D01-AB57-B3997A7BDAF9}" presName="parentText" presStyleLbl="node1" presStyleIdx="5" presStyleCnt="6">
        <dgm:presLayoutVars>
          <dgm:chMax val="0"/>
          <dgm:bulletEnabled val="1"/>
        </dgm:presLayoutVars>
      </dgm:prSet>
      <dgm:spPr/>
    </dgm:pt>
    <dgm:pt modelId="{C17827E3-6E84-4E48-8207-98A2E79DCF2A}" type="pres">
      <dgm:prSet presAssocID="{8CA252E4-85D3-4D01-AB57-B3997A7BDAF9}" presName="negativeSpace" presStyleCnt="0"/>
      <dgm:spPr/>
    </dgm:pt>
    <dgm:pt modelId="{BE1B52B0-5E54-4893-AE3D-9EEE57744FF7}" type="pres">
      <dgm:prSet presAssocID="{8CA252E4-85D3-4D01-AB57-B3997A7BDAF9}" presName="childText" presStyleLbl="conFgAcc1" presStyleIdx="5" presStyleCnt="6">
        <dgm:presLayoutVars>
          <dgm:bulletEnabled val="1"/>
        </dgm:presLayoutVars>
      </dgm:prSet>
      <dgm:spPr/>
    </dgm:pt>
  </dgm:ptLst>
  <dgm:cxnLst>
    <dgm:cxn modelId="{A06D4608-92B7-4C73-B59D-BEA4A34AB5E3}" srcId="{58FC5959-6926-43BD-A8E8-C836542B4056}" destId="{0379D883-0ACD-4D9D-9866-BC293ED2186B}" srcOrd="4" destOrd="0" parTransId="{3188613B-981B-4C76-9776-0A5E203D8680}" sibTransId="{402ADC7A-56A3-4CCE-85D5-D8D8F17F0B9F}"/>
    <dgm:cxn modelId="{53C65B1A-2D59-4473-8B0C-6E8DA5B7D6DD}" type="presOf" srcId="{58FC5959-6926-43BD-A8E8-C836542B4056}" destId="{FBB288B4-F686-47CA-8863-C086A2F1EF9E}" srcOrd="0" destOrd="0" presId="urn:microsoft.com/office/officeart/2005/8/layout/list1"/>
    <dgm:cxn modelId="{16F12B2A-6AD5-4AB1-BDD8-9AC6667B92A1}" type="presOf" srcId="{64435083-7961-4E21-B282-517F95CEA497}" destId="{3CE1953F-B3A1-453D-9E4E-B26DE82D0A18}" srcOrd="0" destOrd="0" presId="urn:microsoft.com/office/officeart/2005/8/layout/list1"/>
    <dgm:cxn modelId="{2267692B-78D1-40A1-B133-CF4BE9F53D36}" type="presOf" srcId="{625AA0C9-F95D-40BF-A937-B048AD3C3EC4}" destId="{B99EB5E0-C3F7-4D18-8E47-E98B7041A399}" srcOrd="1" destOrd="0" presId="urn:microsoft.com/office/officeart/2005/8/layout/list1"/>
    <dgm:cxn modelId="{2EF32134-9801-4688-B7FA-348EC81A11B5}" type="presOf" srcId="{64435083-7961-4E21-B282-517F95CEA497}" destId="{9E9F6D33-2329-46A3-B588-EDB18BC013FA}" srcOrd="1" destOrd="0" presId="urn:microsoft.com/office/officeart/2005/8/layout/list1"/>
    <dgm:cxn modelId="{7350CB38-5724-4EB2-8B1C-D19EA7085AEE}" srcId="{58FC5959-6926-43BD-A8E8-C836542B4056}" destId="{64435083-7961-4E21-B282-517F95CEA497}" srcOrd="1" destOrd="0" parTransId="{08F97781-41C2-4EDC-8215-45DF5BD862DD}" sibTransId="{858E90DF-625D-486D-B716-4EFC54544902}"/>
    <dgm:cxn modelId="{914F3D3A-4515-4F9B-A8AE-5ADA5371D4A8}" type="presOf" srcId="{8CA252E4-85D3-4D01-AB57-B3997A7BDAF9}" destId="{14DA5FC6-2E45-4EE0-B3B4-D35A1C509A6A}" srcOrd="1" destOrd="0" presId="urn:microsoft.com/office/officeart/2005/8/layout/list1"/>
    <dgm:cxn modelId="{74DEE873-4837-4840-9227-C33554A2A63C}" type="presOf" srcId="{573D13D3-5998-4CB4-9153-CCA65B1C4277}" destId="{9D9B7FC7-6542-4FCE-BE9C-B61E6ABD2809}" srcOrd="1" destOrd="0" presId="urn:microsoft.com/office/officeart/2005/8/layout/list1"/>
    <dgm:cxn modelId="{C3A1EF55-F9CC-4883-B830-3262E1A43539}" srcId="{58FC5959-6926-43BD-A8E8-C836542B4056}" destId="{625AA0C9-F95D-40BF-A937-B048AD3C3EC4}" srcOrd="2" destOrd="0" parTransId="{3A9A4E22-BDD8-4D88-A077-4E9BE1DA4DB2}" sibTransId="{DDA13781-8B26-4F61-974C-954C5A1BF087}"/>
    <dgm:cxn modelId="{E0AA957D-4D3A-474E-B44C-CECC034500FC}" srcId="{58FC5959-6926-43BD-A8E8-C836542B4056}" destId="{8CA252E4-85D3-4D01-AB57-B3997A7BDAF9}" srcOrd="5" destOrd="0" parTransId="{11F7263E-A9B7-4B3C-96ED-FFB5C2354322}" sibTransId="{F1DE0541-0772-4802-BC98-063ACA338BE1}"/>
    <dgm:cxn modelId="{BEC31687-B00A-4FDD-9C32-E08C166B3E21}" type="presOf" srcId="{625AA0C9-F95D-40BF-A937-B048AD3C3EC4}" destId="{918EF742-C211-43EE-A3A9-9C9261EDB9E3}" srcOrd="0" destOrd="0" presId="urn:microsoft.com/office/officeart/2005/8/layout/list1"/>
    <dgm:cxn modelId="{E3DABD88-1324-45FC-B3FF-0521A674C864}" type="presOf" srcId="{8CA252E4-85D3-4D01-AB57-B3997A7BDAF9}" destId="{0F4A4DB4-DD63-42CB-88FB-2CA73B6CFCE9}" srcOrd="0" destOrd="0" presId="urn:microsoft.com/office/officeart/2005/8/layout/list1"/>
    <dgm:cxn modelId="{009C0CA2-7289-441B-89EA-14459DD1997B}" type="presOf" srcId="{0379D883-0ACD-4D9D-9866-BC293ED2186B}" destId="{AAC1372E-75D3-46DA-A283-C046E0E59EB0}" srcOrd="0" destOrd="0" presId="urn:microsoft.com/office/officeart/2005/8/layout/list1"/>
    <dgm:cxn modelId="{FCCF39B3-7AD3-44C2-A94F-C23382B68F07}" srcId="{58FC5959-6926-43BD-A8E8-C836542B4056}" destId="{573D13D3-5998-4CB4-9153-CCA65B1C4277}" srcOrd="0" destOrd="0" parTransId="{2360578A-C85D-4A13-BEBD-22BB5CBF0859}" sibTransId="{B89DE51E-9BF2-4A1A-8B35-65CA3C78E431}"/>
    <dgm:cxn modelId="{3003D8D0-1E74-488D-98EB-F79444D5C2E4}" type="presOf" srcId="{ABD04F36-458C-46DD-B26B-DABFBE19957E}" destId="{F0C4792C-AA76-40CB-8091-514EAD2A6A56}" srcOrd="0" destOrd="0" presId="urn:microsoft.com/office/officeart/2005/8/layout/list1"/>
    <dgm:cxn modelId="{A61BB0DE-8266-4713-B405-A887F7843365}" type="presOf" srcId="{573D13D3-5998-4CB4-9153-CCA65B1C4277}" destId="{90CFD05E-A755-4CBB-80CF-23CAEEAA23EB}" srcOrd="0" destOrd="0" presId="urn:microsoft.com/office/officeart/2005/8/layout/list1"/>
    <dgm:cxn modelId="{4B62E6DE-6F01-46C3-9873-24A97BFCB221}" type="presOf" srcId="{0379D883-0ACD-4D9D-9866-BC293ED2186B}" destId="{99A02C2E-5A40-47C5-BABD-4A4857C0AFB5}" srcOrd="1" destOrd="0" presId="urn:microsoft.com/office/officeart/2005/8/layout/list1"/>
    <dgm:cxn modelId="{51DBEEED-43DC-4AAC-B75A-0EA356054F4E}" srcId="{58FC5959-6926-43BD-A8E8-C836542B4056}" destId="{ABD04F36-458C-46DD-B26B-DABFBE19957E}" srcOrd="3" destOrd="0" parTransId="{B58DCA57-EFBF-4C69-AE29-4D7DB2635FDD}" sibTransId="{7745AEF1-4922-4485-B72D-966F5C936C48}"/>
    <dgm:cxn modelId="{A61973FE-354F-43EF-9788-47843200F784}" type="presOf" srcId="{ABD04F36-458C-46DD-B26B-DABFBE19957E}" destId="{8A84147E-5E24-4C09-8FCF-9D5093070ED6}" srcOrd="1" destOrd="0" presId="urn:microsoft.com/office/officeart/2005/8/layout/list1"/>
    <dgm:cxn modelId="{2D19889C-F0E9-4D7F-ABF9-DE64DF70AD41}" type="presParOf" srcId="{FBB288B4-F686-47CA-8863-C086A2F1EF9E}" destId="{A41AF153-9C52-442C-A515-0C1207A64047}" srcOrd="0" destOrd="0" presId="urn:microsoft.com/office/officeart/2005/8/layout/list1"/>
    <dgm:cxn modelId="{C3A67FD5-DB2A-4659-BBB4-F071F2153B29}" type="presParOf" srcId="{A41AF153-9C52-442C-A515-0C1207A64047}" destId="{90CFD05E-A755-4CBB-80CF-23CAEEAA23EB}" srcOrd="0" destOrd="0" presId="urn:microsoft.com/office/officeart/2005/8/layout/list1"/>
    <dgm:cxn modelId="{AFB2C1C6-F84E-40BA-BBE3-772DA375AEF9}" type="presParOf" srcId="{A41AF153-9C52-442C-A515-0C1207A64047}" destId="{9D9B7FC7-6542-4FCE-BE9C-B61E6ABD2809}" srcOrd="1" destOrd="0" presId="urn:microsoft.com/office/officeart/2005/8/layout/list1"/>
    <dgm:cxn modelId="{8C96F576-9367-4A31-8BC6-4C7DACF8E420}" type="presParOf" srcId="{FBB288B4-F686-47CA-8863-C086A2F1EF9E}" destId="{658CB05A-4F2D-4EDE-9685-1C13E7EC5D63}" srcOrd="1" destOrd="0" presId="urn:microsoft.com/office/officeart/2005/8/layout/list1"/>
    <dgm:cxn modelId="{A13DFDA1-ECDA-464B-BE7A-020DB1D2F57A}" type="presParOf" srcId="{FBB288B4-F686-47CA-8863-C086A2F1EF9E}" destId="{9D98D596-8FC9-409D-8B7D-80849C1B52FB}" srcOrd="2" destOrd="0" presId="urn:microsoft.com/office/officeart/2005/8/layout/list1"/>
    <dgm:cxn modelId="{0394EA57-37E8-45BF-BC45-62C3CB0ECFA4}" type="presParOf" srcId="{FBB288B4-F686-47CA-8863-C086A2F1EF9E}" destId="{A058E256-9982-449D-855D-ECF5AEED4EBA}" srcOrd="3" destOrd="0" presId="urn:microsoft.com/office/officeart/2005/8/layout/list1"/>
    <dgm:cxn modelId="{CFC5CE09-99AF-4385-A71D-986DFFEE09C1}" type="presParOf" srcId="{FBB288B4-F686-47CA-8863-C086A2F1EF9E}" destId="{0DBF6F8F-1D49-46A9-A21E-975652766C2F}" srcOrd="4" destOrd="0" presId="urn:microsoft.com/office/officeart/2005/8/layout/list1"/>
    <dgm:cxn modelId="{953627B2-7288-4456-8AC5-73215FD5FEFC}" type="presParOf" srcId="{0DBF6F8F-1D49-46A9-A21E-975652766C2F}" destId="{3CE1953F-B3A1-453D-9E4E-B26DE82D0A18}" srcOrd="0" destOrd="0" presId="urn:microsoft.com/office/officeart/2005/8/layout/list1"/>
    <dgm:cxn modelId="{50F01208-D9D7-4341-B95F-2A2D4EA375DD}" type="presParOf" srcId="{0DBF6F8F-1D49-46A9-A21E-975652766C2F}" destId="{9E9F6D33-2329-46A3-B588-EDB18BC013FA}" srcOrd="1" destOrd="0" presId="urn:microsoft.com/office/officeart/2005/8/layout/list1"/>
    <dgm:cxn modelId="{03F7D213-ABB0-42F7-9EAE-DB2C3307E66C}" type="presParOf" srcId="{FBB288B4-F686-47CA-8863-C086A2F1EF9E}" destId="{188A1087-32A2-4F46-9CDD-A5D58D63E634}" srcOrd="5" destOrd="0" presId="urn:microsoft.com/office/officeart/2005/8/layout/list1"/>
    <dgm:cxn modelId="{1D30AE40-F57B-4793-B438-2AAA170CD523}" type="presParOf" srcId="{FBB288B4-F686-47CA-8863-C086A2F1EF9E}" destId="{A2109A50-95AA-46D4-AB8F-650125A7CD4F}" srcOrd="6" destOrd="0" presId="urn:microsoft.com/office/officeart/2005/8/layout/list1"/>
    <dgm:cxn modelId="{13363553-9A55-433C-9A7F-E79997C81BDF}" type="presParOf" srcId="{FBB288B4-F686-47CA-8863-C086A2F1EF9E}" destId="{0D2F9F30-8738-4554-9B43-CE78EC01DB57}" srcOrd="7" destOrd="0" presId="urn:microsoft.com/office/officeart/2005/8/layout/list1"/>
    <dgm:cxn modelId="{DE643BA9-13F2-44AB-95AC-3416615BF3CC}" type="presParOf" srcId="{FBB288B4-F686-47CA-8863-C086A2F1EF9E}" destId="{BA526DDF-0609-41F6-AE0D-6E061A8675E4}" srcOrd="8" destOrd="0" presId="urn:microsoft.com/office/officeart/2005/8/layout/list1"/>
    <dgm:cxn modelId="{9EFBC4CA-6503-4C03-9E60-CB2DB38D0585}" type="presParOf" srcId="{BA526DDF-0609-41F6-AE0D-6E061A8675E4}" destId="{918EF742-C211-43EE-A3A9-9C9261EDB9E3}" srcOrd="0" destOrd="0" presId="urn:microsoft.com/office/officeart/2005/8/layout/list1"/>
    <dgm:cxn modelId="{AC88D9D4-1E65-450B-8EB5-0A82C0F3FE26}" type="presParOf" srcId="{BA526DDF-0609-41F6-AE0D-6E061A8675E4}" destId="{B99EB5E0-C3F7-4D18-8E47-E98B7041A399}" srcOrd="1" destOrd="0" presId="urn:microsoft.com/office/officeart/2005/8/layout/list1"/>
    <dgm:cxn modelId="{5D3E4F19-1F03-4EF9-B54D-9AFCD3995E6D}" type="presParOf" srcId="{FBB288B4-F686-47CA-8863-C086A2F1EF9E}" destId="{EDEBD621-7B5E-46D7-B839-9EA0DC727ECE}" srcOrd="9" destOrd="0" presId="urn:microsoft.com/office/officeart/2005/8/layout/list1"/>
    <dgm:cxn modelId="{E20DFBE0-771D-4787-9695-E5B899F7F63F}" type="presParOf" srcId="{FBB288B4-F686-47CA-8863-C086A2F1EF9E}" destId="{59B2FF5E-FEBF-47FE-8CE0-55D5D3CF7A15}" srcOrd="10" destOrd="0" presId="urn:microsoft.com/office/officeart/2005/8/layout/list1"/>
    <dgm:cxn modelId="{56BF1B41-B395-4A87-8829-B2975AEC1746}" type="presParOf" srcId="{FBB288B4-F686-47CA-8863-C086A2F1EF9E}" destId="{4E7D5613-81BF-4728-BB3C-B8BCB3871AE1}" srcOrd="11" destOrd="0" presId="urn:microsoft.com/office/officeart/2005/8/layout/list1"/>
    <dgm:cxn modelId="{0C08B952-C8A1-43C9-864E-14C1F30B0FA7}" type="presParOf" srcId="{FBB288B4-F686-47CA-8863-C086A2F1EF9E}" destId="{2B251757-EF24-412E-9898-09A03BEA06E8}" srcOrd="12" destOrd="0" presId="urn:microsoft.com/office/officeart/2005/8/layout/list1"/>
    <dgm:cxn modelId="{92CB11E2-1404-4C89-9A5D-8A16298778B0}" type="presParOf" srcId="{2B251757-EF24-412E-9898-09A03BEA06E8}" destId="{F0C4792C-AA76-40CB-8091-514EAD2A6A56}" srcOrd="0" destOrd="0" presId="urn:microsoft.com/office/officeart/2005/8/layout/list1"/>
    <dgm:cxn modelId="{BF528D51-2D9A-4318-ADC5-715C9C867459}" type="presParOf" srcId="{2B251757-EF24-412E-9898-09A03BEA06E8}" destId="{8A84147E-5E24-4C09-8FCF-9D5093070ED6}" srcOrd="1" destOrd="0" presId="urn:microsoft.com/office/officeart/2005/8/layout/list1"/>
    <dgm:cxn modelId="{D00D28BC-95BE-4CD4-93F5-627D903E3F42}" type="presParOf" srcId="{FBB288B4-F686-47CA-8863-C086A2F1EF9E}" destId="{29F415E9-8AC3-46FC-9452-C1BDBC9BF429}" srcOrd="13" destOrd="0" presId="urn:microsoft.com/office/officeart/2005/8/layout/list1"/>
    <dgm:cxn modelId="{941D528A-9346-44DC-B2CC-2893CE76E8E3}" type="presParOf" srcId="{FBB288B4-F686-47CA-8863-C086A2F1EF9E}" destId="{D638635B-D425-4B11-9960-D0AD26F2C26E}" srcOrd="14" destOrd="0" presId="urn:microsoft.com/office/officeart/2005/8/layout/list1"/>
    <dgm:cxn modelId="{57E8E874-F804-4C46-ACBA-9291F9B64874}" type="presParOf" srcId="{FBB288B4-F686-47CA-8863-C086A2F1EF9E}" destId="{68F1ED7B-20DC-4FB2-A4FF-16AADFBA920C}" srcOrd="15" destOrd="0" presId="urn:microsoft.com/office/officeart/2005/8/layout/list1"/>
    <dgm:cxn modelId="{CEBE75E0-F1B2-4CFF-93DA-53C01B19EE94}" type="presParOf" srcId="{FBB288B4-F686-47CA-8863-C086A2F1EF9E}" destId="{29CBA2FA-5AE6-4A2B-AE25-23E07CA32315}" srcOrd="16" destOrd="0" presId="urn:microsoft.com/office/officeart/2005/8/layout/list1"/>
    <dgm:cxn modelId="{2EF3627E-A821-4F37-A591-4348ED958584}" type="presParOf" srcId="{29CBA2FA-5AE6-4A2B-AE25-23E07CA32315}" destId="{AAC1372E-75D3-46DA-A283-C046E0E59EB0}" srcOrd="0" destOrd="0" presId="urn:microsoft.com/office/officeart/2005/8/layout/list1"/>
    <dgm:cxn modelId="{C78255C4-AB5A-4923-868C-F6A5719E0D38}" type="presParOf" srcId="{29CBA2FA-5AE6-4A2B-AE25-23E07CA32315}" destId="{99A02C2E-5A40-47C5-BABD-4A4857C0AFB5}" srcOrd="1" destOrd="0" presId="urn:microsoft.com/office/officeart/2005/8/layout/list1"/>
    <dgm:cxn modelId="{C03A5500-54B9-42DE-BAC9-9F1A4722AA7D}" type="presParOf" srcId="{FBB288B4-F686-47CA-8863-C086A2F1EF9E}" destId="{911B4BF7-35DE-41E3-B998-DA85CBF6DCCD}" srcOrd="17" destOrd="0" presId="urn:microsoft.com/office/officeart/2005/8/layout/list1"/>
    <dgm:cxn modelId="{422B2484-CB11-4A47-8C62-6296A4EA478D}" type="presParOf" srcId="{FBB288B4-F686-47CA-8863-C086A2F1EF9E}" destId="{7BE59107-E9B8-44F3-A1E5-78C612E0A60B}" srcOrd="18" destOrd="0" presId="urn:microsoft.com/office/officeart/2005/8/layout/list1"/>
    <dgm:cxn modelId="{7A7F4377-8820-44B9-AFEC-FA1A53008637}" type="presParOf" srcId="{FBB288B4-F686-47CA-8863-C086A2F1EF9E}" destId="{6DEA1ADC-29D3-4980-A9DF-0402249D577C}" srcOrd="19" destOrd="0" presId="urn:microsoft.com/office/officeart/2005/8/layout/list1"/>
    <dgm:cxn modelId="{C3D96158-882E-4B07-8A9B-2D9765F763A6}" type="presParOf" srcId="{FBB288B4-F686-47CA-8863-C086A2F1EF9E}" destId="{335B921C-118B-4A9C-AFFE-8852397B513A}" srcOrd="20" destOrd="0" presId="urn:microsoft.com/office/officeart/2005/8/layout/list1"/>
    <dgm:cxn modelId="{08C9B352-4BB0-4651-A708-4B13B0B0851A}" type="presParOf" srcId="{335B921C-118B-4A9C-AFFE-8852397B513A}" destId="{0F4A4DB4-DD63-42CB-88FB-2CA73B6CFCE9}" srcOrd="0" destOrd="0" presId="urn:microsoft.com/office/officeart/2005/8/layout/list1"/>
    <dgm:cxn modelId="{F9068F7D-3D82-45E8-B1D1-61EC3D20F556}" type="presParOf" srcId="{335B921C-118B-4A9C-AFFE-8852397B513A}" destId="{14DA5FC6-2E45-4EE0-B3B4-D35A1C509A6A}" srcOrd="1" destOrd="0" presId="urn:microsoft.com/office/officeart/2005/8/layout/list1"/>
    <dgm:cxn modelId="{0D5FB27F-13E4-4AB4-AD53-93F697BBA6E5}" type="presParOf" srcId="{FBB288B4-F686-47CA-8863-C086A2F1EF9E}" destId="{C17827E3-6E84-4E48-8207-98A2E79DCF2A}" srcOrd="21" destOrd="0" presId="urn:microsoft.com/office/officeart/2005/8/layout/list1"/>
    <dgm:cxn modelId="{0368E630-847C-4C3A-B785-9D412ABE9CD9}" type="presParOf" srcId="{FBB288B4-F686-47CA-8863-C086A2F1EF9E}" destId="{BE1B52B0-5E54-4893-AE3D-9EEE57744FF7}"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A203E9-E41A-4293-A7BB-AC1B6CF4B3DE}">
      <dsp:nvSpPr>
        <dsp:cNvPr id="0" name=""/>
        <dsp:cNvSpPr/>
      </dsp:nvSpPr>
      <dsp:spPr>
        <a:xfrm>
          <a:off x="0" y="41742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AA39E0-7CE6-4EFD-A5EE-CD82AA80EF2C}">
      <dsp:nvSpPr>
        <dsp:cNvPr id="0" name=""/>
        <dsp:cNvSpPr/>
      </dsp:nvSpPr>
      <dsp:spPr>
        <a:xfrm>
          <a:off x="511333" y="6318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Paraphrasing, which means using your own words</a:t>
          </a:r>
        </a:p>
      </dsp:txBody>
      <dsp:txXfrm>
        <a:off x="545918" y="97774"/>
        <a:ext cx="7089502" cy="639310"/>
      </dsp:txXfrm>
    </dsp:sp>
    <dsp:sp modelId="{A937E74C-36F9-4999-BB6B-DBA3CA037601}">
      <dsp:nvSpPr>
        <dsp:cNvPr id="0" name=""/>
        <dsp:cNvSpPr/>
      </dsp:nvSpPr>
      <dsp:spPr>
        <a:xfrm>
          <a:off x="0" y="150606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1E4175-879A-4CA8-B9D5-F3654067341A}">
      <dsp:nvSpPr>
        <dsp:cNvPr id="0" name=""/>
        <dsp:cNvSpPr/>
      </dsp:nvSpPr>
      <dsp:spPr>
        <a:xfrm>
          <a:off x="511333" y="115182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Understanding the difference between copying and paraphrasing</a:t>
          </a:r>
        </a:p>
      </dsp:txBody>
      <dsp:txXfrm>
        <a:off x="545918" y="1186414"/>
        <a:ext cx="7089502" cy="639310"/>
      </dsp:txXfrm>
    </dsp:sp>
    <dsp:sp modelId="{0C69D6EB-567C-400F-A922-97F252742DFE}">
      <dsp:nvSpPr>
        <dsp:cNvPr id="0" name=""/>
        <dsp:cNvSpPr/>
      </dsp:nvSpPr>
      <dsp:spPr>
        <a:xfrm>
          <a:off x="0" y="259470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422E7D-5DFC-4ED1-A122-DA3ED4FEDA65}">
      <dsp:nvSpPr>
        <dsp:cNvPr id="0" name=""/>
        <dsp:cNvSpPr/>
      </dsp:nvSpPr>
      <dsp:spPr>
        <a:xfrm>
          <a:off x="511333" y="224046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Learning simple steps to paraphrase safely</a:t>
          </a:r>
        </a:p>
      </dsp:txBody>
      <dsp:txXfrm>
        <a:off x="545918" y="2275054"/>
        <a:ext cx="7089502" cy="639310"/>
      </dsp:txXfrm>
    </dsp:sp>
    <dsp:sp modelId="{BC8CF767-84A0-485B-92E6-E5B40D9EB6CA}">
      <dsp:nvSpPr>
        <dsp:cNvPr id="0" name=""/>
        <dsp:cNvSpPr/>
      </dsp:nvSpPr>
      <dsp:spPr>
        <a:xfrm>
          <a:off x="0" y="3683349"/>
          <a:ext cx="10226675" cy="604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97A4C4-EECD-4254-B39E-EC75A696146D}">
      <dsp:nvSpPr>
        <dsp:cNvPr id="0" name=""/>
        <dsp:cNvSpPr/>
      </dsp:nvSpPr>
      <dsp:spPr>
        <a:xfrm>
          <a:off x="511333" y="3329109"/>
          <a:ext cx="7158672" cy="708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Practising paraphrasing with business and academic texts</a:t>
          </a:r>
        </a:p>
      </dsp:txBody>
      <dsp:txXfrm>
        <a:off x="545918" y="3363694"/>
        <a:ext cx="7089502" cy="639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CE9C9E-EBF7-4F44-99EC-CBEB3CB1C4A2}">
      <dsp:nvSpPr>
        <dsp:cNvPr id="0" name=""/>
        <dsp:cNvSpPr/>
      </dsp:nvSpPr>
      <dsp:spPr>
        <a:xfrm>
          <a:off x="0" y="1952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Original (from a source):</a:t>
          </a:r>
        </a:p>
      </dsp:txBody>
      <dsp:txXfrm>
        <a:off x="31185" y="50708"/>
        <a:ext cx="9666221" cy="576450"/>
      </dsp:txXfrm>
    </dsp:sp>
    <dsp:sp modelId="{697695E2-8A3F-46D0-B6EE-B742DCA303E0}">
      <dsp:nvSpPr>
        <dsp:cNvPr id="0" name=""/>
        <dsp:cNvSpPr/>
      </dsp:nvSpPr>
      <dsp:spPr>
        <a:xfrm>
          <a:off x="0" y="65834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Customer complaints increased by 15 percent last month.</a:t>
          </a:r>
        </a:p>
      </dsp:txBody>
      <dsp:txXfrm>
        <a:off x="0" y="658343"/>
        <a:ext cx="9728591" cy="430560"/>
      </dsp:txXfrm>
    </dsp:sp>
    <dsp:sp modelId="{2D51F39E-9C9F-4DD3-8372-0226D3A34F57}">
      <dsp:nvSpPr>
        <dsp:cNvPr id="0" name=""/>
        <dsp:cNvSpPr/>
      </dsp:nvSpPr>
      <dsp:spPr>
        <a:xfrm>
          <a:off x="0" y="108890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Copying:</a:t>
          </a:r>
        </a:p>
      </dsp:txBody>
      <dsp:txXfrm>
        <a:off x="31185" y="1120088"/>
        <a:ext cx="9666221" cy="576450"/>
      </dsp:txXfrm>
    </dsp:sp>
    <dsp:sp modelId="{AF34F01B-14A1-4387-B05B-8B2E7ECC004E}">
      <dsp:nvSpPr>
        <dsp:cNvPr id="0" name=""/>
        <dsp:cNvSpPr/>
      </dsp:nvSpPr>
      <dsp:spPr>
        <a:xfrm>
          <a:off x="0" y="172772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Customer complaints increased by 15 percent last month.</a:t>
          </a:r>
        </a:p>
      </dsp:txBody>
      <dsp:txXfrm>
        <a:off x="0" y="1727723"/>
        <a:ext cx="9728591" cy="430560"/>
      </dsp:txXfrm>
    </dsp:sp>
    <dsp:sp modelId="{8BC379DE-1FDE-49BD-A473-A51FE6D00C1A}">
      <dsp:nvSpPr>
        <dsp:cNvPr id="0" name=""/>
        <dsp:cNvSpPr/>
      </dsp:nvSpPr>
      <dsp:spPr>
        <a:xfrm>
          <a:off x="0" y="215828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Paraphrasing</a:t>
          </a:r>
        </a:p>
      </dsp:txBody>
      <dsp:txXfrm>
        <a:off x="31185" y="2189468"/>
        <a:ext cx="9666221" cy="576450"/>
      </dsp:txXfrm>
    </dsp:sp>
    <dsp:sp modelId="{6558CB6A-7DC0-441C-9F59-DE7B10B2903A}">
      <dsp:nvSpPr>
        <dsp:cNvPr id="0" name=""/>
        <dsp:cNvSpPr/>
      </dsp:nvSpPr>
      <dsp:spPr>
        <a:xfrm>
          <a:off x="0" y="279710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There was a clear rise in customer complaints during the last month.</a:t>
          </a:r>
        </a:p>
      </dsp:txBody>
      <dsp:txXfrm>
        <a:off x="0" y="2797103"/>
        <a:ext cx="9728591" cy="430560"/>
      </dsp:txXfrm>
    </dsp:sp>
    <dsp:sp modelId="{5A40A375-E9A9-4F8E-8556-569CF3D2340F}">
      <dsp:nvSpPr>
        <dsp:cNvPr id="0" name=""/>
        <dsp:cNvSpPr/>
      </dsp:nvSpPr>
      <dsp:spPr>
        <a:xfrm>
          <a:off x="0" y="3227663"/>
          <a:ext cx="9728591"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Summarising</a:t>
          </a:r>
        </a:p>
      </dsp:txBody>
      <dsp:txXfrm>
        <a:off x="31185" y="3258848"/>
        <a:ext cx="9666221" cy="576450"/>
      </dsp:txXfrm>
    </dsp:sp>
    <dsp:sp modelId="{93FC3D0D-1D5F-47EA-9821-AF80DF1015E1}">
      <dsp:nvSpPr>
        <dsp:cNvPr id="0" name=""/>
        <dsp:cNvSpPr/>
      </dsp:nvSpPr>
      <dsp:spPr>
        <a:xfrm>
          <a:off x="0" y="3866483"/>
          <a:ext cx="9728591" cy="4305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888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Customer complaints are increasing.</a:t>
          </a:r>
        </a:p>
      </dsp:txBody>
      <dsp:txXfrm>
        <a:off x="0" y="3866483"/>
        <a:ext cx="9728591" cy="4305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20572C-2E08-4969-9F8D-0DC14EFA03ED}">
      <dsp:nvSpPr>
        <dsp:cNvPr id="0" name=""/>
        <dsp:cNvSpPr/>
      </dsp:nvSpPr>
      <dsp:spPr>
        <a:xfrm rot="10800000">
          <a:off x="1935034" y="1401"/>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a:lnSpc>
              <a:spcPct val="90000"/>
            </a:lnSpc>
            <a:spcBef>
              <a:spcPct val="0"/>
            </a:spcBef>
            <a:spcAft>
              <a:spcPct val="35000"/>
            </a:spcAft>
            <a:buNone/>
          </a:pPr>
          <a:r>
            <a:rPr lang="en-GB" sz="2400" kern="1200"/>
            <a:t>Customer complaints are becoming a serious business issue.</a:t>
          </a:r>
        </a:p>
      </dsp:txBody>
      <dsp:txXfrm rot="10800000">
        <a:off x="2157101" y="1401"/>
        <a:ext cx="6578671" cy="888267"/>
      </dsp:txXfrm>
    </dsp:sp>
    <dsp:sp modelId="{9C15FCAE-2177-4D94-91C1-D639DA3CABD3}">
      <dsp:nvSpPr>
        <dsp:cNvPr id="0" name=""/>
        <dsp:cNvSpPr/>
      </dsp:nvSpPr>
      <dsp:spPr>
        <a:xfrm>
          <a:off x="1490901" y="1401"/>
          <a:ext cx="888267" cy="888267"/>
        </a:xfrm>
        <a:prstGeom prst="ellipse">
          <a:avLst/>
        </a:prstGeom>
        <a:blipFill>
          <a:blip xmlns:r="http://schemas.openxmlformats.org/officeDocument/2006/relationships" r:embed="rId1" cstate="email">
            <a:extLst>
              <a:ext uri="{28A0092B-C50C-407E-A947-70E740481C1C}">
                <a14:useLocalDpi xmlns:a14="http://schemas.microsoft.com/office/drawing/2010/main"/>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855879-68FC-45FA-ABB8-D8A93225B0D9}">
      <dsp:nvSpPr>
        <dsp:cNvPr id="0" name=""/>
        <dsp:cNvSpPr/>
      </dsp:nvSpPr>
      <dsp:spPr>
        <a:xfrm rot="10800000">
          <a:off x="1935034" y="1154824"/>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rtl="0">
            <a:lnSpc>
              <a:spcPct val="90000"/>
            </a:lnSpc>
            <a:spcBef>
              <a:spcPct val="0"/>
            </a:spcBef>
            <a:spcAft>
              <a:spcPct val="35000"/>
            </a:spcAft>
            <a:buNone/>
          </a:pPr>
          <a:r>
            <a:rPr lang="en-GB" sz="2400" kern="1200"/>
            <a:t>Reports show a noticeable increase in complaints</a:t>
          </a:r>
          <a:r>
            <a:rPr lang="en-GB" sz="2400" kern="1200">
              <a:latin typeface="Aptos ExtraBold"/>
            </a:rPr>
            <a:t> (Smith, 2023).</a:t>
          </a:r>
          <a:endParaRPr lang="en-GB" sz="2400" kern="1200"/>
        </a:p>
      </dsp:txBody>
      <dsp:txXfrm rot="10800000">
        <a:off x="2157101" y="1154824"/>
        <a:ext cx="6578671" cy="888267"/>
      </dsp:txXfrm>
    </dsp:sp>
    <dsp:sp modelId="{3191F718-22FC-4E9F-8846-EECAFA8CC5C5}">
      <dsp:nvSpPr>
        <dsp:cNvPr id="0" name=""/>
        <dsp:cNvSpPr/>
      </dsp:nvSpPr>
      <dsp:spPr>
        <a:xfrm>
          <a:off x="1490901" y="1154824"/>
          <a:ext cx="888267" cy="888267"/>
        </a:xfrm>
        <a:prstGeom prst="ellipse">
          <a:avLst/>
        </a:prstGeom>
        <a:blipFill>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552D27-BC50-4C05-B9C9-D3C4B7F1C329}">
      <dsp:nvSpPr>
        <dsp:cNvPr id="0" name=""/>
        <dsp:cNvSpPr/>
      </dsp:nvSpPr>
      <dsp:spPr>
        <a:xfrm rot="10800000">
          <a:off x="1935034" y="2308246"/>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a:lnSpc>
              <a:spcPct val="90000"/>
            </a:lnSpc>
            <a:spcBef>
              <a:spcPct val="0"/>
            </a:spcBef>
            <a:spcAft>
              <a:spcPct val="35000"/>
            </a:spcAft>
            <a:buNone/>
          </a:pPr>
          <a:r>
            <a:rPr lang="en-GB" sz="2400" kern="1200"/>
            <a:t>This suggests customers are less satisfied with the service.</a:t>
          </a:r>
        </a:p>
      </dsp:txBody>
      <dsp:txXfrm rot="10800000">
        <a:off x="2157101" y="2308246"/>
        <a:ext cx="6578671" cy="888267"/>
      </dsp:txXfrm>
    </dsp:sp>
    <dsp:sp modelId="{430C5C0F-3DDE-40A5-83EB-D5459A9D9750}">
      <dsp:nvSpPr>
        <dsp:cNvPr id="0" name=""/>
        <dsp:cNvSpPr/>
      </dsp:nvSpPr>
      <dsp:spPr>
        <a:xfrm>
          <a:off x="1490901" y="2308246"/>
          <a:ext cx="888267" cy="888267"/>
        </a:xfrm>
        <a:prstGeom prst="ellipse">
          <a:avLst/>
        </a:prstGeom>
        <a:blipFill>
          <a:blip xmlns:r="http://schemas.openxmlformats.org/officeDocument/2006/relationships" r:embed="rId2" cstate="email">
            <a:extLst>
              <a:ext uri="{28A0092B-C50C-407E-A947-70E740481C1C}">
                <a14:useLocalDpi xmlns:a14="http://schemas.microsoft.com/office/drawing/2010/main"/>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17D99C-8191-429F-B6B9-6DC6CB75DA99}">
      <dsp:nvSpPr>
        <dsp:cNvPr id="0" name=""/>
        <dsp:cNvSpPr/>
      </dsp:nvSpPr>
      <dsp:spPr>
        <a:xfrm rot="10800000">
          <a:off x="1935034" y="3461668"/>
          <a:ext cx="6800738" cy="888267"/>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1701" tIns="91440" rIns="170688" bIns="91440" numCol="1" spcCol="1270" anchor="ctr" anchorCtr="0">
          <a:noAutofit/>
        </a:bodyPr>
        <a:lstStyle/>
        <a:p>
          <a:pPr marL="0" lvl="0" indent="0" algn="ctr" defTabSz="1066800">
            <a:lnSpc>
              <a:spcPct val="90000"/>
            </a:lnSpc>
            <a:spcBef>
              <a:spcPct val="0"/>
            </a:spcBef>
            <a:spcAft>
              <a:spcPct val="35000"/>
            </a:spcAft>
            <a:buNone/>
          </a:pPr>
          <a:r>
            <a:rPr lang="en-GB" sz="2400" kern="1200">
              <a:latin typeface="Aptos ExtraBold"/>
            </a:rPr>
            <a:t>If</a:t>
          </a:r>
          <a:r>
            <a:rPr lang="en-GB" sz="2400" kern="1200"/>
            <a:t> the business does not respond, sales may fall.</a:t>
          </a:r>
        </a:p>
      </dsp:txBody>
      <dsp:txXfrm rot="10800000">
        <a:off x="2157101" y="3461668"/>
        <a:ext cx="6578671" cy="888267"/>
      </dsp:txXfrm>
    </dsp:sp>
    <dsp:sp modelId="{0AFADE89-0F24-47B5-9705-28013760F663}">
      <dsp:nvSpPr>
        <dsp:cNvPr id="0" name=""/>
        <dsp:cNvSpPr/>
      </dsp:nvSpPr>
      <dsp:spPr>
        <a:xfrm>
          <a:off x="1490901" y="3461668"/>
          <a:ext cx="888267" cy="888267"/>
        </a:xfrm>
        <a:prstGeom prst="ellipse">
          <a:avLst/>
        </a:prstGeom>
        <a:blipFill>
          <a:blip xmlns:r="http://schemas.openxmlformats.org/officeDocument/2006/relationships" r:embed="rId3" cstate="email">
            <a:extLst>
              <a:ext uri="{28A0092B-C50C-407E-A947-70E740481C1C}">
                <a14:useLocalDpi xmlns:a14="http://schemas.microsoft.com/office/drawing/2010/main"/>
              </a:ext>
            </a:extLst>
          </a:blip>
          <a:srcRect/>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8D596-8FC9-409D-8B7D-80849C1B52FB}">
      <dsp:nvSpPr>
        <dsp:cNvPr id="0" name=""/>
        <dsp:cNvSpPr/>
      </dsp:nvSpPr>
      <dsp:spPr>
        <a:xfrm>
          <a:off x="0" y="322426"/>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D9B7FC7-6542-4FCE-BE9C-B61E6ABD2809}">
      <dsp:nvSpPr>
        <dsp:cNvPr id="0" name=""/>
        <dsp:cNvSpPr/>
      </dsp:nvSpPr>
      <dsp:spPr>
        <a:xfrm>
          <a:off x="511333" y="41986"/>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What paraphrasing is</a:t>
          </a:r>
        </a:p>
      </dsp:txBody>
      <dsp:txXfrm>
        <a:off x="538713" y="69366"/>
        <a:ext cx="7103912" cy="506120"/>
      </dsp:txXfrm>
    </dsp:sp>
    <dsp:sp modelId="{A2109A50-95AA-46D4-AB8F-650125A7CD4F}">
      <dsp:nvSpPr>
        <dsp:cNvPr id="0" name=""/>
        <dsp:cNvSpPr/>
      </dsp:nvSpPr>
      <dsp:spPr>
        <a:xfrm>
          <a:off x="0" y="118426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9F6D33-2329-46A3-B588-EDB18BC013FA}">
      <dsp:nvSpPr>
        <dsp:cNvPr id="0" name=""/>
        <dsp:cNvSpPr/>
      </dsp:nvSpPr>
      <dsp:spPr>
        <a:xfrm>
          <a:off x="511333" y="90382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Why paraphrasing matters</a:t>
          </a:r>
        </a:p>
      </dsp:txBody>
      <dsp:txXfrm>
        <a:off x="538713" y="931207"/>
        <a:ext cx="7103912" cy="506120"/>
      </dsp:txXfrm>
    </dsp:sp>
    <dsp:sp modelId="{59B2FF5E-FEBF-47FE-8CE0-55D5D3CF7A15}">
      <dsp:nvSpPr>
        <dsp:cNvPr id="0" name=""/>
        <dsp:cNvSpPr/>
      </dsp:nvSpPr>
      <dsp:spPr>
        <a:xfrm>
          <a:off x="0" y="204610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9EB5E0-C3F7-4D18-8E47-E98B7041A399}">
      <dsp:nvSpPr>
        <dsp:cNvPr id="0" name=""/>
        <dsp:cNvSpPr/>
      </dsp:nvSpPr>
      <dsp:spPr>
        <a:xfrm>
          <a:off x="511333" y="176566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How to use our own words</a:t>
          </a:r>
        </a:p>
      </dsp:txBody>
      <dsp:txXfrm>
        <a:off x="538713" y="1793047"/>
        <a:ext cx="7103912" cy="506120"/>
      </dsp:txXfrm>
    </dsp:sp>
    <dsp:sp modelId="{D638635B-D425-4B11-9960-D0AD26F2C26E}">
      <dsp:nvSpPr>
        <dsp:cNvPr id="0" name=""/>
        <dsp:cNvSpPr/>
      </dsp:nvSpPr>
      <dsp:spPr>
        <a:xfrm>
          <a:off x="0" y="290794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84147E-5E24-4C09-8FCF-9D5093070ED6}">
      <dsp:nvSpPr>
        <dsp:cNvPr id="0" name=""/>
        <dsp:cNvSpPr/>
      </dsp:nvSpPr>
      <dsp:spPr>
        <a:xfrm>
          <a:off x="511333" y="262750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How to find key ideas in a text</a:t>
          </a:r>
        </a:p>
      </dsp:txBody>
      <dsp:txXfrm>
        <a:off x="538713" y="2654887"/>
        <a:ext cx="7103912" cy="506120"/>
      </dsp:txXfrm>
    </dsp:sp>
    <dsp:sp modelId="{7BE59107-E9B8-44F3-A1E5-78C612E0A60B}">
      <dsp:nvSpPr>
        <dsp:cNvPr id="0" name=""/>
        <dsp:cNvSpPr/>
      </dsp:nvSpPr>
      <dsp:spPr>
        <a:xfrm>
          <a:off x="0" y="376978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A02C2E-5A40-47C5-BABD-4A4857C0AFB5}">
      <dsp:nvSpPr>
        <dsp:cNvPr id="0" name=""/>
        <dsp:cNvSpPr/>
      </dsp:nvSpPr>
      <dsp:spPr>
        <a:xfrm>
          <a:off x="511333" y="3489347"/>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How to write a short summary</a:t>
          </a:r>
        </a:p>
      </dsp:txBody>
      <dsp:txXfrm>
        <a:off x="538713" y="3516727"/>
        <a:ext cx="7103912" cy="506120"/>
      </dsp:txXfrm>
    </dsp:sp>
    <dsp:sp modelId="{BE1B52B0-5E54-4893-AE3D-9EEE57744FF7}">
      <dsp:nvSpPr>
        <dsp:cNvPr id="0" name=""/>
        <dsp:cNvSpPr/>
      </dsp:nvSpPr>
      <dsp:spPr>
        <a:xfrm>
          <a:off x="0" y="4631627"/>
          <a:ext cx="10226675" cy="4788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4DA5FC6-2E45-4EE0-B3B4-D35A1C509A6A}">
      <dsp:nvSpPr>
        <dsp:cNvPr id="0" name=""/>
        <dsp:cNvSpPr/>
      </dsp:nvSpPr>
      <dsp:spPr>
        <a:xfrm>
          <a:off x="511333" y="4351186"/>
          <a:ext cx="7158672" cy="56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44550">
            <a:lnSpc>
              <a:spcPct val="90000"/>
            </a:lnSpc>
            <a:spcBef>
              <a:spcPct val="0"/>
            </a:spcBef>
            <a:spcAft>
              <a:spcPct val="35000"/>
            </a:spcAft>
            <a:buNone/>
          </a:pPr>
          <a:r>
            <a:rPr lang="en-GB" sz="1900" kern="1200"/>
            <a:t>Why summaries help business decisions</a:t>
          </a:r>
        </a:p>
      </dsp:txBody>
      <dsp:txXfrm>
        <a:off x="538713" y="4378566"/>
        <a:ext cx="7103912" cy="50612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CD0E1-BAE0-499A-A1B4-6E4B5A061BAE}" type="datetimeFigureOut">
              <a:rPr lang="en-GB" smtClean="0"/>
              <a:t>18/09/2026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97777-AA71-4FEA-8726-D9F7C99D48EE}" type="slidenum">
              <a:rPr lang="en-GB" smtClean="0"/>
              <a:t>‹#›</a:t>
            </a:fld>
            <a:endParaRPr lang="en-GB"/>
          </a:p>
        </p:txBody>
      </p:sp>
    </p:spTree>
    <p:extLst>
      <p:ext uri="{BB962C8B-B14F-4D97-AF65-F5344CB8AC3E}">
        <p14:creationId xmlns:p14="http://schemas.microsoft.com/office/powerpoint/2010/main" val="729963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a:t>
            </a:fld>
            <a:endParaRPr lang="en-GB"/>
          </a:p>
        </p:txBody>
      </p:sp>
    </p:spTree>
    <p:extLst>
      <p:ext uri="{BB962C8B-B14F-4D97-AF65-F5344CB8AC3E}">
        <p14:creationId xmlns:p14="http://schemas.microsoft.com/office/powerpoint/2010/main" val="105296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a:t>
            </a:fld>
            <a:endParaRPr lang="en-GB"/>
          </a:p>
        </p:txBody>
      </p:sp>
    </p:spTree>
    <p:extLst>
      <p:ext uri="{BB962C8B-B14F-4D97-AF65-F5344CB8AC3E}">
        <p14:creationId xmlns:p14="http://schemas.microsoft.com/office/powerpoint/2010/main" val="1717451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783C-0414-E1F1-17D5-86505BF2B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6B1FA-7C00-5B93-7F10-A29EDB1C9C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9FDBBA-042A-F2DD-ED9B-4E4B16A34914}"/>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F8AFA9F-0811-90DC-87D8-7FA449709079}"/>
              </a:ext>
            </a:extLst>
          </p:cNvPr>
          <p:cNvSpPr>
            <a:spLocks noGrp="1"/>
          </p:cNvSpPr>
          <p:nvPr>
            <p:ph type="sldNum" sz="quarter" idx="5"/>
          </p:nvPr>
        </p:nvSpPr>
        <p:spPr/>
        <p:txBody>
          <a:bodyPr/>
          <a:lstStyle/>
          <a:p>
            <a:fld id="{26697777-AA71-4FEA-8726-D9F7C99D48EE}" type="slidenum">
              <a:rPr lang="en-GB" smtClean="0"/>
              <a:t>3</a:t>
            </a:fld>
            <a:endParaRPr lang="en-GB"/>
          </a:p>
        </p:txBody>
      </p:sp>
    </p:spTree>
    <p:extLst>
      <p:ext uri="{BB962C8B-B14F-4D97-AF65-F5344CB8AC3E}">
        <p14:creationId xmlns:p14="http://schemas.microsoft.com/office/powerpoint/2010/main" val="1311643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4</a:t>
            </a:fld>
            <a:endParaRPr lang="en-GB"/>
          </a:p>
        </p:txBody>
      </p:sp>
    </p:spTree>
    <p:extLst>
      <p:ext uri="{BB962C8B-B14F-4D97-AF65-F5344CB8AC3E}">
        <p14:creationId xmlns:p14="http://schemas.microsoft.com/office/powerpoint/2010/main" val="503441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5</a:t>
            </a:fld>
            <a:endParaRPr lang="en-GB"/>
          </a:p>
        </p:txBody>
      </p:sp>
    </p:spTree>
    <p:extLst>
      <p:ext uri="{BB962C8B-B14F-4D97-AF65-F5344CB8AC3E}">
        <p14:creationId xmlns:p14="http://schemas.microsoft.com/office/powerpoint/2010/main" val="15532067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6</a:t>
            </a:fld>
            <a:endParaRPr lang="en-GB"/>
          </a:p>
        </p:txBody>
      </p:sp>
    </p:spTree>
    <p:extLst>
      <p:ext uri="{BB962C8B-B14F-4D97-AF65-F5344CB8AC3E}">
        <p14:creationId xmlns:p14="http://schemas.microsoft.com/office/powerpoint/2010/main" val="1433589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7</a:t>
            </a:fld>
            <a:endParaRPr lang="en-GB"/>
          </a:p>
        </p:txBody>
      </p:sp>
    </p:spTree>
    <p:extLst>
      <p:ext uri="{BB962C8B-B14F-4D97-AF65-F5344CB8AC3E}">
        <p14:creationId xmlns:p14="http://schemas.microsoft.com/office/powerpoint/2010/main" val="2649556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C4627-76B5-1DE5-CBF1-B22ED0FD6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B42706-C9C5-C3C1-E425-397E3CBF87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2FBF5A-6A3D-4287-B588-3CA2E7E22C1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C210018-7B98-DEBC-7F22-CAE9ACD9B8F3}"/>
              </a:ext>
            </a:extLst>
          </p:cNvPr>
          <p:cNvSpPr>
            <a:spLocks noGrp="1"/>
          </p:cNvSpPr>
          <p:nvPr>
            <p:ph type="sldNum" sz="quarter" idx="5"/>
          </p:nvPr>
        </p:nvSpPr>
        <p:spPr/>
        <p:txBody>
          <a:bodyPr/>
          <a:lstStyle/>
          <a:p>
            <a:fld id="{26697777-AA71-4FEA-8726-D9F7C99D48EE}" type="slidenum">
              <a:rPr lang="en-GB" smtClean="0"/>
              <a:t>8</a:t>
            </a:fld>
            <a:endParaRPr lang="en-GB"/>
          </a:p>
        </p:txBody>
      </p:sp>
    </p:spTree>
    <p:extLst>
      <p:ext uri="{BB962C8B-B14F-4D97-AF65-F5344CB8AC3E}">
        <p14:creationId xmlns:p14="http://schemas.microsoft.com/office/powerpoint/2010/main" val="37638201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9</a:t>
            </a:fld>
            <a:endParaRPr lang="en-GB"/>
          </a:p>
        </p:txBody>
      </p:sp>
    </p:spTree>
    <p:extLst>
      <p:ext uri="{BB962C8B-B14F-4D97-AF65-F5344CB8AC3E}">
        <p14:creationId xmlns:p14="http://schemas.microsoft.com/office/powerpoint/2010/main" val="1730147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10</a:t>
            </a:fld>
            <a:endParaRPr lang="en-GB"/>
          </a:p>
        </p:txBody>
      </p:sp>
    </p:spTree>
    <p:extLst>
      <p:ext uri="{BB962C8B-B14F-4D97-AF65-F5344CB8AC3E}">
        <p14:creationId xmlns:p14="http://schemas.microsoft.com/office/powerpoint/2010/main" val="472309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48BAC-582F-03E7-04B4-F7141524DA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EA6DBF-45CD-E612-2333-3673F1C7EC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7034D4-972F-D4E8-55FA-5E57BE3239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17263E93-A25E-13E3-A0F3-B8E568C962B7}"/>
              </a:ext>
            </a:extLst>
          </p:cNvPr>
          <p:cNvSpPr>
            <a:spLocks noGrp="1"/>
          </p:cNvSpPr>
          <p:nvPr>
            <p:ph type="sldNum" sz="quarter" idx="5"/>
          </p:nvPr>
        </p:nvSpPr>
        <p:spPr/>
        <p:txBody>
          <a:bodyPr/>
          <a:lstStyle/>
          <a:p>
            <a:fld id="{26697777-AA71-4FEA-8726-D9F7C99D48EE}" type="slidenum">
              <a:rPr lang="en-GB" smtClean="0"/>
              <a:t>12</a:t>
            </a:fld>
            <a:endParaRPr lang="en-GB"/>
          </a:p>
        </p:txBody>
      </p:sp>
    </p:spTree>
    <p:extLst>
      <p:ext uri="{BB962C8B-B14F-4D97-AF65-F5344CB8AC3E}">
        <p14:creationId xmlns:p14="http://schemas.microsoft.com/office/powerpoint/2010/main" val="25834373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13</a:t>
            </a:fld>
            <a:endParaRPr lang="en-GB"/>
          </a:p>
        </p:txBody>
      </p:sp>
    </p:spTree>
    <p:extLst>
      <p:ext uri="{BB962C8B-B14F-4D97-AF65-F5344CB8AC3E}">
        <p14:creationId xmlns:p14="http://schemas.microsoft.com/office/powerpoint/2010/main" val="7751116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15</a:t>
            </a:fld>
            <a:endParaRPr lang="en-GB"/>
          </a:p>
        </p:txBody>
      </p:sp>
    </p:spTree>
    <p:extLst>
      <p:ext uri="{BB962C8B-B14F-4D97-AF65-F5344CB8AC3E}">
        <p14:creationId xmlns:p14="http://schemas.microsoft.com/office/powerpoint/2010/main" val="19157193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16</a:t>
            </a:fld>
            <a:endParaRPr lang="en-GB"/>
          </a:p>
        </p:txBody>
      </p:sp>
    </p:spTree>
    <p:extLst>
      <p:ext uri="{BB962C8B-B14F-4D97-AF65-F5344CB8AC3E}">
        <p14:creationId xmlns:p14="http://schemas.microsoft.com/office/powerpoint/2010/main" val="16759888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17</a:t>
            </a:fld>
            <a:endParaRPr lang="en-GB"/>
          </a:p>
        </p:txBody>
      </p:sp>
    </p:spTree>
    <p:extLst>
      <p:ext uri="{BB962C8B-B14F-4D97-AF65-F5344CB8AC3E}">
        <p14:creationId xmlns:p14="http://schemas.microsoft.com/office/powerpoint/2010/main" val="32398107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9880F-D6C7-441E-5010-02BBD1898A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30E33-6A72-21F7-A171-90FA07DC5B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231172-E2BE-8F1E-09D1-6628B75C3A2B}"/>
              </a:ext>
            </a:extLst>
          </p:cNvPr>
          <p:cNvSpPr>
            <a:spLocks noGrp="1"/>
          </p:cNvSpPr>
          <p:nvPr>
            <p:ph type="body" idx="1"/>
          </p:nvPr>
        </p:nvSpPr>
        <p:spPr/>
        <p:txBody>
          <a:bodyPr/>
          <a:lstStyle/>
          <a:p>
            <a:endParaRPr lang="en-GB"/>
          </a:p>
          <a:p>
            <a:r>
              <a:rPr lang="en-GB"/>
              <a:t>Now we are going to look at two versions of the same idea from the text. One is the original and one is a paraphrase. Your job is to work with your partner and discover what has changed — not just what is different, but how it has changed.</a:t>
            </a:r>
          </a:p>
          <a:p>
            <a:r>
              <a:rPr lang="en-GB"/>
              <a:t>Don’t worry about getting it perfect. The aim is to notice patterns in how academic writing changes information.</a:t>
            </a:r>
          </a:p>
          <a:p>
            <a:r>
              <a:rPr lang="en-GB"/>
              <a:t>First, look at the two texts side by side. Read them carefully.</a:t>
            </a:r>
          </a:p>
          <a:p>
            <a:r>
              <a:rPr lang="en-GB"/>
              <a:t>Now, with your partner, start by underlining any words or phrases that are the same or very similar in both versions. This helps you see what has stayed the same.</a:t>
            </a:r>
          </a:p>
          <a:p>
            <a:r>
              <a:rPr lang="en-GB"/>
              <a:t>Next, look for differences. Think about these questions as you work through it:</a:t>
            </a:r>
          </a:p>
          <a:p>
            <a:pPr marL="171450" indent="-171450">
              <a:buFont typeface="Arial"/>
              <a:buChar char="•"/>
            </a:pPr>
            <a:r>
              <a:rPr lang="en-GB"/>
              <a:t>Has any word been replaced with a different word with the same meaning? </a:t>
            </a:r>
          </a:p>
          <a:p>
            <a:pPr marL="171450" indent="-171450">
              <a:buFont typeface="Arial"/>
              <a:buChar char="•"/>
            </a:pPr>
            <a:r>
              <a:rPr lang="en-GB"/>
              <a:t>Has the order of information changed? </a:t>
            </a:r>
          </a:p>
          <a:p>
            <a:pPr marL="171450" indent="-171450">
              <a:buFont typeface="Arial"/>
              <a:buChar char="•"/>
            </a:pPr>
            <a:r>
              <a:rPr lang="en-GB"/>
              <a:t>Have any sentences been combined or split? </a:t>
            </a:r>
          </a:p>
          <a:p>
            <a:pPr marL="171450" indent="-171450">
              <a:buFont typeface="Arial"/>
              <a:buChar char="•"/>
            </a:pPr>
            <a:r>
              <a:rPr lang="en-GB"/>
              <a:t>Can you spot any changes in grammar, like noun to adjective? </a:t>
            </a:r>
          </a:p>
          <a:p>
            <a:pPr marL="171450" indent="-171450">
              <a:buFont typeface="Arial"/>
              <a:buChar char="•"/>
            </a:pPr>
            <a:r>
              <a:rPr lang="en-GB"/>
              <a:t>Are there any linking words added, like as a result or overall? </a:t>
            </a:r>
          </a:p>
          <a:p>
            <a:r>
              <a:rPr lang="en-GB"/>
              <a:t>Work slowly and discuss your ideas. You don’t need to write full sentences — just note down the changes you can see.</a:t>
            </a:r>
          </a:p>
          <a:p>
            <a:r>
              <a:rPr lang="en-GB"/>
              <a:t>After a few minutes, we will share ideas together and build a list of paraphrasing techniques. </a:t>
            </a:r>
          </a:p>
          <a:p>
            <a:r>
              <a:rPr lang="en-GB"/>
              <a:t>If you are unsure, focus on meaning first — then think about how the wording has been changed.</a:t>
            </a:r>
          </a:p>
          <a:p>
            <a:endParaRPr lang="en-GB"/>
          </a:p>
        </p:txBody>
      </p:sp>
      <p:sp>
        <p:nvSpPr>
          <p:cNvPr id="4" name="Slide Number Placeholder 3">
            <a:extLst>
              <a:ext uri="{FF2B5EF4-FFF2-40B4-BE49-F238E27FC236}">
                <a16:creationId xmlns:a16="http://schemas.microsoft.com/office/drawing/2014/main" id="{DD974A23-A61F-FEB4-91C4-3A8A4E17F27B}"/>
              </a:ext>
            </a:extLst>
          </p:cNvPr>
          <p:cNvSpPr>
            <a:spLocks noGrp="1"/>
          </p:cNvSpPr>
          <p:nvPr>
            <p:ph type="sldNum" sz="quarter" idx="5"/>
          </p:nvPr>
        </p:nvSpPr>
        <p:spPr/>
        <p:txBody>
          <a:bodyPr/>
          <a:lstStyle/>
          <a:p>
            <a:fld id="{26697777-AA71-4FEA-8726-D9F7C99D48EE}" type="slidenum">
              <a:rPr lang="en-GB" smtClean="0"/>
              <a:t>18</a:t>
            </a:fld>
            <a:endParaRPr lang="en-GB"/>
          </a:p>
        </p:txBody>
      </p:sp>
    </p:spTree>
    <p:extLst>
      <p:ext uri="{BB962C8B-B14F-4D97-AF65-F5344CB8AC3E}">
        <p14:creationId xmlns:p14="http://schemas.microsoft.com/office/powerpoint/2010/main" val="108806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19</a:t>
            </a:fld>
            <a:endParaRPr lang="en-GB"/>
          </a:p>
        </p:txBody>
      </p:sp>
    </p:spTree>
    <p:extLst>
      <p:ext uri="{BB962C8B-B14F-4D97-AF65-F5344CB8AC3E}">
        <p14:creationId xmlns:p14="http://schemas.microsoft.com/office/powerpoint/2010/main" val="697850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These are simple techniques you can use when paraphrasing. You do not need to use all of them in one sentence. Even one or two changes can make your writing much safer and clearer.</a:t>
            </a:r>
          </a:p>
          <a:p>
            <a:r>
              <a:rPr lang="en-GB"/>
              <a:t>Always start by thinking about the meaning. Then choose small changes that help you express that meaning in your own words.</a:t>
            </a:r>
          </a:p>
        </p:txBody>
      </p:sp>
      <p:sp>
        <p:nvSpPr>
          <p:cNvPr id="4" name="Slide Number Placeholder 3"/>
          <p:cNvSpPr>
            <a:spLocks noGrp="1"/>
          </p:cNvSpPr>
          <p:nvPr>
            <p:ph type="sldNum" sz="quarter" idx="5"/>
          </p:nvPr>
        </p:nvSpPr>
        <p:spPr/>
        <p:txBody>
          <a:bodyPr/>
          <a:lstStyle/>
          <a:p>
            <a:fld id="{26697777-AA71-4FEA-8726-D9F7C99D48EE}" type="slidenum">
              <a:rPr lang="en-GB" smtClean="0"/>
              <a:t>20</a:t>
            </a:fld>
            <a:endParaRPr lang="en-GB"/>
          </a:p>
        </p:txBody>
      </p:sp>
    </p:spTree>
    <p:extLst>
      <p:ext uri="{BB962C8B-B14F-4D97-AF65-F5344CB8AC3E}">
        <p14:creationId xmlns:p14="http://schemas.microsoft.com/office/powerpoint/2010/main" val="22280593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5690D-2D75-0669-9D0A-53FE09B67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4C8917-D66B-311D-8217-B9282F5989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7C75FD-1CA4-F976-3BEC-0225C030A1CC}"/>
              </a:ext>
            </a:extLst>
          </p:cNvPr>
          <p:cNvSpPr>
            <a:spLocks noGrp="1"/>
          </p:cNvSpPr>
          <p:nvPr>
            <p:ph type="body" idx="1"/>
          </p:nvPr>
        </p:nvSpPr>
        <p:spPr/>
        <p:txBody>
          <a:bodyPr/>
          <a:lstStyle/>
          <a:p>
            <a:pPr fontAlgn="t"/>
            <a:endParaRPr lang="en-GB" dirty="0"/>
          </a:p>
        </p:txBody>
      </p:sp>
      <p:sp>
        <p:nvSpPr>
          <p:cNvPr id="4" name="Slide Number Placeholder 3">
            <a:extLst>
              <a:ext uri="{FF2B5EF4-FFF2-40B4-BE49-F238E27FC236}">
                <a16:creationId xmlns:a16="http://schemas.microsoft.com/office/drawing/2014/main" id="{1F79EA19-A3D5-69FE-B798-8D297DBE7E0F}"/>
              </a:ext>
            </a:extLst>
          </p:cNvPr>
          <p:cNvSpPr>
            <a:spLocks noGrp="1"/>
          </p:cNvSpPr>
          <p:nvPr>
            <p:ph type="sldNum" sz="quarter" idx="5"/>
          </p:nvPr>
        </p:nvSpPr>
        <p:spPr/>
        <p:txBody>
          <a:bodyPr/>
          <a:lstStyle/>
          <a:p>
            <a:fld id="{26697777-AA71-4FEA-8726-D9F7C99D48EE}" type="slidenum">
              <a:rPr lang="en-GB" smtClean="0"/>
              <a:t>21</a:t>
            </a:fld>
            <a:endParaRPr lang="en-GB"/>
          </a:p>
        </p:txBody>
      </p:sp>
    </p:spTree>
    <p:extLst>
      <p:ext uri="{BB962C8B-B14F-4D97-AF65-F5344CB8AC3E}">
        <p14:creationId xmlns:p14="http://schemas.microsoft.com/office/powerpoint/2010/main" val="1808340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C1EA2-8430-7C82-B440-74976CD73A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87052-E2A3-635B-581C-B8E38952BB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E8E557B-1BD9-5209-643C-6F000C21BDE7}"/>
              </a:ext>
            </a:extLst>
          </p:cNvPr>
          <p:cNvSpPr>
            <a:spLocks noGrp="1"/>
          </p:cNvSpPr>
          <p:nvPr>
            <p:ph type="body" idx="1"/>
          </p:nvPr>
        </p:nvSpPr>
        <p:spPr/>
        <p:txBody>
          <a:bodyPr/>
          <a:lstStyle/>
          <a:p>
            <a:pPr fontAlgn="t"/>
            <a:endParaRPr lang="en-GB" dirty="0"/>
          </a:p>
        </p:txBody>
      </p:sp>
      <p:sp>
        <p:nvSpPr>
          <p:cNvPr id="4" name="Slide Number Placeholder 3">
            <a:extLst>
              <a:ext uri="{FF2B5EF4-FFF2-40B4-BE49-F238E27FC236}">
                <a16:creationId xmlns:a16="http://schemas.microsoft.com/office/drawing/2014/main" id="{B1621857-5A7D-1638-EF43-978A74C4BFBD}"/>
              </a:ext>
            </a:extLst>
          </p:cNvPr>
          <p:cNvSpPr>
            <a:spLocks noGrp="1"/>
          </p:cNvSpPr>
          <p:nvPr>
            <p:ph type="sldNum" sz="quarter" idx="5"/>
          </p:nvPr>
        </p:nvSpPr>
        <p:spPr/>
        <p:txBody>
          <a:bodyPr/>
          <a:lstStyle/>
          <a:p>
            <a:fld id="{26697777-AA71-4FEA-8726-D9F7C99D48EE}" type="slidenum">
              <a:rPr lang="en-GB" smtClean="0"/>
              <a:t>22</a:t>
            </a:fld>
            <a:endParaRPr lang="en-GB"/>
          </a:p>
        </p:txBody>
      </p:sp>
    </p:spTree>
    <p:extLst>
      <p:ext uri="{BB962C8B-B14F-4D97-AF65-F5344CB8AC3E}">
        <p14:creationId xmlns:p14="http://schemas.microsoft.com/office/powerpoint/2010/main" val="21431683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04D6E-F2E9-75CA-1634-08622B7E11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406E3-F23C-6458-3BB7-01C0764BC3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20EFA6-6940-2B2A-B5C2-1B181A230E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D6E4F4-B716-7C9D-E1B1-A97BE4F61EBE}"/>
              </a:ext>
            </a:extLst>
          </p:cNvPr>
          <p:cNvSpPr>
            <a:spLocks noGrp="1"/>
          </p:cNvSpPr>
          <p:nvPr>
            <p:ph type="sldNum" sz="quarter" idx="5"/>
          </p:nvPr>
        </p:nvSpPr>
        <p:spPr/>
        <p:txBody>
          <a:bodyPr/>
          <a:lstStyle/>
          <a:p>
            <a:fld id="{26697777-AA71-4FEA-8726-D9F7C99D48EE}" type="slidenum">
              <a:rPr lang="en-GB" smtClean="0"/>
              <a:t>24</a:t>
            </a:fld>
            <a:endParaRPr lang="en-GB"/>
          </a:p>
        </p:txBody>
      </p:sp>
    </p:spTree>
    <p:extLst>
      <p:ext uri="{BB962C8B-B14F-4D97-AF65-F5344CB8AC3E}">
        <p14:creationId xmlns:p14="http://schemas.microsoft.com/office/powerpoint/2010/main" val="10248402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kern="1200" dirty="0">
                <a:effectLst/>
              </a:rPr>
              <a:t>Now </a:t>
            </a:r>
            <a:r>
              <a:rPr lang="en-GB" dirty="0"/>
              <a:t>we’re going </a:t>
            </a:r>
            <a:r>
              <a:rPr lang="en-GB" b="0" i="0" kern="1200" dirty="0">
                <a:effectLst/>
              </a:rPr>
              <a:t>to </a:t>
            </a:r>
            <a:r>
              <a:rPr lang="en-GB" dirty="0"/>
              <a:t>get up and practise </a:t>
            </a:r>
            <a:r>
              <a:rPr lang="en-GB" b="0" i="0" kern="1200" dirty="0">
                <a:effectLst/>
              </a:rPr>
              <a:t>paraphrasing with </a:t>
            </a:r>
            <a:r>
              <a:rPr lang="en-GB" dirty="0"/>
              <a:t>a gallery walk</a:t>
            </a:r>
            <a:r>
              <a:rPr lang="en-GB" b="0" i="0" kern="1200" dirty="0">
                <a:effectLst/>
              </a:rPr>
              <a:t>. </a:t>
            </a:r>
            <a:r>
              <a:rPr lang="en-GB" dirty="0"/>
              <a:t>Around the room, you will see different posters with sentences </a:t>
            </a:r>
            <a:r>
              <a:rPr lang="en-GB" b="0" i="0" kern="1200" dirty="0">
                <a:effectLst/>
              </a:rPr>
              <a:t>to paraphrase. </a:t>
            </a:r>
            <a:r>
              <a:rPr lang="en-GB" dirty="0"/>
              <a:t>At each poster, read </a:t>
            </a:r>
            <a:r>
              <a:rPr lang="en-GB" b="0" i="0" kern="1200" dirty="0">
                <a:effectLst/>
              </a:rPr>
              <a:t>the sentence </a:t>
            </a:r>
            <a:r>
              <a:rPr lang="en-GB" dirty="0"/>
              <a:t>carefully and think about the meaning before you start writing. Then </a:t>
            </a:r>
            <a:r>
              <a:rPr lang="en-GB" b="0" i="0" kern="1200" dirty="0">
                <a:effectLst/>
              </a:rPr>
              <a:t>write </a:t>
            </a:r>
            <a:r>
              <a:rPr lang="en-GB" dirty="0"/>
              <a:t>your own </a:t>
            </a:r>
            <a:r>
              <a:rPr lang="en-GB" b="0" i="0" kern="1200" dirty="0">
                <a:effectLst/>
              </a:rPr>
              <a:t>paraphrase</a:t>
            </a:r>
            <a:r>
              <a:rPr lang="en-GB" dirty="0"/>
              <a:t> and try to use more than one technique, such as changing words, word order, sentence structure or word form. Make sure the meaning stays the same</a:t>
            </a:r>
            <a:r>
              <a:rPr lang="en-GB" b="0" i="0" kern="1200" dirty="0">
                <a:effectLst/>
              </a:rPr>
              <a:t>.</a:t>
            </a:r>
            <a:endParaRPr lang="en-US" dirty="0"/>
          </a:p>
          <a:p>
            <a:r>
              <a:rPr lang="en-GB" dirty="0"/>
              <a:t>You do not need </a:t>
            </a:r>
            <a:r>
              <a:rPr lang="en-GB" b="0" i="0" kern="1200" dirty="0">
                <a:effectLst/>
              </a:rPr>
              <a:t>to </a:t>
            </a:r>
            <a:r>
              <a:rPr lang="en-GB" dirty="0"/>
              <a:t>complete every poster</a:t>
            </a:r>
            <a:r>
              <a:rPr lang="en-GB" b="0" i="0" kern="1200" dirty="0">
                <a:effectLst/>
              </a:rPr>
              <a:t>. </a:t>
            </a:r>
            <a:r>
              <a:rPr lang="en-GB" dirty="0"/>
              <a:t>Start by completing at least three carefully</a:t>
            </a:r>
            <a:r>
              <a:rPr lang="en-GB" b="0" i="0" kern="1200" dirty="0">
                <a:effectLst/>
              </a:rPr>
              <a:t>. </a:t>
            </a:r>
            <a:r>
              <a:rPr lang="en-GB" dirty="0"/>
              <a:t>After that, go back to your first poster </a:t>
            </a:r>
            <a:r>
              <a:rPr lang="en-GB" b="0" i="0" kern="1200" dirty="0">
                <a:effectLst/>
              </a:rPr>
              <a:t>and </a:t>
            </a:r>
            <a:r>
              <a:rPr lang="en-GB" dirty="0"/>
              <a:t>read some of the other answers</a:t>
            </a:r>
            <a:r>
              <a:rPr lang="en-GB" b="0" i="0" kern="1200" dirty="0">
                <a:effectLst/>
              </a:rPr>
              <a:t>. </a:t>
            </a:r>
            <a:r>
              <a:rPr lang="en-GB" dirty="0"/>
              <a:t>Notice how other students have expressed the same idea in different ways </a:t>
            </a:r>
            <a:r>
              <a:rPr lang="en-GB" b="0" i="0" kern="1200" dirty="0">
                <a:effectLst/>
              </a:rPr>
              <a:t>and </a:t>
            </a:r>
            <a:r>
              <a:rPr lang="en-GB" dirty="0"/>
              <a:t>compare their versions with yours</a:t>
            </a:r>
            <a:r>
              <a:rPr lang="en-GB" b="0" i="0" kern="1200" dirty="0">
                <a:effectLst/>
              </a:rPr>
              <a:t>.</a:t>
            </a:r>
            <a:r>
              <a:rPr lang="en-GB" dirty="0"/>
              <a:t> Then, if there is time, move on and try one or two more posters.</a:t>
            </a:r>
          </a:p>
          <a:p>
            <a:r>
              <a:rPr lang="en-GB" dirty="0"/>
              <a:t>Remember, there is more than one correct way to paraphrase a sentence. The aim is not perfect English. The aim is to keep the meaning and practise expressing it in your own way.</a:t>
            </a:r>
          </a:p>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25</a:t>
            </a:fld>
            <a:endParaRPr lang="en-GB"/>
          </a:p>
        </p:txBody>
      </p:sp>
    </p:spTree>
    <p:extLst>
      <p:ext uri="{BB962C8B-B14F-4D97-AF65-F5344CB8AC3E}">
        <p14:creationId xmlns:p14="http://schemas.microsoft.com/office/powerpoint/2010/main" val="22719444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27</a:t>
            </a:fld>
            <a:endParaRPr lang="en-GB"/>
          </a:p>
        </p:txBody>
      </p:sp>
    </p:spTree>
    <p:extLst>
      <p:ext uri="{BB962C8B-B14F-4D97-AF65-F5344CB8AC3E}">
        <p14:creationId xmlns:p14="http://schemas.microsoft.com/office/powerpoint/2010/main" val="26496452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28</a:t>
            </a:fld>
            <a:endParaRPr lang="en-GB"/>
          </a:p>
        </p:txBody>
      </p:sp>
    </p:spTree>
    <p:extLst>
      <p:ext uri="{BB962C8B-B14F-4D97-AF65-F5344CB8AC3E}">
        <p14:creationId xmlns:p14="http://schemas.microsoft.com/office/powerpoint/2010/main" val="5348144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29</a:t>
            </a:fld>
            <a:endParaRPr lang="en-GB"/>
          </a:p>
        </p:txBody>
      </p:sp>
    </p:spTree>
    <p:extLst>
      <p:ext uri="{BB962C8B-B14F-4D97-AF65-F5344CB8AC3E}">
        <p14:creationId xmlns:p14="http://schemas.microsoft.com/office/powerpoint/2010/main" val="34679489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32</a:t>
            </a:fld>
            <a:endParaRPr lang="en-GB"/>
          </a:p>
        </p:txBody>
      </p:sp>
    </p:spTree>
    <p:extLst>
      <p:ext uri="{BB962C8B-B14F-4D97-AF65-F5344CB8AC3E}">
        <p14:creationId xmlns:p14="http://schemas.microsoft.com/office/powerpoint/2010/main" val="36208409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33</a:t>
            </a:fld>
            <a:endParaRPr lang="en-GB"/>
          </a:p>
        </p:txBody>
      </p:sp>
    </p:spTree>
    <p:extLst>
      <p:ext uri="{BB962C8B-B14F-4D97-AF65-F5344CB8AC3E}">
        <p14:creationId xmlns:p14="http://schemas.microsoft.com/office/powerpoint/2010/main" val="17279444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697777-AA71-4FEA-8726-D9F7C99D48E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17769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36</a:t>
            </a:fld>
            <a:endParaRPr lang="en-GB"/>
          </a:p>
        </p:txBody>
      </p:sp>
    </p:spTree>
    <p:extLst>
      <p:ext uri="{BB962C8B-B14F-4D97-AF65-F5344CB8AC3E}">
        <p14:creationId xmlns:p14="http://schemas.microsoft.com/office/powerpoint/2010/main" val="27844190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697777-AA71-4FEA-8726-D9F7C99D48E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651691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6697777-AA71-4FEA-8726-D9F7C99D48EE}" type="slidenum">
              <a:rPr lang="en-GB" smtClean="0"/>
              <a:t>38</a:t>
            </a:fld>
            <a:endParaRPr lang="en-GB"/>
          </a:p>
        </p:txBody>
      </p:sp>
    </p:spTree>
    <p:extLst>
      <p:ext uri="{BB962C8B-B14F-4D97-AF65-F5344CB8AC3E}">
        <p14:creationId xmlns:p14="http://schemas.microsoft.com/office/powerpoint/2010/main" val="75437363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D43A675-0C55-D89B-F1AC-EDDD31EAA74E}"/>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a:xfrm>
            <a:off x="-1" y="0"/>
            <a:ext cx="6862714" cy="6858000"/>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2931762581"/>
      </p:ext>
    </p:extLst>
  </p:cSld>
  <p:clrMapOvr>
    <a:masterClrMapping/>
  </p:clrMapOvr>
  <p:extLst>
    <p:ext uri="{DCECCB84-F9BA-43D5-87BE-67443E8EF086}">
      <p15:sldGuideLst xmlns:p15="http://schemas.microsoft.com/office/powerpoint/2012/main">
        <p15:guide id="1" orient="horz" pos="2183"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74892C2-DE7A-7F11-3FFA-9DE8E6EF8893}"/>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a:xfrm>
            <a:off x="-1" y="1488440"/>
            <a:ext cx="12191999" cy="3881120"/>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30EB0EF4-AB50-41F8-9673-8AFD186DF8D7}" type="datetime1">
              <a:rPr lang="en-GB" smtClean="0"/>
              <a:t>18/09/2026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450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1BBBEBD8-4EAA-4030-9C01-F6EC13ABE2FD}" type="datetime1">
              <a:rPr lang="en-GB" smtClean="0"/>
              <a:t>18/09/2026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982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18/09/2026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536252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B890952-AF4B-555C-8832-E257D3E59F53}"/>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684EAFC6-8F75-43C1-9FB0-D2FAD5848B9E}" type="datetime1">
              <a:rPr lang="en-GB" smtClean="0"/>
              <a:t>18/09/2026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3427539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A337E1-F4AA-BDCD-6BC1-AD264FCE605D}"/>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18/09/2026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4194180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684EAFC6-8F75-43C1-9FB0-D2FAD5848B9E}" type="datetime1">
              <a:rPr lang="en-GB" smtClean="0"/>
              <a:t>18/09/2026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792496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9FD93A5E-0BB6-4C5D-9645-848C0A017328}" type="datetime1">
              <a:rPr lang="en-GB" smtClean="0"/>
              <a:t>18/09/2026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24065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EB603BE0-0E39-4D64-8491-6B5986B7C52C}" type="datetime1">
              <a:rPr lang="en-GB" smtClean="0"/>
              <a:t>18/09/2026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78978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4EAFC6-8F75-43C1-9FB0-D2FAD5848B9E}" type="datetime1">
              <a:rPr lang="en-GB" smtClean="0"/>
              <a:t>18/09/2026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pic>
        <p:nvPicPr>
          <p:cNvPr id="10" name="Picture 9">
            <a:extLst>
              <a:ext uri="{FF2B5EF4-FFF2-40B4-BE49-F238E27FC236}">
                <a16:creationId xmlns:a16="http://schemas.microsoft.com/office/drawing/2014/main" id="{28AA2A39-BC86-4D9D-F7DB-14F384BEDCDE}"/>
              </a:ext>
              <a:ext uri="{C183D7F6-B498-43B3-948B-1728B52AA6E4}">
                <adec:decorative xmlns:adec="http://schemas.microsoft.com/office/drawing/2017/decorative" val="1"/>
              </a:ext>
            </a:extLst>
          </p:cNvPr>
          <p:cNvPicPr>
            <a:picLocks noChangeAspect="1"/>
          </p:cNvPicPr>
          <p:nvPr userDrawn="1"/>
        </p:nvPicPr>
        <p:blipFill>
          <a:blip r:embed="rId11" cstate="email">
            <a:extLst>
              <a:ext uri="{28A0092B-C50C-407E-A947-70E740481C1C}">
                <a14:useLocalDpi xmlns:a14="http://schemas.microsoft.com/office/drawing/2010/main"/>
              </a:ext>
            </a:extLst>
          </a:blip>
          <a:srcRect/>
          <a:stretch>
            <a:fillRect/>
          </a:stretch>
        </p:blipFill>
        <p:spPr>
          <a:xfrm>
            <a:off x="0" y="0"/>
            <a:ext cx="838201" cy="6858000"/>
          </a:xfrm>
          <a:prstGeom prst="rect">
            <a:avLst/>
          </a:prstGeom>
        </p:spPr>
      </p:pic>
    </p:spTree>
    <p:extLst>
      <p:ext uri="{BB962C8B-B14F-4D97-AF65-F5344CB8AC3E}">
        <p14:creationId xmlns:p14="http://schemas.microsoft.com/office/powerpoint/2010/main" val="189985002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8" r:id="rId5"/>
    <p:sldLayoutId id="2147483659" r:id="rId6"/>
    <p:sldLayoutId id="2147483657"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0" userDrawn="1">
          <p15:clr>
            <a:srgbClr val="F26B43"/>
          </p15:clr>
        </p15:guide>
        <p15:guide id="4" pos="7151" userDrawn="1">
          <p15:clr>
            <a:srgbClr val="F26B43"/>
          </p15:clr>
        </p15:guide>
        <p15:guide id="5" orient="horz" pos="3997" userDrawn="1">
          <p15:clr>
            <a:srgbClr val="F26B43"/>
          </p15:clr>
        </p15:guide>
        <p15:guide id="6" orient="horz" pos="21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6.xml"/><Relationship Id="rId1" Type="http://schemas.openxmlformats.org/officeDocument/2006/relationships/video" Target="https://www.youtube.com/embed/qgnDbQ1aM54?feature=oembed" TargetMode="External"/><Relationship Id="rId4" Type="http://schemas.openxmlformats.org/officeDocument/2006/relationships/image" Target="../media/image18.jpeg"/></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3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B9F78-0982-4FBD-922E-2215BD2EB92B}"/>
              </a:ext>
            </a:extLst>
          </p:cNvPr>
          <p:cNvSpPr>
            <a:spLocks noGrp="1"/>
          </p:cNvSpPr>
          <p:nvPr>
            <p:ph type="ctrTitle"/>
          </p:nvPr>
        </p:nvSpPr>
        <p:spPr>
          <a:xfrm>
            <a:off x="552451" y="2027237"/>
            <a:ext cx="6000750" cy="2306637"/>
          </a:xfrm>
        </p:spPr>
        <p:txBody>
          <a:bodyPr anchor="b">
            <a:normAutofit/>
          </a:bodyPr>
          <a:lstStyle/>
          <a:p>
            <a:r>
              <a:rPr lang="en-GB"/>
              <a:t>Welcome to Academic Skills!</a:t>
            </a:r>
          </a:p>
        </p:txBody>
      </p:sp>
      <p:sp>
        <p:nvSpPr>
          <p:cNvPr id="6" name="Subtitle 5">
            <a:extLst>
              <a:ext uri="{FF2B5EF4-FFF2-40B4-BE49-F238E27FC236}">
                <a16:creationId xmlns:a16="http://schemas.microsoft.com/office/drawing/2014/main" id="{C12DD013-7C7A-405E-A888-913F7CC7847B}"/>
              </a:ext>
            </a:extLst>
          </p:cNvPr>
          <p:cNvSpPr>
            <a:spLocks noGrp="1"/>
          </p:cNvSpPr>
          <p:nvPr>
            <p:ph type="subTitle" idx="1"/>
          </p:nvPr>
        </p:nvSpPr>
        <p:spPr>
          <a:xfrm>
            <a:off x="552451" y="4506913"/>
            <a:ext cx="6000750" cy="1655762"/>
          </a:xfrm>
        </p:spPr>
        <p:txBody>
          <a:bodyPr vert="horz" lIns="91440" tIns="45720" rIns="91440" bIns="45720" rtlCol="0" anchor="t">
            <a:normAutofit/>
          </a:bodyPr>
          <a:lstStyle/>
          <a:p>
            <a:r>
              <a:rPr lang="en-GB">
                <a:latin typeface="Aptos"/>
                <a:ea typeface="Calibri"/>
                <a:cs typeface="Calibri"/>
              </a:rPr>
              <a:t>LCLM4001 Academic Skills</a:t>
            </a:r>
          </a:p>
          <a:p>
            <a:r>
              <a:rPr lang="en-GB">
                <a:latin typeface="Aptos"/>
                <a:ea typeface="Calibri"/>
                <a:cs typeface="Calibri"/>
              </a:rPr>
              <a:t>Week 5</a:t>
            </a:r>
          </a:p>
        </p:txBody>
      </p:sp>
      <p:pic>
        <p:nvPicPr>
          <p:cNvPr id="4" name="Picture Placeholder 3" descr="Aerial view of a grey and orange umbrella">
            <a:extLst>
              <a:ext uri="{FF2B5EF4-FFF2-40B4-BE49-F238E27FC236}">
                <a16:creationId xmlns:a16="http://schemas.microsoft.com/office/drawing/2014/main" id="{BC20C668-3ED1-6AD6-151E-BA1F5B24FC9B}"/>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729746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CC608E-088E-317F-F8EE-8CDF87807B8F}"/>
              </a:ext>
            </a:extLst>
          </p:cNvPr>
          <p:cNvSpPr>
            <a:spLocks noGrp="1"/>
          </p:cNvSpPr>
          <p:nvPr>
            <p:ph type="title"/>
          </p:nvPr>
        </p:nvSpPr>
        <p:spPr/>
        <p:txBody>
          <a:bodyPr/>
          <a:lstStyle/>
          <a:p>
            <a:r>
              <a:rPr lang="en-GB"/>
              <a:t>Remembering last week</a:t>
            </a:r>
          </a:p>
        </p:txBody>
      </p:sp>
      <p:sp>
        <p:nvSpPr>
          <p:cNvPr id="5" name="Content Placeholder 4">
            <a:extLst>
              <a:ext uri="{FF2B5EF4-FFF2-40B4-BE49-F238E27FC236}">
                <a16:creationId xmlns:a16="http://schemas.microsoft.com/office/drawing/2014/main" id="{2942F8A6-762B-9536-9C54-F660E6D6724C}"/>
              </a:ext>
            </a:extLst>
          </p:cNvPr>
          <p:cNvSpPr>
            <a:spLocks noGrp="1"/>
          </p:cNvSpPr>
          <p:nvPr>
            <p:ph sz="half" idx="1"/>
          </p:nvPr>
        </p:nvSpPr>
        <p:spPr/>
        <p:txBody>
          <a:bodyPr>
            <a:normAutofit lnSpcReduction="10000"/>
          </a:bodyPr>
          <a:lstStyle/>
          <a:p>
            <a:pPr marL="0" indent="0">
              <a:buNone/>
            </a:pPr>
            <a:r>
              <a:rPr lang="en-GB" b="1"/>
              <a:t>We learnt:</a:t>
            </a:r>
          </a:p>
          <a:p>
            <a:pPr lvl="1"/>
            <a:r>
              <a:rPr lang="en-GB"/>
              <a:t>Referencing and why it is important</a:t>
            </a:r>
          </a:p>
          <a:p>
            <a:pPr lvl="1"/>
            <a:r>
              <a:rPr lang="en-GB"/>
              <a:t>Integrity in academic and business work</a:t>
            </a:r>
          </a:p>
          <a:p>
            <a:pPr lvl="1"/>
            <a:r>
              <a:rPr lang="en-GB"/>
              <a:t>In text citations using (Author, Year)</a:t>
            </a:r>
          </a:p>
          <a:p>
            <a:pPr lvl="1"/>
            <a:r>
              <a:rPr lang="en-GB"/>
              <a:t>What plagiarism is and how to avoid it</a:t>
            </a:r>
          </a:p>
          <a:p>
            <a:pPr lvl="1"/>
            <a:r>
              <a:rPr lang="en-GB"/>
              <a:t>Using AI and library tools in an honest way</a:t>
            </a:r>
          </a:p>
          <a:p>
            <a:endParaRPr lang="en-GB"/>
          </a:p>
        </p:txBody>
      </p:sp>
      <p:sp>
        <p:nvSpPr>
          <p:cNvPr id="2" name="Content Placeholder 1">
            <a:extLst>
              <a:ext uri="{FF2B5EF4-FFF2-40B4-BE49-F238E27FC236}">
                <a16:creationId xmlns:a16="http://schemas.microsoft.com/office/drawing/2014/main" id="{1791F591-CB8A-7AEE-B427-10A9EFF459D6}"/>
              </a:ext>
            </a:extLst>
          </p:cNvPr>
          <p:cNvSpPr>
            <a:spLocks noGrp="1"/>
          </p:cNvSpPr>
          <p:nvPr>
            <p:ph sz="half" idx="2"/>
          </p:nvPr>
        </p:nvSpPr>
        <p:spPr/>
        <p:txBody>
          <a:bodyPr>
            <a:normAutofit lnSpcReduction="10000"/>
          </a:bodyPr>
          <a:lstStyle/>
          <a:p>
            <a:pPr marL="0" lvl="0" indent="0">
              <a:lnSpc>
                <a:spcPct val="100000"/>
              </a:lnSpc>
              <a:spcBef>
                <a:spcPts val="0"/>
              </a:spcBef>
              <a:buNone/>
              <a:defRPr/>
            </a:pPr>
            <a:r>
              <a:rPr lang="en-GB" b="1"/>
              <a:t>Why this matters:</a:t>
            </a:r>
          </a:p>
          <a:p>
            <a:pPr>
              <a:lnSpc>
                <a:spcPct val="100000"/>
              </a:lnSpc>
              <a:spcBef>
                <a:spcPts val="0"/>
              </a:spcBef>
              <a:defRPr/>
            </a:pPr>
            <a:r>
              <a:rPr lang="en-GB"/>
              <a:t>It helps people trust your work</a:t>
            </a:r>
          </a:p>
          <a:p>
            <a:pPr>
              <a:lnSpc>
                <a:spcPct val="100000"/>
              </a:lnSpc>
              <a:spcBef>
                <a:spcPts val="0"/>
              </a:spcBef>
              <a:defRPr/>
            </a:pPr>
            <a:r>
              <a:rPr lang="en-GB"/>
              <a:t>It protects you from plagiarism</a:t>
            </a:r>
          </a:p>
          <a:p>
            <a:pPr>
              <a:lnSpc>
                <a:spcPct val="100000"/>
              </a:lnSpc>
              <a:spcBef>
                <a:spcPts val="0"/>
              </a:spcBef>
              <a:defRPr/>
            </a:pPr>
            <a:r>
              <a:rPr lang="en-GB"/>
              <a:t>It supports clear business writing</a:t>
            </a:r>
          </a:p>
          <a:p>
            <a:endParaRPr lang="en-GB"/>
          </a:p>
        </p:txBody>
      </p:sp>
    </p:spTree>
    <p:extLst>
      <p:ext uri="{BB962C8B-B14F-4D97-AF65-F5344CB8AC3E}">
        <p14:creationId xmlns:p14="http://schemas.microsoft.com/office/powerpoint/2010/main" val="369436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1AEA7-C840-6A66-6710-8F08AF08E7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8D50A9-AF23-DF99-4655-27A7156F7F9B}"/>
              </a:ext>
            </a:extLst>
          </p:cNvPr>
          <p:cNvSpPr>
            <a:spLocks noGrp="1"/>
          </p:cNvSpPr>
          <p:nvPr>
            <p:ph type="title"/>
          </p:nvPr>
        </p:nvSpPr>
        <p:spPr/>
        <p:txBody>
          <a:bodyPr/>
          <a:lstStyle/>
          <a:p>
            <a:r>
              <a:rPr lang="en-GB"/>
              <a:t>From last week to this week</a:t>
            </a:r>
          </a:p>
        </p:txBody>
      </p:sp>
      <p:sp>
        <p:nvSpPr>
          <p:cNvPr id="5" name="Content Placeholder 4">
            <a:extLst>
              <a:ext uri="{FF2B5EF4-FFF2-40B4-BE49-F238E27FC236}">
                <a16:creationId xmlns:a16="http://schemas.microsoft.com/office/drawing/2014/main" id="{886C6DAE-D8C3-C50A-B0F3-19BA12099E37}"/>
              </a:ext>
            </a:extLst>
          </p:cNvPr>
          <p:cNvSpPr>
            <a:spLocks noGrp="1"/>
          </p:cNvSpPr>
          <p:nvPr>
            <p:ph idx="1"/>
          </p:nvPr>
        </p:nvSpPr>
        <p:spPr/>
        <p:txBody>
          <a:bodyPr/>
          <a:lstStyle/>
          <a:p>
            <a:r>
              <a:rPr lang="en-GB"/>
              <a:t>Let’s go to VEVOX</a:t>
            </a:r>
          </a:p>
          <a:p>
            <a:endParaRPr lang="en-GB"/>
          </a:p>
          <a:p>
            <a:endParaRPr lang="en-GB"/>
          </a:p>
          <a:p>
            <a:endParaRPr lang="en-GB"/>
          </a:p>
          <a:p>
            <a:endParaRPr lang="en-GB"/>
          </a:p>
          <a:p>
            <a:endParaRPr lang="en-GB"/>
          </a:p>
        </p:txBody>
      </p:sp>
      <p:pic>
        <p:nvPicPr>
          <p:cNvPr id="2" name="Picture 1">
            <a:hlinkClick r:id="rId3"/>
            <a:extLst>
              <a:ext uri="{FF2B5EF4-FFF2-40B4-BE49-F238E27FC236}">
                <a16:creationId xmlns:a16="http://schemas.microsoft.com/office/drawing/2014/main" id="{995F303B-FBBD-BD92-2190-421EEFD6D217}"/>
              </a:ext>
            </a:extLst>
          </p:cNvPr>
          <p:cNvPicPr>
            <a:picLocks noChangeAspect="1"/>
          </p:cNvPicPr>
          <p:nvPr/>
        </p:nvPicPr>
        <p:blipFill>
          <a:blip r:embed="rId4"/>
          <a:stretch>
            <a:fillRect/>
          </a:stretch>
        </p:blipFill>
        <p:spPr>
          <a:xfrm>
            <a:off x="3733800" y="2947987"/>
            <a:ext cx="4724400" cy="9620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45044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79409-A310-2AA2-8568-C2259AE7B8B8}"/>
              </a:ext>
            </a:extLst>
          </p:cNvPr>
          <p:cNvSpPr>
            <a:spLocks noGrp="1"/>
          </p:cNvSpPr>
          <p:nvPr>
            <p:ph type="title"/>
          </p:nvPr>
        </p:nvSpPr>
        <p:spPr/>
        <p:txBody>
          <a:bodyPr/>
          <a:lstStyle/>
          <a:p>
            <a:r>
              <a:rPr lang="en-GB"/>
              <a:t>What today is about</a:t>
            </a:r>
          </a:p>
        </p:txBody>
      </p:sp>
      <p:graphicFrame>
        <p:nvGraphicFramePr>
          <p:cNvPr id="4" name="Content Placeholder 3">
            <a:extLst>
              <a:ext uri="{FF2B5EF4-FFF2-40B4-BE49-F238E27FC236}">
                <a16:creationId xmlns:a16="http://schemas.microsoft.com/office/drawing/2014/main" id="{390ADC26-13ED-AC5B-714E-E40959143BEF}"/>
              </a:ext>
            </a:extLst>
          </p:cNvPr>
          <p:cNvGraphicFramePr>
            <a:graphicFrameLocks noGrp="1"/>
          </p:cNvGraphicFramePr>
          <p:nvPr>
            <p:ph idx="1"/>
            <p:extLst>
              <p:ext uri="{D42A27DB-BD31-4B8C-83A1-F6EECF244321}">
                <p14:modId xmlns:p14="http://schemas.microsoft.com/office/powerpoint/2010/main" val="3933981786"/>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2807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53109-975B-4FE8-0C01-E2C8E66E5BF4}"/>
              </a:ext>
            </a:extLst>
          </p:cNvPr>
          <p:cNvSpPr>
            <a:spLocks noGrp="1"/>
          </p:cNvSpPr>
          <p:nvPr>
            <p:ph type="ctrTitle"/>
          </p:nvPr>
        </p:nvSpPr>
        <p:spPr>
          <a:xfrm>
            <a:off x="552451" y="2027237"/>
            <a:ext cx="6000750" cy="2306637"/>
          </a:xfrm>
        </p:spPr>
        <p:txBody>
          <a:bodyPr anchor="b">
            <a:normAutofit/>
          </a:bodyPr>
          <a:lstStyle/>
          <a:p>
            <a:r>
              <a:rPr lang="en-GB"/>
              <a:t>Paraphrasing</a:t>
            </a:r>
          </a:p>
        </p:txBody>
      </p:sp>
      <p:sp>
        <p:nvSpPr>
          <p:cNvPr id="11" name="Subtitle 2">
            <a:extLst>
              <a:ext uri="{FF2B5EF4-FFF2-40B4-BE49-F238E27FC236}">
                <a16:creationId xmlns:a16="http://schemas.microsoft.com/office/drawing/2014/main" id="{88D8D9C0-9078-05B2-1C09-3A5A293AA6DA}"/>
              </a:ext>
            </a:extLst>
          </p:cNvPr>
          <p:cNvSpPr>
            <a:spLocks noGrp="1"/>
          </p:cNvSpPr>
          <p:nvPr>
            <p:ph type="subTitle" idx="1"/>
          </p:nvPr>
        </p:nvSpPr>
        <p:spPr>
          <a:xfrm>
            <a:off x="552451" y="4506913"/>
            <a:ext cx="6000750" cy="1655762"/>
          </a:xfrm>
        </p:spPr>
        <p:txBody>
          <a:bodyPr/>
          <a:lstStyle/>
          <a:p>
            <a:endParaRPr lang="en-US"/>
          </a:p>
        </p:txBody>
      </p:sp>
      <p:pic>
        <p:nvPicPr>
          <p:cNvPr id="6" name="Picture Placeholder 5" descr="Dandelion clock dispersing seeds">
            <a:extLst>
              <a:ext uri="{FF2B5EF4-FFF2-40B4-BE49-F238E27FC236}">
                <a16:creationId xmlns:a16="http://schemas.microsoft.com/office/drawing/2014/main" id="{5AF14B4B-47DA-7BCE-FF99-00B466EDDA60}"/>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b="-1"/>
          <a:stretch>
            <a:fillRect/>
          </a:stretch>
        </p:blipFill>
        <p:spPr>
          <a:xfrm>
            <a:off x="6862713" y="10"/>
            <a:ext cx="5329287" cy="6857990"/>
          </a:xfrm>
          <a:noFill/>
        </p:spPr>
      </p:pic>
    </p:spTree>
    <p:extLst>
      <p:ext uri="{BB962C8B-B14F-4D97-AF65-F5344CB8AC3E}">
        <p14:creationId xmlns:p14="http://schemas.microsoft.com/office/powerpoint/2010/main" val="4063793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CB5BF-264C-502B-7F5E-7110C8EE9FFB}"/>
              </a:ext>
            </a:extLst>
          </p:cNvPr>
          <p:cNvSpPr>
            <a:spLocks noGrp="1"/>
          </p:cNvSpPr>
          <p:nvPr>
            <p:ph type="title"/>
          </p:nvPr>
        </p:nvSpPr>
        <p:spPr/>
        <p:txBody>
          <a:bodyPr/>
          <a:lstStyle/>
          <a:p>
            <a:r>
              <a:rPr lang="en-GB"/>
              <a:t>Why Paraphrasing Matters when Writing</a:t>
            </a:r>
          </a:p>
        </p:txBody>
      </p:sp>
      <p:sp>
        <p:nvSpPr>
          <p:cNvPr id="4" name="Content Placeholder 3">
            <a:extLst>
              <a:ext uri="{FF2B5EF4-FFF2-40B4-BE49-F238E27FC236}">
                <a16:creationId xmlns:a16="http://schemas.microsoft.com/office/drawing/2014/main" id="{5683EDD2-0E8C-CC88-451A-5B5B4A718A42}"/>
              </a:ext>
            </a:extLst>
          </p:cNvPr>
          <p:cNvSpPr>
            <a:spLocks noGrp="1"/>
          </p:cNvSpPr>
          <p:nvPr>
            <p:ph sz="half" idx="1"/>
          </p:nvPr>
        </p:nvSpPr>
        <p:spPr>
          <a:xfrm>
            <a:off x="1127124" y="1825625"/>
            <a:ext cx="4435375" cy="4830872"/>
          </a:xfrm>
        </p:spPr>
        <p:txBody>
          <a:bodyPr vert="horz" lIns="91440" tIns="45720" rIns="91440" bIns="45720" rtlCol="0" anchor="t">
            <a:normAutofit fontScale="92500" lnSpcReduction="20000"/>
          </a:bodyPr>
          <a:lstStyle/>
          <a:p>
            <a:pPr marL="0" indent="0">
              <a:buNone/>
            </a:pPr>
            <a:r>
              <a:rPr lang="en-GB" b="1"/>
              <a:t>In a paragraph:</a:t>
            </a:r>
          </a:p>
          <a:p>
            <a:r>
              <a:rPr lang="en-GB"/>
              <a:t>your main idea</a:t>
            </a:r>
          </a:p>
          <a:p>
            <a:r>
              <a:rPr lang="en-GB"/>
              <a:t>evidence from a source</a:t>
            </a:r>
          </a:p>
          <a:p>
            <a:r>
              <a:rPr lang="en-GB"/>
              <a:t>explanation in your own words</a:t>
            </a:r>
          </a:p>
          <a:p>
            <a:r>
              <a:rPr lang="en-GB"/>
              <a:t>link ideas together/link back to the question or business decision</a:t>
            </a:r>
          </a:p>
          <a:p>
            <a:r>
              <a:rPr lang="en-GB"/>
              <a:t>This is also known as a </a:t>
            </a:r>
            <a:r>
              <a:rPr lang="en-GB" b="1"/>
              <a:t>TEEL paragraph structure</a:t>
            </a:r>
            <a:r>
              <a:rPr lang="en-GB"/>
              <a:t> (more on this next week!)</a:t>
            </a:r>
          </a:p>
          <a:p>
            <a:endParaRPr lang="en-GB"/>
          </a:p>
        </p:txBody>
      </p:sp>
      <p:sp>
        <p:nvSpPr>
          <p:cNvPr id="5" name="Content Placeholder 4">
            <a:extLst>
              <a:ext uri="{FF2B5EF4-FFF2-40B4-BE49-F238E27FC236}">
                <a16:creationId xmlns:a16="http://schemas.microsoft.com/office/drawing/2014/main" id="{7339CCB2-E1E1-7734-CD24-B4A0F72637B7}"/>
              </a:ext>
            </a:extLst>
          </p:cNvPr>
          <p:cNvSpPr>
            <a:spLocks noGrp="1"/>
          </p:cNvSpPr>
          <p:nvPr>
            <p:ph sz="half" idx="2"/>
          </p:nvPr>
        </p:nvSpPr>
        <p:spPr/>
        <p:txBody>
          <a:bodyPr>
            <a:normAutofit fontScale="92500" lnSpcReduction="20000"/>
          </a:bodyPr>
          <a:lstStyle/>
          <a:p>
            <a:pPr marL="0" indent="0">
              <a:buNone/>
            </a:pPr>
            <a:r>
              <a:rPr lang="en-GB" b="1"/>
              <a:t>Paraphrasing helps you:</a:t>
            </a:r>
          </a:p>
          <a:p>
            <a:r>
              <a:rPr lang="en-GB"/>
              <a:t>Use evidence safely</a:t>
            </a:r>
          </a:p>
          <a:p>
            <a:r>
              <a:rPr lang="en-GB"/>
              <a:t>Show understanding, not copying</a:t>
            </a:r>
          </a:p>
          <a:p>
            <a:r>
              <a:rPr lang="en-GB"/>
              <a:t>Write clear business paragraphs</a:t>
            </a:r>
          </a:p>
          <a:p>
            <a:endParaRPr lang="en-GB"/>
          </a:p>
        </p:txBody>
      </p:sp>
      <p:sp>
        <p:nvSpPr>
          <p:cNvPr id="6" name="TextBox 5">
            <a:extLst>
              <a:ext uri="{FF2B5EF4-FFF2-40B4-BE49-F238E27FC236}">
                <a16:creationId xmlns:a16="http://schemas.microsoft.com/office/drawing/2014/main" id="{9A6B8C76-50B2-B96B-9270-62813B2D424B}"/>
              </a:ext>
            </a:extLst>
          </p:cNvPr>
          <p:cNvSpPr txBox="1"/>
          <p:nvPr/>
        </p:nvSpPr>
        <p:spPr>
          <a:xfrm>
            <a:off x="5802923" y="5219114"/>
            <a:ext cx="5739619" cy="954107"/>
          </a:xfrm>
          <a:prstGeom prst="rect">
            <a:avLst/>
          </a:prstGeom>
        </p:spPr>
        <p:style>
          <a:lnRef idx="2">
            <a:schemeClr val="accent2"/>
          </a:lnRef>
          <a:fillRef idx="1">
            <a:schemeClr val="lt1"/>
          </a:fillRef>
          <a:effectRef idx="0">
            <a:schemeClr val="accent2"/>
          </a:effectRef>
          <a:fontRef idx="minor">
            <a:schemeClr val="dk1"/>
          </a:fontRef>
        </p:style>
        <p:txBody>
          <a:bodyPr wrap="square" lIns="91440" tIns="45720" rIns="91440" bIns="45720" rtlCol="0" anchor="t">
            <a:spAutoFit/>
          </a:bodyPr>
          <a:lstStyle/>
          <a:p>
            <a:r>
              <a:rPr lang="en-GB" sz="2800" b="1"/>
              <a:t>Paragraphs need your words, not copied text.</a:t>
            </a:r>
          </a:p>
        </p:txBody>
      </p:sp>
    </p:spTree>
    <p:extLst>
      <p:ext uri="{BB962C8B-B14F-4D97-AF65-F5344CB8AC3E}">
        <p14:creationId xmlns:p14="http://schemas.microsoft.com/office/powerpoint/2010/main" val="4016015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58D38-B6EB-DCB0-4CE2-6FD97816F0AD}"/>
              </a:ext>
            </a:extLst>
          </p:cNvPr>
          <p:cNvSpPr>
            <a:spLocks noGrp="1"/>
          </p:cNvSpPr>
          <p:nvPr>
            <p:ph type="title"/>
          </p:nvPr>
        </p:nvSpPr>
        <p:spPr/>
        <p:txBody>
          <a:bodyPr/>
          <a:lstStyle/>
          <a:p>
            <a:r>
              <a:rPr lang="en-GB"/>
              <a:t>What Is Paraphrasing? What Is It Not? </a:t>
            </a:r>
          </a:p>
        </p:txBody>
      </p:sp>
      <p:sp>
        <p:nvSpPr>
          <p:cNvPr id="3" name="Content Placeholder 2">
            <a:extLst>
              <a:ext uri="{FF2B5EF4-FFF2-40B4-BE49-F238E27FC236}">
                <a16:creationId xmlns:a16="http://schemas.microsoft.com/office/drawing/2014/main" id="{2D1108B9-5789-AF29-DB1F-06693FB5CDA1}"/>
              </a:ext>
            </a:extLst>
          </p:cNvPr>
          <p:cNvSpPr>
            <a:spLocks noGrp="1"/>
          </p:cNvSpPr>
          <p:nvPr>
            <p:ph sz="half" idx="1"/>
          </p:nvPr>
        </p:nvSpPr>
        <p:spPr/>
        <p:txBody>
          <a:bodyPr/>
          <a:lstStyle/>
          <a:p>
            <a:pPr marL="0" indent="0">
              <a:buNone/>
            </a:pPr>
            <a:r>
              <a:rPr lang="en-GB" b="1"/>
              <a:t>Paraphrasing IS:</a:t>
            </a:r>
          </a:p>
          <a:p>
            <a:r>
              <a:rPr lang="en-GB"/>
              <a:t>Using your own words</a:t>
            </a:r>
          </a:p>
          <a:p>
            <a:r>
              <a:rPr lang="en-GB"/>
              <a:t>Keeping the same meaning</a:t>
            </a:r>
          </a:p>
          <a:p>
            <a:r>
              <a:rPr lang="en-GB"/>
              <a:t>Showing understanding</a:t>
            </a:r>
          </a:p>
          <a:p>
            <a:r>
              <a:rPr lang="en-GB"/>
              <a:t>Used in the E and E of TEEL</a:t>
            </a:r>
          </a:p>
          <a:p>
            <a:endParaRPr lang="en-GB"/>
          </a:p>
        </p:txBody>
      </p:sp>
      <p:sp>
        <p:nvSpPr>
          <p:cNvPr id="4" name="Content Placeholder 3">
            <a:extLst>
              <a:ext uri="{FF2B5EF4-FFF2-40B4-BE49-F238E27FC236}">
                <a16:creationId xmlns:a16="http://schemas.microsoft.com/office/drawing/2014/main" id="{9EA8366D-1CD1-8989-D3DB-F8D7E8562D93}"/>
              </a:ext>
            </a:extLst>
          </p:cNvPr>
          <p:cNvSpPr>
            <a:spLocks noGrp="1"/>
          </p:cNvSpPr>
          <p:nvPr>
            <p:ph sz="half" idx="2"/>
          </p:nvPr>
        </p:nvSpPr>
        <p:spPr/>
        <p:txBody>
          <a:bodyPr/>
          <a:lstStyle/>
          <a:p>
            <a:pPr marL="0" indent="0">
              <a:buNone/>
            </a:pPr>
            <a:r>
              <a:rPr lang="en-GB" b="1"/>
              <a:t>Paraphrasing is NOT:</a:t>
            </a:r>
          </a:p>
          <a:p>
            <a:r>
              <a:rPr lang="en-GB"/>
              <a:t>Copying the sentence</a:t>
            </a:r>
          </a:p>
          <a:p>
            <a:r>
              <a:rPr lang="en-GB"/>
              <a:t>Changing only one or two words</a:t>
            </a:r>
          </a:p>
          <a:p>
            <a:r>
              <a:rPr lang="en-GB"/>
              <a:t>Keeping the same sentence structure</a:t>
            </a:r>
          </a:p>
          <a:p>
            <a:endParaRPr lang="en-GB"/>
          </a:p>
        </p:txBody>
      </p:sp>
      <p:sp>
        <p:nvSpPr>
          <p:cNvPr id="5" name="TextBox 4">
            <a:extLst>
              <a:ext uri="{FF2B5EF4-FFF2-40B4-BE49-F238E27FC236}">
                <a16:creationId xmlns:a16="http://schemas.microsoft.com/office/drawing/2014/main" id="{D153844A-EEC1-95CA-D867-99BF43CACA08}"/>
              </a:ext>
            </a:extLst>
          </p:cNvPr>
          <p:cNvSpPr txBox="1"/>
          <p:nvPr/>
        </p:nvSpPr>
        <p:spPr>
          <a:xfrm>
            <a:off x="5373858" y="5198012"/>
            <a:ext cx="5859194"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3600" b="1"/>
              <a:t>If it looks like the original, it is not paraphrasing.</a:t>
            </a:r>
          </a:p>
        </p:txBody>
      </p:sp>
    </p:spTree>
    <p:extLst>
      <p:ext uri="{BB962C8B-B14F-4D97-AF65-F5344CB8AC3E}">
        <p14:creationId xmlns:p14="http://schemas.microsoft.com/office/powerpoint/2010/main" val="85242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03483-A49B-F94D-1ADC-121FB6BC1B5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00EFEC52-FD99-B4FD-4E43-1F4150F0D4ED}"/>
              </a:ext>
            </a:extLst>
          </p:cNvPr>
          <p:cNvSpPr>
            <a:spLocks noGrp="1"/>
          </p:cNvSpPr>
          <p:nvPr>
            <p:ph type="title"/>
          </p:nvPr>
        </p:nvSpPr>
        <p:spPr/>
        <p:txBody>
          <a:bodyPr/>
          <a:lstStyle/>
          <a:p>
            <a:r>
              <a:rPr lang="en-GB"/>
              <a:t>Nick &amp; Sarah: Who Did it Better?</a:t>
            </a:r>
            <a:endParaRPr lang="en-US"/>
          </a:p>
        </p:txBody>
      </p:sp>
      <p:sp>
        <p:nvSpPr>
          <p:cNvPr id="5" name="Content Placeholder 4">
            <a:extLst>
              <a:ext uri="{FF2B5EF4-FFF2-40B4-BE49-F238E27FC236}">
                <a16:creationId xmlns:a16="http://schemas.microsoft.com/office/drawing/2014/main" id="{31EB4160-CDCB-FC0F-3E6D-B721783066D8}"/>
              </a:ext>
            </a:extLst>
          </p:cNvPr>
          <p:cNvSpPr>
            <a:spLocks noGrp="1"/>
          </p:cNvSpPr>
          <p:nvPr>
            <p:ph sz="half" idx="1"/>
          </p:nvPr>
        </p:nvSpPr>
        <p:spPr>
          <a:xfrm>
            <a:off x="405229" y="2012231"/>
            <a:ext cx="4825268" cy="4164732"/>
          </a:xfrm>
        </p:spPr>
        <p:txBody>
          <a:bodyPr vert="horz" lIns="91440" tIns="45720" rIns="91440" bIns="45720" rtlCol="0" anchor="t">
            <a:normAutofit/>
          </a:bodyPr>
          <a:lstStyle/>
          <a:p>
            <a:pPr marL="0" indent="0">
              <a:buNone/>
            </a:pPr>
            <a:r>
              <a:rPr lang="en-GB" b="1"/>
              <a:t>Nick and Sarah are Business students working on their referencing.</a:t>
            </a:r>
          </a:p>
          <a:p>
            <a:pPr marL="0" indent="0">
              <a:buNone/>
            </a:pPr>
            <a:endParaRPr lang="en-GB" b="1"/>
          </a:p>
          <a:p>
            <a:pPr marL="0" indent="0">
              <a:buNone/>
            </a:pPr>
            <a:r>
              <a:rPr lang="en-GB" b="1"/>
              <a:t>Go to the worksheet and decide who paraphrased better and why.</a:t>
            </a:r>
          </a:p>
        </p:txBody>
      </p:sp>
      <p:sp>
        <p:nvSpPr>
          <p:cNvPr id="6" name="Content Placeholder 5">
            <a:extLst>
              <a:ext uri="{FF2B5EF4-FFF2-40B4-BE49-F238E27FC236}">
                <a16:creationId xmlns:a16="http://schemas.microsoft.com/office/drawing/2014/main" id="{AA2BAF44-21C2-FA6E-B9B0-28066111EE12}"/>
              </a:ext>
            </a:extLst>
          </p:cNvPr>
          <p:cNvSpPr>
            <a:spLocks noGrp="1"/>
          </p:cNvSpPr>
          <p:nvPr>
            <p:ph sz="half" idx="2"/>
          </p:nvPr>
        </p:nvSpPr>
        <p:spPr/>
        <p:txBody>
          <a:bodyPr vert="horz" lIns="91440" tIns="45720" rIns="91440" bIns="45720" rtlCol="0" anchor="t">
            <a:normAutofit/>
          </a:bodyPr>
          <a:lstStyle/>
          <a:p>
            <a:pPr marL="0" indent="0">
              <a:buNone/>
            </a:pPr>
            <a:endParaRPr lang="en-GB" b="1"/>
          </a:p>
          <a:p>
            <a:endParaRPr lang="en-GB"/>
          </a:p>
          <a:p>
            <a:endParaRPr lang="en-GB"/>
          </a:p>
        </p:txBody>
      </p:sp>
      <p:sp>
        <p:nvSpPr>
          <p:cNvPr id="3" name="Content Placeholder 4">
            <a:extLst>
              <a:ext uri="{FF2B5EF4-FFF2-40B4-BE49-F238E27FC236}">
                <a16:creationId xmlns:a16="http://schemas.microsoft.com/office/drawing/2014/main" id="{7582B03F-4B6D-06CB-C6BF-EEC237475906}"/>
              </a:ext>
            </a:extLst>
          </p:cNvPr>
          <p:cNvSpPr txBox="1">
            <a:spLocks/>
          </p:cNvSpPr>
          <p:nvPr/>
        </p:nvSpPr>
        <p:spPr>
          <a:xfrm>
            <a:off x="5947776" y="2012231"/>
            <a:ext cx="5579246" cy="416473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None/>
            </a:pPr>
            <a:r>
              <a:rPr lang="en-GB" sz="2800">
                <a:ea typeface="+mn-lt"/>
                <a:cs typeface="+mn-lt"/>
              </a:rPr>
              <a:t>With a partner, decide and discuss:</a:t>
            </a:r>
            <a:endParaRPr lang="en-US" sz="2800">
              <a:ea typeface="+mn-lt"/>
              <a:cs typeface="+mn-lt"/>
            </a:endParaRPr>
          </a:p>
          <a:p>
            <a:pPr marL="514350" indent="-514350">
              <a:buAutoNum type="arabicParenR"/>
            </a:pPr>
            <a:r>
              <a:rPr lang="en-GB" sz="2800">
                <a:ea typeface="+mn-lt"/>
                <a:cs typeface="+mn-lt"/>
              </a:rPr>
              <a:t>Which part of the extract both students used (highlight in the original)? </a:t>
            </a:r>
            <a:endParaRPr lang="en-US" sz="2800">
              <a:ea typeface="+mn-lt"/>
              <a:cs typeface="+mn-lt"/>
            </a:endParaRPr>
          </a:p>
          <a:p>
            <a:pPr>
              <a:buNone/>
            </a:pPr>
            <a:r>
              <a:rPr lang="en-GB" sz="2800"/>
              <a:t>2) Who</a:t>
            </a:r>
            <a:r>
              <a:rPr lang="en-GB" sz="2800">
                <a:ea typeface="+mn-lt"/>
                <a:cs typeface="+mn-lt"/>
              </a:rPr>
              <a:t> received the lower marks and why? </a:t>
            </a:r>
            <a:endParaRPr lang="en-US" sz="2800">
              <a:ea typeface="+mn-lt"/>
              <a:cs typeface="+mn-lt"/>
            </a:endParaRPr>
          </a:p>
          <a:p>
            <a:pPr>
              <a:buNone/>
            </a:pPr>
            <a:r>
              <a:rPr lang="en-GB" sz="2800">
                <a:ea typeface="+mn-lt"/>
                <a:cs typeface="+mn-lt"/>
              </a:rPr>
              <a:t>3) What are the differences between Sarah and Nick’s use of sources? </a:t>
            </a:r>
          </a:p>
        </p:txBody>
      </p:sp>
    </p:spTree>
    <p:extLst>
      <p:ext uri="{BB962C8B-B14F-4D97-AF65-F5344CB8AC3E}">
        <p14:creationId xmlns:p14="http://schemas.microsoft.com/office/powerpoint/2010/main" val="1825163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97D16-26BB-3757-F847-FAC7700692B4}"/>
              </a:ext>
            </a:extLst>
          </p:cNvPr>
          <p:cNvSpPr>
            <a:spLocks noGrp="1"/>
          </p:cNvSpPr>
          <p:nvPr>
            <p:ph type="title"/>
          </p:nvPr>
        </p:nvSpPr>
        <p:spPr/>
        <p:txBody>
          <a:bodyPr/>
          <a:lstStyle/>
          <a:p>
            <a:r>
              <a:rPr lang="en-GB"/>
              <a:t>Copying vs Paraphrasing vs Summarising </a:t>
            </a:r>
          </a:p>
        </p:txBody>
      </p:sp>
      <p:graphicFrame>
        <p:nvGraphicFramePr>
          <p:cNvPr id="6" name="Diagram 5">
            <a:extLst>
              <a:ext uri="{FF2B5EF4-FFF2-40B4-BE49-F238E27FC236}">
                <a16:creationId xmlns:a16="http://schemas.microsoft.com/office/drawing/2014/main" id="{FC67395B-5F55-0F3F-8859-784D2A5A3DFF}"/>
              </a:ext>
            </a:extLst>
          </p:cNvPr>
          <p:cNvGraphicFramePr/>
          <p:nvPr>
            <p:extLst>
              <p:ext uri="{D42A27DB-BD31-4B8C-83A1-F6EECF244321}">
                <p14:modId xmlns:p14="http://schemas.microsoft.com/office/powerpoint/2010/main" val="1862593810"/>
              </p:ext>
            </p:extLst>
          </p:nvPr>
        </p:nvGraphicFramePr>
        <p:xfrm>
          <a:off x="2031999" y="1821766"/>
          <a:ext cx="9728591" cy="43165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5553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19DB3-E012-F240-D011-5DEF564BEAB6}"/>
              </a:ext>
            </a:extLst>
          </p:cNvPr>
          <p:cNvSpPr>
            <a:spLocks noGrp="1"/>
          </p:cNvSpPr>
          <p:nvPr>
            <p:ph type="title"/>
          </p:nvPr>
        </p:nvSpPr>
        <p:spPr/>
        <p:txBody>
          <a:bodyPr>
            <a:normAutofit/>
          </a:bodyPr>
          <a:lstStyle/>
          <a:p>
            <a:r>
              <a:rPr lang="en-GB"/>
              <a:t>How Paraphrasing Fits into a TEEL Paragraph</a:t>
            </a:r>
          </a:p>
        </p:txBody>
      </p:sp>
      <p:graphicFrame>
        <p:nvGraphicFramePr>
          <p:cNvPr id="4" name="Content Placeholder 3">
            <a:extLst>
              <a:ext uri="{FF2B5EF4-FFF2-40B4-BE49-F238E27FC236}">
                <a16:creationId xmlns:a16="http://schemas.microsoft.com/office/drawing/2014/main" id="{1218A8EF-628E-8A34-405A-606504A92C86}"/>
              </a:ext>
            </a:extLst>
          </p:cNvPr>
          <p:cNvGraphicFramePr>
            <a:graphicFrameLocks noGrp="1"/>
          </p:cNvGraphicFramePr>
          <p:nvPr>
            <p:ph idx="1"/>
            <p:extLst>
              <p:ext uri="{D42A27DB-BD31-4B8C-83A1-F6EECF244321}">
                <p14:modId xmlns:p14="http://schemas.microsoft.com/office/powerpoint/2010/main" val="2464037640"/>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1422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33994-A051-507F-BBE4-2DC2B636A427}"/>
              </a:ext>
            </a:extLst>
          </p:cNvPr>
          <p:cNvSpPr>
            <a:spLocks noGrp="1"/>
          </p:cNvSpPr>
          <p:nvPr>
            <p:ph type="ctrTitle"/>
          </p:nvPr>
        </p:nvSpPr>
        <p:spPr/>
        <p:txBody>
          <a:bodyPr/>
          <a:lstStyle/>
          <a:p>
            <a:r>
              <a:rPr lang="en-GB"/>
              <a:t>Spot the Difference</a:t>
            </a:r>
            <a:endParaRPr lang="en-US"/>
          </a:p>
        </p:txBody>
      </p:sp>
      <p:sp>
        <p:nvSpPr>
          <p:cNvPr id="3" name="Subtitle 2">
            <a:extLst>
              <a:ext uri="{FF2B5EF4-FFF2-40B4-BE49-F238E27FC236}">
                <a16:creationId xmlns:a16="http://schemas.microsoft.com/office/drawing/2014/main" id="{45A16F29-EF85-D96C-B730-478754AAFFDB}"/>
              </a:ext>
            </a:extLst>
          </p:cNvPr>
          <p:cNvSpPr>
            <a:spLocks noGrp="1"/>
          </p:cNvSpPr>
          <p:nvPr>
            <p:ph type="subTitle" idx="1"/>
          </p:nvPr>
        </p:nvSpPr>
        <p:spPr/>
        <p:txBody>
          <a:bodyPr/>
          <a:lstStyle/>
          <a:p>
            <a:endParaRPr lang="en-GB"/>
          </a:p>
        </p:txBody>
      </p:sp>
      <p:pic>
        <p:nvPicPr>
          <p:cNvPr id="7" name="Picture Placeholder 6" descr="Buildings with vibrant colors">
            <a:extLst>
              <a:ext uri="{FF2B5EF4-FFF2-40B4-BE49-F238E27FC236}">
                <a16:creationId xmlns:a16="http://schemas.microsoft.com/office/drawing/2014/main" id="{CF7D776B-1A3A-FE1A-2FBF-68550EC56707}"/>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98518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CFF63-CD5F-574C-5C20-B70D0C815FC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61301B7-C0DE-7309-0698-BEC7F5815E37}"/>
              </a:ext>
            </a:extLst>
          </p:cNvPr>
          <p:cNvSpPr>
            <a:spLocks noGrp="1"/>
          </p:cNvSpPr>
          <p:nvPr>
            <p:ph type="title"/>
          </p:nvPr>
        </p:nvSpPr>
        <p:spPr/>
        <p:txBody>
          <a:bodyPr/>
          <a:lstStyle/>
          <a:p>
            <a:r>
              <a:rPr lang="en-GB"/>
              <a:t>What are the differences?</a:t>
            </a:r>
          </a:p>
        </p:txBody>
      </p:sp>
      <p:sp>
        <p:nvSpPr>
          <p:cNvPr id="5" name="Content Placeholder 4">
            <a:extLst>
              <a:ext uri="{FF2B5EF4-FFF2-40B4-BE49-F238E27FC236}">
                <a16:creationId xmlns:a16="http://schemas.microsoft.com/office/drawing/2014/main" id="{45D957B8-455A-A8F7-1BED-842612F18F18}"/>
              </a:ext>
            </a:extLst>
          </p:cNvPr>
          <p:cNvSpPr>
            <a:spLocks noGrp="1"/>
          </p:cNvSpPr>
          <p:nvPr>
            <p:ph sz="half" idx="1"/>
          </p:nvPr>
        </p:nvSpPr>
        <p:spPr/>
        <p:txBody>
          <a:bodyPr>
            <a:normAutofit fontScale="92500" lnSpcReduction="20000"/>
          </a:bodyPr>
          <a:lstStyle/>
          <a:p>
            <a:pPr marL="0" indent="0">
              <a:buNone/>
            </a:pPr>
            <a:r>
              <a:rPr lang="en-GB" b="1"/>
              <a:t>You will see:</a:t>
            </a:r>
          </a:p>
          <a:p>
            <a:pPr marL="0" indent="0">
              <a:buNone/>
            </a:pPr>
            <a:r>
              <a:rPr lang="en-GB"/>
              <a:t>One original source sentence</a:t>
            </a:r>
          </a:p>
          <a:p>
            <a:r>
              <a:rPr lang="en-GB"/>
              <a:t>Three student versions</a:t>
            </a:r>
          </a:p>
          <a:p>
            <a:endParaRPr lang="en-GB"/>
          </a:p>
        </p:txBody>
      </p:sp>
      <p:sp>
        <p:nvSpPr>
          <p:cNvPr id="6" name="Content Placeholder 5">
            <a:extLst>
              <a:ext uri="{FF2B5EF4-FFF2-40B4-BE49-F238E27FC236}">
                <a16:creationId xmlns:a16="http://schemas.microsoft.com/office/drawing/2014/main" id="{536571AE-92B4-E69D-E94F-EC92CEC4CFE0}"/>
              </a:ext>
            </a:extLst>
          </p:cNvPr>
          <p:cNvSpPr>
            <a:spLocks noGrp="1"/>
          </p:cNvSpPr>
          <p:nvPr>
            <p:ph sz="half" idx="2"/>
          </p:nvPr>
        </p:nvSpPr>
        <p:spPr/>
        <p:txBody>
          <a:bodyPr>
            <a:normAutofit fontScale="92500" lnSpcReduction="20000"/>
          </a:bodyPr>
          <a:lstStyle/>
          <a:p>
            <a:pPr marL="0" indent="0">
              <a:buNone/>
            </a:pPr>
            <a:r>
              <a:rPr lang="en-GB" b="1"/>
              <a:t>Your task is to decide:</a:t>
            </a:r>
          </a:p>
          <a:p>
            <a:r>
              <a:rPr lang="en-GB"/>
              <a:t>Which version is allowed</a:t>
            </a:r>
          </a:p>
          <a:p>
            <a:r>
              <a:rPr lang="en-GB"/>
              <a:t>Which version is preferred for TEEL writing</a:t>
            </a:r>
          </a:p>
          <a:p>
            <a:r>
              <a:rPr lang="en-GB"/>
              <a:t>Which version is risky</a:t>
            </a:r>
          </a:p>
          <a:p>
            <a:r>
              <a:rPr lang="en-GB"/>
              <a:t>Talk about</a:t>
            </a:r>
          </a:p>
          <a:p>
            <a:pPr lvl="1"/>
            <a:r>
              <a:rPr lang="en-GB"/>
              <a:t>Which words changed</a:t>
            </a:r>
          </a:p>
          <a:p>
            <a:pPr lvl="1"/>
            <a:r>
              <a:rPr lang="en-GB"/>
              <a:t>Whether the meaning stayed the same</a:t>
            </a:r>
          </a:p>
          <a:p>
            <a:pPr lvl="1"/>
            <a:r>
              <a:rPr lang="en-GB"/>
              <a:t>Which version sounds most like the student’s own writing</a:t>
            </a:r>
          </a:p>
          <a:p>
            <a:endParaRPr lang="en-GB"/>
          </a:p>
          <a:p>
            <a:endParaRPr lang="en-GB"/>
          </a:p>
        </p:txBody>
      </p:sp>
      <p:sp>
        <p:nvSpPr>
          <p:cNvPr id="9" name="TextBox 8">
            <a:extLst>
              <a:ext uri="{FF2B5EF4-FFF2-40B4-BE49-F238E27FC236}">
                <a16:creationId xmlns:a16="http://schemas.microsoft.com/office/drawing/2014/main" id="{C0CCBAE0-A0DD-7057-7F49-5A1DDCB42B35}"/>
              </a:ext>
            </a:extLst>
          </p:cNvPr>
          <p:cNvSpPr txBox="1"/>
          <p:nvPr/>
        </p:nvSpPr>
        <p:spPr>
          <a:xfrm>
            <a:off x="1287194" y="4094597"/>
            <a:ext cx="3960056" cy="206210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3200" b="1"/>
              <a:t>We are learning to choose the best option, not just what is allowed.</a:t>
            </a:r>
          </a:p>
        </p:txBody>
      </p:sp>
    </p:spTree>
    <p:extLst>
      <p:ext uri="{BB962C8B-B14F-4D97-AF65-F5344CB8AC3E}">
        <p14:creationId xmlns:p14="http://schemas.microsoft.com/office/powerpoint/2010/main" val="1938703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84C7-175D-42F7-2811-0738D6B71E8E}"/>
              </a:ext>
            </a:extLst>
          </p:cNvPr>
          <p:cNvSpPr>
            <a:spLocks noGrp="1"/>
          </p:cNvSpPr>
          <p:nvPr>
            <p:ph type="title"/>
          </p:nvPr>
        </p:nvSpPr>
        <p:spPr/>
        <p:txBody>
          <a:bodyPr/>
          <a:lstStyle/>
          <a:p>
            <a:r>
              <a:rPr lang="en-GB"/>
              <a:t>Here are the sentences</a:t>
            </a:r>
          </a:p>
        </p:txBody>
      </p:sp>
      <p:sp>
        <p:nvSpPr>
          <p:cNvPr id="3" name="Content Placeholder 2">
            <a:extLst>
              <a:ext uri="{FF2B5EF4-FFF2-40B4-BE49-F238E27FC236}">
                <a16:creationId xmlns:a16="http://schemas.microsoft.com/office/drawing/2014/main" id="{6EDEB058-2A24-1E68-7E10-EBD4ADB14C40}"/>
              </a:ext>
            </a:extLst>
          </p:cNvPr>
          <p:cNvSpPr>
            <a:spLocks noGrp="1"/>
          </p:cNvSpPr>
          <p:nvPr>
            <p:ph idx="1"/>
          </p:nvPr>
        </p:nvSpPr>
        <p:spPr/>
        <p:txBody>
          <a:bodyPr vert="horz" lIns="91440" tIns="45720" rIns="91440" bIns="45720" rtlCol="0" anchor="t">
            <a:normAutofit fontScale="92500" lnSpcReduction="10000"/>
          </a:bodyPr>
          <a:lstStyle/>
          <a:p>
            <a:r>
              <a:rPr lang="en-GB" b="1"/>
              <a:t>Original</a:t>
            </a:r>
            <a:r>
              <a:rPr lang="en-GB"/>
              <a:t>: Employees who receive regular training are more productive and make fewer mistakes at work.</a:t>
            </a:r>
          </a:p>
          <a:p>
            <a:r>
              <a:rPr lang="en-GB" b="1"/>
              <a:t>Version A</a:t>
            </a:r>
            <a:r>
              <a:rPr lang="en-GB"/>
              <a:t>:  “Employees who receive regular training are more productive and make fewer mistakes at work” (Doe, 2017, p. 4).</a:t>
            </a:r>
          </a:p>
          <a:p>
            <a:r>
              <a:rPr lang="en-GB" b="1"/>
              <a:t>Version B</a:t>
            </a:r>
            <a:r>
              <a:rPr lang="en-GB"/>
              <a:t>: Regular staff training can improve productivity and reduce errors in the workplace (Doe, 2017).</a:t>
            </a:r>
          </a:p>
          <a:p>
            <a:r>
              <a:rPr lang="en-GB" b="1"/>
              <a:t>Version C: </a:t>
            </a:r>
            <a:r>
              <a:rPr lang="en-GB"/>
              <a:t>Employees who get regular training are more productive and make fewer mistakes in their work (Doe, 2017).</a:t>
            </a:r>
          </a:p>
        </p:txBody>
      </p:sp>
    </p:spTree>
    <p:extLst>
      <p:ext uri="{BB962C8B-B14F-4D97-AF65-F5344CB8AC3E}">
        <p14:creationId xmlns:p14="http://schemas.microsoft.com/office/powerpoint/2010/main" val="18243592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E1978-A063-3F3B-7D20-C354F401BAED}"/>
              </a:ext>
            </a:extLst>
          </p:cNvPr>
          <p:cNvSpPr>
            <a:spLocks noGrp="1"/>
          </p:cNvSpPr>
          <p:nvPr>
            <p:ph type="ctrTitle"/>
          </p:nvPr>
        </p:nvSpPr>
        <p:spPr/>
        <p:txBody>
          <a:bodyPr/>
          <a:lstStyle/>
          <a:p>
            <a:r>
              <a:rPr lang="en-GB"/>
              <a:t>Paraphrasing step-by-step</a:t>
            </a:r>
          </a:p>
        </p:txBody>
      </p:sp>
      <p:sp>
        <p:nvSpPr>
          <p:cNvPr id="3" name="Subtitle 2">
            <a:extLst>
              <a:ext uri="{FF2B5EF4-FFF2-40B4-BE49-F238E27FC236}">
                <a16:creationId xmlns:a16="http://schemas.microsoft.com/office/drawing/2014/main" id="{37D93150-26A5-E531-8B21-ED7208ADB820}"/>
              </a:ext>
            </a:extLst>
          </p:cNvPr>
          <p:cNvSpPr>
            <a:spLocks noGrp="1"/>
          </p:cNvSpPr>
          <p:nvPr>
            <p:ph type="subTitle" idx="1"/>
          </p:nvPr>
        </p:nvSpPr>
        <p:spPr/>
        <p:txBody>
          <a:bodyPr/>
          <a:lstStyle/>
          <a:p>
            <a:endParaRPr lang="en-GB"/>
          </a:p>
        </p:txBody>
      </p:sp>
      <p:pic>
        <p:nvPicPr>
          <p:cNvPr id="6" name="Picture Placeholder 5" descr="Yellow floating staircases">
            <a:extLst>
              <a:ext uri="{FF2B5EF4-FFF2-40B4-BE49-F238E27FC236}">
                <a16:creationId xmlns:a16="http://schemas.microsoft.com/office/drawing/2014/main" id="{801D88F7-7DC6-FAB5-1A2E-23BE578E476E}"/>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406478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5783A-27B8-FE56-0F60-89E92B5DA0B4}"/>
              </a:ext>
            </a:extLst>
          </p:cNvPr>
          <p:cNvSpPr>
            <a:spLocks noGrp="1"/>
          </p:cNvSpPr>
          <p:nvPr>
            <p:ph type="title"/>
          </p:nvPr>
        </p:nvSpPr>
        <p:spPr/>
        <p:txBody>
          <a:bodyPr/>
          <a:lstStyle/>
          <a:p>
            <a:r>
              <a:rPr lang="en-GB"/>
              <a:t>How Do We Paraphrase? Step by Step</a:t>
            </a:r>
          </a:p>
        </p:txBody>
      </p:sp>
      <p:sp>
        <p:nvSpPr>
          <p:cNvPr id="3" name="Content Placeholder 2">
            <a:extLst>
              <a:ext uri="{FF2B5EF4-FFF2-40B4-BE49-F238E27FC236}">
                <a16:creationId xmlns:a16="http://schemas.microsoft.com/office/drawing/2014/main" id="{1050156E-6322-9281-D156-FF05CC2F786D}"/>
              </a:ext>
            </a:extLst>
          </p:cNvPr>
          <p:cNvSpPr>
            <a:spLocks noGrp="1"/>
          </p:cNvSpPr>
          <p:nvPr>
            <p:ph sz="half" idx="1"/>
          </p:nvPr>
        </p:nvSpPr>
        <p:spPr/>
        <p:txBody>
          <a:bodyPr>
            <a:normAutofit/>
          </a:bodyPr>
          <a:lstStyle/>
          <a:p>
            <a:pPr marL="0" indent="0">
              <a:buNone/>
            </a:pPr>
            <a:r>
              <a:rPr lang="en-GB" b="1"/>
              <a:t>We will do this together</a:t>
            </a:r>
          </a:p>
          <a:p>
            <a:r>
              <a:rPr lang="en-GB"/>
              <a:t>Read a short paragraph</a:t>
            </a:r>
          </a:p>
          <a:p>
            <a:r>
              <a:rPr lang="en-GB"/>
              <a:t>Find the key ideas</a:t>
            </a:r>
          </a:p>
          <a:p>
            <a:r>
              <a:rPr lang="en-GB"/>
              <a:t>Hide the original text</a:t>
            </a:r>
          </a:p>
          <a:p>
            <a:r>
              <a:rPr lang="en-GB"/>
              <a:t>Look at a paraphrase</a:t>
            </a:r>
          </a:p>
          <a:p>
            <a:r>
              <a:rPr lang="en-GB"/>
              <a:t>Spot what changed</a:t>
            </a:r>
          </a:p>
          <a:p>
            <a:r>
              <a:rPr lang="en-GB"/>
              <a:t>Learn simple techniques</a:t>
            </a:r>
          </a:p>
        </p:txBody>
      </p:sp>
      <p:sp>
        <p:nvSpPr>
          <p:cNvPr id="4" name="Content Placeholder 3">
            <a:extLst>
              <a:ext uri="{FF2B5EF4-FFF2-40B4-BE49-F238E27FC236}">
                <a16:creationId xmlns:a16="http://schemas.microsoft.com/office/drawing/2014/main" id="{A02F7105-398D-9C62-10D0-EB37A3D48375}"/>
              </a:ext>
            </a:extLst>
          </p:cNvPr>
          <p:cNvSpPr>
            <a:spLocks noGrp="1"/>
          </p:cNvSpPr>
          <p:nvPr>
            <p:ph sz="half" idx="2"/>
          </p:nvPr>
        </p:nvSpPr>
        <p:spPr/>
        <p:style>
          <a:lnRef idx="2">
            <a:schemeClr val="accent2"/>
          </a:lnRef>
          <a:fillRef idx="1">
            <a:schemeClr val="lt1"/>
          </a:fillRef>
          <a:effectRef idx="0">
            <a:schemeClr val="accent2"/>
          </a:effectRef>
          <a:fontRef idx="minor">
            <a:schemeClr val="dk1"/>
          </a:fontRef>
        </p:style>
        <p:txBody>
          <a:bodyPr anchor="ctr">
            <a:normAutofit/>
          </a:bodyPr>
          <a:lstStyle/>
          <a:p>
            <a:pPr marL="0" indent="0" algn="ctr">
              <a:buNone/>
            </a:pPr>
            <a:r>
              <a:rPr lang="en-GB" sz="4000" b="1"/>
              <a:t>Paraphrasing is a skill. We learn it step by step.</a:t>
            </a:r>
          </a:p>
        </p:txBody>
      </p:sp>
    </p:spTree>
    <p:extLst>
      <p:ext uri="{BB962C8B-B14F-4D97-AF65-F5344CB8AC3E}">
        <p14:creationId xmlns:p14="http://schemas.microsoft.com/office/powerpoint/2010/main" val="1385635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AB58-5D82-ED58-B7E7-F6236D5AE4D1}"/>
              </a:ext>
            </a:extLst>
          </p:cNvPr>
          <p:cNvSpPr>
            <a:spLocks noGrp="1"/>
          </p:cNvSpPr>
          <p:nvPr>
            <p:ph type="title"/>
          </p:nvPr>
        </p:nvSpPr>
        <p:spPr/>
        <p:txBody>
          <a:bodyPr/>
          <a:lstStyle/>
          <a:p>
            <a:r>
              <a:rPr lang="en-GB"/>
              <a:t> Original Paragraph </a:t>
            </a:r>
          </a:p>
        </p:txBody>
      </p:sp>
      <p:sp>
        <p:nvSpPr>
          <p:cNvPr id="4" name="Content Placeholder 3">
            <a:extLst>
              <a:ext uri="{FF2B5EF4-FFF2-40B4-BE49-F238E27FC236}">
                <a16:creationId xmlns:a16="http://schemas.microsoft.com/office/drawing/2014/main" id="{04A6EA09-BC5C-17F3-49F4-D4CF8E96E3BA}"/>
              </a:ext>
            </a:extLst>
          </p:cNvPr>
          <p:cNvSpPr>
            <a:spLocks noGrp="1"/>
          </p:cNvSpPr>
          <p:nvPr>
            <p:ph sz="half" idx="2"/>
          </p:nvPr>
        </p:nvSpPr>
        <p:spPr>
          <a:xfrm>
            <a:off x="7646377" y="1256130"/>
            <a:ext cx="4549632" cy="4351338"/>
          </a:xfrm>
        </p:spPr>
        <p:txBody>
          <a:bodyPr>
            <a:normAutofit/>
          </a:bodyPr>
          <a:lstStyle/>
          <a:p>
            <a:pPr marL="0" indent="0">
              <a:buNone/>
            </a:pPr>
            <a:r>
              <a:rPr lang="en-GB" b="1"/>
              <a:t>Your task:</a:t>
            </a:r>
          </a:p>
          <a:p>
            <a:r>
              <a:rPr lang="en-GB"/>
              <a:t>Read the paragraph</a:t>
            </a:r>
          </a:p>
          <a:p>
            <a:r>
              <a:rPr lang="en-GB"/>
              <a:t>List the key ideas</a:t>
            </a:r>
          </a:p>
          <a:p>
            <a:r>
              <a:rPr lang="en-GB"/>
              <a:t>Do not worry about grammar or spelling</a:t>
            </a:r>
          </a:p>
          <a:p>
            <a:pPr marL="0" indent="0">
              <a:buNone/>
            </a:pPr>
            <a:r>
              <a:rPr lang="en-GB"/>
              <a:t>Focus on meaning, not wording.</a:t>
            </a:r>
          </a:p>
          <a:p>
            <a:endParaRPr lang="en-GB"/>
          </a:p>
        </p:txBody>
      </p:sp>
      <p:sp>
        <p:nvSpPr>
          <p:cNvPr id="7" name="TextBox 6">
            <a:extLst>
              <a:ext uri="{FF2B5EF4-FFF2-40B4-BE49-F238E27FC236}">
                <a16:creationId xmlns:a16="http://schemas.microsoft.com/office/drawing/2014/main" id="{2F7CD74C-4527-FBF2-4A61-5E3C8DFB8ED4}"/>
              </a:ext>
            </a:extLst>
          </p:cNvPr>
          <p:cNvSpPr txBox="1"/>
          <p:nvPr/>
        </p:nvSpPr>
        <p:spPr>
          <a:xfrm>
            <a:off x="1130968" y="1451810"/>
            <a:ext cx="5598693"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3000">
                <a:ea typeface="+mn-lt"/>
                <a:cs typeface="+mn-lt"/>
              </a:rPr>
              <a:t>Many small businesses struggle to keep customers. Long waiting times and poor communication often cause customer dissatisfaction. When customers feel unhappy, they are less likely to return or recommend the business to others. This shows that customer loyalty is important for business success.</a:t>
            </a:r>
          </a:p>
        </p:txBody>
      </p:sp>
    </p:spTree>
    <p:extLst>
      <p:ext uri="{BB962C8B-B14F-4D97-AF65-F5344CB8AC3E}">
        <p14:creationId xmlns:p14="http://schemas.microsoft.com/office/powerpoint/2010/main" val="3826139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18DC6-13FA-00F5-0B7D-209A3DAE1E3A}"/>
              </a:ext>
            </a:extLst>
          </p:cNvPr>
          <p:cNvSpPr>
            <a:spLocks noGrp="1"/>
          </p:cNvSpPr>
          <p:nvPr>
            <p:ph type="title"/>
          </p:nvPr>
        </p:nvSpPr>
        <p:spPr/>
        <p:txBody>
          <a:bodyPr/>
          <a:lstStyle/>
          <a:p>
            <a:r>
              <a:rPr lang="en-GB"/>
              <a:t>Possible key ideas </a:t>
            </a:r>
          </a:p>
        </p:txBody>
      </p:sp>
      <p:sp>
        <p:nvSpPr>
          <p:cNvPr id="3" name="Content Placeholder 2">
            <a:extLst>
              <a:ext uri="{FF2B5EF4-FFF2-40B4-BE49-F238E27FC236}">
                <a16:creationId xmlns:a16="http://schemas.microsoft.com/office/drawing/2014/main" id="{D39EDBD5-2C76-5FBC-F645-175266C23950}"/>
              </a:ext>
            </a:extLst>
          </p:cNvPr>
          <p:cNvSpPr>
            <a:spLocks noGrp="1"/>
          </p:cNvSpPr>
          <p:nvPr>
            <p:ph sz="half" idx="1"/>
          </p:nvPr>
        </p:nvSpPr>
        <p:spPr>
          <a:xfrm>
            <a:off x="1127124" y="1825625"/>
            <a:ext cx="5351572" cy="4351338"/>
          </a:xfrm>
        </p:spPr>
        <p:txBody>
          <a:bodyPr vert="horz" lIns="91440" tIns="45720" rIns="91440" bIns="45720" rtlCol="0" anchor="t">
            <a:noAutofit/>
          </a:bodyPr>
          <a:lstStyle/>
          <a:p>
            <a:r>
              <a:rPr lang="en-GB" sz="2600">
                <a:ea typeface="+mn-lt"/>
                <a:cs typeface="+mn-lt"/>
              </a:rPr>
              <a:t>Small businesses can lose customers easily </a:t>
            </a:r>
            <a:endParaRPr lang="en-GB" sz="2600"/>
          </a:p>
          <a:p>
            <a:r>
              <a:rPr lang="en-GB" sz="2600">
                <a:ea typeface="+mn-lt"/>
                <a:cs typeface="+mn-lt"/>
              </a:rPr>
              <a:t>Poor service (slow or unclear communication) leads to dissatisfaction  </a:t>
            </a:r>
            <a:endParaRPr lang="en-GB" sz="2600"/>
          </a:p>
          <a:p>
            <a:r>
              <a:rPr lang="en-GB" sz="2600">
                <a:ea typeface="+mn-lt"/>
                <a:cs typeface="+mn-lt"/>
              </a:rPr>
              <a:t>Unhappy customers are less likely to recommend the business </a:t>
            </a:r>
            <a:endParaRPr lang="en-GB" sz="2600"/>
          </a:p>
          <a:p>
            <a:r>
              <a:rPr lang="en-GB" sz="2600">
                <a:ea typeface="+mn-lt"/>
                <a:cs typeface="+mn-lt"/>
              </a:rPr>
              <a:t>Customer loyalty is important for business success </a:t>
            </a:r>
            <a:endParaRPr lang="en-GB" sz="2600"/>
          </a:p>
          <a:p>
            <a:r>
              <a:rPr lang="en-GB" sz="2600">
                <a:ea typeface="+mn-lt"/>
                <a:cs typeface="+mn-lt"/>
              </a:rPr>
              <a:t>Good service helps businesses keep customers and grow</a:t>
            </a:r>
            <a:endParaRPr lang="en-GB" sz="2600"/>
          </a:p>
          <a:p>
            <a:endParaRPr lang="en-GB"/>
          </a:p>
          <a:p>
            <a:endParaRPr lang="en-GB"/>
          </a:p>
        </p:txBody>
      </p:sp>
      <p:sp>
        <p:nvSpPr>
          <p:cNvPr id="4" name="Content Placeholder 3">
            <a:extLst>
              <a:ext uri="{FF2B5EF4-FFF2-40B4-BE49-F238E27FC236}">
                <a16:creationId xmlns:a16="http://schemas.microsoft.com/office/drawing/2014/main" id="{EEDB1D40-31AF-E34F-B63B-9447BA3107D8}"/>
              </a:ext>
            </a:extLst>
          </p:cNvPr>
          <p:cNvSpPr>
            <a:spLocks noGrp="1"/>
          </p:cNvSpPr>
          <p:nvPr>
            <p:ph sz="half" idx="2"/>
          </p:nvPr>
        </p:nvSpPr>
        <p:spPr>
          <a:xfrm>
            <a:off x="7060841" y="1825625"/>
            <a:ext cx="4292958" cy="4351338"/>
          </a:xfrm>
        </p:spPr>
        <p:style>
          <a:lnRef idx="2">
            <a:schemeClr val="accent2"/>
          </a:lnRef>
          <a:fillRef idx="1">
            <a:schemeClr val="lt1"/>
          </a:fillRef>
          <a:effectRef idx="0">
            <a:schemeClr val="accent2"/>
          </a:effectRef>
          <a:fontRef idx="minor">
            <a:schemeClr val="dk1"/>
          </a:fontRef>
        </p:style>
        <p:txBody>
          <a:bodyPr anchor="ctr">
            <a:normAutofit/>
          </a:bodyPr>
          <a:lstStyle/>
          <a:p>
            <a:pPr marL="0" indent="0" algn="ctr">
              <a:buNone/>
            </a:pPr>
            <a:r>
              <a:rPr lang="en-GB" sz="4000" b="1"/>
              <a:t>Paraphrasing starts with ideas, not copying sentences.</a:t>
            </a:r>
          </a:p>
        </p:txBody>
      </p:sp>
    </p:spTree>
    <p:extLst>
      <p:ext uri="{BB962C8B-B14F-4D97-AF65-F5344CB8AC3E}">
        <p14:creationId xmlns:p14="http://schemas.microsoft.com/office/powerpoint/2010/main" val="1106360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42576-2039-E021-EC94-2AD424EF77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97EDB7-FDAC-1D2B-2340-B7751063F72B}"/>
              </a:ext>
            </a:extLst>
          </p:cNvPr>
          <p:cNvSpPr>
            <a:spLocks noGrp="1"/>
          </p:cNvSpPr>
          <p:nvPr>
            <p:ph type="title"/>
          </p:nvPr>
        </p:nvSpPr>
        <p:spPr/>
        <p:txBody>
          <a:bodyPr/>
          <a:lstStyle/>
          <a:p>
            <a:r>
              <a:rPr lang="en-GB" sz="4000"/>
              <a:t>Spot the Difference: Paraphrasing Techniques</a:t>
            </a:r>
            <a:endParaRPr lang="en-US" sz="4000"/>
          </a:p>
        </p:txBody>
      </p:sp>
      <p:sp>
        <p:nvSpPr>
          <p:cNvPr id="5" name="Content Placeholder 4">
            <a:extLst>
              <a:ext uri="{FF2B5EF4-FFF2-40B4-BE49-F238E27FC236}">
                <a16:creationId xmlns:a16="http://schemas.microsoft.com/office/drawing/2014/main" id="{17026D35-91D0-7B7F-7CCE-645658BEA69A}"/>
              </a:ext>
            </a:extLst>
          </p:cNvPr>
          <p:cNvSpPr>
            <a:spLocks noGrp="1"/>
          </p:cNvSpPr>
          <p:nvPr>
            <p:ph idx="1"/>
          </p:nvPr>
        </p:nvSpPr>
        <p:spPr>
          <a:xfrm>
            <a:off x="838366" y="1715452"/>
            <a:ext cx="10515433" cy="988396"/>
          </a:xfrm>
        </p:spPr>
        <p:txBody>
          <a:bodyPr vert="horz" lIns="91440" tIns="45720" rIns="91440" bIns="45720" rtlCol="0" anchor="t">
            <a:normAutofit/>
          </a:bodyPr>
          <a:lstStyle/>
          <a:p>
            <a:pPr marL="0" indent="0">
              <a:buNone/>
            </a:pPr>
            <a:r>
              <a:rPr lang="en-US" sz="2400"/>
              <a:t>Work in pairs.  Look at the two texts next to each other and try and spot what has changed. Make note of the changes.</a:t>
            </a:r>
            <a:endParaRPr lang="en-US"/>
          </a:p>
        </p:txBody>
      </p:sp>
      <p:sp>
        <p:nvSpPr>
          <p:cNvPr id="6" name="TextBox 5">
            <a:extLst>
              <a:ext uri="{FF2B5EF4-FFF2-40B4-BE49-F238E27FC236}">
                <a16:creationId xmlns:a16="http://schemas.microsoft.com/office/drawing/2014/main" id="{1A8382BA-0FD5-E4F2-AC9B-CE7B9DC5B281}"/>
              </a:ext>
            </a:extLst>
          </p:cNvPr>
          <p:cNvSpPr txBox="1"/>
          <p:nvPr/>
        </p:nvSpPr>
        <p:spPr>
          <a:xfrm>
            <a:off x="224589" y="2703094"/>
            <a:ext cx="5446294"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800" b="1"/>
              <a:t>Original:</a:t>
            </a:r>
          </a:p>
          <a:p>
            <a:pPr algn="just"/>
            <a:r>
              <a:rPr lang="en-US" sz="2600"/>
              <a:t>Many small businesses struggle to keep customers. Long waiting times and poor communication often cause customer dissatisfaction. When customers feel unhappy, they are less likely to return or recommend the business to others. This shows that customer loyalty is important for business success.</a:t>
            </a:r>
          </a:p>
          <a:p>
            <a:pPr algn="just"/>
            <a:endParaRPr lang="en-US" b="1"/>
          </a:p>
        </p:txBody>
      </p:sp>
      <p:sp>
        <p:nvSpPr>
          <p:cNvPr id="7" name="TextBox 6">
            <a:extLst>
              <a:ext uri="{FF2B5EF4-FFF2-40B4-BE49-F238E27FC236}">
                <a16:creationId xmlns:a16="http://schemas.microsoft.com/office/drawing/2014/main" id="{9FF1C428-931A-4ABC-51FE-4DE78B50E96D}"/>
              </a:ext>
            </a:extLst>
          </p:cNvPr>
          <p:cNvSpPr txBox="1"/>
          <p:nvPr/>
        </p:nvSpPr>
        <p:spPr>
          <a:xfrm>
            <a:off x="6087978" y="2712057"/>
            <a:ext cx="5834135"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2800" b="1" dirty="0"/>
              <a:t>Paraphrased Text:</a:t>
            </a:r>
            <a:endParaRPr lang="en-US" dirty="0"/>
          </a:p>
          <a:p>
            <a:pPr algn="just"/>
            <a:r>
              <a:rPr lang="en-US" sz="2600" dirty="0">
                <a:ea typeface="+mn-lt"/>
                <a:cs typeface="+mn-lt"/>
              </a:rPr>
              <a:t>Long waits and unclear communication can make customers dissatisfied, which can make it harder for small businesses to keep them. Customers who have a negative experience may not visit the business again or suggest it to other people. Overall, loyal customers are important for businesses to succeed.</a:t>
            </a:r>
            <a:endParaRPr lang="en-US" dirty="0">
              <a:ea typeface="+mn-lt"/>
              <a:cs typeface="+mn-lt"/>
            </a:endParaRPr>
          </a:p>
          <a:p>
            <a:pPr algn="just"/>
            <a:endParaRPr lang="en-US" sz="2600"/>
          </a:p>
          <a:p>
            <a:pPr algn="just"/>
            <a:endParaRPr lang="en-US" b="1"/>
          </a:p>
        </p:txBody>
      </p:sp>
    </p:spTree>
    <p:extLst>
      <p:ext uri="{BB962C8B-B14F-4D97-AF65-F5344CB8AC3E}">
        <p14:creationId xmlns:p14="http://schemas.microsoft.com/office/powerpoint/2010/main" val="1933071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DE7D4-B31F-6063-6AEA-1DAAD677DE73}"/>
              </a:ext>
            </a:extLst>
          </p:cNvPr>
          <p:cNvSpPr>
            <a:spLocks noGrp="1"/>
          </p:cNvSpPr>
          <p:nvPr>
            <p:ph type="title"/>
          </p:nvPr>
        </p:nvSpPr>
        <p:spPr/>
        <p:txBody>
          <a:bodyPr/>
          <a:lstStyle/>
          <a:p>
            <a:r>
              <a:rPr lang="en-US"/>
              <a:t>What did you notice?</a:t>
            </a:r>
          </a:p>
        </p:txBody>
      </p:sp>
      <p:sp>
        <p:nvSpPr>
          <p:cNvPr id="3" name="Content Placeholder 2">
            <a:extLst>
              <a:ext uri="{FF2B5EF4-FFF2-40B4-BE49-F238E27FC236}">
                <a16:creationId xmlns:a16="http://schemas.microsoft.com/office/drawing/2014/main" id="{61346429-7764-E446-CAB7-629A52F59625}"/>
              </a:ext>
            </a:extLst>
          </p:cNvPr>
          <p:cNvSpPr>
            <a:spLocks noGrp="1"/>
          </p:cNvSpPr>
          <p:nvPr>
            <p:ph idx="1"/>
          </p:nvPr>
        </p:nvSpPr>
        <p:spPr>
          <a:xfrm>
            <a:off x="724558" y="2012231"/>
            <a:ext cx="10873657" cy="4164732"/>
          </a:xfrm>
        </p:spPr>
        <p:txBody>
          <a:bodyPr vert="horz" lIns="91440" tIns="45720" rIns="91440" bIns="45720" rtlCol="0" anchor="t">
            <a:normAutofit/>
          </a:bodyPr>
          <a:lstStyle/>
          <a:p>
            <a:r>
              <a:rPr lang="en-US">
                <a:ea typeface="+mn-lt"/>
                <a:cs typeface="+mn-lt"/>
              </a:rPr>
              <a:t>Look at your notes from the activity </a:t>
            </a:r>
            <a:endParaRPr lang="en-US"/>
          </a:p>
          <a:p>
            <a:r>
              <a:rPr lang="en-US">
                <a:ea typeface="+mn-lt"/>
                <a:cs typeface="+mn-lt"/>
              </a:rPr>
              <a:t>What differences did you find? </a:t>
            </a:r>
            <a:endParaRPr lang="en-US"/>
          </a:p>
          <a:p>
            <a:r>
              <a:rPr lang="en-US">
                <a:ea typeface="+mn-lt"/>
                <a:cs typeface="+mn-lt"/>
              </a:rPr>
              <a:t>Talk with another pair</a:t>
            </a:r>
            <a:endParaRPr lang="en-US"/>
          </a:p>
          <a:p>
            <a:pPr marL="0" indent="0">
              <a:buNone/>
            </a:pPr>
            <a:r>
              <a:rPr lang="en-US" b="1">
                <a:ea typeface="+mn-lt"/>
                <a:cs typeface="+mn-lt"/>
              </a:rPr>
              <a:t>Think:</a:t>
            </a:r>
            <a:endParaRPr lang="en-US" b="1"/>
          </a:p>
          <a:p>
            <a:r>
              <a:rPr lang="en-US">
                <a:ea typeface="+mn-lt"/>
                <a:cs typeface="+mn-lt"/>
              </a:rPr>
              <a:t>What changed in the wording? </a:t>
            </a:r>
            <a:endParaRPr lang="en-US"/>
          </a:p>
          <a:p>
            <a:r>
              <a:rPr lang="en-US">
                <a:ea typeface="+mn-lt"/>
                <a:cs typeface="+mn-lt"/>
              </a:rPr>
              <a:t>What stayed the same?</a:t>
            </a:r>
            <a:endParaRPr lang="en-US"/>
          </a:p>
          <a:p>
            <a:endParaRPr lang="en-US"/>
          </a:p>
        </p:txBody>
      </p:sp>
    </p:spTree>
    <p:extLst>
      <p:ext uri="{BB962C8B-B14F-4D97-AF65-F5344CB8AC3E}">
        <p14:creationId xmlns:p14="http://schemas.microsoft.com/office/powerpoint/2010/main" val="35519992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2A364-1EFA-9168-6959-04ABD3D5A978}"/>
              </a:ext>
            </a:extLst>
          </p:cNvPr>
          <p:cNvSpPr>
            <a:spLocks noGrp="1"/>
          </p:cNvSpPr>
          <p:nvPr>
            <p:ph type="title"/>
          </p:nvPr>
        </p:nvSpPr>
        <p:spPr/>
        <p:txBody>
          <a:bodyPr/>
          <a:lstStyle/>
          <a:p>
            <a:r>
              <a:rPr lang="en-GB"/>
              <a:t>Simple Paraphrasing Techniques</a:t>
            </a:r>
          </a:p>
        </p:txBody>
      </p:sp>
      <p:sp>
        <p:nvSpPr>
          <p:cNvPr id="3" name="Content Placeholder 2">
            <a:extLst>
              <a:ext uri="{FF2B5EF4-FFF2-40B4-BE49-F238E27FC236}">
                <a16:creationId xmlns:a16="http://schemas.microsoft.com/office/drawing/2014/main" id="{23B802AD-0CE2-EF51-CC58-9E36942E0171}"/>
              </a:ext>
            </a:extLst>
          </p:cNvPr>
          <p:cNvSpPr>
            <a:spLocks noGrp="1"/>
          </p:cNvSpPr>
          <p:nvPr>
            <p:ph sz="half" idx="1"/>
          </p:nvPr>
        </p:nvSpPr>
        <p:spPr>
          <a:xfrm>
            <a:off x="1127124" y="1689267"/>
            <a:ext cx="10485045" cy="5017085"/>
          </a:xfrm>
        </p:spPr>
        <p:txBody>
          <a:bodyPr vert="horz" lIns="91440" tIns="45720" rIns="91440" bIns="45720" rtlCol="0" anchor="t">
            <a:noAutofit/>
          </a:bodyPr>
          <a:lstStyle/>
          <a:p>
            <a:pPr marL="0" indent="0">
              <a:buNone/>
            </a:pPr>
            <a:r>
              <a:rPr lang="en-GB" sz="4000" b="1" dirty="0"/>
              <a:t>You can paraphrase by:</a:t>
            </a:r>
          </a:p>
          <a:p>
            <a:pPr marL="514350" indent="-514350">
              <a:buAutoNum type="arabicParenR"/>
            </a:pPr>
            <a:r>
              <a:rPr lang="en-GB" sz="3000" dirty="0"/>
              <a:t>Using synonyms:</a:t>
            </a:r>
            <a:r>
              <a:rPr lang="en-GB" sz="3000" b="1" dirty="0"/>
              <a:t> unhappy → dissatisfied; </a:t>
            </a:r>
            <a:r>
              <a:rPr lang="en-GB" sz="3000" b="1" dirty="0">
                <a:ea typeface="+mn-lt"/>
                <a:cs typeface="+mn-lt"/>
              </a:rPr>
              <a:t>poor → unclear</a:t>
            </a:r>
          </a:p>
          <a:p>
            <a:pPr marL="514350" indent="-514350">
              <a:buAutoNum type="arabicParenR"/>
            </a:pPr>
            <a:endParaRPr lang="en-GB" sz="1600" b="1"/>
          </a:p>
          <a:p>
            <a:pPr marL="514350" indent="-514350">
              <a:buAutoNum type="arabicParenR"/>
            </a:pPr>
            <a:r>
              <a:rPr lang="en-GB" sz="3000" dirty="0"/>
              <a:t>Changing word order</a:t>
            </a:r>
          </a:p>
          <a:p>
            <a:pPr marL="514350" indent="-514350">
              <a:buAutoNum type="arabicParenR"/>
            </a:pPr>
            <a:endParaRPr lang="en-GB" sz="1600"/>
          </a:p>
          <a:p>
            <a:pPr marL="514350" indent="-514350">
              <a:buAutoNum type="arabicParenR"/>
            </a:pPr>
            <a:r>
              <a:rPr lang="en-GB" sz="3000" dirty="0"/>
              <a:t>Combining sentences</a:t>
            </a:r>
          </a:p>
          <a:p>
            <a:pPr marL="514350" indent="-514350">
              <a:buAutoNum type="arabicParenR"/>
            </a:pPr>
            <a:endParaRPr lang="en-GB" sz="1600">
              <a:solidFill>
                <a:srgbClr val="000000"/>
              </a:solidFill>
              <a:latin typeface="Aptos"/>
              <a:cs typeface="Segoe UI"/>
            </a:endParaRPr>
          </a:p>
          <a:p>
            <a:pPr marL="514350" indent="-514350">
              <a:buAutoNum type="arabicParenR"/>
            </a:pPr>
            <a:r>
              <a:rPr lang="en-GB" sz="3000" dirty="0">
                <a:solidFill>
                  <a:srgbClr val="000000"/>
                </a:solidFill>
                <a:latin typeface="Aptos"/>
                <a:cs typeface="Segoe UI"/>
              </a:rPr>
              <a:t>Changing word form:</a:t>
            </a:r>
            <a:endParaRPr lang="en-GB" sz="3000" dirty="0"/>
          </a:p>
          <a:p>
            <a:pPr marL="0" indent="0">
              <a:buNone/>
            </a:pPr>
            <a:r>
              <a:rPr lang="en-GB" sz="3000" dirty="0">
                <a:solidFill>
                  <a:srgbClr val="000000"/>
                </a:solidFill>
                <a:latin typeface="Aptos"/>
                <a:cs typeface="Segoe UI"/>
              </a:rPr>
              <a:t>The</a:t>
            </a:r>
            <a:r>
              <a:rPr lang="en-GB" sz="3000" dirty="0">
                <a:cs typeface="Segoe UI"/>
              </a:rPr>
              <a:t> business is a success→ The business is </a:t>
            </a:r>
            <a:r>
              <a:rPr lang="en-GB" sz="3000" b="1" dirty="0">
                <a:cs typeface="Segoe UI"/>
              </a:rPr>
              <a:t>successful</a:t>
            </a:r>
            <a:r>
              <a:rPr lang="en-GB" sz="3000" dirty="0">
                <a:cs typeface="Segoe UI"/>
              </a:rPr>
              <a:t>.</a:t>
            </a:r>
            <a:endParaRPr lang="en-GB" sz="3000" dirty="0"/>
          </a:p>
          <a:p>
            <a:pPr marL="0" indent="0">
              <a:buNone/>
            </a:pPr>
            <a:r>
              <a:rPr lang="en-GB" sz="3000" dirty="0">
                <a:ea typeface="+mn-lt"/>
                <a:cs typeface="+mn-lt"/>
              </a:rPr>
              <a:t>customer dissatisfaction → customers become </a:t>
            </a:r>
            <a:r>
              <a:rPr lang="en-GB" sz="3000" b="1" dirty="0">
                <a:ea typeface="+mn-lt"/>
                <a:cs typeface="+mn-lt"/>
              </a:rPr>
              <a:t>dissatisfied</a:t>
            </a:r>
            <a:endParaRPr lang="en-GB" b="1" dirty="0"/>
          </a:p>
          <a:p>
            <a:pPr marL="514350" indent="-514350">
              <a:buAutoNum type="arabicParenR"/>
            </a:pPr>
            <a:endParaRPr lang="en-GB"/>
          </a:p>
          <a:p>
            <a:pPr marL="514350" indent="-514350">
              <a:buAutoNum type="arabicParenR"/>
            </a:pPr>
            <a:endParaRPr lang="en-GB"/>
          </a:p>
          <a:p>
            <a:pPr marL="971550" lvl="1" indent="-514350">
              <a:buAutoNum type="arabicPeriod"/>
            </a:pPr>
            <a:endParaRPr lang="en-GB"/>
          </a:p>
          <a:p>
            <a:pPr marL="342900" indent="-342900">
              <a:buAutoNum type="arabicParenR"/>
            </a:pPr>
            <a:endParaRPr lang="en-US"/>
          </a:p>
          <a:p>
            <a:pPr marL="514350" indent="-514350">
              <a:buAutoNum type="arabicParenR"/>
            </a:pPr>
            <a:endParaRPr lang="en-GB"/>
          </a:p>
          <a:p>
            <a:pPr marL="742950" indent="-742950">
              <a:buAutoNum type="arabicParenR"/>
            </a:pPr>
            <a:endParaRPr lang="en-GB" sz="3600"/>
          </a:p>
          <a:p>
            <a:pPr lvl="1">
              <a:buAutoNum type="arabicPeriod"/>
            </a:pPr>
            <a:endParaRPr lang="en-GB" sz="3600"/>
          </a:p>
          <a:p>
            <a:pPr>
              <a:buAutoNum type="arabicParenR"/>
            </a:pPr>
            <a:endParaRPr lang="en-GB" sz="4400"/>
          </a:p>
          <a:p>
            <a:pPr>
              <a:buAutoNum type="arabicParenR"/>
            </a:pPr>
            <a:endParaRPr lang="en-GB"/>
          </a:p>
        </p:txBody>
      </p:sp>
    </p:spTree>
    <p:extLst>
      <p:ext uri="{BB962C8B-B14F-4D97-AF65-F5344CB8AC3E}">
        <p14:creationId xmlns:p14="http://schemas.microsoft.com/office/powerpoint/2010/main" val="2998211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D2154-7EF9-3984-CE77-77FEE867AF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217A499-3967-AD68-4F17-1E33E68982E8}"/>
              </a:ext>
            </a:extLst>
          </p:cNvPr>
          <p:cNvSpPr>
            <a:spLocks noGrp="1"/>
          </p:cNvSpPr>
          <p:nvPr>
            <p:ph type="title"/>
          </p:nvPr>
        </p:nvSpPr>
        <p:spPr/>
        <p:txBody>
          <a:bodyPr/>
          <a:lstStyle/>
          <a:p>
            <a:r>
              <a:rPr lang="en-GB"/>
              <a:t>Back to Nick</a:t>
            </a:r>
            <a:endParaRPr lang="en-US"/>
          </a:p>
        </p:txBody>
      </p:sp>
      <p:sp>
        <p:nvSpPr>
          <p:cNvPr id="3" name="Content Placeholder 2">
            <a:extLst>
              <a:ext uri="{FF2B5EF4-FFF2-40B4-BE49-F238E27FC236}">
                <a16:creationId xmlns:a16="http://schemas.microsoft.com/office/drawing/2014/main" id="{460F80AE-E958-D930-D7F6-737EEA442E58}"/>
              </a:ext>
            </a:extLst>
          </p:cNvPr>
          <p:cNvSpPr>
            <a:spLocks noGrp="1"/>
          </p:cNvSpPr>
          <p:nvPr>
            <p:ph sz="half" idx="1"/>
          </p:nvPr>
        </p:nvSpPr>
        <p:spPr>
          <a:xfrm>
            <a:off x="321358" y="2012231"/>
            <a:ext cx="7179966" cy="4164732"/>
          </a:xfrm>
        </p:spPr>
        <p:txBody>
          <a:bodyPr vert="horz" lIns="91440" tIns="45720" rIns="91440" bIns="45720" rtlCol="0" anchor="t">
            <a:noAutofit/>
          </a:bodyPr>
          <a:lstStyle/>
          <a:p>
            <a:pPr marL="0" indent="0">
              <a:buNone/>
            </a:pPr>
            <a:r>
              <a:rPr lang="en-GB" sz="2800">
                <a:ea typeface="+mn-lt"/>
                <a:cs typeface="+mn-lt"/>
              </a:rPr>
              <a:t>Remember Nick? </a:t>
            </a:r>
          </a:p>
          <a:p>
            <a:pPr marL="0" indent="0">
              <a:buNone/>
            </a:pPr>
            <a:r>
              <a:rPr lang="en-GB" sz="2800">
                <a:ea typeface="+mn-lt"/>
                <a:cs typeface="+mn-lt"/>
              </a:rPr>
              <a:t>He's been working on his paraphrasing after feedback from his last report. In his next report he has paraphrased the below: </a:t>
            </a:r>
            <a:endParaRPr lang="en-GB" sz="2800"/>
          </a:p>
          <a:p>
            <a:pPr marL="0" indent="0">
              <a:buNone/>
            </a:pPr>
            <a:r>
              <a:rPr lang="en-GB" sz="2800">
                <a:ea typeface="+mn-lt"/>
                <a:cs typeface="+mn-lt"/>
              </a:rPr>
              <a:t>"Teamwork in business helps employees complete tasks more efficiently" (Brown, 2025, p.5) </a:t>
            </a:r>
            <a:endParaRPr lang="en-GB" sz="2800"/>
          </a:p>
          <a:p>
            <a:pPr marL="0" indent="0">
              <a:buNone/>
            </a:pPr>
            <a:endParaRPr lang="en-GB" sz="1200">
              <a:ea typeface="+mn-lt"/>
              <a:cs typeface="+mn-lt"/>
            </a:endParaRPr>
          </a:p>
          <a:p>
            <a:pPr marL="0" indent="0">
              <a:buNone/>
            </a:pPr>
            <a:r>
              <a:rPr lang="en-GB" sz="2800">
                <a:ea typeface="+mn-lt"/>
                <a:cs typeface="+mn-lt"/>
              </a:rPr>
              <a:t>Nick changes this to: </a:t>
            </a:r>
            <a:endParaRPr lang="en-GB" sz="2800"/>
          </a:p>
          <a:p>
            <a:pPr marL="0" indent="0">
              <a:buNone/>
            </a:pPr>
            <a:r>
              <a:rPr lang="en-GB" sz="2800">
                <a:ea typeface="+mn-lt"/>
                <a:cs typeface="+mn-lt"/>
              </a:rPr>
              <a:t>Cooperation in business helps employees finish tasks more efficiently (Brown, 2025).</a:t>
            </a:r>
            <a:endParaRPr lang="en-GB" sz="2800"/>
          </a:p>
        </p:txBody>
      </p:sp>
      <p:sp>
        <p:nvSpPr>
          <p:cNvPr id="4" name="Content Placeholder 3">
            <a:extLst>
              <a:ext uri="{FF2B5EF4-FFF2-40B4-BE49-F238E27FC236}">
                <a16:creationId xmlns:a16="http://schemas.microsoft.com/office/drawing/2014/main" id="{D657B646-28CB-5EBE-959C-3431BE5F4337}"/>
              </a:ext>
            </a:extLst>
          </p:cNvPr>
          <p:cNvSpPr>
            <a:spLocks noGrp="1"/>
          </p:cNvSpPr>
          <p:nvPr>
            <p:ph sz="half" idx="2"/>
          </p:nvPr>
        </p:nvSpPr>
        <p:spPr>
          <a:xfrm>
            <a:off x="7886366" y="2012231"/>
            <a:ext cx="3790717" cy="4164732"/>
          </a:xfrm>
        </p:spPr>
        <p:txBody>
          <a:bodyPr vert="horz" lIns="91440" tIns="45720" rIns="91440" bIns="45720" rtlCol="0" anchor="t">
            <a:normAutofit/>
          </a:bodyPr>
          <a:lstStyle/>
          <a:p>
            <a:pPr marL="0" indent="0">
              <a:buNone/>
            </a:pPr>
            <a:r>
              <a:rPr lang="en-GB"/>
              <a:t>Discuss with a partner:</a:t>
            </a:r>
          </a:p>
          <a:p>
            <a:pPr marL="514350" indent="-514350">
              <a:lnSpc>
                <a:spcPct val="100000"/>
              </a:lnSpc>
              <a:spcBef>
                <a:spcPct val="0"/>
              </a:spcBef>
              <a:spcAft>
                <a:spcPct val="0"/>
              </a:spcAft>
              <a:buAutoNum type="arabicParenR"/>
            </a:pPr>
            <a:r>
              <a:rPr lang="en-US" sz="2800">
                <a:latin typeface="Segoe UI"/>
                <a:cs typeface="Segoe UI"/>
              </a:rPr>
              <a:t>What has Nick changed from the original?</a:t>
            </a:r>
          </a:p>
          <a:p>
            <a:pPr marL="514350" indent="-514350">
              <a:lnSpc>
                <a:spcPct val="100000"/>
              </a:lnSpc>
              <a:spcBef>
                <a:spcPct val="0"/>
              </a:spcBef>
              <a:spcAft>
                <a:spcPct val="0"/>
              </a:spcAft>
              <a:buAutoNum type="arabicParenR"/>
            </a:pPr>
            <a:r>
              <a:rPr lang="en-US" sz="2800">
                <a:latin typeface="Segoe UI"/>
                <a:cs typeface="Segoe UI"/>
              </a:rPr>
              <a:t>Will Nick's teacher be happy with this? Why or why not?</a:t>
            </a:r>
          </a:p>
          <a:p>
            <a:pPr marL="0" indent="0">
              <a:buNone/>
            </a:pPr>
            <a:endParaRPr lang="en-GB"/>
          </a:p>
        </p:txBody>
      </p:sp>
    </p:spTree>
    <p:extLst>
      <p:ext uri="{BB962C8B-B14F-4D97-AF65-F5344CB8AC3E}">
        <p14:creationId xmlns:p14="http://schemas.microsoft.com/office/powerpoint/2010/main" val="1737698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6E7D2-248A-F575-E513-0F044AA47D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F27388-86C2-71F4-AB51-D1045AA24D75}"/>
              </a:ext>
            </a:extLst>
          </p:cNvPr>
          <p:cNvSpPr>
            <a:spLocks noGrp="1"/>
          </p:cNvSpPr>
          <p:nvPr>
            <p:ph type="title"/>
          </p:nvPr>
        </p:nvSpPr>
        <p:spPr/>
        <p:txBody>
          <a:bodyPr/>
          <a:lstStyle/>
          <a:p>
            <a:r>
              <a:rPr lang="en-GB"/>
              <a:t>Back to Nick</a:t>
            </a:r>
            <a:endParaRPr lang="en-US"/>
          </a:p>
        </p:txBody>
      </p:sp>
      <p:sp>
        <p:nvSpPr>
          <p:cNvPr id="3" name="Content Placeholder 2">
            <a:extLst>
              <a:ext uri="{FF2B5EF4-FFF2-40B4-BE49-F238E27FC236}">
                <a16:creationId xmlns:a16="http://schemas.microsoft.com/office/drawing/2014/main" id="{84E58368-EB0F-ED88-4E42-B6488F6F6B7F}"/>
              </a:ext>
            </a:extLst>
          </p:cNvPr>
          <p:cNvSpPr>
            <a:spLocks noGrp="1"/>
          </p:cNvSpPr>
          <p:nvPr>
            <p:ph sz="half" idx="1"/>
          </p:nvPr>
        </p:nvSpPr>
        <p:spPr>
          <a:xfrm>
            <a:off x="437314" y="2012231"/>
            <a:ext cx="6782402" cy="4164732"/>
          </a:xfrm>
        </p:spPr>
        <p:txBody>
          <a:bodyPr vert="horz" lIns="91440" tIns="45720" rIns="91440" bIns="45720" rtlCol="0" anchor="t">
            <a:noAutofit/>
          </a:bodyPr>
          <a:lstStyle/>
          <a:p>
            <a:pPr marL="514350" indent="-514350">
              <a:buAutoNum type="arabicParenR"/>
            </a:pPr>
            <a:r>
              <a:rPr lang="en-GB" sz="2600">
                <a:ea typeface="+mn-lt"/>
                <a:cs typeface="+mn-lt"/>
              </a:rPr>
              <a:t>What has Nick changed from the original? </a:t>
            </a:r>
            <a:endParaRPr lang="en-US"/>
          </a:p>
          <a:p>
            <a:pPr>
              <a:buNone/>
            </a:pPr>
            <a:r>
              <a:rPr lang="en-GB" sz="2600">
                <a:ea typeface="+mn-lt"/>
                <a:cs typeface="+mn-lt"/>
              </a:rPr>
              <a:t>'Teamwork' → 'Cooperation', 'finish'→ 'complete' </a:t>
            </a:r>
            <a:endParaRPr lang="en-GB"/>
          </a:p>
          <a:p>
            <a:pPr>
              <a:buNone/>
            </a:pPr>
            <a:r>
              <a:rPr lang="en-GB" sz="2600">
                <a:ea typeface="+mn-lt"/>
                <a:cs typeface="+mn-lt"/>
              </a:rPr>
              <a:t>2) Will Nick's teacher be happy with this? Why or why not? </a:t>
            </a:r>
            <a:endParaRPr lang="en-GB">
              <a:ea typeface="+mn-lt"/>
              <a:cs typeface="+mn-lt"/>
            </a:endParaRPr>
          </a:p>
          <a:p>
            <a:pPr>
              <a:buNone/>
            </a:pPr>
            <a:r>
              <a:rPr lang="en-GB" sz="4000" b="1">
                <a:ea typeface="+mn-lt"/>
                <a:cs typeface="+mn-lt"/>
              </a:rPr>
              <a:t>No! </a:t>
            </a:r>
          </a:p>
          <a:p>
            <a:pPr>
              <a:buNone/>
            </a:pPr>
            <a:r>
              <a:rPr lang="en-GB" sz="2600">
                <a:ea typeface="+mn-lt"/>
                <a:cs typeface="+mn-lt"/>
              </a:rPr>
              <a:t>Nick has not changed enough of the original. </a:t>
            </a:r>
            <a:endParaRPr lang="en-GB">
              <a:ea typeface="+mn-lt"/>
              <a:cs typeface="+mn-lt"/>
            </a:endParaRPr>
          </a:p>
          <a:p>
            <a:pPr>
              <a:buNone/>
            </a:pPr>
            <a:r>
              <a:rPr lang="en-GB" sz="2600">
                <a:ea typeface="+mn-lt"/>
                <a:cs typeface="+mn-lt"/>
              </a:rPr>
              <a:t>He has only selected two key words and used </a:t>
            </a:r>
            <a:endParaRPr lang="en-GB">
              <a:ea typeface="+mn-lt"/>
              <a:cs typeface="+mn-lt"/>
            </a:endParaRPr>
          </a:p>
          <a:p>
            <a:pPr>
              <a:buNone/>
            </a:pPr>
            <a:r>
              <a:rPr lang="en-GB" sz="2600">
                <a:ea typeface="+mn-lt"/>
                <a:cs typeface="+mn-lt"/>
              </a:rPr>
              <a:t>synonyms. This is not enough of a change. </a:t>
            </a:r>
            <a:endParaRPr lang="en-GB">
              <a:ea typeface="+mn-lt"/>
              <a:cs typeface="+mn-lt"/>
            </a:endParaRPr>
          </a:p>
          <a:p>
            <a:pPr>
              <a:buNone/>
            </a:pPr>
            <a:endParaRPr lang="en-GB"/>
          </a:p>
          <a:p>
            <a:pPr>
              <a:buNone/>
            </a:pPr>
            <a:endParaRPr lang="en-GB"/>
          </a:p>
          <a:p>
            <a:pPr>
              <a:buNone/>
            </a:pPr>
            <a:endParaRPr lang="en-GB"/>
          </a:p>
          <a:p>
            <a:pPr>
              <a:buNone/>
            </a:pPr>
            <a:r>
              <a:rPr lang="en-GB" sz="2600">
                <a:ea typeface="+mn-lt"/>
                <a:cs typeface="+mn-lt"/>
              </a:rPr>
              <a:t>REMEMBER: Effective paraphrasing is a combination of</a:t>
            </a:r>
            <a:endParaRPr lang="en-GB"/>
          </a:p>
          <a:p>
            <a:pPr>
              <a:buNone/>
            </a:pPr>
            <a:r>
              <a:rPr lang="en-GB" sz="2600">
                <a:ea typeface="+mn-lt"/>
                <a:cs typeface="+mn-lt"/>
              </a:rPr>
              <a:t>paraphrasing techniques! Changing only a few key words</a:t>
            </a:r>
            <a:endParaRPr lang="en-GB"/>
          </a:p>
          <a:p>
            <a:pPr>
              <a:buNone/>
            </a:pPr>
            <a:r>
              <a:rPr lang="en-GB" sz="2600">
                <a:ea typeface="+mn-lt"/>
                <a:cs typeface="+mn-lt"/>
              </a:rPr>
              <a:t>still keeps the majority of the paraphrase the same! </a:t>
            </a:r>
            <a:endParaRPr lang="en-GB"/>
          </a:p>
          <a:p>
            <a:pPr>
              <a:buNone/>
            </a:pPr>
            <a:endParaRPr lang="en-GB"/>
          </a:p>
          <a:p>
            <a:pPr marL="0" indent="0">
              <a:buNone/>
            </a:pPr>
            <a:endParaRPr lang="en-GB"/>
          </a:p>
        </p:txBody>
      </p:sp>
      <p:sp>
        <p:nvSpPr>
          <p:cNvPr id="4" name="Content Placeholder 3">
            <a:extLst>
              <a:ext uri="{FF2B5EF4-FFF2-40B4-BE49-F238E27FC236}">
                <a16:creationId xmlns:a16="http://schemas.microsoft.com/office/drawing/2014/main" id="{1C853993-D75B-7996-5A53-5669FD078545}"/>
              </a:ext>
            </a:extLst>
          </p:cNvPr>
          <p:cNvSpPr>
            <a:spLocks noGrp="1"/>
          </p:cNvSpPr>
          <p:nvPr>
            <p:ph sz="half" idx="2"/>
          </p:nvPr>
        </p:nvSpPr>
        <p:spPr>
          <a:xfrm>
            <a:off x="7555062" y="1879710"/>
            <a:ext cx="3790717" cy="4843905"/>
          </a:xfrm>
          <a:ln w="28575"/>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pPr marL="0" indent="0" algn="ctr">
              <a:buNone/>
            </a:pPr>
            <a:r>
              <a:rPr lang="en-GB" sz="2800" b="1"/>
              <a:t>REMEMBER: </a:t>
            </a:r>
            <a:endParaRPr lang="en-GB" sz="2800" b="1">
              <a:cs typeface="Segoe UI"/>
            </a:endParaRPr>
          </a:p>
          <a:p>
            <a:pPr marL="0" indent="0" algn="ctr">
              <a:buNone/>
            </a:pPr>
            <a:r>
              <a:rPr lang="en-GB" sz="2800"/>
              <a:t>Effective paraphrasing is a </a:t>
            </a:r>
            <a:r>
              <a:rPr lang="en-GB" sz="4000" b="1"/>
              <a:t>combination</a:t>
            </a:r>
            <a:r>
              <a:rPr lang="en-GB" sz="2800"/>
              <a:t> </a:t>
            </a:r>
            <a:endParaRPr lang="en-GB" sz="2800">
              <a:cs typeface="Segoe UI"/>
            </a:endParaRPr>
          </a:p>
          <a:p>
            <a:pPr marL="0" indent="0" algn="ctr">
              <a:buNone/>
            </a:pPr>
            <a:r>
              <a:rPr lang="en-GB" sz="2800"/>
              <a:t>of paraphrasing techniques! </a:t>
            </a:r>
            <a:endParaRPr lang="en-GB" sz="2800">
              <a:cs typeface="Segoe UI"/>
            </a:endParaRPr>
          </a:p>
          <a:p>
            <a:pPr marL="0" indent="0" algn="ctr">
              <a:buNone/>
            </a:pPr>
            <a:r>
              <a:rPr lang="en-GB" sz="2800"/>
              <a:t>Changing only a few key words</a:t>
            </a:r>
            <a:endParaRPr lang="en-GB" sz="2800">
              <a:cs typeface="Segoe UI"/>
            </a:endParaRPr>
          </a:p>
          <a:p>
            <a:pPr algn="ctr">
              <a:buNone/>
            </a:pPr>
            <a:r>
              <a:rPr lang="en-GB" sz="2800"/>
              <a:t>still keeps the majority of the paraphrase the same! </a:t>
            </a:r>
          </a:p>
          <a:p>
            <a:pPr algn="ctr">
              <a:buNone/>
            </a:pPr>
            <a:endParaRPr lang="en-GB" sz="3600"/>
          </a:p>
          <a:p>
            <a:pPr marL="0" indent="0" algn="ctr">
              <a:buNone/>
            </a:pPr>
            <a:endParaRPr lang="en-GB" sz="3600"/>
          </a:p>
        </p:txBody>
      </p:sp>
    </p:spTree>
    <p:extLst>
      <p:ext uri="{BB962C8B-B14F-4D97-AF65-F5344CB8AC3E}">
        <p14:creationId xmlns:p14="http://schemas.microsoft.com/office/powerpoint/2010/main" val="272346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0"/>
                                        <p:tgtEl>
                                          <p:spTgt spid="4">
                                            <p:txEl>
                                              <p:pRg st="2" end="2"/>
                                            </p:txEl>
                                          </p:spTgt>
                                        </p:tgtEl>
                                      </p:cBhvr>
                                    </p:animEffect>
                                    <p:anim calcmode="lin" valueType="num">
                                      <p:cBhvr>
                                        <p:cTn id="1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1000"/>
                                        <p:tgtEl>
                                          <p:spTgt spid="4">
                                            <p:txEl>
                                              <p:pRg st="3" end="3"/>
                                            </p:txEl>
                                          </p:spTgt>
                                        </p:tgtEl>
                                      </p:cBhvr>
                                    </p:animEffect>
                                    <p:anim calcmode="lin" valueType="num">
                                      <p:cBhvr>
                                        <p:cTn id="2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1000"/>
                                        <p:tgtEl>
                                          <p:spTgt spid="4">
                                            <p:txEl>
                                              <p:pRg st="4" end="4"/>
                                            </p:txEl>
                                          </p:spTgt>
                                        </p:tgtEl>
                                      </p:cBhvr>
                                    </p:animEffect>
                                    <p:anim calcmode="lin" valueType="num">
                                      <p:cBhvr>
                                        <p:cTn id="2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1C64-A51B-26DB-2310-71640639433E}"/>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3B13A1FE-59CD-B393-76F4-744C1ADC3FD2}"/>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10584372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68B0B-5057-47D1-C7F0-ED5B270C251C}"/>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4A68D341-B100-B3FC-B1AE-E6620A5F5538}"/>
              </a:ext>
            </a:extLst>
          </p:cNvPr>
          <p:cNvSpPr>
            <a:spLocks noGrp="1"/>
          </p:cNvSpPr>
          <p:nvPr>
            <p:ph type="title"/>
          </p:nvPr>
        </p:nvSpPr>
        <p:spPr/>
        <p:txBody>
          <a:bodyPr/>
          <a:lstStyle/>
          <a:p>
            <a:r>
              <a:rPr lang="en-GB"/>
              <a:t>Check Your Understanding!</a:t>
            </a:r>
            <a:endParaRPr lang="en-US"/>
          </a:p>
        </p:txBody>
      </p:sp>
      <p:sp>
        <p:nvSpPr>
          <p:cNvPr id="5" name="Content Placeholder 4">
            <a:extLst>
              <a:ext uri="{FF2B5EF4-FFF2-40B4-BE49-F238E27FC236}">
                <a16:creationId xmlns:a16="http://schemas.microsoft.com/office/drawing/2014/main" id="{F8001F6D-149A-AC7A-8FC6-7ED3C48ADEEC}"/>
              </a:ext>
            </a:extLst>
          </p:cNvPr>
          <p:cNvSpPr>
            <a:spLocks noGrp="1"/>
          </p:cNvSpPr>
          <p:nvPr>
            <p:ph idx="1"/>
          </p:nvPr>
        </p:nvSpPr>
        <p:spPr/>
        <p:txBody>
          <a:bodyPr/>
          <a:lstStyle/>
          <a:p>
            <a:r>
              <a:rPr lang="en-GB"/>
              <a:t>Let’s go to VEVOX</a:t>
            </a:r>
          </a:p>
          <a:p>
            <a:endParaRPr lang="en-GB"/>
          </a:p>
          <a:p>
            <a:endParaRPr lang="en-GB"/>
          </a:p>
          <a:p>
            <a:endParaRPr lang="en-GB"/>
          </a:p>
          <a:p>
            <a:endParaRPr lang="en-GB"/>
          </a:p>
          <a:p>
            <a:endParaRPr lang="en-GB"/>
          </a:p>
        </p:txBody>
      </p:sp>
      <p:pic>
        <p:nvPicPr>
          <p:cNvPr id="2" name="Picture 1">
            <a:hlinkClick r:id="rId3"/>
            <a:extLst>
              <a:ext uri="{FF2B5EF4-FFF2-40B4-BE49-F238E27FC236}">
                <a16:creationId xmlns:a16="http://schemas.microsoft.com/office/drawing/2014/main" id="{C95E26B6-8D56-FF9F-DCDC-CB9D5516CA1E}"/>
              </a:ext>
            </a:extLst>
          </p:cNvPr>
          <p:cNvPicPr>
            <a:picLocks noChangeAspect="1"/>
          </p:cNvPicPr>
          <p:nvPr/>
        </p:nvPicPr>
        <p:blipFill>
          <a:blip r:embed="rId4"/>
          <a:stretch>
            <a:fillRect/>
          </a:stretch>
        </p:blipFill>
        <p:spPr>
          <a:xfrm>
            <a:off x="3733800" y="2947987"/>
            <a:ext cx="4724400" cy="9620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32732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9BAA3-9968-8FEC-43A2-F6BEE77D44B1}"/>
              </a:ext>
            </a:extLst>
          </p:cNvPr>
          <p:cNvSpPr>
            <a:spLocks noGrp="1"/>
          </p:cNvSpPr>
          <p:nvPr>
            <p:ph type="title"/>
          </p:nvPr>
        </p:nvSpPr>
        <p:spPr/>
        <p:txBody>
          <a:bodyPr/>
          <a:lstStyle/>
          <a:p>
            <a:r>
              <a:rPr lang="en-GB" dirty="0"/>
              <a:t>Let’s try it together: Gallery Walk</a:t>
            </a:r>
          </a:p>
        </p:txBody>
      </p:sp>
      <p:sp>
        <p:nvSpPr>
          <p:cNvPr id="6" name="Content Placeholder 5">
            <a:extLst>
              <a:ext uri="{FF2B5EF4-FFF2-40B4-BE49-F238E27FC236}">
                <a16:creationId xmlns:a16="http://schemas.microsoft.com/office/drawing/2014/main" id="{FB2527E7-AF38-47BC-FFDC-53CDB686D1EF}"/>
              </a:ext>
            </a:extLst>
          </p:cNvPr>
          <p:cNvSpPr>
            <a:spLocks noGrp="1"/>
          </p:cNvSpPr>
          <p:nvPr>
            <p:ph sz="half" idx="1"/>
          </p:nvPr>
        </p:nvSpPr>
        <p:spPr>
          <a:xfrm>
            <a:off x="212724" y="2012231"/>
            <a:ext cx="5551410" cy="4738473"/>
          </a:xfr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Autofit/>
          </a:bodyPr>
          <a:lstStyle/>
          <a:p>
            <a:r>
              <a:rPr lang="en-US" sz="2800" b="1" dirty="0">
                <a:ea typeface="+mn-lt"/>
                <a:cs typeface="+mn-lt"/>
              </a:rPr>
              <a:t>Move around the room and visit each poster.</a:t>
            </a:r>
            <a:endParaRPr lang="en-US" sz="2800"/>
          </a:p>
          <a:p>
            <a:r>
              <a:rPr lang="en-US" sz="2800" dirty="0">
                <a:ea typeface="+mn-lt"/>
                <a:cs typeface="+mn-lt"/>
              </a:rPr>
              <a:t>At each poster:</a:t>
            </a:r>
            <a:endParaRPr lang="en-US" sz="2800"/>
          </a:p>
          <a:p>
            <a:r>
              <a:rPr lang="en-US" sz="2800" dirty="0">
                <a:ea typeface="+mn-lt"/>
                <a:cs typeface="+mn-lt"/>
              </a:rPr>
              <a:t>Read the sentence. </a:t>
            </a:r>
            <a:endParaRPr lang="en-US" sz="2800"/>
          </a:p>
          <a:p>
            <a:r>
              <a:rPr lang="en-US" sz="2800" dirty="0">
                <a:ea typeface="+mn-lt"/>
                <a:cs typeface="+mn-lt"/>
              </a:rPr>
              <a:t>Think about the </a:t>
            </a:r>
            <a:r>
              <a:rPr lang="en-US" sz="2800" b="1" dirty="0">
                <a:ea typeface="+mn-lt"/>
                <a:cs typeface="+mn-lt"/>
              </a:rPr>
              <a:t>meaning</a:t>
            </a:r>
            <a:r>
              <a:rPr lang="en-US" sz="2800" dirty="0">
                <a:ea typeface="+mn-lt"/>
                <a:cs typeface="+mn-lt"/>
              </a:rPr>
              <a:t> first. </a:t>
            </a:r>
            <a:endParaRPr lang="en-US" sz="2800"/>
          </a:p>
          <a:p>
            <a:r>
              <a:rPr lang="en-US" sz="2800" dirty="0">
                <a:ea typeface="+mn-lt"/>
                <a:cs typeface="+mn-lt"/>
              </a:rPr>
              <a:t>Write your own paraphrase. </a:t>
            </a:r>
            <a:endParaRPr lang="en-US" sz="2800"/>
          </a:p>
          <a:p>
            <a:r>
              <a:rPr lang="en-US" sz="2800" dirty="0">
                <a:ea typeface="+mn-lt"/>
                <a:cs typeface="+mn-lt"/>
              </a:rPr>
              <a:t>Try to use </a:t>
            </a:r>
            <a:r>
              <a:rPr lang="en-US" sz="2800" b="1" dirty="0">
                <a:ea typeface="+mn-lt"/>
                <a:cs typeface="+mn-lt"/>
              </a:rPr>
              <a:t>more than one paraphrasing technique</a:t>
            </a:r>
            <a:r>
              <a:rPr lang="en-US" sz="2800" dirty="0">
                <a:ea typeface="+mn-lt"/>
                <a:cs typeface="+mn-lt"/>
              </a:rPr>
              <a:t>. </a:t>
            </a:r>
            <a:endParaRPr lang="en-US" sz="2800"/>
          </a:p>
          <a:p>
            <a:r>
              <a:rPr lang="en-US" sz="2800" dirty="0">
                <a:ea typeface="+mn-lt"/>
                <a:cs typeface="+mn-lt"/>
              </a:rPr>
              <a:t>Keep the same meaning. </a:t>
            </a:r>
            <a:endParaRPr lang="en-US" sz="2800"/>
          </a:p>
          <a:p>
            <a:endParaRPr lang="en-US" dirty="0"/>
          </a:p>
        </p:txBody>
      </p:sp>
      <p:sp>
        <p:nvSpPr>
          <p:cNvPr id="8" name="Content Placeholder 7">
            <a:extLst>
              <a:ext uri="{FF2B5EF4-FFF2-40B4-BE49-F238E27FC236}">
                <a16:creationId xmlns:a16="http://schemas.microsoft.com/office/drawing/2014/main" id="{ACE9C0DE-8FCB-49DE-B6D5-07D42C94770A}"/>
              </a:ext>
            </a:extLst>
          </p:cNvPr>
          <p:cNvSpPr>
            <a:spLocks noGrp="1"/>
          </p:cNvSpPr>
          <p:nvPr>
            <p:ph sz="half" idx="2"/>
          </p:nvPr>
        </p:nvSpPr>
        <p:spPr>
          <a:xfrm>
            <a:off x="6069282" y="2012231"/>
            <a:ext cx="5661036" cy="4738473"/>
          </a:xfrm>
        </p:spPr>
        <p:style>
          <a:lnRef idx="2">
            <a:schemeClr val="accent1"/>
          </a:lnRef>
          <a:fillRef idx="1">
            <a:schemeClr val="lt1"/>
          </a:fillRef>
          <a:effectRef idx="0">
            <a:schemeClr val="accent1"/>
          </a:effectRef>
          <a:fontRef idx="minor">
            <a:schemeClr val="dk1"/>
          </a:fontRef>
        </p:style>
        <p:txBody>
          <a:bodyPr vert="horz" lIns="91440" tIns="45720" rIns="91440" bIns="45720" rtlCol="0" anchor="t">
            <a:noAutofit/>
          </a:bodyPr>
          <a:lstStyle/>
          <a:p>
            <a:r>
              <a:rPr lang="en-US" sz="2600" dirty="0"/>
              <a:t>After you have completed at least </a:t>
            </a:r>
            <a:r>
              <a:rPr lang="en-US" sz="2600" b="1" dirty="0"/>
              <a:t>three posters</a:t>
            </a:r>
            <a:r>
              <a:rPr lang="en-US" sz="2600" dirty="0"/>
              <a:t>, go back to your first one and look at the other answers and how they compare to yours.</a:t>
            </a:r>
          </a:p>
          <a:p>
            <a:r>
              <a:rPr lang="en-US" sz="2600"/>
              <a:t>Then try at least 1-2 more posters.</a:t>
            </a:r>
          </a:p>
          <a:p>
            <a:r>
              <a:rPr lang="en-US" sz="2600" dirty="0"/>
              <a:t>Remember:</a:t>
            </a:r>
            <a:br>
              <a:rPr lang="en-US" sz="2600" dirty="0"/>
            </a:br>
            <a:r>
              <a:rPr lang="en-US" sz="2600" b="1" dirty="0"/>
              <a:t>There is more than one correct paraphrase.</a:t>
            </a:r>
          </a:p>
          <a:p>
            <a:r>
              <a:rPr lang="en-US" sz="2600" dirty="0"/>
              <a:t>You do not need perfect English! </a:t>
            </a:r>
            <a:r>
              <a:rPr lang="en-US" sz="2600" b="1" dirty="0"/>
              <a:t>Just try your best.</a:t>
            </a:r>
          </a:p>
          <a:p>
            <a:endParaRPr lang="en-US" dirty="0"/>
          </a:p>
        </p:txBody>
      </p:sp>
    </p:spTree>
    <p:extLst>
      <p:ext uri="{BB962C8B-B14F-4D97-AF65-F5344CB8AC3E}">
        <p14:creationId xmlns:p14="http://schemas.microsoft.com/office/powerpoint/2010/main" val="3442863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45E32-B9D5-F2CD-30B2-B772A46B1A4B}"/>
              </a:ext>
            </a:extLst>
          </p:cNvPr>
          <p:cNvSpPr>
            <a:spLocks noGrp="1"/>
          </p:cNvSpPr>
          <p:nvPr>
            <p:ph type="ctrTitle"/>
          </p:nvPr>
        </p:nvSpPr>
        <p:spPr/>
        <p:txBody>
          <a:bodyPr/>
          <a:lstStyle/>
          <a:p>
            <a:r>
              <a:rPr lang="en-GB"/>
              <a:t>Guided Practice</a:t>
            </a:r>
          </a:p>
        </p:txBody>
      </p:sp>
      <p:sp>
        <p:nvSpPr>
          <p:cNvPr id="3" name="Subtitle 2">
            <a:extLst>
              <a:ext uri="{FF2B5EF4-FFF2-40B4-BE49-F238E27FC236}">
                <a16:creationId xmlns:a16="http://schemas.microsoft.com/office/drawing/2014/main" id="{2DC51CFB-1FA8-5680-AF41-EE049CB4E825}"/>
              </a:ext>
            </a:extLst>
          </p:cNvPr>
          <p:cNvSpPr>
            <a:spLocks noGrp="1"/>
          </p:cNvSpPr>
          <p:nvPr>
            <p:ph type="subTitle" idx="1"/>
          </p:nvPr>
        </p:nvSpPr>
        <p:spPr/>
        <p:txBody>
          <a:bodyPr/>
          <a:lstStyle/>
          <a:p>
            <a:endParaRPr lang="en-GB"/>
          </a:p>
        </p:txBody>
      </p:sp>
      <p:pic>
        <p:nvPicPr>
          <p:cNvPr id="6" name="Picture Placeholder 5" descr="One orange paper boat leading a group of white paper boats">
            <a:extLst>
              <a:ext uri="{FF2B5EF4-FFF2-40B4-BE49-F238E27FC236}">
                <a16:creationId xmlns:a16="http://schemas.microsoft.com/office/drawing/2014/main" id="{F8110EB3-FEC1-95DC-34EF-C1F52F011BEE}"/>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5932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CA593-1D24-0BE3-7B67-3E536688BA43}"/>
              </a:ext>
            </a:extLst>
          </p:cNvPr>
          <p:cNvSpPr>
            <a:spLocks noGrp="1"/>
          </p:cNvSpPr>
          <p:nvPr>
            <p:ph type="title"/>
          </p:nvPr>
        </p:nvSpPr>
        <p:spPr/>
        <p:txBody>
          <a:bodyPr/>
          <a:lstStyle/>
          <a:p>
            <a:r>
              <a:rPr lang="en-GB"/>
              <a:t>Paraphrasing Paragraphs</a:t>
            </a:r>
          </a:p>
        </p:txBody>
      </p:sp>
      <p:sp>
        <p:nvSpPr>
          <p:cNvPr id="4" name="Content Placeholder 3">
            <a:extLst>
              <a:ext uri="{FF2B5EF4-FFF2-40B4-BE49-F238E27FC236}">
                <a16:creationId xmlns:a16="http://schemas.microsoft.com/office/drawing/2014/main" id="{883F2A84-C89A-5254-85A7-A8AC6378ECBE}"/>
              </a:ext>
            </a:extLst>
          </p:cNvPr>
          <p:cNvSpPr>
            <a:spLocks noGrp="1"/>
          </p:cNvSpPr>
          <p:nvPr>
            <p:ph sz="half" idx="1"/>
          </p:nvPr>
        </p:nvSpPr>
        <p:spPr/>
        <p:txBody>
          <a:bodyPr>
            <a:normAutofit/>
          </a:bodyPr>
          <a:lstStyle/>
          <a:p>
            <a:r>
              <a:rPr lang="en-GB"/>
              <a:t>Work in pairs</a:t>
            </a:r>
          </a:p>
          <a:p>
            <a:r>
              <a:rPr lang="en-GB"/>
              <a:t>You will:</a:t>
            </a:r>
          </a:p>
          <a:p>
            <a:pPr lvl="1"/>
            <a:r>
              <a:rPr lang="en-GB"/>
              <a:t>Read a short business paragraph</a:t>
            </a:r>
          </a:p>
          <a:p>
            <a:pPr lvl="1"/>
            <a:r>
              <a:rPr lang="en-GB"/>
              <a:t>Identify the main ideas</a:t>
            </a:r>
          </a:p>
          <a:p>
            <a:pPr lvl="1"/>
            <a:r>
              <a:rPr lang="en-GB"/>
              <a:t>Paraphrase the paragraph using your own words</a:t>
            </a:r>
          </a:p>
          <a:p>
            <a:endParaRPr lang="en-GB"/>
          </a:p>
          <a:p>
            <a:endParaRPr lang="en-GB"/>
          </a:p>
        </p:txBody>
      </p:sp>
      <p:sp>
        <p:nvSpPr>
          <p:cNvPr id="5" name="Content Placeholder 4">
            <a:extLst>
              <a:ext uri="{FF2B5EF4-FFF2-40B4-BE49-F238E27FC236}">
                <a16:creationId xmlns:a16="http://schemas.microsoft.com/office/drawing/2014/main" id="{28043568-CFAC-9D41-A4C8-BF35AD71E37D}"/>
              </a:ext>
            </a:extLst>
          </p:cNvPr>
          <p:cNvSpPr>
            <a:spLocks noGrp="1"/>
          </p:cNvSpPr>
          <p:nvPr>
            <p:ph sz="half" idx="2"/>
          </p:nvPr>
        </p:nvSpPr>
        <p:spPr/>
        <p:txBody>
          <a:bodyPr>
            <a:normAutofit/>
          </a:bodyPr>
          <a:lstStyle/>
          <a:p>
            <a:r>
              <a:rPr lang="en-GB"/>
              <a:t>Remember:</a:t>
            </a:r>
          </a:p>
          <a:p>
            <a:pPr lvl="1"/>
            <a:r>
              <a:rPr lang="en-GB"/>
              <a:t>Focus on meaning, not copying</a:t>
            </a:r>
          </a:p>
          <a:p>
            <a:pPr lvl="1"/>
            <a:r>
              <a:rPr lang="en-GB"/>
              <a:t>You do not need long sentences</a:t>
            </a:r>
          </a:p>
          <a:p>
            <a:pPr lvl="1"/>
            <a:r>
              <a:rPr lang="en-GB"/>
              <a:t>There is more than one correct paraphrase</a:t>
            </a:r>
          </a:p>
          <a:p>
            <a:endParaRPr lang="en-GB"/>
          </a:p>
        </p:txBody>
      </p:sp>
    </p:spTree>
    <p:extLst>
      <p:ext uri="{BB962C8B-B14F-4D97-AF65-F5344CB8AC3E}">
        <p14:creationId xmlns:p14="http://schemas.microsoft.com/office/powerpoint/2010/main" val="1797051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350A0-F937-FBAE-344B-7481C398E3DE}"/>
              </a:ext>
            </a:extLst>
          </p:cNvPr>
          <p:cNvSpPr>
            <a:spLocks noGrp="1"/>
          </p:cNvSpPr>
          <p:nvPr>
            <p:ph type="title"/>
          </p:nvPr>
        </p:nvSpPr>
        <p:spPr/>
        <p:txBody>
          <a:bodyPr/>
          <a:lstStyle/>
          <a:p>
            <a:r>
              <a:rPr lang="en-GB"/>
              <a:t>Exchange and Notice</a:t>
            </a:r>
          </a:p>
        </p:txBody>
      </p:sp>
      <p:sp>
        <p:nvSpPr>
          <p:cNvPr id="3" name="Content Placeholder 2">
            <a:extLst>
              <a:ext uri="{FF2B5EF4-FFF2-40B4-BE49-F238E27FC236}">
                <a16:creationId xmlns:a16="http://schemas.microsoft.com/office/drawing/2014/main" id="{CA006354-F036-8916-2E7D-5A282F8F969E}"/>
              </a:ext>
            </a:extLst>
          </p:cNvPr>
          <p:cNvSpPr>
            <a:spLocks noGrp="1"/>
          </p:cNvSpPr>
          <p:nvPr>
            <p:ph sz="half" idx="1"/>
          </p:nvPr>
        </p:nvSpPr>
        <p:spPr/>
        <p:txBody>
          <a:bodyPr>
            <a:normAutofit/>
          </a:bodyPr>
          <a:lstStyle/>
          <a:p>
            <a:r>
              <a:rPr lang="en-GB"/>
              <a:t>Now work with another pair</a:t>
            </a:r>
          </a:p>
          <a:p>
            <a:r>
              <a:rPr lang="en-GB"/>
              <a:t>Exchange your paraphrased paragraph</a:t>
            </a:r>
          </a:p>
          <a:p>
            <a:r>
              <a:rPr lang="en-GB"/>
              <a:t>Read the other version quietly</a:t>
            </a:r>
          </a:p>
          <a:p>
            <a:r>
              <a:rPr lang="en-GB"/>
              <a:t>Do not correct grammar</a:t>
            </a:r>
          </a:p>
          <a:p>
            <a:r>
              <a:rPr lang="en-GB"/>
              <a:t>Do not rewrite their text</a:t>
            </a:r>
          </a:p>
          <a:p>
            <a:endParaRPr lang="en-GB"/>
          </a:p>
        </p:txBody>
      </p:sp>
      <p:sp>
        <p:nvSpPr>
          <p:cNvPr id="4" name="Content Placeholder 3">
            <a:extLst>
              <a:ext uri="{FF2B5EF4-FFF2-40B4-BE49-F238E27FC236}">
                <a16:creationId xmlns:a16="http://schemas.microsoft.com/office/drawing/2014/main" id="{04761262-1686-658E-E91A-63E8D9B59064}"/>
              </a:ext>
            </a:extLst>
          </p:cNvPr>
          <p:cNvSpPr>
            <a:spLocks noGrp="1"/>
          </p:cNvSpPr>
          <p:nvPr>
            <p:ph sz="half" idx="2"/>
          </p:nvPr>
        </p:nvSpPr>
        <p:spPr/>
        <p:txBody>
          <a:bodyPr>
            <a:normAutofit/>
          </a:bodyPr>
          <a:lstStyle/>
          <a:p>
            <a:r>
              <a:rPr lang="en-GB"/>
              <a:t>Talk about</a:t>
            </a:r>
          </a:p>
          <a:p>
            <a:pPr lvl="1"/>
            <a:r>
              <a:rPr lang="en-GB"/>
              <a:t>Is the meaning the same as the original?</a:t>
            </a:r>
          </a:p>
          <a:p>
            <a:pPr lvl="1"/>
            <a:r>
              <a:rPr lang="en-GB"/>
              <a:t>What is different from your paraphrase?</a:t>
            </a:r>
          </a:p>
          <a:p>
            <a:pPr lvl="1"/>
            <a:r>
              <a:rPr lang="en-GB"/>
              <a:t>What wording or structure works well?</a:t>
            </a:r>
          </a:p>
          <a:p>
            <a:endParaRPr lang="en-GB"/>
          </a:p>
        </p:txBody>
      </p:sp>
    </p:spTree>
    <p:extLst>
      <p:ext uri="{BB962C8B-B14F-4D97-AF65-F5344CB8AC3E}">
        <p14:creationId xmlns:p14="http://schemas.microsoft.com/office/powerpoint/2010/main" val="2404868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3FC38-2152-F703-308A-68BD6A267D1F}"/>
              </a:ext>
            </a:extLst>
          </p:cNvPr>
          <p:cNvSpPr>
            <a:spLocks noGrp="1"/>
          </p:cNvSpPr>
          <p:nvPr>
            <p:ph type="title"/>
          </p:nvPr>
        </p:nvSpPr>
        <p:spPr/>
        <p:txBody>
          <a:bodyPr/>
          <a:lstStyle/>
          <a:p>
            <a:r>
              <a:rPr lang="en-GB" err="1"/>
              <a:t>Vevox</a:t>
            </a:r>
            <a:r>
              <a:rPr lang="en-GB"/>
              <a:t> – What Did We Notice?</a:t>
            </a:r>
          </a:p>
        </p:txBody>
      </p:sp>
      <p:pic>
        <p:nvPicPr>
          <p:cNvPr id="5" name="Picture 4">
            <a:hlinkClick r:id="rId3"/>
            <a:extLst>
              <a:ext uri="{FF2B5EF4-FFF2-40B4-BE49-F238E27FC236}">
                <a16:creationId xmlns:a16="http://schemas.microsoft.com/office/drawing/2014/main" id="{6A4BD331-49AD-7F27-6F9D-0EC24D8DA471}"/>
              </a:ext>
            </a:extLst>
          </p:cNvPr>
          <p:cNvPicPr>
            <a:picLocks noChangeAspect="1"/>
          </p:cNvPicPr>
          <p:nvPr/>
        </p:nvPicPr>
        <p:blipFill>
          <a:blip r:embed="rId4"/>
          <a:stretch>
            <a:fillRect/>
          </a:stretch>
        </p:blipFill>
        <p:spPr>
          <a:xfrm>
            <a:off x="3733800" y="2947987"/>
            <a:ext cx="4724400" cy="962025"/>
          </a:xfrm>
          <a:prstGeom prst="rect">
            <a:avLst/>
          </a:prstGeom>
        </p:spPr>
      </p:pic>
    </p:spTree>
    <p:extLst>
      <p:ext uri="{BB962C8B-B14F-4D97-AF65-F5344CB8AC3E}">
        <p14:creationId xmlns:p14="http://schemas.microsoft.com/office/powerpoint/2010/main" val="8760926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20FCF-AEF9-5310-58CB-6BC750446F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3B9289-B1F9-DC88-DE0E-43F061AF30B9}"/>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497CB31C-32EE-91F2-5269-A267C166A87F}"/>
              </a:ext>
            </a:extLst>
          </p:cNvPr>
          <p:cNvSpPr>
            <a:spLocks noGrp="1"/>
          </p:cNvSpPr>
          <p:nvPr>
            <p:ph type="body" idx="1"/>
          </p:nvPr>
        </p:nvSpPr>
        <p:spPr/>
        <p:txBody>
          <a:bodyPr vert="horz" lIns="91440" tIns="45720" rIns="91440" bIns="45720" rtlCol="0" anchor="t">
            <a:normAutofit/>
          </a:bodyPr>
          <a:lstStyle/>
          <a:p>
            <a:r>
              <a:rPr lang="en-GB"/>
              <a:t>See you in 5 minutes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084048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8023E-5732-FBEF-9223-E4BC4A6783E1}"/>
              </a:ext>
            </a:extLst>
          </p:cNvPr>
          <p:cNvSpPr>
            <a:spLocks noGrp="1"/>
          </p:cNvSpPr>
          <p:nvPr>
            <p:ph type="ctrTitle"/>
          </p:nvPr>
        </p:nvSpPr>
        <p:spPr/>
        <p:txBody>
          <a:bodyPr/>
          <a:lstStyle/>
          <a:p>
            <a:r>
              <a:rPr lang="en-GB"/>
              <a:t>Independent Paraphrasing Practice</a:t>
            </a:r>
          </a:p>
        </p:txBody>
      </p:sp>
      <p:sp>
        <p:nvSpPr>
          <p:cNvPr id="3" name="Subtitle 2">
            <a:extLst>
              <a:ext uri="{FF2B5EF4-FFF2-40B4-BE49-F238E27FC236}">
                <a16:creationId xmlns:a16="http://schemas.microsoft.com/office/drawing/2014/main" id="{7EC41A0B-6952-3F13-9F36-D08DB57C0AAB}"/>
              </a:ext>
            </a:extLst>
          </p:cNvPr>
          <p:cNvSpPr>
            <a:spLocks noGrp="1"/>
          </p:cNvSpPr>
          <p:nvPr>
            <p:ph type="subTitle" idx="1"/>
          </p:nvPr>
        </p:nvSpPr>
        <p:spPr/>
        <p:txBody>
          <a:bodyPr/>
          <a:lstStyle/>
          <a:p>
            <a:endParaRPr lang="en-GB"/>
          </a:p>
        </p:txBody>
      </p:sp>
      <p:pic>
        <p:nvPicPr>
          <p:cNvPr id="6" name="Picture Placeholder 5" descr="Close up of white horse at night">
            <a:extLst>
              <a:ext uri="{FF2B5EF4-FFF2-40B4-BE49-F238E27FC236}">
                <a16:creationId xmlns:a16="http://schemas.microsoft.com/office/drawing/2014/main" id="{3226F1F7-9F1E-7A71-E835-26378A05B13F}"/>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6542574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9E569-7CB5-1448-AFB6-0702729C61C8}"/>
              </a:ext>
            </a:extLst>
          </p:cNvPr>
          <p:cNvSpPr>
            <a:spLocks noGrp="1"/>
          </p:cNvSpPr>
          <p:nvPr>
            <p:ph type="title"/>
          </p:nvPr>
        </p:nvSpPr>
        <p:spPr/>
        <p:txBody>
          <a:bodyPr/>
          <a:lstStyle/>
          <a:p>
            <a:r>
              <a:rPr lang="en-GB"/>
              <a:t>Let’s paraphrase!</a:t>
            </a:r>
          </a:p>
        </p:txBody>
      </p:sp>
      <p:sp>
        <p:nvSpPr>
          <p:cNvPr id="3" name="Content Placeholder 2">
            <a:extLst>
              <a:ext uri="{FF2B5EF4-FFF2-40B4-BE49-F238E27FC236}">
                <a16:creationId xmlns:a16="http://schemas.microsoft.com/office/drawing/2014/main" id="{495D53B8-FDCF-0262-4050-94AED57E5FE8}"/>
              </a:ext>
            </a:extLst>
          </p:cNvPr>
          <p:cNvSpPr>
            <a:spLocks noGrp="1"/>
          </p:cNvSpPr>
          <p:nvPr>
            <p:ph sz="half" idx="1"/>
          </p:nvPr>
        </p:nvSpPr>
        <p:spPr/>
        <p:txBody>
          <a:bodyPr>
            <a:normAutofit/>
          </a:bodyPr>
          <a:lstStyle/>
          <a:p>
            <a:r>
              <a:rPr lang="en-GB"/>
              <a:t>Work on your own</a:t>
            </a:r>
          </a:p>
          <a:p>
            <a:r>
              <a:rPr lang="en-GB"/>
              <a:t>You will:</a:t>
            </a:r>
          </a:p>
          <a:p>
            <a:pPr lvl="1"/>
            <a:r>
              <a:rPr lang="en-GB"/>
              <a:t>Read a short business paragraph on resilience</a:t>
            </a:r>
          </a:p>
          <a:p>
            <a:pPr lvl="1"/>
            <a:r>
              <a:rPr lang="en-GB"/>
              <a:t>Identify the main ideas</a:t>
            </a:r>
          </a:p>
          <a:p>
            <a:pPr lvl="1"/>
            <a:r>
              <a:rPr lang="en-GB"/>
              <a:t>Paraphrase the paragraph in your own words</a:t>
            </a:r>
          </a:p>
          <a:p>
            <a:endParaRPr lang="en-GB"/>
          </a:p>
        </p:txBody>
      </p:sp>
      <p:sp>
        <p:nvSpPr>
          <p:cNvPr id="4" name="Content Placeholder 3">
            <a:extLst>
              <a:ext uri="{FF2B5EF4-FFF2-40B4-BE49-F238E27FC236}">
                <a16:creationId xmlns:a16="http://schemas.microsoft.com/office/drawing/2014/main" id="{3B9F9583-76CF-6E47-B064-C20830E68DF3}"/>
              </a:ext>
            </a:extLst>
          </p:cNvPr>
          <p:cNvSpPr>
            <a:spLocks noGrp="1"/>
          </p:cNvSpPr>
          <p:nvPr>
            <p:ph sz="half" idx="2"/>
          </p:nvPr>
        </p:nvSpPr>
        <p:spPr/>
        <p:txBody>
          <a:bodyPr>
            <a:normAutofit/>
          </a:bodyPr>
          <a:lstStyle/>
          <a:p>
            <a:pPr marL="0" indent="0">
              <a:buNone/>
            </a:pPr>
            <a:r>
              <a:rPr lang="en-GB" b="1"/>
              <a:t>Important: </a:t>
            </a:r>
          </a:p>
          <a:p>
            <a:r>
              <a:rPr lang="en-GB"/>
              <a:t>Focus on key ideas, not replacing every word</a:t>
            </a:r>
          </a:p>
          <a:p>
            <a:r>
              <a:rPr lang="en-GB"/>
              <a:t>You can write fewer sentences than the original</a:t>
            </a:r>
          </a:p>
          <a:p>
            <a:r>
              <a:rPr lang="en-GB"/>
              <a:t>Simple language is fine</a:t>
            </a:r>
          </a:p>
          <a:p>
            <a:endParaRPr lang="en-GB"/>
          </a:p>
        </p:txBody>
      </p:sp>
    </p:spTree>
    <p:extLst>
      <p:ext uri="{BB962C8B-B14F-4D97-AF65-F5344CB8AC3E}">
        <p14:creationId xmlns:p14="http://schemas.microsoft.com/office/powerpoint/2010/main" val="32197748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FF1DF-CE0C-E585-D3C3-706DD89C09F5}"/>
              </a:ext>
            </a:extLst>
          </p:cNvPr>
          <p:cNvSpPr>
            <a:spLocks noGrp="1"/>
          </p:cNvSpPr>
          <p:nvPr>
            <p:ph type="title"/>
          </p:nvPr>
        </p:nvSpPr>
        <p:spPr/>
        <p:txBody>
          <a:bodyPr/>
          <a:lstStyle/>
          <a:p>
            <a:r>
              <a:rPr lang="en-GB"/>
              <a:t>What Did We Practise?</a:t>
            </a:r>
          </a:p>
        </p:txBody>
      </p:sp>
      <p:sp>
        <p:nvSpPr>
          <p:cNvPr id="3" name="Content Placeholder 2">
            <a:extLst>
              <a:ext uri="{FF2B5EF4-FFF2-40B4-BE49-F238E27FC236}">
                <a16:creationId xmlns:a16="http://schemas.microsoft.com/office/drawing/2014/main" id="{36E196DA-83A0-DACA-5555-E673D32952CB}"/>
              </a:ext>
            </a:extLst>
          </p:cNvPr>
          <p:cNvSpPr>
            <a:spLocks noGrp="1"/>
          </p:cNvSpPr>
          <p:nvPr>
            <p:ph sz="half" idx="1"/>
          </p:nvPr>
        </p:nvSpPr>
        <p:spPr/>
        <p:txBody>
          <a:bodyPr>
            <a:normAutofit fontScale="92500" lnSpcReduction="10000"/>
          </a:bodyPr>
          <a:lstStyle/>
          <a:p>
            <a:pPr marL="0" indent="0">
              <a:buNone/>
            </a:pPr>
            <a:r>
              <a:rPr lang="en-GB" b="1"/>
              <a:t>Today you practised:</a:t>
            </a:r>
          </a:p>
          <a:p>
            <a:r>
              <a:rPr lang="en-GB"/>
              <a:t>Finding main ideas in a source</a:t>
            </a:r>
          </a:p>
          <a:p>
            <a:r>
              <a:rPr lang="en-GB"/>
              <a:t>Letting go of the original wording</a:t>
            </a:r>
          </a:p>
          <a:p>
            <a:r>
              <a:rPr lang="en-GB"/>
              <a:t>Explaining ideas in your own words</a:t>
            </a:r>
          </a:p>
          <a:p>
            <a:r>
              <a:rPr lang="en-GB"/>
              <a:t>Paraphrasing without copying</a:t>
            </a:r>
          </a:p>
          <a:p>
            <a:endParaRPr lang="en-GB"/>
          </a:p>
        </p:txBody>
      </p:sp>
      <p:sp>
        <p:nvSpPr>
          <p:cNvPr id="4" name="Content Placeholder 3">
            <a:extLst>
              <a:ext uri="{FF2B5EF4-FFF2-40B4-BE49-F238E27FC236}">
                <a16:creationId xmlns:a16="http://schemas.microsoft.com/office/drawing/2014/main" id="{A7CAA0A8-CBF3-0D5B-1B6C-0245C0B2699F}"/>
              </a:ext>
            </a:extLst>
          </p:cNvPr>
          <p:cNvSpPr>
            <a:spLocks noGrp="1"/>
          </p:cNvSpPr>
          <p:nvPr>
            <p:ph sz="half" idx="2"/>
          </p:nvPr>
        </p:nvSpPr>
        <p:spPr/>
        <p:txBody>
          <a:bodyPr>
            <a:normAutofit fontScale="92500" lnSpcReduction="10000"/>
          </a:bodyPr>
          <a:lstStyle/>
          <a:p>
            <a:pPr marL="0" indent="0">
              <a:buNone/>
            </a:pPr>
            <a:r>
              <a:rPr lang="en-GB" b="1"/>
              <a:t>What matters</a:t>
            </a:r>
          </a:p>
          <a:p>
            <a:r>
              <a:rPr lang="en-GB"/>
              <a:t>There is more than one good paraphrase</a:t>
            </a:r>
          </a:p>
          <a:p>
            <a:r>
              <a:rPr lang="en-GB"/>
              <a:t>Simple language is OK</a:t>
            </a:r>
          </a:p>
          <a:p>
            <a:r>
              <a:rPr lang="en-GB"/>
              <a:t>Paraphrasing improves with practice</a:t>
            </a:r>
          </a:p>
          <a:p>
            <a:endParaRPr lang="en-GB"/>
          </a:p>
        </p:txBody>
      </p:sp>
      <p:pic>
        <p:nvPicPr>
          <p:cNvPr id="5" name="Picture 4">
            <a:hlinkClick r:id="rId3"/>
            <a:extLst>
              <a:ext uri="{FF2B5EF4-FFF2-40B4-BE49-F238E27FC236}">
                <a16:creationId xmlns:a16="http://schemas.microsoft.com/office/drawing/2014/main" id="{569D1420-6F19-2F79-0321-E12DBEF0D18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054947" y="5366706"/>
            <a:ext cx="3105443" cy="632358"/>
          </a:xfrm>
          <a:prstGeom prst="rect">
            <a:avLst/>
          </a:prstGeom>
        </p:spPr>
      </p:pic>
    </p:spTree>
    <p:extLst>
      <p:ext uri="{BB962C8B-B14F-4D97-AF65-F5344CB8AC3E}">
        <p14:creationId xmlns:p14="http://schemas.microsoft.com/office/powerpoint/2010/main" val="56046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9FD7C-86E4-2D60-BC12-D0C299D9495B}"/>
              </a:ext>
            </a:extLst>
          </p:cNvPr>
          <p:cNvSpPr>
            <a:spLocks noGrp="1"/>
          </p:cNvSpPr>
          <p:nvPr>
            <p:ph type="title"/>
          </p:nvPr>
        </p:nvSpPr>
        <p:spPr/>
        <p:txBody>
          <a:bodyPr/>
          <a:lstStyle/>
          <a:p>
            <a:r>
              <a:rPr lang="en-GB"/>
              <a:t>Reflection</a:t>
            </a:r>
          </a:p>
        </p:txBody>
      </p:sp>
      <p:sp>
        <p:nvSpPr>
          <p:cNvPr id="3" name="Content Placeholder 2">
            <a:extLst>
              <a:ext uri="{FF2B5EF4-FFF2-40B4-BE49-F238E27FC236}">
                <a16:creationId xmlns:a16="http://schemas.microsoft.com/office/drawing/2014/main" id="{87B6CF72-8396-FF0D-EDF6-39A9EF1F9CD9}"/>
              </a:ext>
            </a:extLst>
          </p:cNvPr>
          <p:cNvSpPr>
            <a:spLocks noGrp="1"/>
          </p:cNvSpPr>
          <p:nvPr>
            <p:ph sz="half" idx="1"/>
          </p:nvPr>
        </p:nvSpPr>
        <p:spPr/>
        <p:txBody>
          <a:bodyPr vert="horz" lIns="91440" tIns="45720" rIns="91440" bIns="45720" rtlCol="0" anchor="t">
            <a:normAutofit fontScale="85000" lnSpcReduction="10000"/>
          </a:bodyPr>
          <a:lstStyle/>
          <a:p>
            <a:pPr marL="0" indent="0">
              <a:buNone/>
            </a:pPr>
            <a:r>
              <a:rPr lang="en-GB" dirty="0"/>
              <a:t>Please answer:</a:t>
            </a:r>
          </a:p>
          <a:p>
            <a:pPr>
              <a:buFont typeface="Arial"/>
              <a:buChar char="•"/>
            </a:pPr>
            <a:r>
              <a:rPr lang="en-GB" dirty="0">
                <a:ea typeface="+mn-lt"/>
                <a:cs typeface="+mn-lt"/>
              </a:rPr>
              <a:t>What did you learn about paraphrasing today? </a:t>
            </a:r>
          </a:p>
          <a:p>
            <a:pPr>
              <a:buFont typeface="Arial"/>
              <a:buChar char="•"/>
            </a:pPr>
            <a:endParaRPr lang="en-GB" dirty="0">
              <a:ea typeface="+mn-lt"/>
              <a:cs typeface="+mn-lt"/>
            </a:endParaRPr>
          </a:p>
          <a:p>
            <a:pPr>
              <a:buFont typeface="Arial"/>
              <a:buChar char="•"/>
            </a:pPr>
            <a:r>
              <a:rPr lang="en-GB" dirty="0">
                <a:ea typeface="+mn-lt"/>
                <a:cs typeface="+mn-lt"/>
              </a:rPr>
              <a:t>What part of paraphrasing do you still find difficult, and what would help you?</a:t>
            </a:r>
          </a:p>
          <a:p>
            <a:pPr marL="0" indent="0">
              <a:buNone/>
            </a:pPr>
            <a:endParaRPr lang="en-GB" dirty="0"/>
          </a:p>
          <a:p>
            <a:pPr marL="0" indent="0">
              <a:buNone/>
            </a:pPr>
            <a:endParaRPr lang="en-GB" dirty="0"/>
          </a:p>
        </p:txBody>
      </p:sp>
      <p:sp>
        <p:nvSpPr>
          <p:cNvPr id="4" name="Content Placeholder 3">
            <a:extLst>
              <a:ext uri="{FF2B5EF4-FFF2-40B4-BE49-F238E27FC236}">
                <a16:creationId xmlns:a16="http://schemas.microsoft.com/office/drawing/2014/main" id="{28BF3E61-5A12-8DF8-6253-CD9336D9DCA8}"/>
              </a:ext>
            </a:extLst>
          </p:cNvPr>
          <p:cNvSpPr>
            <a:spLocks noGrp="1"/>
          </p:cNvSpPr>
          <p:nvPr>
            <p:ph sz="half" idx="2"/>
          </p:nvPr>
        </p:nvSpPr>
        <p:spPr/>
        <p:txBody>
          <a:bodyPr vert="horz" lIns="91440" tIns="45720" rIns="91440" bIns="45720" rtlCol="0" anchor="t">
            <a:normAutofit fontScale="85000" lnSpcReduction="10000"/>
          </a:bodyPr>
          <a:lstStyle/>
          <a:p>
            <a:r>
              <a:rPr lang="en-GB" dirty="0"/>
              <a:t>Write full and short sentences. Use simple English.</a:t>
            </a:r>
          </a:p>
          <a:p>
            <a:r>
              <a:rPr lang="en-GB" dirty="0"/>
              <a:t>You will post your answers on Moodle in the forum “Reflection Space – Individual”.</a:t>
            </a:r>
          </a:p>
          <a:p>
            <a:r>
              <a:rPr lang="en-GB" dirty="0"/>
              <a:t>Only you and the tutor can see your post.</a:t>
            </a:r>
          </a:p>
          <a:p>
            <a:r>
              <a:rPr lang="en-GB" dirty="0"/>
              <a:t>This is not marked.</a:t>
            </a:r>
          </a:p>
          <a:p>
            <a:r>
              <a:rPr lang="en-GB" dirty="0"/>
              <a:t>You do not need to share with the class.</a:t>
            </a:r>
          </a:p>
        </p:txBody>
      </p:sp>
      <p:pic>
        <p:nvPicPr>
          <p:cNvPr id="5" name="Online Media 4" title="5 Minute Timer">
            <a:hlinkClick r:id="" action="ppaction://media"/>
            <a:extLst>
              <a:ext uri="{FF2B5EF4-FFF2-40B4-BE49-F238E27FC236}">
                <a16:creationId xmlns:a16="http://schemas.microsoft.com/office/drawing/2014/main" id="{EF89DAEB-5CEB-45EB-B207-13CDC9D477EE}"/>
              </a:ext>
            </a:extLst>
          </p:cNvPr>
          <p:cNvPicPr>
            <a:picLocks noRot="1" noChangeAspect="1"/>
          </p:cNvPicPr>
          <p:nvPr>
            <a:videoFile r:link="rId1"/>
          </p:nvPr>
        </p:nvPicPr>
        <p:blipFill>
          <a:blip r:embed="rId4"/>
          <a:stretch>
            <a:fillRect/>
          </a:stretch>
        </p:blipFill>
        <p:spPr>
          <a:xfrm>
            <a:off x="3539758" y="5405305"/>
            <a:ext cx="2571142" cy="1452695"/>
          </a:xfrm>
          <a:prstGeom prst="rect">
            <a:avLst/>
          </a:prstGeom>
        </p:spPr>
      </p:pic>
    </p:spTree>
    <p:extLst>
      <p:ext uri="{BB962C8B-B14F-4D97-AF65-F5344CB8AC3E}">
        <p14:creationId xmlns:p14="http://schemas.microsoft.com/office/powerpoint/2010/main" val="23065746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ED97A-B5F6-944F-6F2C-63584486C6EC}"/>
              </a:ext>
            </a:extLst>
          </p:cNvPr>
          <p:cNvSpPr>
            <a:spLocks noGrp="1"/>
          </p:cNvSpPr>
          <p:nvPr>
            <p:ph type="ctrTitle"/>
          </p:nvPr>
        </p:nvSpPr>
        <p:spPr>
          <a:xfrm>
            <a:off x="552451" y="2027237"/>
            <a:ext cx="6000750" cy="2306637"/>
          </a:xfrm>
        </p:spPr>
        <p:txBody>
          <a:bodyPr anchor="b">
            <a:normAutofit/>
          </a:bodyPr>
          <a:lstStyle/>
          <a:p>
            <a:r>
              <a:rPr lang="en-GB"/>
              <a:t>Recap</a:t>
            </a:r>
          </a:p>
        </p:txBody>
      </p:sp>
      <p:sp>
        <p:nvSpPr>
          <p:cNvPr id="10" name="Subtitle 2">
            <a:extLst>
              <a:ext uri="{FF2B5EF4-FFF2-40B4-BE49-F238E27FC236}">
                <a16:creationId xmlns:a16="http://schemas.microsoft.com/office/drawing/2014/main" id="{F1046F79-46CB-BA38-0F81-90B093F1277F}"/>
              </a:ext>
            </a:extLst>
          </p:cNvPr>
          <p:cNvSpPr>
            <a:spLocks noGrp="1"/>
          </p:cNvSpPr>
          <p:nvPr>
            <p:ph type="subTitle" idx="1"/>
          </p:nvPr>
        </p:nvSpPr>
        <p:spPr>
          <a:xfrm>
            <a:off x="552451" y="4506913"/>
            <a:ext cx="6000750" cy="1655762"/>
          </a:xfrm>
        </p:spPr>
        <p:txBody>
          <a:bodyPr/>
          <a:lstStyle/>
          <a:p>
            <a:endParaRPr lang="en-US"/>
          </a:p>
        </p:txBody>
      </p:sp>
      <p:pic>
        <p:nvPicPr>
          <p:cNvPr id="5" name="Picture 4" descr="Spiral shell pattern">
            <a:extLst>
              <a:ext uri="{FF2B5EF4-FFF2-40B4-BE49-F238E27FC236}">
                <a16:creationId xmlns:a16="http://schemas.microsoft.com/office/drawing/2014/main" id="{114E4C26-54CF-F060-9C42-C220ED57E8F8}"/>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9942612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7801C-AC64-A03D-A4D6-0835E6EF17D2}"/>
              </a:ext>
            </a:extLst>
          </p:cNvPr>
          <p:cNvSpPr>
            <a:spLocks noGrp="1"/>
          </p:cNvSpPr>
          <p:nvPr>
            <p:ph type="title"/>
          </p:nvPr>
        </p:nvSpPr>
        <p:spPr/>
        <p:txBody>
          <a:bodyPr/>
          <a:lstStyle/>
          <a:p>
            <a:r>
              <a:rPr lang="en-GB"/>
              <a:t>Today we learnt:</a:t>
            </a:r>
          </a:p>
        </p:txBody>
      </p:sp>
      <p:graphicFrame>
        <p:nvGraphicFramePr>
          <p:cNvPr id="4" name="Content Placeholder 3">
            <a:extLst>
              <a:ext uri="{FF2B5EF4-FFF2-40B4-BE49-F238E27FC236}">
                <a16:creationId xmlns:a16="http://schemas.microsoft.com/office/drawing/2014/main" id="{B7F030D3-5CC7-1882-EA91-BF4D99E75C1E}"/>
              </a:ext>
            </a:extLst>
          </p:cNvPr>
          <p:cNvGraphicFramePr>
            <a:graphicFrameLocks noGrp="1"/>
          </p:cNvGraphicFramePr>
          <p:nvPr>
            <p:ph idx="1"/>
            <p:extLst>
              <p:ext uri="{D42A27DB-BD31-4B8C-83A1-F6EECF244321}">
                <p14:modId xmlns:p14="http://schemas.microsoft.com/office/powerpoint/2010/main" val="70557705"/>
              </p:ext>
            </p:extLst>
          </p:nvPr>
        </p:nvGraphicFramePr>
        <p:xfrm>
          <a:off x="1127125" y="1376241"/>
          <a:ext cx="10226675" cy="51524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7751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76F34-9330-8419-8F9D-DC6E5A7D45C0}"/>
              </a:ext>
            </a:extLst>
          </p:cNvPr>
          <p:cNvSpPr>
            <a:spLocks noGrp="1"/>
          </p:cNvSpPr>
          <p:nvPr>
            <p:ph type="ctrTitle"/>
          </p:nvPr>
        </p:nvSpPr>
        <p:spPr>
          <a:xfrm>
            <a:off x="552451" y="2027237"/>
            <a:ext cx="6000750" cy="2306637"/>
          </a:xfrm>
        </p:spPr>
        <p:txBody>
          <a:bodyPr anchor="b">
            <a:normAutofit/>
          </a:bodyPr>
          <a:lstStyle/>
          <a:p>
            <a:r>
              <a:rPr lang="en-GB"/>
              <a:t>Next Week: </a:t>
            </a:r>
            <a:br>
              <a:rPr lang="en-GB"/>
            </a:br>
            <a:r>
              <a:rPr lang="en-GB" b="1"/>
              <a:t>Writing in a business context</a:t>
            </a:r>
            <a:endParaRPr lang="en-GB"/>
          </a:p>
        </p:txBody>
      </p:sp>
      <p:pic>
        <p:nvPicPr>
          <p:cNvPr id="6" name="Content Placeholder 5" descr="Hourglass and a calendar">
            <a:extLst>
              <a:ext uri="{FF2B5EF4-FFF2-40B4-BE49-F238E27FC236}">
                <a16:creationId xmlns:a16="http://schemas.microsoft.com/office/drawing/2014/main" id="{9951AA0F-CAB5-6755-E6BF-7BDDF41C676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a:xfrm>
            <a:off x="6862713" y="10"/>
            <a:ext cx="5329287" cy="6857990"/>
          </a:xfrm>
          <a:noFill/>
        </p:spPr>
      </p:pic>
      <p:pic>
        <p:nvPicPr>
          <p:cNvPr id="5" name="Picture 4">
            <a:extLst>
              <a:ext uri="{FF2B5EF4-FFF2-40B4-BE49-F238E27FC236}">
                <a16:creationId xmlns:a16="http://schemas.microsoft.com/office/drawing/2014/main" id="{F73C4BF0-B958-0296-E0A0-A3BD157AC646}"/>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17653" y="443346"/>
            <a:ext cx="2635548" cy="2150052"/>
          </a:xfrm>
          <a:prstGeom prst="rect">
            <a:avLst/>
          </a:prstGeom>
        </p:spPr>
      </p:pic>
      <p:sp>
        <p:nvSpPr>
          <p:cNvPr id="7" name="Subtitle 6">
            <a:extLst>
              <a:ext uri="{FF2B5EF4-FFF2-40B4-BE49-F238E27FC236}">
                <a16:creationId xmlns:a16="http://schemas.microsoft.com/office/drawing/2014/main" id="{6924EE3A-B4C1-7D21-79C5-3EE3B28DE7F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311527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E9438FC-AA49-9329-5704-D01456B6F505}"/>
              </a:ext>
            </a:extLst>
          </p:cNvPr>
          <p:cNvSpPr>
            <a:spLocks noGrp="1"/>
          </p:cNvSpPr>
          <p:nvPr>
            <p:ph type="title"/>
          </p:nvPr>
        </p:nvSpPr>
        <p:spPr/>
        <p:txBody>
          <a:bodyPr/>
          <a:lstStyle/>
          <a:p>
            <a:r>
              <a:rPr lang="en-GB"/>
              <a:t>Homework for Week 6</a:t>
            </a:r>
          </a:p>
        </p:txBody>
      </p:sp>
      <p:sp>
        <p:nvSpPr>
          <p:cNvPr id="10" name="Content Placeholder 9">
            <a:extLst>
              <a:ext uri="{FF2B5EF4-FFF2-40B4-BE49-F238E27FC236}">
                <a16:creationId xmlns:a16="http://schemas.microsoft.com/office/drawing/2014/main" id="{5EAB015E-3F8A-95C4-8BA0-0F888636029B}"/>
              </a:ext>
            </a:extLst>
          </p:cNvPr>
          <p:cNvSpPr>
            <a:spLocks noGrp="1"/>
          </p:cNvSpPr>
          <p:nvPr>
            <p:ph sz="half" idx="2"/>
          </p:nvPr>
        </p:nvSpPr>
        <p:spPr>
          <a:xfrm>
            <a:off x="6974716" y="1967407"/>
            <a:ext cx="5114190" cy="4666755"/>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p>
            <a:pPr marL="0" indent="0">
              <a:buNone/>
            </a:pPr>
            <a:r>
              <a:rPr lang="en-GB" dirty="0"/>
              <a:t>Open Moodle</a:t>
            </a:r>
          </a:p>
          <a:p>
            <a:r>
              <a:rPr lang="en-GB" dirty="0"/>
              <a:t>Go to this module (Academic Skills)</a:t>
            </a:r>
          </a:p>
          <a:p>
            <a:r>
              <a:rPr lang="en-GB" dirty="0"/>
              <a:t>Click Week 5</a:t>
            </a:r>
          </a:p>
          <a:p>
            <a:r>
              <a:rPr lang="en-GB" dirty="0"/>
              <a:t>Complete the 2 tasks identified. </a:t>
            </a:r>
          </a:p>
        </p:txBody>
      </p:sp>
      <p:pic>
        <p:nvPicPr>
          <p:cNvPr id="13" name="Picture 12">
            <a:extLst>
              <a:ext uri="{FF2B5EF4-FFF2-40B4-BE49-F238E27FC236}">
                <a16:creationId xmlns:a16="http://schemas.microsoft.com/office/drawing/2014/main" id="{AD36D022-4FAE-989D-5602-81C0A86A4E2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1429" y="3592995"/>
            <a:ext cx="1592729" cy="1317811"/>
          </a:xfrm>
          <a:prstGeom prst="rect">
            <a:avLst/>
          </a:prstGeom>
        </p:spPr>
      </p:pic>
      <p:sp>
        <p:nvSpPr>
          <p:cNvPr id="3" name="Content Placeholder 9">
            <a:extLst>
              <a:ext uri="{FF2B5EF4-FFF2-40B4-BE49-F238E27FC236}">
                <a16:creationId xmlns:a16="http://schemas.microsoft.com/office/drawing/2014/main" id="{84D9E82E-DA07-C083-4D09-83B41CE9780D}"/>
              </a:ext>
            </a:extLst>
          </p:cNvPr>
          <p:cNvSpPr txBox="1">
            <a:spLocks/>
          </p:cNvSpPr>
          <p:nvPr/>
        </p:nvSpPr>
        <p:spPr>
          <a:xfrm>
            <a:off x="98787" y="2066019"/>
            <a:ext cx="4728708" cy="4568143"/>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Font typeface="Arial" panose="020B0604020202020204" pitchFamily="34" charset="0"/>
              <a:buNone/>
            </a:pPr>
            <a:r>
              <a:rPr lang="en-GB" dirty="0"/>
              <a:t>Open Moodle</a:t>
            </a:r>
          </a:p>
          <a:p>
            <a:r>
              <a:rPr lang="en-GB" dirty="0"/>
              <a:t>Go to this module (Academic Skills)</a:t>
            </a:r>
          </a:p>
          <a:p>
            <a:r>
              <a:rPr lang="en-GB" dirty="0"/>
              <a:t>Click Assessment Information and Submission</a:t>
            </a:r>
          </a:p>
          <a:p>
            <a:r>
              <a:rPr lang="en-GB" dirty="0"/>
              <a:t>If you haven't yet done so, complete </a:t>
            </a:r>
            <a:r>
              <a:rPr lang="en-GB" dirty="0">
                <a:ea typeface="+mn-lt"/>
                <a:cs typeface="+mn-lt"/>
              </a:rPr>
              <a:t>the lesson: </a:t>
            </a:r>
          </a:p>
          <a:p>
            <a:pPr marL="0" indent="0">
              <a:buNone/>
            </a:pPr>
            <a:r>
              <a:rPr lang="en-GB" b="1" dirty="0">
                <a:ea typeface="+mn-lt"/>
                <a:cs typeface="+mn-lt"/>
              </a:rPr>
              <a:t>AS2: Paragraph Writing: Assessment Information and Help</a:t>
            </a:r>
          </a:p>
          <a:p>
            <a:r>
              <a:rPr lang="en-GB" dirty="0"/>
              <a:t>Your teacher WILL be checking if this is complete by next week!</a:t>
            </a:r>
          </a:p>
        </p:txBody>
      </p:sp>
    </p:spTree>
    <p:extLst>
      <p:ext uri="{BB962C8B-B14F-4D97-AF65-F5344CB8AC3E}">
        <p14:creationId xmlns:p14="http://schemas.microsoft.com/office/powerpoint/2010/main" val="3054183640"/>
      </p:ext>
    </p:extLst>
  </p:cSld>
  <p:clrMapOvr>
    <a:masterClrMapping/>
  </p:clrMapOvr>
</p:sld>
</file>

<file path=ppt/theme/theme1.xml><?xml version="1.0" encoding="utf-8"?>
<a:theme xmlns:a="http://schemas.openxmlformats.org/drawingml/2006/main" name="Office Theme">
  <a:themeElements>
    <a:clrScheme name="UWTDS">
      <a:dk1>
        <a:sysClr val="windowText" lastClr="000000"/>
      </a:dk1>
      <a:lt1>
        <a:sysClr val="window" lastClr="FFFFFF"/>
      </a:lt1>
      <a:dk2>
        <a:srgbClr val="44546A"/>
      </a:dk2>
      <a:lt2>
        <a:srgbClr val="E7E6E6"/>
      </a:lt2>
      <a:accent1>
        <a:srgbClr val="003E5B"/>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1F859B94CFC845B087B0DB7D051B15" ma:contentTypeVersion="11" ma:contentTypeDescription="Create a new document." ma:contentTypeScope="" ma:versionID="b682a174f304e2d9a092434e3733bd87">
  <xsd:schema xmlns:xsd="http://www.w3.org/2001/XMLSchema" xmlns:xs="http://www.w3.org/2001/XMLSchema" xmlns:p="http://schemas.microsoft.com/office/2006/metadata/properties" xmlns:ns2="20412d98-6c36-457e-a543-06e3d82144c9" xmlns:ns3="826e5e0b-69f2-41be-b336-f8a1ad71dd1e" targetNamespace="http://schemas.microsoft.com/office/2006/metadata/properties" ma:root="true" ma:fieldsID="ef014b9327c5b0be5c8d7e8aeddd47a1" ns2:_="" ns3:_="">
    <xsd:import namespace="20412d98-6c36-457e-a543-06e3d82144c9"/>
    <xsd:import namespace="826e5e0b-69f2-41be-b336-f8a1ad71d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412d98-6c36-457e-a543-06e3d82144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6e5e0b-69f2-41be-b336-f8a1ad71dd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829dfa-1299-43d7-abeb-0146064b29fb}" ma:internalName="TaxCatchAll" ma:showField="CatchAllData" ma:web="826e5e0b-69f2-41be-b336-f8a1ad71d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0412d98-6c36-457e-a543-06e3d82144c9">
      <Terms xmlns="http://schemas.microsoft.com/office/infopath/2007/PartnerControls"/>
    </lcf76f155ced4ddcb4097134ff3c332f>
    <TaxCatchAll xmlns="826e5e0b-69f2-41be-b336-f8a1ad71dd1e" xsi:nil="true"/>
  </documentManagement>
</p:properties>
</file>

<file path=customXml/itemProps1.xml><?xml version="1.0" encoding="utf-8"?>
<ds:datastoreItem xmlns:ds="http://schemas.openxmlformats.org/officeDocument/2006/customXml" ds:itemID="{98D39E56-9728-4879-BC29-968764B2F4DA}">
  <ds:schemaRefs>
    <ds:schemaRef ds:uri="20412d98-6c36-457e-a543-06e3d82144c9"/>
    <ds:schemaRef ds:uri="826e5e0b-69f2-41be-b336-f8a1ad71dd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7B2449A-37CE-4EA2-8C48-3C7002A5FDDE}">
  <ds:schemaRefs>
    <ds:schemaRef ds:uri="http://schemas.microsoft.com/sharepoint/v3/contenttype/forms"/>
  </ds:schemaRefs>
</ds:datastoreItem>
</file>

<file path=customXml/itemProps3.xml><?xml version="1.0" encoding="utf-8"?>
<ds:datastoreItem xmlns:ds="http://schemas.openxmlformats.org/officeDocument/2006/customXml" ds:itemID="{03798FF6-DD91-49DA-A1A1-988BC8CAA240}">
  <ds:schemaRef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20412d98-6c36-457e-a543-06e3d82144c9"/>
    <ds:schemaRef ds:uri="http://purl.org/dc/dcmitype/"/>
    <ds:schemaRef ds:uri="http://schemas.microsoft.com/office/2006/documentManagement/types"/>
    <ds:schemaRef ds:uri="826e5e0b-69f2-41be-b336-f8a1ad71dd1e"/>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1711</Words>
  <Application>Microsoft Office PowerPoint</Application>
  <PresentationFormat>Widescreen</PresentationFormat>
  <Paragraphs>300</Paragraphs>
  <Slides>38</Slides>
  <Notes>31</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Welcome to Academic Skills!</vt:lpstr>
      <vt:lpstr>Remembering last week</vt:lpstr>
      <vt:lpstr>From last week to this week</vt:lpstr>
      <vt:lpstr>What today is about</vt:lpstr>
      <vt:lpstr>Paraphrasing</vt:lpstr>
      <vt:lpstr>Why Paraphrasing Matters when Writing</vt:lpstr>
      <vt:lpstr>What Is Paraphrasing? What Is It Not? </vt:lpstr>
      <vt:lpstr>Nick &amp; Sarah: Who Did it Better?</vt:lpstr>
      <vt:lpstr>Copying vs Paraphrasing vs Summarising </vt:lpstr>
      <vt:lpstr>How Paraphrasing Fits into a TEEL Paragraph</vt:lpstr>
      <vt:lpstr>Spot the Difference</vt:lpstr>
      <vt:lpstr>What are the differences?</vt:lpstr>
      <vt:lpstr>Here are the sentences</vt:lpstr>
      <vt:lpstr>Paraphrasing step-by-step</vt:lpstr>
      <vt:lpstr>How Do We Paraphrase? Step by Step</vt:lpstr>
      <vt:lpstr> Original Paragraph </vt:lpstr>
      <vt:lpstr>Possible key ideas </vt:lpstr>
      <vt:lpstr>Spot the Difference: Paraphrasing Techniques</vt:lpstr>
      <vt:lpstr>What did you notice?</vt:lpstr>
      <vt:lpstr>Simple Paraphrasing Techniques</vt:lpstr>
      <vt:lpstr>Back to Nick</vt:lpstr>
      <vt:lpstr>Back to Nick</vt:lpstr>
      <vt:lpstr>Break time!</vt:lpstr>
      <vt:lpstr>Check Your Understanding!</vt:lpstr>
      <vt:lpstr>Let’s try it together: Gallery Walk</vt:lpstr>
      <vt:lpstr>Guided Practice</vt:lpstr>
      <vt:lpstr>Paraphrasing Paragraphs</vt:lpstr>
      <vt:lpstr>Exchange and Notice</vt:lpstr>
      <vt:lpstr>Vevox – What Did We Notice?</vt:lpstr>
      <vt:lpstr>Break time!</vt:lpstr>
      <vt:lpstr>Independent Paraphrasing Practice</vt:lpstr>
      <vt:lpstr>Let’s paraphrase!</vt:lpstr>
      <vt:lpstr>What Did We Practise?</vt:lpstr>
      <vt:lpstr>Reflection</vt:lpstr>
      <vt:lpstr>Recap</vt:lpstr>
      <vt:lpstr>Today we learnt:</vt:lpstr>
      <vt:lpstr>Next Week:  Writing in a business context</vt:lpstr>
      <vt:lpstr>Homework for Week 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lastModifiedBy>Errietta Bissa</cp:lastModifiedBy>
  <cp:revision>21</cp:revision>
  <dcterms:created xsi:type="dcterms:W3CDTF">2026-02-06T13:25:12Z</dcterms:created>
  <dcterms:modified xsi:type="dcterms:W3CDTF">2026-09-18T12:30:11Z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0x010100451F859B94CFC845B087B0DB7D051B15</vt:lpwstr>
  </property>
  <property fmtid="{D5CDD505-2E9C-101B-9397-08002B2CF9AE}" pid="3" name="MediaServiceImageTags">
    <vt:lpwstr/>
  </property>
</Properties>
</file>