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9" r:id="rId4"/>
    <p:sldId id="264" r:id="rId5"/>
    <p:sldId id="258" r:id="rId6"/>
    <p:sldId id="260" r:id="rId7"/>
    <p:sldId id="262" r:id="rId8"/>
    <p:sldId id="261" r:id="rId9"/>
    <p:sldId id="263" r:id="rId10"/>
    <p:sldId id="265" r:id="rId11"/>
    <p:sldId id="266" r:id="rId12"/>
  </p:sldIdLst>
  <p:sldSz cx="12192000" cy="6858000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3AA5BA6D-E147-4327-BDCE-4820243106D1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2269"/>
            <a:ext cx="5510530" cy="3945493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9E210187-A9F0-497D-8601-19056764E7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00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371544-B959-4E4A-8713-C15DDECB23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D3FE53-B0B4-43DD-8E38-0834C18931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E972F4-4610-4D64-90B7-315997C47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0EAFD-26B0-4EF6-AD0D-AD17A5938F44}" type="datetime1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889AE1-BAA5-46CD-9CF3-01967E4A6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P151785 Carol Connelly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F2CC9D-9B24-4824-A861-59F1468AE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8F19-BDAC-47DD-B21C-1D6C07BD1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150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99207-F217-408F-AB88-5BCB828CA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45FA2-188E-4DB4-A26A-050E0C07E6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766187-38E5-4DBC-9405-F0346FC20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33D98-55E9-420A-BE52-E9B732C75891}" type="datetime1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31C2CA-ED71-4EE3-9506-212CA116C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P151785 Carol Connelly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EC6DA2-8A63-409E-A396-2D7A8BD70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8F19-BDAC-47DD-B21C-1D6C07BD1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625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889E46-8CC9-4D38-B720-0AA8CD943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54F186-D4E5-4290-B065-C5F7027A38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ECF0B6-673A-4A58-A203-39F661ED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1A1D-B0C9-4172-93DA-2817B7C66173}" type="datetime1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EBB7F4-53B9-4756-B295-6DBE3FCCF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P151785 Carol Connelly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499ED2-45DC-4631-BBA9-47B784826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8F19-BDAC-47DD-B21C-1D6C07BD1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24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6D6695-3ACC-4ABE-B7D2-3689B71CD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F4E384-67CC-4C56-A49E-48E176D4CC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96EE72-2051-423A-84F3-2A7C453E36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465A19-3696-4A7E-B45A-F495877A6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2B327-1A02-430F-BE9D-E1A80137F7AD}" type="datetime1">
              <a:rPr lang="en-GB" smtClean="0"/>
              <a:t>15/05/2018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E7B0F8-DEFB-4B36-BF2C-8D63745C3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P151785 Carol Connelly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C8AE87-0662-4D68-B4ED-E18C4A8CF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8F19-BDAC-47DD-B21C-1D6C07BD1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903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04EFCC-EFAB-4ED1-896B-4A31AC1196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83E229-39E2-4F60-9464-61251DC75D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77DE96-7D1F-4C69-89EB-2614BA0062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887F7A-6E16-470A-BF18-BADBB780D1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AFFF5C-02A9-4558-ACFE-CE73FACB79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034DD45-B4CD-4067-9362-D3573BE26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B5D1F-5ADE-4900-8AEE-925ED62389E5}" type="datetime1">
              <a:rPr lang="en-GB" smtClean="0"/>
              <a:t>15/05/2018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D42C97-AA8E-4638-8383-D87D25059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P151785 Carol Connelly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21ED2C-F253-4012-BF71-288EA84A5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8F19-BDAC-47DD-B21C-1D6C07BD1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621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1158BD-7709-41E1-A1EE-FC3FB8666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8FFBAF-6D1E-4856-A1A3-4A404603A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45AFD-CCC1-412B-95A1-4FECE6B55DE8}" type="datetime1">
              <a:rPr lang="en-GB" smtClean="0"/>
              <a:t>15/05/2018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BAE2F5-329E-4C2D-AD53-3BA9FD535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P151785 Carol Connelly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24003B-99BE-4136-A477-646C1F043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8F19-BDAC-47DD-B21C-1D6C07BD1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305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0B58896-47A3-4D69-B28A-E97532C6B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8A084-84EC-493A-84D3-F04C1F6BEE0A}" type="datetime1">
              <a:rPr lang="en-GB" smtClean="0"/>
              <a:t>15/05/2018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5597E2-7D77-45F2-8CFF-3937F35A9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P151785 Carol Connelly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97E4E5-69FD-42D3-A900-282E94DA5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8F19-BDAC-47DD-B21C-1D6C07BD1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860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032F6-0386-4936-83B4-625EDC8B7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5720AF-4EC2-44D1-BE70-EC627CF957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A1B982-CC41-41CC-93D2-7055A046FF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71AA9C-15DF-4E18-BAB7-A25E27A50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1CE82-C53F-42DD-BC29-8B39B6350761}" type="datetime1">
              <a:rPr lang="en-GB" smtClean="0"/>
              <a:t>15/05/2018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B4BF1B-5D6E-4283-8E54-B6744EB84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P151785 Carol Connelly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B295BB-334B-43ED-8932-EF8B2A71E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8F19-BDAC-47DD-B21C-1D6C07BD1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697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7F2CE-0FCA-4334-BE0D-59E1EC717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7B4B7D6-8D4F-4E07-9E37-5AA8B52834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81453B-D786-427A-901D-6CA428090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5F65F5-3A00-4B3A-80CA-C46FCF628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D5647-3B3D-4D59-9D9D-6CC1E8D58723}" type="datetime1">
              <a:rPr lang="en-GB" smtClean="0"/>
              <a:t>15/05/2018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0FD0A7-DC59-47B4-ABA9-BD3D3AE92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P151785 Carol Connelly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F12BD5-8055-4749-97F0-4089652D5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8F19-BDAC-47DD-B21C-1D6C07BD1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220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C2C9D-9694-4B51-9FDF-C88C337AA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9D5588-68C4-4E87-A91A-4BB35BC1AC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D14F1C-0F1F-40D3-8739-02238E0A5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99191-0F1F-4740-81DC-D7A41045B23A}" type="datetime1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320F12-3724-497E-B3E7-590F3C6D1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P151785 Carol Connelly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0B197F-3464-4E06-A427-6BEDAA2C3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8F19-BDAC-47DD-B21C-1D6C07BD1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71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09C7C5-9869-4941-9653-3EF7A4F703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1FA528-70E0-41A1-931E-CE01F17CC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9CCFE6-A648-466F-B13B-08751BF00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40B82-161C-4B82-9F71-D7C2C27868E4}" type="datetime1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DEBF97-7F5A-4E85-A6EA-571041509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P151785 Carol Connelly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D58ED7-1DCD-48AE-A562-36CC2DA4E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18F19-BDAC-47DD-B21C-1D6C07BD1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915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43BFB7-6124-4A45-A255-9836A1D65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DD8AF9-279D-464D-9730-13897AB2F1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BE7978-6090-4D5C-BC87-2BF77E4509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7E6A2-6296-47B1-A001-472221022275}" type="datetime1">
              <a:rPr lang="en-GB" smtClean="0"/>
              <a:t>15/05/2018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383CFE-564D-4CEC-A703-06E337FE50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P151785 Carol Connelly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82A866-3836-4A0B-8807-54D97FA55F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18F19-BDAC-47DD-B21C-1D6C07BD1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103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mylifeandkids.com/teenagers-10-things-need-know-now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ntalhealthportland.org/?tag=nami-oregon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ollegecounselorinfo.wikispaces.com/Typical+Day+for+a+College+Counselor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creativecommons.org/licenses/by-sa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genmaspeaks.blogspot.com/2012/09/the-patient-doctor-relationship-in-era.html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kumc-ptrs-ebp.wikispaces.com/Yoga+Therapy+-+Fall+Prevention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creativecommons.org/licenses/by-sa/3.0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hrsirelandstudyabroad2012.wikispaces.com/speech+and+language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creativecommons.org/licenses/by-sa/3.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alkingdrugs.org/issues/women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creativecommons.org/licenses/by-sa/3.0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mmrproject.wikispaces.com/Surprises+About+Reality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creativecommons.org/licenses/by-sa/3.0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7" Type="http://schemas.openxmlformats.org/officeDocument/2006/relationships/hyperlink" Target="https://creativecommons.org/licenses/by-nd/3.0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shoesbooze.com/2014/02/shoes-clues-5-shoes-to-heart-on.html" TargetMode="External"/><Relationship Id="rId5" Type="http://schemas.openxmlformats.org/officeDocument/2006/relationships/image" Target="../media/image12.png"/><Relationship Id="rId4" Type="http://schemas.openxmlformats.org/officeDocument/2006/relationships/hyperlink" Target="http://willowdot21.wordpress.com/2014/10/06/my-red-shoes-2/#like-7005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4A58738-1151-428D-B83E-ACCF6F1A6F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697" b="9091"/>
          <a:stretch/>
        </p:blipFill>
        <p:spPr>
          <a:xfrm>
            <a:off x="4818888" y="1"/>
            <a:ext cx="7373112" cy="6857999"/>
          </a:xfrm>
          <a:prstGeom prst="rect">
            <a:avLst/>
          </a:prstGeom>
        </p:spPr>
      </p:pic>
      <p:sp>
        <p:nvSpPr>
          <p:cNvPr id="11" name="Freeform 8">
            <a:extLst>
              <a:ext uri="{FF2B5EF4-FFF2-40B4-BE49-F238E27FC236}">
                <a16:creationId xmlns:a16="http://schemas.microsoft.com/office/drawing/2014/main" id="{9225B0D8-E56E-4ACC-A464-81F4062765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851" y="-478"/>
            <a:ext cx="9468701" cy="6858478"/>
          </a:xfrm>
          <a:custGeom>
            <a:avLst/>
            <a:gdLst>
              <a:gd name="connsiteX0" fmla="*/ 0 w 8078051"/>
              <a:gd name="connsiteY0" fmla="*/ 0 h 5829300"/>
              <a:gd name="connsiteX1" fmla="*/ 4453793 w 8078051"/>
              <a:gd name="connsiteY1" fmla="*/ 0 h 5829300"/>
              <a:gd name="connsiteX2" fmla="*/ 5363426 w 8078051"/>
              <a:gd name="connsiteY2" fmla="*/ 0 h 5829300"/>
              <a:gd name="connsiteX3" fmla="*/ 5368184 w 8078051"/>
              <a:gd name="connsiteY3" fmla="*/ 0 h 5829300"/>
              <a:gd name="connsiteX4" fmla="*/ 8078051 w 8078051"/>
              <a:gd name="connsiteY4" fmla="*/ 5829300 h 5829300"/>
              <a:gd name="connsiteX5" fmla="*/ 1743926 w 8078051"/>
              <a:gd name="connsiteY5" fmla="*/ 5829300 h 5829300"/>
              <a:gd name="connsiteX6" fmla="*/ 1744148 w 8078051"/>
              <a:gd name="connsiteY6" fmla="*/ 5828822 h 5829300"/>
              <a:gd name="connsiteX7" fmla="*/ 0 w 8078051"/>
              <a:gd name="connsiteY7" fmla="*/ 5828822 h 582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1" h="5829300">
                <a:moveTo>
                  <a:pt x="0" y="0"/>
                </a:moveTo>
                <a:lnTo>
                  <a:pt x="4453793" y="0"/>
                </a:lnTo>
                <a:lnTo>
                  <a:pt x="5363426" y="0"/>
                </a:lnTo>
                <a:lnTo>
                  <a:pt x="5368184" y="0"/>
                </a:lnTo>
                <a:lnTo>
                  <a:pt x="8078051" y="5829300"/>
                </a:lnTo>
                <a:lnTo>
                  <a:pt x="1743926" y="5829300"/>
                </a:lnTo>
                <a:lnTo>
                  <a:pt x="1744148" y="5828822"/>
                </a:lnTo>
                <a:lnTo>
                  <a:pt x="0" y="5828822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id="{8F5D1B28-3976-4367-807C-CAD629CDD8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852" y="-478"/>
            <a:ext cx="8078052" cy="6858478"/>
          </a:xfrm>
          <a:custGeom>
            <a:avLst/>
            <a:gdLst>
              <a:gd name="connsiteX0" fmla="*/ 0 w 8078052"/>
              <a:gd name="connsiteY0" fmla="*/ 0 h 6858478"/>
              <a:gd name="connsiteX1" fmla="*/ 3829872 w 8078052"/>
              <a:gd name="connsiteY1" fmla="*/ 0 h 6858478"/>
              <a:gd name="connsiteX2" fmla="*/ 4896100 w 8078052"/>
              <a:gd name="connsiteY2" fmla="*/ 0 h 6858478"/>
              <a:gd name="connsiteX3" fmla="*/ 4901677 w 8078052"/>
              <a:gd name="connsiteY3" fmla="*/ 0 h 6858478"/>
              <a:gd name="connsiteX4" fmla="*/ 8078052 w 8078052"/>
              <a:gd name="connsiteY4" fmla="*/ 6858478 h 6858478"/>
              <a:gd name="connsiteX5" fmla="*/ 653497 w 8078052"/>
              <a:gd name="connsiteY5" fmla="*/ 6858478 h 6858478"/>
              <a:gd name="connsiteX6" fmla="*/ 653757 w 8078052"/>
              <a:gd name="connsiteY6" fmla="*/ 6857916 h 6858478"/>
              <a:gd name="connsiteX7" fmla="*/ 0 w 8078052"/>
              <a:gd name="connsiteY7" fmla="*/ 6857916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078052" h="6858478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8078052" y="6858478"/>
                </a:lnTo>
                <a:lnTo>
                  <a:pt x="653497" y="6858478"/>
                </a:lnTo>
                <a:lnTo>
                  <a:pt x="653757" y="6857916"/>
                </a:lnTo>
                <a:lnTo>
                  <a:pt x="0" y="6857916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57F01D-5714-4791-90C6-57A46EC67F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1244" y="2600324"/>
            <a:ext cx="5994400" cy="3320973"/>
          </a:xfrm>
        </p:spPr>
        <p:txBody>
          <a:bodyPr anchor="t">
            <a:normAutofit fontScale="90000"/>
          </a:bodyPr>
          <a:lstStyle/>
          <a:p>
            <a:r>
              <a:rPr lang="en-GB" sz="8000" b="1" dirty="0">
                <a:latin typeface="Arial" panose="020B0604020202020204" pitchFamily="34" charset="0"/>
                <a:cs typeface="Arial" panose="020B0604020202020204" pitchFamily="34" charset="0"/>
              </a:rPr>
              <a:t>Embedded Counselling Skills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CB804B-B0F4-4964-9ADA-730D3A4D50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578" y="587022"/>
            <a:ext cx="6096000" cy="1868954"/>
          </a:xfrm>
        </p:spPr>
        <p:txBody>
          <a:bodyPr anchor="b">
            <a:noAutofit/>
          </a:bodyPr>
          <a:lstStyle/>
          <a:p>
            <a:r>
              <a:rPr lang="en-GB" sz="7200" b="1" i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‘Its good to talk’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9C8A9F-EDD6-4B93-84B3-34EF4119D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04672" y="6356350"/>
            <a:ext cx="6520053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P151785 Carol Connelly </a:t>
            </a:r>
          </a:p>
        </p:txBody>
      </p:sp>
    </p:spTree>
    <p:extLst>
      <p:ext uri="{BB962C8B-B14F-4D97-AF65-F5344CB8AC3E}">
        <p14:creationId xmlns:p14="http://schemas.microsoft.com/office/powerpoint/2010/main" val="29773808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F73FCEB7-CD02-4399-BA74-12D9191D6F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22219C-9ECC-4C52-80BA-96846B10A8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8764" b="6650"/>
          <a:stretch/>
        </p:blipFill>
        <p:spPr>
          <a:xfrm>
            <a:off x="5153822" y="1589797"/>
            <a:ext cx="6553545" cy="3686347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3D8A410-6E48-4CFB-8AD1-3C5CCB39A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4957763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Embedded session unplanned</a:t>
            </a: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Time available for first session limited</a:t>
            </a: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Model used depends on subject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A2BAA6-4EF0-440B-832A-FD28770B4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153822" y="6356350"/>
            <a:ext cx="461582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  <a:defRPr/>
            </a:pPr>
            <a:r>
              <a:rPr lang="en-US" kern="1200">
                <a:solidFill>
                  <a:srgbClr val="595959"/>
                </a:solidFill>
                <a:latin typeface="+mn-lt"/>
                <a:ea typeface="+mn-ea"/>
                <a:cs typeface="+mn-cs"/>
              </a:rPr>
              <a:t>P151785 Carol Connelly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272A3E-9730-4D52-AC8C-37A3C6EA9A1B}"/>
              </a:ext>
            </a:extLst>
          </p:cNvPr>
          <p:cNvSpPr txBox="1"/>
          <p:nvPr/>
        </p:nvSpPr>
        <p:spPr>
          <a:xfrm>
            <a:off x="9248040" y="5076089"/>
            <a:ext cx="245932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mylifeandkids.com/teenagers-10-things-need-know-now/"/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nd/3.0/"/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4963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Content Placeholder 5">
            <a:extLst>
              <a:ext uri="{FF2B5EF4-FFF2-40B4-BE49-F238E27FC236}">
                <a16:creationId xmlns:a16="http://schemas.microsoft.com/office/drawing/2014/main" id="{351E0CE0-0F11-48B1-9DB4-42E7D0DF07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4515" r="-2" b="-2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FB3AA7E-42A4-4FFC-89B4-F3CE3E500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" y="365125"/>
            <a:ext cx="5120114" cy="1692794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Being present while doing your day job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9B41DB-56B7-46D0-9A7E-96AD7C8A2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5320" y="6356350"/>
            <a:ext cx="4114800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GB"/>
              <a:t>P151785 Carol Connelly 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0D5773F7-6EB9-4591-A66F-5D746FA641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050" y="2316479"/>
            <a:ext cx="5900737" cy="4176383"/>
          </a:xfrm>
        </p:spPr>
        <p:txBody>
          <a:bodyPr>
            <a:normAutofit/>
          </a:bodyPr>
          <a:lstStyle/>
          <a:p>
            <a:r>
              <a:rPr lang="en-US" sz="1800" dirty="0"/>
              <a:t>Difficult to balance the clients expectations and ensure we stay within ethical boundaries</a:t>
            </a:r>
          </a:p>
          <a:p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Embedded Counselling requires: </a:t>
            </a:r>
            <a:r>
              <a:rPr lang="en-GB" sz="1800" dirty="0"/>
              <a:t>(</a:t>
            </a:r>
            <a:r>
              <a:rPr lang="en-GB" sz="1800" dirty="0" err="1"/>
              <a:t>Mcleod</a:t>
            </a:r>
            <a:r>
              <a:rPr lang="en-GB" sz="1800" dirty="0"/>
              <a:t> &amp; </a:t>
            </a:r>
            <a:r>
              <a:rPr lang="en-GB" sz="1800" dirty="0" err="1"/>
              <a:t>Mcleod</a:t>
            </a:r>
            <a:r>
              <a:rPr lang="en-GB" sz="1800" dirty="0"/>
              <a:t>, 2011)</a:t>
            </a: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800" dirty="0"/>
              <a:t>Self Aware</a:t>
            </a:r>
          </a:p>
          <a:p>
            <a:r>
              <a:rPr lang="en-US" sz="1800" dirty="0"/>
              <a:t>Curious about people and how they cope</a:t>
            </a:r>
          </a:p>
          <a:p>
            <a:r>
              <a:rPr lang="en-US" sz="1800" dirty="0"/>
              <a:t>Sensitive to cultures</a:t>
            </a:r>
          </a:p>
          <a:p>
            <a:r>
              <a:rPr lang="en-US" sz="1800" dirty="0"/>
              <a:t>You see the worth in people</a:t>
            </a:r>
          </a:p>
          <a:p>
            <a:r>
              <a:rPr lang="en-US" sz="1800" dirty="0"/>
              <a:t>Interested in relationships</a:t>
            </a:r>
          </a:p>
          <a:p>
            <a:r>
              <a:rPr lang="en-US" sz="1800" dirty="0"/>
              <a:t>Being realistic about what can be achieved </a:t>
            </a: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‘do no harm’ </a:t>
            </a:r>
            <a:r>
              <a:rPr lang="en-US" sz="1800" dirty="0"/>
              <a:t>especially applies here </a:t>
            </a:r>
            <a:r>
              <a:rPr lang="en-GB" sz="1800" dirty="0"/>
              <a:t>(Bond, 2015)</a:t>
            </a:r>
          </a:p>
          <a:p>
            <a:endParaRPr lang="en-US" sz="1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F2B039-6B91-42B3-9BC6-3749BF48A0CF}"/>
              </a:ext>
            </a:extLst>
          </p:cNvPr>
          <p:cNvSpPr txBox="1"/>
          <p:nvPr/>
        </p:nvSpPr>
        <p:spPr>
          <a:xfrm>
            <a:off x="9751909" y="6657945"/>
            <a:ext cx="244009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www.mentalhealthportland.org/?tag=nami-oregon"/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sa/3.0/"/>
              </a:rPr>
              <a:t>CC BY-NC-SA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748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F91C56C-4B49-4FCB-8F46-2A5CE100AC8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5695" b="12783"/>
          <a:stretch/>
        </p:blipFill>
        <p:spPr>
          <a:xfrm>
            <a:off x="-146735" y="71052"/>
            <a:ext cx="12191980" cy="6857990"/>
          </a:xfrm>
          <a:prstGeom prst="rect">
            <a:avLst/>
          </a:prstGeom>
        </p:spPr>
      </p:pic>
      <p:sp>
        <p:nvSpPr>
          <p:cNvPr id="11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  <a:ex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539AD10F-B19F-49A6-98F4-F9EDCC47E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2021" y="3231931"/>
            <a:ext cx="3852041" cy="1834056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4000" dirty="0"/>
              <a:t>Understanding people as ‘social beings and not psychological issues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37F45A-0034-451F-B29B-DE44F35C3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413531" y="6137248"/>
            <a:ext cx="3069020" cy="36197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n-US" sz="1000" kern="1200">
                <a:solidFill>
                  <a:schemeClr val="tx1"/>
                </a:solidFill>
                <a:latin typeface="Calibri" panose="020F0502020204030204"/>
                <a:ea typeface="+mn-ea"/>
                <a:cs typeface="+mn-cs"/>
              </a:rPr>
              <a:t>P151785 Carol Connelly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D4FDE4-85F5-459E-A333-F4D567536DA4}"/>
              </a:ext>
            </a:extLst>
          </p:cNvPr>
          <p:cNvSpPr txBox="1"/>
          <p:nvPr/>
        </p:nvSpPr>
        <p:spPr>
          <a:xfrm>
            <a:off x="9884958" y="6657945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collegecounselorinfo.wikispaces.com/Typical+Day+for+a+College+Counselor"/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/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6A4C1F8-5C8D-4FC4-BDF6-7541991B8EDF}"/>
              </a:ext>
            </a:extLst>
          </p:cNvPr>
          <p:cNvSpPr/>
          <p:nvPr/>
        </p:nvSpPr>
        <p:spPr>
          <a:xfrm>
            <a:off x="9366284" y="4846192"/>
            <a:ext cx="2581156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Mcleod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&amp;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Mcleod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2011)</a:t>
            </a:r>
          </a:p>
        </p:txBody>
      </p:sp>
    </p:spTree>
    <p:extLst>
      <p:ext uri="{BB962C8B-B14F-4D97-AF65-F5344CB8AC3E}">
        <p14:creationId xmlns:p14="http://schemas.microsoft.com/office/powerpoint/2010/main" val="3084443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ontent Placeholder 13">
            <a:extLst>
              <a:ext uri="{FF2B5EF4-FFF2-40B4-BE49-F238E27FC236}">
                <a16:creationId xmlns:a16="http://schemas.microsoft.com/office/drawing/2014/main" id="{5FFB9800-D78A-4ED5-890E-925CBF45D45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8159" r="18326" b="-1"/>
          <a:stretch/>
        </p:blipFill>
        <p:spPr>
          <a:xfrm>
            <a:off x="4639056" y="10"/>
            <a:ext cx="7552944" cy="6857990"/>
          </a:xfrm>
          <a:prstGeom prst="rect">
            <a:avLst/>
          </a:prstGeom>
          <a:effectLst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55741D2-1B89-4E87-B72B-CC9FC209A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998" y="264141"/>
            <a:ext cx="3810182" cy="599459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/>
              <a:t>Human Contact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E9F86-E6C4-40C9-BBF1-8B8451863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8929" y="6356350"/>
            <a:ext cx="3651466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GB"/>
              <a:t>P151785 Carol Connelly </a:t>
            </a:r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DD165F36-EFC4-48D9-AA31-94FD4B5DAA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067" y="863601"/>
            <a:ext cx="4222044" cy="5492750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en-US" sz="2400" dirty="0"/>
              <a:t>Over the years of austerity the space available is being limited</a:t>
            </a:r>
          </a:p>
          <a:p>
            <a:r>
              <a:rPr lang="en-US" sz="2400" dirty="0"/>
              <a:t>Staff are expected to do more </a:t>
            </a:r>
          </a:p>
          <a:p>
            <a:r>
              <a:rPr lang="en-US" sz="2400" dirty="0"/>
              <a:t>Becoming less human, more automation</a:t>
            </a:r>
          </a:p>
          <a:p>
            <a:r>
              <a:rPr lang="en-US" sz="2400" dirty="0"/>
              <a:t>Dangers of insufficient supervision for practitioners</a:t>
            </a:r>
          </a:p>
          <a:p>
            <a:r>
              <a:rPr lang="en-US" sz="2400" dirty="0"/>
              <a:t>Training and skills allowing responses to empathic opportunities</a:t>
            </a:r>
          </a:p>
          <a:p>
            <a:r>
              <a:rPr lang="en-US" sz="2400" dirty="0"/>
              <a:t>Limited time slots managed by counsellors/practitioners</a:t>
            </a:r>
          </a:p>
          <a:p>
            <a:r>
              <a:rPr lang="en-US" sz="2400" dirty="0"/>
              <a:t>Moving clients onto formal counselling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4531E70-D9C0-487D-91C4-01B3CA3AE10C}"/>
              </a:ext>
            </a:extLst>
          </p:cNvPr>
          <p:cNvSpPr txBox="1"/>
          <p:nvPr/>
        </p:nvSpPr>
        <p:spPr>
          <a:xfrm>
            <a:off x="9732672" y="6657945"/>
            <a:ext cx="245932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genmaspeaks.blogspot.com/2012/09/the-patient-doctor-relationship-in-era.html"/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nd/3.0/"/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234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75350D7-0C9E-42F8-B7C3-40DDDF4FFDA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4575" r="9091" b="1852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0E16127-B8A5-42E6-AF29-764F54D35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E1D5EC-7E42-43F7-9C03-E49AE5593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485423"/>
            <a:ext cx="3657599" cy="5870928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2800" b="1" dirty="0">
                <a:highlight>
                  <a:srgbClr val="FFCCFF"/>
                </a:highlight>
              </a:rPr>
              <a:t>Areas where embedded counselling can be used. </a:t>
            </a:r>
            <a:br>
              <a:rPr lang="en-US" sz="3200" b="1" dirty="0"/>
            </a:br>
            <a:r>
              <a:rPr lang="en-US" sz="2800" b="1" dirty="0"/>
              <a:t>Medical settings – nursing, doctors, palliative care, Community services</a:t>
            </a:r>
            <a:br>
              <a:rPr lang="en-US" sz="2800" b="1" dirty="0"/>
            </a:br>
            <a:r>
              <a:rPr lang="en-US" sz="2800" b="1" dirty="0"/>
              <a:t>Elderly Residential Care</a:t>
            </a:r>
            <a:br>
              <a:rPr lang="en-US" sz="2800" b="1" dirty="0"/>
            </a:br>
            <a:r>
              <a:rPr lang="en-US" sz="2800" b="1" dirty="0"/>
              <a:t>Older People</a:t>
            </a:r>
            <a:br>
              <a:rPr lang="en-US" sz="2800" b="1" dirty="0"/>
            </a:br>
            <a:r>
              <a:rPr lang="en-US" sz="2800" b="1" dirty="0"/>
              <a:t>Schools &amp; Youth Work</a:t>
            </a:r>
            <a:br>
              <a:rPr lang="en-US" sz="2800" b="1" dirty="0"/>
            </a:br>
            <a:r>
              <a:rPr lang="en-US" sz="2800" b="1" dirty="0"/>
              <a:t>Universities &amp; College</a:t>
            </a:r>
            <a:br>
              <a:rPr lang="en-US" sz="2800" b="1" dirty="0"/>
            </a:br>
            <a:r>
              <a:rPr lang="en-US" sz="2800" b="1" dirty="0"/>
              <a:t>Social Work &amp; Family Advice</a:t>
            </a:r>
            <a:br>
              <a:rPr lang="en-US" sz="2800" b="1" dirty="0"/>
            </a:br>
            <a:r>
              <a:rPr lang="en-US" sz="2800" b="1" dirty="0"/>
              <a:t>Advice Workers such as  Debt, Rights, Domestic Abuse, Victim Support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0F315CE-9E4E-468B-AA40-3AB0924BF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n-US" kern="1200">
                <a:solidFill>
                  <a:srgbClr val="FFFFFF"/>
                </a:solidFill>
                <a:latin typeface="Calibri" panose="020F0502020204030204"/>
                <a:ea typeface="+mn-ea"/>
                <a:cs typeface="+mn-cs"/>
              </a:rPr>
              <a:t>P151785 Carol Connelly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5D6C5D-0D52-4193-A67D-381FCBD56F26}"/>
              </a:ext>
            </a:extLst>
          </p:cNvPr>
          <p:cNvSpPr txBox="1"/>
          <p:nvPr/>
        </p:nvSpPr>
        <p:spPr>
          <a:xfrm>
            <a:off x="9884958" y="6657945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kumc-ptrs-ebp.wikispaces.com/Yoga+Therapy+-+Fall+Prevention"/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/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819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: Shape 17">
            <a:extLst>
              <a:ext uri="{FF2B5EF4-FFF2-40B4-BE49-F238E27FC236}">
                <a16:creationId xmlns:a16="http://schemas.microsoft.com/office/drawing/2014/main" id="{A4D1609B-102A-4C77-86A2-ACB29FB96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7839950" y="0"/>
            <a:ext cx="4352050" cy="6858478"/>
          </a:xfrm>
          <a:custGeom>
            <a:avLst/>
            <a:gdLst>
              <a:gd name="connsiteX0" fmla="*/ 4352050 w 4352050"/>
              <a:gd name="connsiteY0" fmla="*/ 6858478 h 6858478"/>
              <a:gd name="connsiteX1" fmla="*/ 0 w 4352050"/>
              <a:gd name="connsiteY1" fmla="*/ 6858478 h 6858478"/>
              <a:gd name="connsiteX2" fmla="*/ 0 w 4352050"/>
              <a:gd name="connsiteY2" fmla="*/ 0 h 6858478"/>
              <a:gd name="connsiteX3" fmla="*/ 103870 w 4352050"/>
              <a:gd name="connsiteY3" fmla="*/ 0 h 6858478"/>
              <a:gd name="connsiteX4" fmla="*/ 1170098 w 4352050"/>
              <a:gd name="connsiteY4" fmla="*/ 0 h 6858478"/>
              <a:gd name="connsiteX5" fmla="*/ 1175675 w 435205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2050" h="6858478">
                <a:moveTo>
                  <a:pt x="4352050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103870" y="0"/>
                </a:lnTo>
                <a:lnTo>
                  <a:pt x="1170098" y="0"/>
                </a:lnTo>
                <a:lnTo>
                  <a:pt x="1175675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B04497-06FB-4109-946B-E119B1F4338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3389"/>
          <a:stretch/>
        </p:blipFill>
        <p:spPr>
          <a:xfrm>
            <a:off x="-214488" y="-136515"/>
            <a:ext cx="11862435" cy="6857990"/>
          </a:xfrm>
          <a:custGeom>
            <a:avLst/>
            <a:gdLst>
              <a:gd name="connsiteX0" fmla="*/ 0 w 11862435"/>
              <a:gd name="connsiteY0" fmla="*/ 0 h 6858000"/>
              <a:gd name="connsiteX1" fmla="*/ 2537458 w 11862435"/>
              <a:gd name="connsiteY1" fmla="*/ 0 h 6858000"/>
              <a:gd name="connsiteX2" fmla="*/ 3074669 w 11862435"/>
              <a:gd name="connsiteY2" fmla="*/ 0 h 6858000"/>
              <a:gd name="connsiteX3" fmla="*/ 3784383 w 11862435"/>
              <a:gd name="connsiteY3" fmla="*/ 0 h 6858000"/>
              <a:gd name="connsiteX4" fmla="*/ 8686282 w 11862435"/>
              <a:gd name="connsiteY4" fmla="*/ 0 h 6858000"/>
              <a:gd name="connsiteX5" fmla="*/ 11862435 w 11862435"/>
              <a:gd name="connsiteY5" fmla="*/ 6857999 h 6858000"/>
              <a:gd name="connsiteX6" fmla="*/ 5896483 w 11862435"/>
              <a:gd name="connsiteY6" fmla="*/ 6857999 h 6858000"/>
              <a:gd name="connsiteX7" fmla="*/ 5896483 w 11862435"/>
              <a:gd name="connsiteY7" fmla="*/ 6858000 h 6858000"/>
              <a:gd name="connsiteX8" fmla="*/ 3074669 w 11862435"/>
              <a:gd name="connsiteY8" fmla="*/ 6858000 h 6858000"/>
              <a:gd name="connsiteX9" fmla="*/ 2537458 w 11862435"/>
              <a:gd name="connsiteY9" fmla="*/ 6858000 h 6858000"/>
              <a:gd name="connsiteX10" fmla="*/ 0 w 11862435"/>
              <a:gd name="connsiteY1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2435" h="6858000">
                <a:moveTo>
                  <a:pt x="0" y="0"/>
                </a:moveTo>
                <a:lnTo>
                  <a:pt x="2537458" y="0"/>
                </a:lnTo>
                <a:lnTo>
                  <a:pt x="3074669" y="0"/>
                </a:lnTo>
                <a:lnTo>
                  <a:pt x="3784383" y="0"/>
                </a:lnTo>
                <a:lnTo>
                  <a:pt x="8686282" y="0"/>
                </a:lnTo>
                <a:lnTo>
                  <a:pt x="11862435" y="6857999"/>
                </a:lnTo>
                <a:lnTo>
                  <a:pt x="5896483" y="6857999"/>
                </a:lnTo>
                <a:lnTo>
                  <a:pt x="5896483" y="6858000"/>
                </a:lnTo>
                <a:lnTo>
                  <a:pt x="3074669" y="6858000"/>
                </a:lnTo>
                <a:lnTo>
                  <a:pt x="2537458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3" name="Freeform: Shape 19">
            <a:extLst>
              <a:ext uri="{FF2B5EF4-FFF2-40B4-BE49-F238E27FC236}">
                <a16:creationId xmlns:a16="http://schemas.microsoft.com/office/drawing/2014/main" id="{C651F706-C94E-46D4-BAAE-BAFD1AD97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8667950" y="0"/>
            <a:ext cx="3524051" cy="6858478"/>
          </a:xfrm>
          <a:custGeom>
            <a:avLst/>
            <a:gdLst>
              <a:gd name="connsiteX0" fmla="*/ 3524051 w 3524051"/>
              <a:gd name="connsiteY0" fmla="*/ 6858478 h 6858478"/>
              <a:gd name="connsiteX1" fmla="*/ 0 w 3524051"/>
              <a:gd name="connsiteY1" fmla="*/ 6858478 h 6858478"/>
              <a:gd name="connsiteX2" fmla="*/ 0 w 3524051"/>
              <a:gd name="connsiteY2" fmla="*/ 0 h 6858478"/>
              <a:gd name="connsiteX3" fmla="*/ 342099 w 3524051"/>
              <a:gd name="connsiteY3" fmla="*/ 0 h 6858478"/>
              <a:gd name="connsiteX4" fmla="*/ 347676 w 3524051"/>
              <a:gd name="connsiteY4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051" h="6858478">
                <a:moveTo>
                  <a:pt x="3524051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342099" y="0"/>
                </a:lnTo>
                <a:lnTo>
                  <a:pt x="347676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297417-7D87-4742-981A-44E83CD40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n-US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P151785 Carol Connelly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975384-A93F-4879-A014-E6124A897391}"/>
              </a:ext>
            </a:extLst>
          </p:cNvPr>
          <p:cNvSpPr txBox="1"/>
          <p:nvPr/>
        </p:nvSpPr>
        <p:spPr>
          <a:xfrm>
            <a:off x="9884958" y="6657945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shrsirelandstudyabroad2012.wikispaces.com/speech+and+language"/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/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53CD5B-0611-4083-8341-0B9E61C8EA96}"/>
              </a:ext>
            </a:extLst>
          </p:cNvPr>
          <p:cNvSpPr txBox="1"/>
          <p:nvPr/>
        </p:nvSpPr>
        <p:spPr>
          <a:xfrm>
            <a:off x="-112434" y="3491924"/>
            <a:ext cx="4114800" cy="3046988"/>
          </a:xfrm>
          <a:prstGeom prst="rect">
            <a:avLst/>
          </a:prstGeom>
          <a:solidFill>
            <a:srgbClr val="FFCCFF">
              <a:alpha val="66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Quicker to give advice</a:t>
            </a:r>
          </a:p>
          <a:p>
            <a:pPr algn="ctr"/>
            <a:r>
              <a:rPr lang="en-US" sz="3200" b="1" dirty="0"/>
              <a:t>Takes longer to question clients within a counselling model </a:t>
            </a:r>
          </a:p>
          <a:p>
            <a:pPr algn="ctr"/>
            <a:r>
              <a:rPr lang="en-US" sz="3200" b="1" dirty="0"/>
              <a:t>Need to see issues for themselves</a:t>
            </a:r>
            <a:endParaRPr lang="en-GB" sz="32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868A59-A712-45C1-B324-52B11152EDEB}"/>
              </a:ext>
            </a:extLst>
          </p:cNvPr>
          <p:cNvSpPr txBox="1"/>
          <p:nvPr/>
        </p:nvSpPr>
        <p:spPr>
          <a:xfrm>
            <a:off x="7912418" y="389467"/>
            <a:ext cx="4114800" cy="6001643"/>
          </a:xfrm>
          <a:prstGeom prst="rect">
            <a:avLst/>
          </a:prstGeom>
          <a:solidFill>
            <a:srgbClr val="FFCCFF">
              <a:alpha val="66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Felt that digging too much could cause time problems. </a:t>
            </a:r>
          </a:p>
          <a:p>
            <a:pPr algn="ctr"/>
            <a:r>
              <a:rPr lang="en-US" sz="3200" b="1" dirty="0"/>
              <a:t>This could be dangerous in actual counselling </a:t>
            </a:r>
          </a:p>
          <a:p>
            <a:pPr algn="ctr"/>
            <a:r>
              <a:rPr lang="en-US" sz="3200" b="1" dirty="0"/>
              <a:t>Exploring clients attitudes and their origins took time.</a:t>
            </a:r>
          </a:p>
          <a:p>
            <a:pPr algn="ctr"/>
            <a:r>
              <a:rPr lang="en-US" sz="3200" b="1" dirty="0"/>
              <a:t>Also time consuming to establish </a:t>
            </a:r>
            <a:r>
              <a:rPr lang="en-US" sz="3200" b="1" dirty="0" err="1"/>
              <a:t>persepective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5118472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558F58E-93BA-44A3-BCDA-585AFF2E4F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BCD0BBC1-A7D4-445D-98AC-95A6A45D8E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1148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A56AD83A-F4AA-4C90-BBFA-B8DCCCD00F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459" r="35657"/>
          <a:stretch/>
        </p:blipFill>
        <p:spPr>
          <a:xfrm>
            <a:off x="5913124" y="10"/>
            <a:ext cx="6278877" cy="6857990"/>
          </a:xfrm>
          <a:custGeom>
            <a:avLst/>
            <a:gdLst>
              <a:gd name="connsiteX0" fmla="*/ 45571 w 6278877"/>
              <a:gd name="connsiteY0" fmla="*/ 0 h 6858000"/>
              <a:gd name="connsiteX1" fmla="*/ 6278877 w 6278877"/>
              <a:gd name="connsiteY1" fmla="*/ 0 h 6858000"/>
              <a:gd name="connsiteX2" fmla="*/ 6278877 w 6278877"/>
              <a:gd name="connsiteY2" fmla="*/ 6858000 h 6858000"/>
              <a:gd name="connsiteX3" fmla="*/ 3292307 w 6278877"/>
              <a:gd name="connsiteY3" fmla="*/ 6858000 h 6858000"/>
              <a:gd name="connsiteX4" fmla="*/ 3181525 w 6278877"/>
              <a:gd name="connsiteY4" fmla="*/ 6786980 h 6858000"/>
              <a:gd name="connsiteX5" fmla="*/ 0 w 6278877"/>
              <a:gd name="connsiteY5" fmla="*/ 803252 h 6858000"/>
              <a:gd name="connsiteX6" fmla="*/ 37255 w 6278877"/>
              <a:gd name="connsiteY6" fmla="*/ 654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78877" h="6858000">
                <a:moveTo>
                  <a:pt x="45571" y="0"/>
                </a:moveTo>
                <a:lnTo>
                  <a:pt x="6278877" y="0"/>
                </a:lnTo>
                <a:lnTo>
                  <a:pt x="6278877" y="6858000"/>
                </a:lnTo>
                <a:lnTo>
                  <a:pt x="3292307" y="6858000"/>
                </a:lnTo>
                <a:lnTo>
                  <a:pt x="3181525" y="6786980"/>
                </a:lnTo>
                <a:cubicBezTo>
                  <a:pt x="1262020" y="5490189"/>
                  <a:pt x="0" y="3294101"/>
                  <a:pt x="0" y="803252"/>
                </a:cubicBezTo>
                <a:cubicBezTo>
                  <a:pt x="0" y="554167"/>
                  <a:pt x="12619" y="308030"/>
                  <a:pt x="37255" y="65445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3EABC6A-6C3F-4A38-B5C6-A9D8DF40F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" y="2316480"/>
            <a:ext cx="5711613" cy="366662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US" sz="2800" b="1" dirty="0"/>
              <a:t>Serious issue presented</a:t>
            </a:r>
            <a:br>
              <a:rPr lang="en-US" sz="2800" b="1" dirty="0"/>
            </a:br>
            <a:r>
              <a:rPr lang="en-US" sz="2800" b="1" dirty="0">
                <a:solidFill>
                  <a:schemeClr val="accent1"/>
                </a:solidFill>
              </a:rPr>
              <a:t>First time client opened up to anyone</a:t>
            </a:r>
            <a:br>
              <a:rPr lang="en-US" sz="2800" b="1" dirty="0"/>
            </a:br>
            <a:r>
              <a:rPr lang="en-US" sz="2800" b="1" dirty="0">
                <a:solidFill>
                  <a:srgbClr val="00B0F0"/>
                </a:solidFill>
              </a:rPr>
              <a:t>If formal counselling required there is a extensive wait</a:t>
            </a:r>
            <a:br>
              <a:rPr lang="en-US" sz="2800" b="1" dirty="0"/>
            </a:br>
            <a:r>
              <a:rPr lang="en-US" sz="2800" b="1" dirty="0">
                <a:solidFill>
                  <a:schemeClr val="accent2"/>
                </a:solidFill>
              </a:rPr>
              <a:t>Client left holding the issue</a:t>
            </a:r>
            <a:br>
              <a:rPr lang="en-US" sz="2800" b="1" dirty="0"/>
            </a:br>
            <a:r>
              <a:rPr lang="en-US" sz="2800" b="1" dirty="0">
                <a:solidFill>
                  <a:srgbClr val="CC0099"/>
                </a:solidFill>
              </a:rPr>
              <a:t>Risk to practitioners if self care and supervision not used.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34E461-B8D5-49EE-92F5-F9258CA07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9334" y="6356350"/>
            <a:ext cx="4114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  <a:defRPr/>
            </a:pPr>
            <a:r>
              <a:rPr lang="en-US" kern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t>P151785 Carol Connelly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39DAE7-8EB7-43B5-8E2D-8190FFC37F9A}"/>
              </a:ext>
            </a:extLst>
          </p:cNvPr>
          <p:cNvSpPr txBox="1"/>
          <p:nvPr/>
        </p:nvSpPr>
        <p:spPr>
          <a:xfrm>
            <a:off x="9884958" y="6657945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www.talkingdrugs.org/issues/women"/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/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D7AC17-4AFB-41F9-8889-DF1CEAC0A9D9}"/>
              </a:ext>
            </a:extLst>
          </p:cNvPr>
          <p:cNvSpPr txBox="1"/>
          <p:nvPr/>
        </p:nvSpPr>
        <p:spPr>
          <a:xfrm>
            <a:off x="440267" y="496711"/>
            <a:ext cx="51703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Risks of Embedded Counselling</a:t>
            </a:r>
          </a:p>
        </p:txBody>
      </p:sp>
    </p:spTree>
    <p:extLst>
      <p:ext uri="{BB962C8B-B14F-4D97-AF65-F5344CB8AC3E}">
        <p14:creationId xmlns:p14="http://schemas.microsoft.com/office/powerpoint/2010/main" val="2735759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F59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7591F3-3E40-4ECD-9EB6-36537E7507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038600" y="1540403"/>
            <a:ext cx="7188199" cy="37738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0012BD9-242D-4799-A12B-DA638FC60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979" y="2074363"/>
            <a:ext cx="3262488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GB" sz="2600" dirty="0">
                <a:solidFill>
                  <a:srgbClr val="FFFFFF"/>
                </a:solidFill>
              </a:rPr>
              <a:t>Being Human and Compassionate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8909A55-FA2C-4F75-9D27-3291B4803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16613" y="6356350"/>
            <a:ext cx="7032172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GB">
                <a:solidFill>
                  <a:srgbClr val="898989"/>
                </a:solidFill>
              </a:rPr>
              <a:t>P151785 Carol Connelly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137E8B-516E-4D7F-AFFF-C6020C678A14}"/>
              </a:ext>
            </a:extLst>
          </p:cNvPr>
          <p:cNvSpPr txBox="1"/>
          <p:nvPr/>
        </p:nvSpPr>
        <p:spPr>
          <a:xfrm>
            <a:off x="8919757" y="5114153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mmrproject.wikispaces.com/Surprises+About+Reality"/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/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8581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794C02A-10A4-43C2-8C36-89325900A8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" b="409"/>
          <a:stretch/>
        </p:blipFill>
        <p:spPr>
          <a:xfrm>
            <a:off x="-8" y="-7"/>
            <a:ext cx="12192000" cy="6855958"/>
          </a:xfrm>
          <a:prstGeom prst="rect">
            <a:avLst/>
          </a:prstGeom>
        </p:spPr>
      </p:pic>
      <p:sp>
        <p:nvSpPr>
          <p:cNvPr id="20" name="Freeform: Shape 15">
            <a:extLst>
              <a:ext uri="{FF2B5EF4-FFF2-40B4-BE49-F238E27FC236}">
                <a16:creationId xmlns:a16="http://schemas.microsoft.com/office/drawing/2014/main" id="{E26B9EF5-5D92-4AC7-BC55-FC5C4C98E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6199" y="548"/>
            <a:ext cx="4349752" cy="3142889"/>
          </a:xfrm>
          <a:custGeom>
            <a:avLst/>
            <a:gdLst>
              <a:gd name="connsiteX0" fmla="*/ 229420 w 4349752"/>
              <a:gd name="connsiteY0" fmla="*/ 0 h 3142889"/>
              <a:gd name="connsiteX1" fmla="*/ 4120333 w 4349752"/>
              <a:gd name="connsiteY1" fmla="*/ 0 h 3142889"/>
              <a:gd name="connsiteX2" fmla="*/ 4178840 w 4349752"/>
              <a:gd name="connsiteY2" fmla="*/ 121453 h 3142889"/>
              <a:gd name="connsiteX3" fmla="*/ 4349752 w 4349752"/>
              <a:gd name="connsiteY3" fmla="*/ 968013 h 3142889"/>
              <a:gd name="connsiteX4" fmla="*/ 2174876 w 4349752"/>
              <a:gd name="connsiteY4" fmla="*/ 3142889 h 3142889"/>
              <a:gd name="connsiteX5" fmla="*/ 0 w 4349752"/>
              <a:gd name="connsiteY5" fmla="*/ 968013 h 3142889"/>
              <a:gd name="connsiteX6" fmla="*/ 170913 w 4349752"/>
              <a:gd name="connsiteY6" fmla="*/ 121453 h 3142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49752" h="3142889">
                <a:moveTo>
                  <a:pt x="229420" y="0"/>
                </a:moveTo>
                <a:lnTo>
                  <a:pt x="4120333" y="0"/>
                </a:lnTo>
                <a:lnTo>
                  <a:pt x="4178840" y="121453"/>
                </a:lnTo>
                <a:cubicBezTo>
                  <a:pt x="4288894" y="381652"/>
                  <a:pt x="4349752" y="667725"/>
                  <a:pt x="4349752" y="968013"/>
                </a:cubicBezTo>
                <a:cubicBezTo>
                  <a:pt x="4349752" y="2169164"/>
                  <a:pt x="3376027" y="3142889"/>
                  <a:pt x="2174876" y="3142889"/>
                </a:cubicBezTo>
                <a:cubicBezTo>
                  <a:pt x="973725" y="3142889"/>
                  <a:pt x="0" y="2169164"/>
                  <a:pt x="0" y="968013"/>
                </a:cubicBezTo>
                <a:cubicBezTo>
                  <a:pt x="0" y="667725"/>
                  <a:pt x="60858" y="381652"/>
                  <a:pt x="170913" y="12145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Freeform: Shape 17">
            <a:extLst>
              <a:ext uri="{FF2B5EF4-FFF2-40B4-BE49-F238E27FC236}">
                <a16:creationId xmlns:a16="http://schemas.microsoft.com/office/drawing/2014/main" id="{F05C5575-0F07-43D0-AE78-81EAA8E67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3759" y="1421356"/>
            <a:ext cx="4538241" cy="5436644"/>
          </a:xfrm>
          <a:custGeom>
            <a:avLst/>
            <a:gdLst>
              <a:gd name="connsiteX0" fmla="*/ 3084645 w 4538241"/>
              <a:gd name="connsiteY0" fmla="*/ 0 h 5436644"/>
              <a:gd name="connsiteX1" fmla="*/ 4285328 w 4538241"/>
              <a:gd name="connsiteY1" fmla="*/ 242407 h 5436644"/>
              <a:gd name="connsiteX2" fmla="*/ 4538241 w 4538241"/>
              <a:gd name="connsiteY2" fmla="*/ 364242 h 5436644"/>
              <a:gd name="connsiteX3" fmla="*/ 4538241 w 4538241"/>
              <a:gd name="connsiteY3" fmla="*/ 5436644 h 5436644"/>
              <a:gd name="connsiteX4" fmla="*/ 1091428 w 4538241"/>
              <a:gd name="connsiteY4" fmla="*/ 5436644 h 5436644"/>
              <a:gd name="connsiteX5" fmla="*/ 903472 w 4538241"/>
              <a:gd name="connsiteY5" fmla="*/ 5265818 h 5436644"/>
              <a:gd name="connsiteX6" fmla="*/ 0 w 4538241"/>
              <a:gd name="connsiteY6" fmla="*/ 3084645 h 5436644"/>
              <a:gd name="connsiteX7" fmla="*/ 3084645 w 4538241"/>
              <a:gd name="connsiteY7" fmla="*/ 0 h 5436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38241" h="5436644">
                <a:moveTo>
                  <a:pt x="3084645" y="0"/>
                </a:moveTo>
                <a:cubicBezTo>
                  <a:pt x="3510546" y="0"/>
                  <a:pt x="3916286" y="86315"/>
                  <a:pt x="4285328" y="242407"/>
                </a:cubicBezTo>
                <a:lnTo>
                  <a:pt x="4538241" y="364242"/>
                </a:lnTo>
                <a:lnTo>
                  <a:pt x="4538241" y="5436644"/>
                </a:lnTo>
                <a:lnTo>
                  <a:pt x="1091428" y="5436644"/>
                </a:lnTo>
                <a:lnTo>
                  <a:pt x="903472" y="5265818"/>
                </a:lnTo>
                <a:cubicBezTo>
                  <a:pt x="345261" y="4707608"/>
                  <a:pt x="0" y="3936446"/>
                  <a:pt x="0" y="3084645"/>
                </a:cubicBezTo>
                <a:cubicBezTo>
                  <a:pt x="0" y="1381043"/>
                  <a:pt x="1381043" y="0"/>
                  <a:pt x="3084645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C97DEBB-8FB7-42A5-956F-66FC965460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9211" r="1" b="1"/>
          <a:stretch/>
        </p:blipFill>
        <p:spPr>
          <a:xfrm>
            <a:off x="3639395" y="10"/>
            <a:ext cx="4023360" cy="2980230"/>
          </a:xfrm>
          <a:custGeom>
            <a:avLst/>
            <a:gdLst>
              <a:gd name="connsiteX0" fmla="*/ 248676 w 4023360"/>
              <a:gd name="connsiteY0" fmla="*/ 0 h 2980240"/>
              <a:gd name="connsiteX1" fmla="*/ 3774684 w 4023360"/>
              <a:gd name="connsiteY1" fmla="*/ 0 h 2980240"/>
              <a:gd name="connsiteX2" fmla="*/ 3780561 w 4023360"/>
              <a:gd name="connsiteY2" fmla="*/ 9674 h 2980240"/>
              <a:gd name="connsiteX3" fmla="*/ 4023360 w 4023360"/>
              <a:gd name="connsiteY3" fmla="*/ 968560 h 2980240"/>
              <a:gd name="connsiteX4" fmla="*/ 2011680 w 4023360"/>
              <a:gd name="connsiteY4" fmla="*/ 2980240 h 2980240"/>
              <a:gd name="connsiteX5" fmla="*/ 0 w 4023360"/>
              <a:gd name="connsiteY5" fmla="*/ 968560 h 2980240"/>
              <a:gd name="connsiteX6" fmla="*/ 242799 w 4023360"/>
              <a:gd name="connsiteY6" fmla="*/ 9674 h 2980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23360" h="2980240">
                <a:moveTo>
                  <a:pt x="248676" y="0"/>
                </a:moveTo>
                <a:lnTo>
                  <a:pt x="3774684" y="0"/>
                </a:lnTo>
                <a:lnTo>
                  <a:pt x="3780561" y="9674"/>
                </a:lnTo>
                <a:cubicBezTo>
                  <a:pt x="3935405" y="294716"/>
                  <a:pt x="4023360" y="621366"/>
                  <a:pt x="4023360" y="968560"/>
                </a:cubicBezTo>
                <a:cubicBezTo>
                  <a:pt x="4023360" y="2079580"/>
                  <a:pt x="3122700" y="2980240"/>
                  <a:pt x="2011680" y="2980240"/>
                </a:cubicBezTo>
                <a:cubicBezTo>
                  <a:pt x="900660" y="2980240"/>
                  <a:pt x="0" y="2079580"/>
                  <a:pt x="0" y="968560"/>
                </a:cubicBezTo>
                <a:cubicBezTo>
                  <a:pt x="0" y="621366"/>
                  <a:pt x="87955" y="294716"/>
                  <a:pt x="242799" y="9674"/>
                </a:cubicBez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8BB9920-F19A-4300-80DD-62C58491F4C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4413" r="18489" b="-1"/>
          <a:stretch/>
        </p:blipFill>
        <p:spPr>
          <a:xfrm>
            <a:off x="7816904" y="1584501"/>
            <a:ext cx="4375105" cy="5273507"/>
          </a:xfrm>
          <a:custGeom>
            <a:avLst/>
            <a:gdLst>
              <a:gd name="connsiteX0" fmla="*/ 2921508 w 4375105"/>
              <a:gd name="connsiteY0" fmla="*/ 0 h 5273507"/>
              <a:gd name="connsiteX1" fmla="*/ 4314072 w 4375105"/>
              <a:gd name="connsiteY1" fmla="*/ 352611 h 5273507"/>
              <a:gd name="connsiteX2" fmla="*/ 4375105 w 4375105"/>
              <a:gd name="connsiteY2" fmla="*/ 389689 h 5273507"/>
              <a:gd name="connsiteX3" fmla="*/ 4375105 w 4375105"/>
              <a:gd name="connsiteY3" fmla="*/ 5273507 h 5273507"/>
              <a:gd name="connsiteX4" fmla="*/ 1193705 w 4375105"/>
              <a:gd name="connsiteY4" fmla="*/ 5273507 h 5273507"/>
              <a:gd name="connsiteX5" fmla="*/ 1063158 w 4375105"/>
              <a:gd name="connsiteY5" fmla="*/ 5175886 h 5273507"/>
              <a:gd name="connsiteX6" fmla="*/ 0 w 4375105"/>
              <a:gd name="connsiteY6" fmla="*/ 2921508 h 5273507"/>
              <a:gd name="connsiteX7" fmla="*/ 2921508 w 4375105"/>
              <a:gd name="connsiteY7" fmla="*/ 0 h 5273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5105" h="5273507">
                <a:moveTo>
                  <a:pt x="2921508" y="0"/>
                </a:moveTo>
                <a:cubicBezTo>
                  <a:pt x="3425728" y="0"/>
                  <a:pt x="3900114" y="127735"/>
                  <a:pt x="4314072" y="352611"/>
                </a:cubicBezTo>
                <a:lnTo>
                  <a:pt x="4375105" y="389689"/>
                </a:lnTo>
                <a:lnTo>
                  <a:pt x="4375105" y="5273507"/>
                </a:lnTo>
                <a:lnTo>
                  <a:pt x="1193705" y="5273507"/>
                </a:lnTo>
                <a:lnTo>
                  <a:pt x="1063158" y="5175886"/>
                </a:lnTo>
                <a:cubicBezTo>
                  <a:pt x="413861" y="4640038"/>
                  <a:pt x="0" y="3829104"/>
                  <a:pt x="0" y="2921508"/>
                </a:cubicBezTo>
                <a:cubicBezTo>
                  <a:pt x="0" y="1308004"/>
                  <a:pt x="1308004" y="0"/>
                  <a:pt x="2921508" y="0"/>
                </a:cubicBezTo>
                <a:close/>
              </a:path>
            </a:pathLst>
          </a:cu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C94E288-7424-420F-AFDC-AF8E7E18ED99}"/>
              </a:ext>
            </a:extLst>
          </p:cNvPr>
          <p:cNvSpPr txBox="1"/>
          <p:nvPr/>
        </p:nvSpPr>
        <p:spPr>
          <a:xfrm>
            <a:off x="9865722" y="6870700"/>
            <a:ext cx="232627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4" tooltip="http://willowdot21.wordpress.com/2014/10/06/my-red-shoes-2/#like-7005"/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7" tooltip="https://creativecommons.org/licenses/by-nd/3.0/"/>
              </a:rPr>
              <a:t>CC BY-ND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78D0FA-F36C-44A7-BD64-7063EDCED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007335"/>
            <a:ext cx="6455833" cy="149799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600" b="1" i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“The shoe that fits one person pinches another; there is no recipe for living that suits all cases” </a:t>
            </a:r>
            <a:br>
              <a:rPr lang="en-US" sz="3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3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Carl Jung </a:t>
            </a:r>
            <a:r>
              <a:rPr lang="en-GB" sz="1800" dirty="0"/>
              <a:t>(Howard, 2000)</a:t>
            </a:r>
            <a:br>
              <a:rPr lang="en-GB" dirty="0"/>
            </a:br>
            <a:endParaRPr lang="en-US" sz="3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CE5A1B-7E62-481A-8626-E4976744F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04672" y="6199632"/>
            <a:ext cx="4997718" cy="3657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 sz="11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P151785 Carol Connelly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0C4F8D-9612-4638-8F7F-E4F9D0B56725}"/>
              </a:ext>
            </a:extLst>
          </p:cNvPr>
          <p:cNvSpPr txBox="1"/>
          <p:nvPr/>
        </p:nvSpPr>
        <p:spPr>
          <a:xfrm>
            <a:off x="7526744" y="6870700"/>
            <a:ext cx="232627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6" tooltip="http://www.shoesbooze.com/2014/02/shoes-clues-5-shoes-to-heart-on.html"/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7" tooltip="https://creativecommons.org/licenses/by-nd/3.0/"/>
              </a:rPr>
              <a:t>CC BY-ND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8441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DF3871-2C48-43C6-8831-D7B4EC7B4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P151785 Carol Connelly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2FDCA71-1931-45EC-8F83-1DDF36A088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178" y="1520092"/>
            <a:ext cx="10001955" cy="3139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2F5496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Bond, T., 2015.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Standards and Ethics for Counselling Action.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4th ed. London: SAGE Publications Ltd.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Howard, A., 2000.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Philosophy for Counselling and Psychotherapy.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Basingstoke: Palgrave.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Mcleod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J. &amp;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Mcleod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J., 2011.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Counselling Skills, a practical guide for counsellors and helping professionals.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 Edition ed. Maidenhead: Open University Press.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699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449</Words>
  <Application>Microsoft Office PowerPoint</Application>
  <PresentationFormat>Widescreen</PresentationFormat>
  <Paragraphs>63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Embedded Counselling Skills</vt:lpstr>
      <vt:lpstr>Embedded session unplanned  Time available for first session limited   Model used depends on subject </vt:lpstr>
      <vt:lpstr>Being present while doing your day job</vt:lpstr>
      <vt:lpstr>Understanding people as ‘social beings and not psychological issues</vt:lpstr>
      <vt:lpstr>Human Contact</vt:lpstr>
      <vt:lpstr>Areas where embedded counselling can be used.  Medical settings – nursing, doctors, palliative care, Community services Elderly Residential Care Older People Schools &amp; Youth Work Universities &amp; College Social Work &amp; Family Advice Advice Workers such as  Debt, Rights, Domestic Abuse, Victim Support</vt:lpstr>
      <vt:lpstr>PowerPoint Presentation</vt:lpstr>
      <vt:lpstr>Serious issue presented First time client opened up to anyone If formal counselling required there is a extensive wait Client left holding the issue Risk to practitioners if self care and supervision not used. </vt:lpstr>
      <vt:lpstr>Being Human and Compassionate</vt:lpstr>
      <vt:lpstr>“The shoe that fits one person pinches another; there is no recipe for living that suits all cases”  Carl Jung (Howard, 2000)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Embedded Counselling Skills</dc:title>
  <dc:creator>Carol</dc:creator>
  <cp:lastModifiedBy>Carol</cp:lastModifiedBy>
  <cp:revision>20</cp:revision>
  <cp:lastPrinted>2018-05-15T10:12:54Z</cp:lastPrinted>
  <dcterms:created xsi:type="dcterms:W3CDTF">2018-05-12T16:13:24Z</dcterms:created>
  <dcterms:modified xsi:type="dcterms:W3CDTF">2018-05-15T10:49:35Z</dcterms:modified>
</cp:coreProperties>
</file>