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317" autoAdjust="0"/>
  </p:normalViewPr>
  <p:slideViewPr>
    <p:cSldViewPr snapToGrid="0">
      <p:cViewPr varScale="1">
        <p:scale>
          <a:sx n="76" d="100"/>
          <a:sy n="76" d="100"/>
        </p:scale>
        <p:origin x="946"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15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60C419-B1A7-4049-865B-D5D1100FE176}" type="datetimeFigureOut">
              <a:rPr lang="en-IN" smtClean="0"/>
              <a:t>13-11-2023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20C308-2427-4801-AE85-F21A3FCDEC36}" type="slidenum">
              <a:rPr lang="en-IN" smtClean="0"/>
              <a:t>‹#›</a:t>
            </a:fld>
            <a:endParaRPr lang="en-IN"/>
          </a:p>
        </p:txBody>
      </p:sp>
    </p:spTree>
    <p:extLst>
      <p:ext uri="{BB962C8B-B14F-4D97-AF65-F5344CB8AC3E}">
        <p14:creationId xmlns:p14="http://schemas.microsoft.com/office/powerpoint/2010/main" val="3092968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Factually, the procedure of housekeeping is transforming significantly in the modern hotel industry. Nowadays the Department of Housekeeping is considered considerably larger due to the rising task complexity. Moreover, the team managers or leaders are significantly held accountable due to their responsibility to finish the task. The implementation of innovative AI in cleaning tools and equipment like automated vacuum cleaners is entirely safe. Due to task complexity housekeeping departments properly communicate and coordinate with the members for effective accomplishment. Moreover, the study will determine a formal identification of the factors necessary for maintaining efficiency in the UK housekeeping industry.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3</a:t>
            </a:fld>
            <a:endParaRPr lang="en-IN"/>
          </a:p>
        </p:txBody>
      </p:sp>
    </p:spTree>
    <p:extLst>
      <p:ext uri="{BB962C8B-B14F-4D97-AF65-F5344CB8AC3E}">
        <p14:creationId xmlns:p14="http://schemas.microsoft.com/office/powerpoint/2010/main" val="37788748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Housekeeping Facility Manager is responsible for the coordination and supervision of every activity of the specialists. The facility manager, like the cleaning contractors, allocates the tasks and services efficiently within a timely manner (Mullins and </a:t>
            </a:r>
            <a:r>
              <a:rPr lang="en-US" sz="1200" b="0" i="0" u="none" strike="noStrike" kern="1200" dirty="0" err="1">
                <a:solidFill>
                  <a:schemeClr val="tx1"/>
                </a:solidFill>
                <a:effectLst/>
                <a:latin typeface="+mn-lt"/>
                <a:ea typeface="+mn-ea"/>
                <a:cs typeface="+mn-cs"/>
              </a:rPr>
              <a:t>Dossor</a:t>
            </a:r>
            <a:r>
              <a:rPr lang="en-US" sz="1200" b="0" i="0" u="none" strike="noStrike" kern="1200" dirty="0">
                <a:solidFill>
                  <a:schemeClr val="tx1"/>
                </a:solidFill>
                <a:effectLst/>
                <a:latin typeface="+mn-lt"/>
                <a:ea typeface="+mn-ea"/>
                <a:cs typeface="+mn-cs"/>
              </a:rPr>
              <a:t>, 2013). The responsibility of the housekeepers is vacuuming, dusting, and mopping with safety standards and reporting to the charge. Moreover planning, developing, and organizing with a high standard determines the quality of a work in an effective manner. The executive housekeeper in the hotel corporation is considered as the top priority management in the department of housekeeping.</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4</a:t>
            </a:fld>
            <a:endParaRPr lang="en-IN"/>
          </a:p>
        </p:txBody>
      </p:sp>
    </p:spTree>
    <p:extLst>
      <p:ext uri="{BB962C8B-B14F-4D97-AF65-F5344CB8AC3E}">
        <p14:creationId xmlns:p14="http://schemas.microsoft.com/office/powerpoint/2010/main" val="928533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Multitasking is considered an effective strategic skill for hotel managers that significantly allows them to adapt effective decisions in an uncertain situation. The skills of effective leadership determine the capability to delegate the task in a reliable manner (</a:t>
            </a:r>
            <a:r>
              <a:rPr lang="en-US" sz="1200" b="0" i="0" u="none" strike="noStrike" kern="1200" dirty="0" err="1">
                <a:solidFill>
                  <a:schemeClr val="tx1"/>
                </a:solidFill>
                <a:effectLst/>
                <a:latin typeface="+mn-lt"/>
                <a:ea typeface="+mn-ea"/>
                <a:cs typeface="+mn-cs"/>
              </a:rPr>
              <a:t>Ugoani</a:t>
            </a:r>
            <a:r>
              <a:rPr lang="en-US" sz="1200" b="0" i="0" u="none" strike="noStrike" kern="1200" dirty="0">
                <a:solidFill>
                  <a:schemeClr val="tx1"/>
                </a:solidFill>
                <a:effectLst/>
                <a:latin typeface="+mn-lt"/>
                <a:ea typeface="+mn-ea"/>
                <a:cs typeface="+mn-cs"/>
              </a:rPr>
              <a:t>, 2020). Moreover, teamwork is generally important to determine the achievement of task efficiency through specialized knowledge and expert communication. Thus, excellent interpersonal skills articulate operational excellence and efficiency in flexibility and team-developing skills. Well, the ability to manage time and prioritize task development goals effectively through multiple tasking operations in the hotel industry.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5</a:t>
            </a:fld>
            <a:endParaRPr lang="en-IN"/>
          </a:p>
        </p:txBody>
      </p:sp>
    </p:spTree>
    <p:extLst>
      <p:ext uri="{BB962C8B-B14F-4D97-AF65-F5344CB8AC3E}">
        <p14:creationId xmlns:p14="http://schemas.microsoft.com/office/powerpoint/2010/main" val="1331625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Development of guest serving skills is primarily evaluated as a necessary quality that identifies the qualities such as listening, empathy, proper communication and problem-solving abilities. Customer service in the hotel industry is regarded as the top priority skill that needs to be maintained for maintaining guest satisfaction (Cottrell, 2019). The agents serving the guests generally are the most significant in the housekeeping sectors, since it is their duty to allocate rooms and staff as per the recruitments. Well, training is considered as the most desirable option that can regulate the abilities of staff in a synchronized manner.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6</a:t>
            </a:fld>
            <a:endParaRPr lang="en-IN"/>
          </a:p>
        </p:txBody>
      </p:sp>
    </p:spTree>
    <p:extLst>
      <p:ext uri="{BB962C8B-B14F-4D97-AF65-F5344CB8AC3E}">
        <p14:creationId xmlns:p14="http://schemas.microsoft.com/office/powerpoint/2010/main" val="2659026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hotel industry of the UK is considered a highly legalized environment maintaining significant standards and regulations of safety. Numerous guidelines are implemented for maintaining safety standards in the operations of the hotel industry (</a:t>
            </a:r>
            <a:r>
              <a:rPr lang="en-US" sz="1200" b="0" i="0" u="none" strike="noStrike" kern="1200" dirty="0" err="1">
                <a:solidFill>
                  <a:schemeClr val="tx1"/>
                </a:solidFill>
                <a:effectLst/>
                <a:latin typeface="+mn-lt"/>
                <a:ea typeface="+mn-ea"/>
                <a:cs typeface="+mn-cs"/>
              </a:rPr>
              <a:t>Tesone</a:t>
            </a:r>
            <a:r>
              <a:rPr lang="en-US" sz="1200" b="0" i="0" u="none" strike="noStrike" kern="1200" dirty="0">
                <a:solidFill>
                  <a:schemeClr val="tx1"/>
                </a:solidFill>
                <a:effectLst/>
                <a:latin typeface="+mn-lt"/>
                <a:ea typeface="+mn-ea"/>
                <a:cs typeface="+mn-cs"/>
              </a:rPr>
              <a:t>, 2010). The UK hotel industry specifically drives automated technologies in their field of operations for functioning the business in a standardized manner. The standards of the industry generally determine guidelines for maintaining safety and achieving goals in a competitive environment.  FSSAI license, Bar license, and Liquor license are one of the major compliance associates of the standards and requirements of the laws and regulations (Kumar and Prakash, 2023).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7</a:t>
            </a:fld>
            <a:endParaRPr lang="en-IN"/>
          </a:p>
        </p:txBody>
      </p:sp>
    </p:spTree>
    <p:extLst>
      <p:ext uri="{BB962C8B-B14F-4D97-AF65-F5344CB8AC3E}">
        <p14:creationId xmlns:p14="http://schemas.microsoft.com/office/powerpoint/2010/main" val="238395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Prioritizing an unclear policy reduces the visibility of the project and thus devastates the communication abilities of the staff. Allocating resources in the hotel industry determines the fulfillment of assessment through the targeted audience, potential service, and participation opportunities. Problems in allocating appropriate resources identify the delay in quality and cost issues (Quick, 2020). This problem brings down numerous challenges within the operational environment from reservations to serving the guests and maintaining cleanliness. Resources are generally enumerated as a significant asset that generates operational efficiency in the business. Resources like financial, physical resources, human, and technological resources.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8</a:t>
            </a:fld>
            <a:endParaRPr lang="en-IN"/>
          </a:p>
        </p:txBody>
      </p:sp>
    </p:spTree>
    <p:extLst>
      <p:ext uri="{BB962C8B-B14F-4D97-AF65-F5344CB8AC3E}">
        <p14:creationId xmlns:p14="http://schemas.microsoft.com/office/powerpoint/2010/main" val="3773420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Maintaining a hotel is considered quite a considerable process needs a huge sum of money and is considered quite a complex task for many hoteliers (</a:t>
            </a:r>
            <a:r>
              <a:rPr lang="en-US" sz="1200" b="0" i="0" u="none" strike="noStrike" kern="1200" dirty="0" err="1">
                <a:solidFill>
                  <a:schemeClr val="tx1"/>
                </a:solidFill>
                <a:effectLst/>
                <a:latin typeface="+mn-lt"/>
                <a:ea typeface="+mn-ea"/>
                <a:cs typeface="+mn-cs"/>
              </a:rPr>
              <a:t>Vallen</a:t>
            </a:r>
            <a:r>
              <a:rPr lang="en-US" sz="1200" b="0" i="0" u="none" strike="noStrike" kern="1200" dirty="0">
                <a:solidFill>
                  <a:schemeClr val="tx1"/>
                </a:solidFill>
                <a:effectLst/>
                <a:latin typeface="+mn-lt"/>
                <a:ea typeface="+mn-ea"/>
                <a:cs typeface="+mn-cs"/>
              </a:rPr>
              <a:t> &amp; </a:t>
            </a:r>
            <a:r>
              <a:rPr lang="en-US" sz="1200" b="0" i="0" u="none" strike="noStrike" kern="1200" dirty="0" err="1">
                <a:solidFill>
                  <a:schemeClr val="tx1"/>
                </a:solidFill>
                <a:effectLst/>
                <a:latin typeface="+mn-lt"/>
                <a:ea typeface="+mn-ea"/>
                <a:cs typeface="+mn-cs"/>
              </a:rPr>
              <a:t>Vallen</a:t>
            </a:r>
            <a:r>
              <a:rPr lang="en-US" sz="1200" b="0" i="0" u="none" strike="noStrike" kern="1200" dirty="0">
                <a:solidFill>
                  <a:schemeClr val="tx1"/>
                </a:solidFill>
                <a:effectLst/>
                <a:latin typeface="+mn-lt"/>
                <a:ea typeface="+mn-ea"/>
                <a:cs typeface="+mn-cs"/>
              </a:rPr>
              <a:t>, 2012). Chatbots and AI devices are generally high-priced things, and the need of proper training is considerably necessary. The implementation of smart services in the hotel rooms is considered as highly necessary for maintaining safety and security. Whereas some of the staff were not efficient in using those technologies due to inefficient training and knowledge. Moreover, a traditional process is sometimes considered as most effective as it takes responsibilities manually rather than an automated process.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9</a:t>
            </a:fld>
            <a:endParaRPr lang="en-IN"/>
          </a:p>
        </p:txBody>
      </p:sp>
    </p:spTree>
    <p:extLst>
      <p:ext uri="{BB962C8B-B14F-4D97-AF65-F5344CB8AC3E}">
        <p14:creationId xmlns:p14="http://schemas.microsoft.com/office/powerpoint/2010/main" val="2655270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Intricating dynamism in the hotel industry operations determines regularity in the accomplishment of management effectiveness (Jones, 2010). Well, the management style is considered a necessary factor that plans the decision-making, organizing, and delegating tasks accordingly. Thus numerous modern management styles identify the balance between quality performance and aligning operations. Moreover, planning, controlling, organizing, and leading is considered the most effective process in maintaining the effectiveness of management (Mansaray, 2019). Thus other areas that signify the management styles and produce probable effects are human resources, finance, and equipment. Staff, executives, and higher authorities determine the effectiveness of the appropriate management system in the housekeeping operations.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10</a:t>
            </a:fld>
            <a:endParaRPr lang="en-IN"/>
          </a:p>
        </p:txBody>
      </p:sp>
    </p:spTree>
    <p:extLst>
      <p:ext uri="{BB962C8B-B14F-4D97-AF65-F5344CB8AC3E}">
        <p14:creationId xmlns:p14="http://schemas.microsoft.com/office/powerpoint/2010/main" val="1174224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Kahn model was founded in 1990, that determines the degree of persons engagement and disengagement through three focused dimensions: emotional, cognitive and physical. Physical engagement of employees with all levels of the management is considered as quite necessary to maintain boosting of confidence. The strategic vision and performance of the employer contributes a greatest factor in the hotel housekeeping department (Wood, 2013). Emotional attachment with the employees of the housekeeping department organize interpersonal relationships within the group dynamics. Motivating and empowering the employees working in the management department of housekeeping services provides a supportive and flexible work environment.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11</a:t>
            </a:fld>
            <a:endParaRPr lang="en-IN"/>
          </a:p>
        </p:txBody>
      </p:sp>
    </p:spTree>
    <p:extLst>
      <p:ext uri="{BB962C8B-B14F-4D97-AF65-F5344CB8AC3E}">
        <p14:creationId xmlns:p14="http://schemas.microsoft.com/office/powerpoint/2010/main" val="2775324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From the above study it has been concluded that maintaining satisfaction of the customers is highly necessary for the housekeeping staff. Since it is highly significant for the staff to regulate the factors that improve the staff engagement with others. Moreover, the model of Kahn is highly considered as a suitable factor for improving the engagement through physical, cognitive and emotional dimensions. Thus, appropriate management style is quite necessary for generating the quality operations and everlasting benefits. Thus, challenges in technology and resources allocation are quite significant but basic training facilities can be highly evaluative for development of the employees knowledge.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CF20C308-2427-4801-AE85-F21A3FCDEC36}" type="slidenum">
              <a:rPr lang="en-IN" smtClean="0"/>
              <a:t>12</a:t>
            </a:fld>
            <a:endParaRPr lang="en-IN"/>
          </a:p>
        </p:txBody>
      </p:sp>
    </p:spTree>
    <p:extLst>
      <p:ext uri="{BB962C8B-B14F-4D97-AF65-F5344CB8AC3E}">
        <p14:creationId xmlns:p14="http://schemas.microsoft.com/office/powerpoint/2010/main" val="3569149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1278300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686122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983386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214CDD-F828-4C35-9E36-878722B5F34A}" type="datetimeFigureOut">
              <a:rPr lang="en-IN" smtClean="0"/>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1109430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214CDD-F828-4C35-9E36-878722B5F34A}" type="datetimeFigureOut">
              <a:rPr lang="en-IN" smtClean="0"/>
              <a:t>13-11-2023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1140768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214CDD-F828-4C35-9E36-878722B5F34A}" type="datetimeFigureOut">
              <a:rPr lang="en-IN" smtClean="0"/>
              <a:t>13-11-2023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3219628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214CDD-F828-4C35-9E36-878722B5F34A}" type="datetimeFigureOut">
              <a:rPr lang="en-IN" smtClean="0"/>
              <a:t>13-11-2023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3669632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214CDD-F828-4C35-9E36-878722B5F34A}" type="datetimeFigureOut">
              <a:rPr lang="en-IN" smtClean="0"/>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1204918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A214CDD-F828-4C35-9E36-878722B5F34A}" type="datetimeFigureOut">
              <a:rPr lang="en-IN" smtClean="0"/>
              <a:t>13-11-2023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588252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253083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75374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1975093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31886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3996142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1370847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214CDD-F828-4C35-9E36-878722B5F34A}" type="datetimeFigureOut">
              <a:rPr lang="en-IN" smtClean="0"/>
              <a:t>13-11-2023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C42CBF9-F18A-4C10-9A01-8FDF84AFB4DB}" type="slidenum">
              <a:rPr lang="en-IN" smtClean="0"/>
              <a:t>‹#›</a:t>
            </a:fld>
            <a:endParaRPr lang="en-IN"/>
          </a:p>
        </p:txBody>
      </p:sp>
    </p:spTree>
    <p:extLst>
      <p:ext uri="{BB962C8B-B14F-4D97-AF65-F5344CB8AC3E}">
        <p14:creationId xmlns:p14="http://schemas.microsoft.com/office/powerpoint/2010/main" val="3946329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214CDD-F828-4C35-9E36-878722B5F34A}" type="datetimeFigureOut">
              <a:rPr lang="en-IN" smtClean="0"/>
              <a:t>13-11-2023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C42CBF9-F18A-4C10-9A01-8FDF84AFB4DB}" type="slidenum">
              <a:rPr lang="en-IN" smtClean="0"/>
              <a:t>‹#›</a:t>
            </a:fld>
            <a:endParaRPr lang="en-IN"/>
          </a:p>
        </p:txBody>
      </p:sp>
    </p:spTree>
    <p:extLst>
      <p:ext uri="{BB962C8B-B14F-4D97-AF65-F5344CB8AC3E}">
        <p14:creationId xmlns:p14="http://schemas.microsoft.com/office/powerpoint/2010/main" val="21670287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160865"/>
            <a:ext cx="7766936" cy="1646302"/>
          </a:xfrm>
        </p:spPr>
        <p:txBody>
          <a:bodyPr/>
          <a:lstStyle/>
          <a:p>
            <a:pPr algn="ctr"/>
            <a:r>
              <a:rPr lang="en-IN" dirty="0"/>
              <a:t>BMIH4006</a:t>
            </a:r>
          </a:p>
        </p:txBody>
      </p:sp>
      <p:sp>
        <p:nvSpPr>
          <p:cNvPr id="3" name="Subtitle 2"/>
          <p:cNvSpPr>
            <a:spLocks noGrp="1"/>
          </p:cNvSpPr>
          <p:nvPr>
            <p:ph type="subTitle" idx="1"/>
          </p:nvPr>
        </p:nvSpPr>
        <p:spPr>
          <a:xfrm>
            <a:off x="1507067" y="2910468"/>
            <a:ext cx="7766936" cy="2888166"/>
          </a:xfrm>
        </p:spPr>
        <p:txBody>
          <a:bodyPr>
            <a:normAutofit/>
          </a:bodyPr>
          <a:lstStyle/>
          <a:p>
            <a:pPr algn="ctr"/>
            <a:r>
              <a:rPr lang="en-IN" sz="2400" b="1" dirty="0">
                <a:solidFill>
                  <a:schemeClr val="tx1"/>
                </a:solidFill>
              </a:rPr>
              <a:t>Operating Hotel Facilities</a:t>
            </a:r>
          </a:p>
          <a:p>
            <a:pPr algn="ctr"/>
            <a:r>
              <a:rPr lang="en-IN" sz="2400" b="1" dirty="0">
                <a:solidFill>
                  <a:schemeClr val="tx1"/>
                </a:solidFill>
              </a:rPr>
              <a:t>Student Name: Adrian Marian Oprea</a:t>
            </a:r>
          </a:p>
          <a:p>
            <a:pPr algn="ctr"/>
            <a:r>
              <a:rPr lang="en-IN" sz="2400" b="1" dirty="0">
                <a:solidFill>
                  <a:schemeClr val="tx1"/>
                </a:solidFill>
              </a:rPr>
              <a:t>Student </a:t>
            </a:r>
            <a:r>
              <a:rPr lang="en-IN" sz="2400" b="1">
                <a:solidFill>
                  <a:schemeClr val="tx1"/>
                </a:solidFill>
              </a:rPr>
              <a:t>ID: 1714749 </a:t>
            </a:r>
            <a:endParaRPr lang="en-IN" sz="2400" b="1" dirty="0">
              <a:solidFill>
                <a:schemeClr val="tx1"/>
              </a:solidFill>
            </a:endParaRPr>
          </a:p>
        </p:txBody>
      </p:sp>
    </p:spTree>
    <p:extLst>
      <p:ext uri="{BB962C8B-B14F-4D97-AF65-F5344CB8AC3E}">
        <p14:creationId xmlns:p14="http://schemas.microsoft.com/office/powerpoint/2010/main" val="3724056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endParaRPr lang="en-IN" dirty="0"/>
          </a:p>
        </p:txBody>
      </p:sp>
      <p:sp>
        <p:nvSpPr>
          <p:cNvPr id="3" name="Content Placeholder 2"/>
          <p:cNvSpPr>
            <a:spLocks noGrp="1"/>
          </p:cNvSpPr>
          <p:nvPr>
            <p:ph idx="1"/>
          </p:nvPr>
        </p:nvSpPr>
        <p:spPr>
          <a:xfrm>
            <a:off x="866904" y="1488613"/>
            <a:ext cx="8596668" cy="3880773"/>
          </a:xfrm>
        </p:spPr>
        <p:txBody>
          <a:bodyPr>
            <a:noAutofit/>
          </a:bodyPr>
          <a:lstStyle/>
          <a:p>
            <a:r>
              <a:rPr lang="en-IN" sz="1600" dirty="0"/>
              <a:t>Introduction</a:t>
            </a:r>
          </a:p>
          <a:p>
            <a:r>
              <a:rPr lang="en-US" sz="1600" dirty="0"/>
              <a:t>Delegation within the housekeeping facilities management</a:t>
            </a:r>
          </a:p>
          <a:p>
            <a:r>
              <a:rPr lang="en-US" sz="1600" dirty="0"/>
              <a:t>Significance of skills in hotel operations</a:t>
            </a:r>
          </a:p>
          <a:p>
            <a:r>
              <a:rPr lang="en-US" sz="1600" dirty="0"/>
              <a:t>Developing guest service skills in each department</a:t>
            </a:r>
          </a:p>
          <a:p>
            <a:r>
              <a:rPr lang="en-US" sz="1600" dirty="0"/>
              <a:t>Meeting organizational standards and requirements</a:t>
            </a:r>
          </a:p>
          <a:p>
            <a:r>
              <a:rPr lang="en-IN" sz="1600" dirty="0"/>
              <a:t>Issues relating to resource allocation</a:t>
            </a:r>
          </a:p>
          <a:p>
            <a:r>
              <a:rPr lang="en-IN" sz="1600" dirty="0"/>
              <a:t>Issues in technical knowledge</a:t>
            </a:r>
          </a:p>
          <a:p>
            <a:r>
              <a:rPr lang="en-IN" sz="1600" dirty="0"/>
              <a:t>Implementing appropriate management style</a:t>
            </a:r>
          </a:p>
          <a:p>
            <a:r>
              <a:rPr lang="en-IN" sz="1600" dirty="0"/>
              <a:t>The Kahn Model</a:t>
            </a:r>
          </a:p>
          <a:p>
            <a:r>
              <a:rPr lang="en-IN" sz="1600" dirty="0"/>
              <a:t>Conclusion</a:t>
            </a:r>
          </a:p>
          <a:p>
            <a:r>
              <a:rPr lang="en-IN" sz="1600" dirty="0"/>
              <a:t>References</a:t>
            </a:r>
            <a:br>
              <a:rPr lang="en-IN" sz="1600" dirty="0"/>
            </a:br>
            <a:br>
              <a:rPr lang="en-IN" sz="1600" dirty="0"/>
            </a:br>
            <a:br>
              <a:rPr lang="en-IN" sz="1600" dirty="0"/>
            </a:br>
            <a:br>
              <a:rPr lang="en-IN" sz="1600" dirty="0"/>
            </a:br>
            <a:br>
              <a:rPr lang="en-US" sz="1600" dirty="0"/>
            </a:br>
            <a:br>
              <a:rPr lang="en-US" sz="1600" dirty="0"/>
            </a:br>
            <a:br>
              <a:rPr lang="en-US" sz="1600" dirty="0"/>
            </a:br>
            <a:br>
              <a:rPr lang="en-US" sz="1600" dirty="0"/>
            </a:br>
            <a:endParaRPr lang="en-IN" sz="1600" dirty="0"/>
          </a:p>
        </p:txBody>
      </p:sp>
    </p:spTree>
    <p:extLst>
      <p:ext uri="{BB962C8B-B14F-4D97-AF65-F5344CB8AC3E}">
        <p14:creationId xmlns:p14="http://schemas.microsoft.com/office/powerpoint/2010/main" val="360556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 Introduction</a:t>
            </a:r>
          </a:p>
        </p:txBody>
      </p:sp>
      <p:sp>
        <p:nvSpPr>
          <p:cNvPr id="3" name="Content Placeholder 2"/>
          <p:cNvSpPr>
            <a:spLocks noGrp="1"/>
          </p:cNvSpPr>
          <p:nvPr>
            <p:ph idx="1"/>
          </p:nvPr>
        </p:nvSpPr>
        <p:spPr>
          <a:xfrm>
            <a:off x="677334" y="2160589"/>
            <a:ext cx="7257298" cy="3880773"/>
          </a:xfrm>
        </p:spPr>
        <p:txBody>
          <a:bodyPr>
            <a:normAutofit/>
          </a:bodyPr>
          <a:lstStyle/>
          <a:p>
            <a:pPr algn="just"/>
            <a:r>
              <a:rPr lang="en-US" sz="2000" dirty="0"/>
              <a:t>Nowadays the department of housekeeping is considered as considerably larger due to the rising task complexity. </a:t>
            </a:r>
          </a:p>
          <a:p>
            <a:pPr algn="just"/>
            <a:r>
              <a:rPr lang="en-US" sz="2000" dirty="0"/>
              <a:t>Moreover, the team managers or leaders are significantly held accountable due their responsibility in finishing the task. </a:t>
            </a:r>
          </a:p>
          <a:p>
            <a:pPr algn="just"/>
            <a:r>
              <a:rPr lang="en-US" sz="2000" dirty="0"/>
              <a:t>The implementation of innovative AI in the cleaning tools and equipment like the automated vacuum cleaners is entirely safe. </a:t>
            </a:r>
          </a:p>
          <a:p>
            <a:pPr algn="just"/>
            <a:r>
              <a:rPr lang="en-US" sz="2000" dirty="0"/>
              <a:t>Due to task complexity housekeeping departments properly communicate and coordinate with the members for effective accomplishment. </a:t>
            </a:r>
            <a:endParaRPr lang="en-IN" sz="2000" dirty="0"/>
          </a:p>
        </p:txBody>
      </p:sp>
      <p:pic>
        <p:nvPicPr>
          <p:cNvPr id="4" name="Picture 3"/>
          <p:cNvPicPr>
            <a:picLocks noChangeAspect="1"/>
          </p:cNvPicPr>
          <p:nvPr/>
        </p:nvPicPr>
        <p:blipFill>
          <a:blip r:embed="rId3"/>
          <a:stretch>
            <a:fillRect/>
          </a:stretch>
        </p:blipFill>
        <p:spPr>
          <a:xfrm>
            <a:off x="8164224" y="3045402"/>
            <a:ext cx="3095625" cy="1390650"/>
          </a:xfrm>
          <a:prstGeom prst="rect">
            <a:avLst/>
          </a:prstGeom>
        </p:spPr>
      </p:pic>
    </p:spTree>
    <p:extLst>
      <p:ext uri="{BB962C8B-B14F-4D97-AF65-F5344CB8AC3E}">
        <p14:creationId xmlns:p14="http://schemas.microsoft.com/office/powerpoint/2010/main" val="3009549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Delegation within the housekeeping facilities management</a:t>
            </a:r>
            <a:endParaRPr lang="en-IN" dirty="0"/>
          </a:p>
        </p:txBody>
      </p:sp>
      <p:sp>
        <p:nvSpPr>
          <p:cNvPr id="3" name="Content Placeholder 2"/>
          <p:cNvSpPr>
            <a:spLocks noGrp="1"/>
          </p:cNvSpPr>
          <p:nvPr>
            <p:ph idx="1"/>
          </p:nvPr>
        </p:nvSpPr>
        <p:spPr>
          <a:xfrm>
            <a:off x="677334" y="1930400"/>
            <a:ext cx="7219757" cy="4408055"/>
          </a:xfrm>
        </p:spPr>
        <p:txBody>
          <a:bodyPr>
            <a:noAutofit/>
          </a:bodyPr>
          <a:lstStyle/>
          <a:p>
            <a:pPr algn="just"/>
            <a:r>
              <a:rPr lang="en-US" sz="2000" dirty="0"/>
              <a:t>The Housekeeping Facility Manager has the role and responsibility to coordinate and supervise. </a:t>
            </a:r>
          </a:p>
          <a:p>
            <a:pPr algn="just"/>
            <a:r>
              <a:rPr lang="en-US" sz="2000" dirty="0"/>
              <a:t>The facility manager, like the cleaning contractors, allocates the tasks and services efficiently within a timely manner (Mullins and </a:t>
            </a:r>
            <a:r>
              <a:rPr lang="en-US" sz="2000" dirty="0" err="1"/>
              <a:t>Dossor</a:t>
            </a:r>
            <a:r>
              <a:rPr lang="en-US" sz="2000" dirty="0"/>
              <a:t>, 2013). </a:t>
            </a:r>
          </a:p>
          <a:p>
            <a:pPr algn="just"/>
            <a:r>
              <a:rPr lang="en-US" sz="2000" dirty="0"/>
              <a:t>The responsibility of the housekeepers is vacuuming, dusting, and mopping with safety standards and reporting to the charge.</a:t>
            </a:r>
          </a:p>
          <a:p>
            <a:pPr algn="just"/>
            <a:r>
              <a:rPr lang="en-US" sz="2000" dirty="0"/>
              <a:t> Moreover planning, developing, and organizing with a high standard determines the quality of a work in an effective manner. </a:t>
            </a:r>
            <a:br>
              <a:rPr lang="en-US" sz="2000" dirty="0"/>
            </a:br>
            <a:endParaRPr lang="en-IN" sz="2000" dirty="0"/>
          </a:p>
        </p:txBody>
      </p:sp>
      <p:pic>
        <p:nvPicPr>
          <p:cNvPr id="4" name="Picture 3"/>
          <p:cNvPicPr>
            <a:picLocks noChangeAspect="1"/>
          </p:cNvPicPr>
          <p:nvPr/>
        </p:nvPicPr>
        <p:blipFill>
          <a:blip r:embed="rId3"/>
          <a:stretch>
            <a:fillRect/>
          </a:stretch>
        </p:blipFill>
        <p:spPr>
          <a:xfrm>
            <a:off x="8630516" y="2679123"/>
            <a:ext cx="2495550" cy="2247900"/>
          </a:xfrm>
          <a:prstGeom prst="rect">
            <a:avLst/>
          </a:prstGeom>
        </p:spPr>
      </p:pic>
    </p:spTree>
    <p:extLst>
      <p:ext uri="{BB962C8B-B14F-4D97-AF65-F5344CB8AC3E}">
        <p14:creationId xmlns:p14="http://schemas.microsoft.com/office/powerpoint/2010/main" val="1564391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Significance of skills in hotel operations</a:t>
            </a:r>
            <a:endParaRPr lang="en-IN" dirty="0"/>
          </a:p>
        </p:txBody>
      </p:sp>
      <p:sp>
        <p:nvSpPr>
          <p:cNvPr id="3" name="Content Placeholder 2"/>
          <p:cNvSpPr>
            <a:spLocks noGrp="1"/>
          </p:cNvSpPr>
          <p:nvPr>
            <p:ph idx="1"/>
          </p:nvPr>
        </p:nvSpPr>
        <p:spPr>
          <a:xfrm>
            <a:off x="677334" y="2160589"/>
            <a:ext cx="6824902" cy="3880773"/>
          </a:xfrm>
        </p:spPr>
        <p:txBody>
          <a:bodyPr>
            <a:noAutofit/>
          </a:bodyPr>
          <a:lstStyle/>
          <a:p>
            <a:pPr algn="just"/>
            <a:r>
              <a:rPr lang="en-US" sz="2000" dirty="0"/>
              <a:t>Multitasking skills of effective leadership determine the capability of delegating the task in a reliable manner (</a:t>
            </a:r>
            <a:r>
              <a:rPr lang="en-US" sz="2000" dirty="0" err="1"/>
              <a:t>Ugoani</a:t>
            </a:r>
            <a:r>
              <a:rPr lang="en-US" sz="2000" dirty="0"/>
              <a:t>, 2020). </a:t>
            </a:r>
          </a:p>
          <a:p>
            <a:pPr algn="just"/>
            <a:r>
              <a:rPr lang="en-US" sz="2000" dirty="0"/>
              <a:t>Moreover, teamwork is generally important to determine the achievement of task efficiency through specialized knowledge and expert communication. </a:t>
            </a:r>
          </a:p>
          <a:p>
            <a:pPr algn="just"/>
            <a:r>
              <a:rPr lang="en-US" sz="2000" dirty="0"/>
              <a:t>Thus, excellent interpersonal skills articulates operational excellence and efficiency in flexibility and team developing skills. </a:t>
            </a:r>
          </a:p>
          <a:p>
            <a:pPr algn="just"/>
            <a:r>
              <a:rPr lang="en-US" sz="2000" dirty="0"/>
              <a:t>Helps to manage time and prioritize the task development goals</a:t>
            </a:r>
            <a:endParaRPr lang="en-IN" sz="2000" dirty="0"/>
          </a:p>
        </p:txBody>
      </p:sp>
      <p:pic>
        <p:nvPicPr>
          <p:cNvPr id="4" name="Picture 3"/>
          <p:cNvPicPr>
            <a:picLocks noChangeAspect="1"/>
          </p:cNvPicPr>
          <p:nvPr/>
        </p:nvPicPr>
        <p:blipFill>
          <a:blip r:embed="rId3"/>
          <a:stretch>
            <a:fillRect/>
          </a:stretch>
        </p:blipFill>
        <p:spPr>
          <a:xfrm>
            <a:off x="7954789" y="3253250"/>
            <a:ext cx="2638425" cy="1695450"/>
          </a:xfrm>
          <a:prstGeom prst="rect">
            <a:avLst/>
          </a:prstGeom>
        </p:spPr>
      </p:pic>
    </p:spTree>
    <p:extLst>
      <p:ext uri="{BB962C8B-B14F-4D97-AF65-F5344CB8AC3E}">
        <p14:creationId xmlns:p14="http://schemas.microsoft.com/office/powerpoint/2010/main" val="1167507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Developing guest service skills in each department</a:t>
            </a:r>
            <a:br>
              <a:rPr lang="en-US" dirty="0"/>
            </a:br>
            <a:br>
              <a:rPr lang="en-US" dirty="0"/>
            </a:br>
            <a:endParaRPr lang="en-IN" dirty="0"/>
          </a:p>
        </p:txBody>
      </p:sp>
      <p:sp>
        <p:nvSpPr>
          <p:cNvPr id="3" name="Content Placeholder 2"/>
          <p:cNvSpPr>
            <a:spLocks noGrp="1"/>
          </p:cNvSpPr>
          <p:nvPr>
            <p:ph idx="1"/>
          </p:nvPr>
        </p:nvSpPr>
        <p:spPr>
          <a:xfrm>
            <a:off x="677334" y="2160589"/>
            <a:ext cx="6824902" cy="3880773"/>
          </a:xfrm>
        </p:spPr>
        <p:txBody>
          <a:bodyPr>
            <a:noAutofit/>
          </a:bodyPr>
          <a:lstStyle/>
          <a:p>
            <a:pPr algn="just"/>
            <a:r>
              <a:rPr lang="en-US" sz="2400" dirty="0"/>
              <a:t>guest serving skills is a necessary quality that identifies the qualities </a:t>
            </a:r>
          </a:p>
          <a:p>
            <a:pPr algn="just"/>
            <a:r>
              <a:rPr lang="en-US" sz="2400" dirty="0"/>
              <a:t>such as listening, empathy, proper communication and problem-solving abilities. </a:t>
            </a:r>
          </a:p>
          <a:p>
            <a:pPr algn="just"/>
            <a:r>
              <a:rPr lang="en-US" sz="2400" dirty="0"/>
              <a:t>Customer service in the hotel industry is regarded as the top priority skill that needs to be maintained for maintaining guest satisfaction (Cottrell, 2019). </a:t>
            </a:r>
          </a:p>
          <a:p>
            <a:pPr algn="just"/>
            <a:r>
              <a:rPr lang="en-US" sz="2400" dirty="0"/>
              <a:t>The agents serving the guests generally are the most significant in the housekeeping sectors</a:t>
            </a:r>
          </a:p>
          <a:p>
            <a:pPr marL="0" indent="0" algn="just">
              <a:buNone/>
            </a:pPr>
            <a:br>
              <a:rPr lang="en-US" sz="2400" dirty="0"/>
            </a:br>
            <a:endParaRPr lang="en-IN" sz="2400" dirty="0"/>
          </a:p>
        </p:txBody>
      </p:sp>
      <p:pic>
        <p:nvPicPr>
          <p:cNvPr id="4" name="Picture 3"/>
          <p:cNvPicPr>
            <a:picLocks noChangeAspect="1"/>
          </p:cNvPicPr>
          <p:nvPr/>
        </p:nvPicPr>
        <p:blipFill>
          <a:blip r:embed="rId3"/>
          <a:stretch>
            <a:fillRect/>
          </a:stretch>
        </p:blipFill>
        <p:spPr>
          <a:xfrm>
            <a:off x="7713950" y="2615074"/>
            <a:ext cx="4182930" cy="2227089"/>
          </a:xfrm>
          <a:prstGeom prst="rect">
            <a:avLst/>
          </a:prstGeom>
        </p:spPr>
      </p:pic>
    </p:spTree>
    <p:extLst>
      <p:ext uri="{BB962C8B-B14F-4D97-AF65-F5344CB8AC3E}">
        <p14:creationId xmlns:p14="http://schemas.microsoft.com/office/powerpoint/2010/main" val="234420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Meeting organizational standards and requirements</a:t>
            </a:r>
            <a:endParaRPr lang="en-IN" dirty="0"/>
          </a:p>
        </p:txBody>
      </p:sp>
      <p:sp>
        <p:nvSpPr>
          <p:cNvPr id="3" name="Content Placeholder 2"/>
          <p:cNvSpPr>
            <a:spLocks noGrp="1"/>
          </p:cNvSpPr>
          <p:nvPr>
            <p:ph idx="1"/>
          </p:nvPr>
        </p:nvSpPr>
        <p:spPr>
          <a:xfrm>
            <a:off x="677334" y="2160589"/>
            <a:ext cx="6388484" cy="3512847"/>
          </a:xfrm>
        </p:spPr>
        <p:txBody>
          <a:bodyPr>
            <a:noAutofit/>
          </a:bodyPr>
          <a:lstStyle/>
          <a:p>
            <a:pPr algn="just"/>
            <a:r>
              <a:rPr lang="en-US" sz="2000" dirty="0"/>
              <a:t>Hotel industry of the UK is considered a highly legalized environment maintaining significant standards and regulations of safety. </a:t>
            </a:r>
          </a:p>
          <a:p>
            <a:pPr algn="just"/>
            <a:r>
              <a:rPr lang="en-US" sz="2000" dirty="0"/>
              <a:t>Numerous guidelines are implemented for maintaining safety standards in the operations of the hotel industry (</a:t>
            </a:r>
            <a:r>
              <a:rPr lang="en-US" sz="2000" dirty="0" err="1"/>
              <a:t>Tesone</a:t>
            </a:r>
            <a:r>
              <a:rPr lang="en-US" sz="2000" dirty="0"/>
              <a:t>, 2010). </a:t>
            </a:r>
          </a:p>
          <a:p>
            <a:pPr algn="just"/>
            <a:r>
              <a:rPr lang="en-US" sz="2000" dirty="0"/>
              <a:t>The UK hotel industry specifically drives the automated technologies in their field of operations </a:t>
            </a:r>
          </a:p>
          <a:p>
            <a:pPr algn="just"/>
            <a:r>
              <a:rPr lang="en-US" sz="2000" dirty="0"/>
              <a:t>FSSAI license, Bar license, and Liquor license are one of the major compliances (Kumar and Prakash, 2023). ,</a:t>
            </a:r>
          </a:p>
        </p:txBody>
      </p:sp>
      <p:pic>
        <p:nvPicPr>
          <p:cNvPr id="4" name="Picture 3"/>
          <p:cNvPicPr>
            <a:picLocks noChangeAspect="1"/>
          </p:cNvPicPr>
          <p:nvPr/>
        </p:nvPicPr>
        <p:blipFill>
          <a:blip r:embed="rId3"/>
          <a:stretch>
            <a:fillRect/>
          </a:stretch>
        </p:blipFill>
        <p:spPr>
          <a:xfrm>
            <a:off x="7280563" y="2202512"/>
            <a:ext cx="4156941" cy="2598088"/>
          </a:xfrm>
          <a:prstGeom prst="rect">
            <a:avLst/>
          </a:prstGeom>
        </p:spPr>
      </p:pic>
    </p:spTree>
    <p:extLst>
      <p:ext uri="{BB962C8B-B14F-4D97-AF65-F5344CB8AC3E}">
        <p14:creationId xmlns:p14="http://schemas.microsoft.com/office/powerpoint/2010/main" val="19579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Issues relating resource allocation</a:t>
            </a:r>
            <a:endParaRPr lang="en-IN" dirty="0"/>
          </a:p>
        </p:txBody>
      </p:sp>
      <p:sp>
        <p:nvSpPr>
          <p:cNvPr id="3" name="Content Placeholder 2"/>
          <p:cNvSpPr>
            <a:spLocks noGrp="1"/>
          </p:cNvSpPr>
          <p:nvPr>
            <p:ph idx="1"/>
          </p:nvPr>
        </p:nvSpPr>
        <p:spPr>
          <a:xfrm>
            <a:off x="677334" y="1724891"/>
            <a:ext cx="6533957" cy="4260273"/>
          </a:xfrm>
        </p:spPr>
        <p:txBody>
          <a:bodyPr>
            <a:normAutofit fontScale="92500"/>
          </a:bodyPr>
          <a:lstStyle/>
          <a:p>
            <a:pPr algn="just"/>
            <a:r>
              <a:rPr lang="en-US" sz="2400" dirty="0"/>
              <a:t>Allocating resources in the hotel industry determines the fulfilment of assessment through targeted audience, potential service and participation opportunities. </a:t>
            </a:r>
          </a:p>
          <a:p>
            <a:pPr algn="just"/>
            <a:r>
              <a:rPr lang="en-US" sz="2400" dirty="0"/>
              <a:t>Problems in allocating appropriate resources identifies the delay in quality and costs issues (Quick, 2020). </a:t>
            </a:r>
          </a:p>
          <a:p>
            <a:pPr algn="just"/>
            <a:r>
              <a:rPr lang="en-US" sz="2400" dirty="0"/>
              <a:t>This problem brings down numerous challenges within the operational environment </a:t>
            </a:r>
          </a:p>
          <a:p>
            <a:pPr algn="just"/>
            <a:r>
              <a:rPr lang="en-US" sz="2400" dirty="0"/>
              <a:t>Resources like financial, physical resources, human, and technological resources.</a:t>
            </a:r>
          </a:p>
          <a:p>
            <a:pPr marL="0" indent="0" algn="just">
              <a:buNone/>
            </a:pPr>
            <a:endParaRPr lang="en-IN" sz="2400" dirty="0"/>
          </a:p>
        </p:txBody>
      </p:sp>
      <p:pic>
        <p:nvPicPr>
          <p:cNvPr id="4" name="Picture 3"/>
          <p:cNvPicPr>
            <a:picLocks noChangeAspect="1"/>
          </p:cNvPicPr>
          <p:nvPr/>
        </p:nvPicPr>
        <p:blipFill>
          <a:blip r:embed="rId3"/>
          <a:stretch>
            <a:fillRect/>
          </a:stretch>
        </p:blipFill>
        <p:spPr>
          <a:xfrm>
            <a:off x="7211291" y="2348056"/>
            <a:ext cx="3799479" cy="2369417"/>
          </a:xfrm>
          <a:prstGeom prst="rect">
            <a:avLst/>
          </a:prstGeom>
        </p:spPr>
      </p:pic>
    </p:spTree>
    <p:extLst>
      <p:ext uri="{BB962C8B-B14F-4D97-AF65-F5344CB8AC3E}">
        <p14:creationId xmlns:p14="http://schemas.microsoft.com/office/powerpoint/2010/main" val="860312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Issues in technical knowledge</a:t>
            </a:r>
            <a:endParaRPr lang="en-IN" dirty="0"/>
          </a:p>
        </p:txBody>
      </p:sp>
      <p:sp>
        <p:nvSpPr>
          <p:cNvPr id="3" name="Content Placeholder 2"/>
          <p:cNvSpPr>
            <a:spLocks noGrp="1"/>
          </p:cNvSpPr>
          <p:nvPr>
            <p:ph idx="1"/>
          </p:nvPr>
        </p:nvSpPr>
        <p:spPr>
          <a:xfrm>
            <a:off x="677334" y="1270000"/>
            <a:ext cx="6533957" cy="3471284"/>
          </a:xfrm>
        </p:spPr>
        <p:txBody>
          <a:bodyPr>
            <a:noAutofit/>
          </a:bodyPr>
          <a:lstStyle/>
          <a:p>
            <a:pPr algn="just"/>
            <a:r>
              <a:rPr lang="en-US" sz="2400" dirty="0"/>
              <a:t>Maintaining a hotel is considered quite a considerable process (</a:t>
            </a:r>
            <a:r>
              <a:rPr lang="en-US" sz="2400" dirty="0" err="1"/>
              <a:t>Vallen</a:t>
            </a:r>
            <a:r>
              <a:rPr lang="en-US" sz="2400" dirty="0"/>
              <a:t> and </a:t>
            </a:r>
            <a:r>
              <a:rPr lang="en-US" sz="2400" dirty="0" err="1"/>
              <a:t>Vallen</a:t>
            </a:r>
            <a:r>
              <a:rPr lang="en-US" sz="2400" dirty="0"/>
              <a:t>, 2012). </a:t>
            </a:r>
          </a:p>
          <a:p>
            <a:pPr algn="just"/>
            <a:r>
              <a:rPr lang="en-US" sz="2400" dirty="0"/>
              <a:t>Chatbots and AI devices are generally high-priced things, and the need of proper training is considerably necessary. </a:t>
            </a:r>
          </a:p>
          <a:p>
            <a:pPr algn="just"/>
            <a:r>
              <a:rPr lang="en-US" sz="2400" dirty="0"/>
              <a:t>The implementation of smart services in the hotel rooms is considered as highly necessary for maintaining safety and security. </a:t>
            </a:r>
          </a:p>
          <a:p>
            <a:pPr algn="just"/>
            <a:r>
              <a:rPr lang="en-US" sz="2400" dirty="0"/>
              <a:t>Whereas some of the staff were not efficient in using those technologies due to inefficient training and knowledge. </a:t>
            </a:r>
            <a:br>
              <a:rPr lang="en-US" sz="2400" dirty="0"/>
            </a:br>
            <a:endParaRPr lang="en-IN" sz="2400" dirty="0"/>
          </a:p>
        </p:txBody>
      </p:sp>
      <p:pic>
        <p:nvPicPr>
          <p:cNvPr id="4" name="Picture 3"/>
          <p:cNvPicPr>
            <a:picLocks noChangeAspect="1"/>
          </p:cNvPicPr>
          <p:nvPr/>
        </p:nvPicPr>
        <p:blipFill>
          <a:blip r:embed="rId3"/>
          <a:stretch>
            <a:fillRect/>
          </a:stretch>
        </p:blipFill>
        <p:spPr>
          <a:xfrm>
            <a:off x="7816677" y="2502404"/>
            <a:ext cx="4028959" cy="2304143"/>
          </a:xfrm>
          <a:prstGeom prst="rect">
            <a:avLst/>
          </a:prstGeom>
        </p:spPr>
      </p:pic>
    </p:spTree>
    <p:extLst>
      <p:ext uri="{BB962C8B-B14F-4D97-AF65-F5344CB8AC3E}">
        <p14:creationId xmlns:p14="http://schemas.microsoft.com/office/powerpoint/2010/main" val="2531845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Implementing appropriate management style</a:t>
            </a:r>
            <a:endParaRPr lang="en-IN" dirty="0"/>
          </a:p>
        </p:txBody>
      </p:sp>
      <p:sp>
        <p:nvSpPr>
          <p:cNvPr id="3" name="Content Placeholder 2"/>
          <p:cNvSpPr>
            <a:spLocks noGrp="1"/>
          </p:cNvSpPr>
          <p:nvPr>
            <p:ph idx="1"/>
          </p:nvPr>
        </p:nvSpPr>
        <p:spPr>
          <a:xfrm>
            <a:off x="677334" y="2160589"/>
            <a:ext cx="6284575" cy="3949266"/>
          </a:xfrm>
        </p:spPr>
        <p:txBody>
          <a:bodyPr>
            <a:noAutofit/>
          </a:bodyPr>
          <a:lstStyle/>
          <a:p>
            <a:pPr algn="just"/>
            <a:r>
              <a:rPr lang="en-US" sz="2000" dirty="0"/>
              <a:t>In the hotel industry operations determine regularity in the accomplishment of management effectiveness (Jones, 2010). </a:t>
            </a:r>
          </a:p>
          <a:p>
            <a:pPr algn="just"/>
            <a:r>
              <a:rPr lang="en-US" sz="2000" dirty="0"/>
              <a:t>Well, the management style is  considered a necessary factor </a:t>
            </a:r>
          </a:p>
          <a:p>
            <a:pPr algn="just"/>
            <a:r>
              <a:rPr lang="en-US" sz="2000" dirty="0"/>
              <a:t>Thus, numerous modern management styles identify the balance between quality performance and aligning operations. </a:t>
            </a:r>
          </a:p>
          <a:p>
            <a:pPr algn="just"/>
            <a:r>
              <a:rPr lang="en-US" sz="2000" dirty="0"/>
              <a:t>Moreover, planning, controlling, organizing, and leading is considered the most effective process in functioning the effectiveness of management (Mansaray, 2019). </a:t>
            </a:r>
            <a:br>
              <a:rPr lang="en-US" sz="2000" dirty="0"/>
            </a:br>
            <a:endParaRPr lang="en-IN" sz="2000" dirty="0"/>
          </a:p>
        </p:txBody>
      </p:sp>
      <p:pic>
        <p:nvPicPr>
          <p:cNvPr id="4" name="Picture 3"/>
          <p:cNvPicPr>
            <a:picLocks noChangeAspect="1"/>
          </p:cNvPicPr>
          <p:nvPr/>
        </p:nvPicPr>
        <p:blipFill>
          <a:blip r:embed="rId3"/>
          <a:stretch>
            <a:fillRect/>
          </a:stretch>
        </p:blipFill>
        <p:spPr>
          <a:xfrm>
            <a:off x="7527780" y="2458822"/>
            <a:ext cx="3605806" cy="2341778"/>
          </a:xfrm>
          <a:prstGeom prst="rect">
            <a:avLst/>
          </a:prstGeom>
        </p:spPr>
      </p:pic>
    </p:spTree>
    <p:extLst>
      <p:ext uri="{BB962C8B-B14F-4D97-AF65-F5344CB8AC3E}">
        <p14:creationId xmlns:p14="http://schemas.microsoft.com/office/powerpoint/2010/main" val="1873349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IN" dirty="0"/>
              <a:t>The Kahn Model</a:t>
            </a:r>
          </a:p>
        </p:txBody>
      </p:sp>
      <p:sp>
        <p:nvSpPr>
          <p:cNvPr id="3" name="Content Placeholder 2"/>
          <p:cNvSpPr>
            <a:spLocks noGrp="1"/>
          </p:cNvSpPr>
          <p:nvPr>
            <p:ph idx="1"/>
          </p:nvPr>
        </p:nvSpPr>
        <p:spPr>
          <a:xfrm>
            <a:off x="677334" y="2160589"/>
            <a:ext cx="8596668" cy="3880773"/>
          </a:xfrm>
        </p:spPr>
        <p:txBody>
          <a:bodyPr>
            <a:noAutofit/>
          </a:bodyPr>
          <a:lstStyle/>
          <a:p>
            <a:r>
              <a:rPr lang="en-US" dirty="0"/>
              <a:t>The Kahn model was founded in 1990, that determines the degree of persons engagement and disengagement through three focused dimensions: </a:t>
            </a:r>
          </a:p>
          <a:p>
            <a:r>
              <a:rPr lang="en-US" dirty="0"/>
              <a:t>emotional, cognitive and physical. Physical engagement of employees with all levels of the management </a:t>
            </a:r>
          </a:p>
          <a:p>
            <a:r>
              <a:rPr lang="en-US" dirty="0"/>
              <a:t>The strategic vision and performance of the employer contributes a greatest factor in the hotel housekeeping department (Wood, 2013). </a:t>
            </a:r>
          </a:p>
          <a:p>
            <a:r>
              <a:rPr lang="en-US" dirty="0"/>
              <a:t>Emotional attachment with the employees of the housekeeping department organize interpersonal relationships within the group dynamics. </a:t>
            </a:r>
            <a:endParaRPr lang="en-IN" dirty="0"/>
          </a:p>
        </p:txBody>
      </p:sp>
      <p:pic>
        <p:nvPicPr>
          <p:cNvPr id="4" name="Picture 3"/>
          <p:cNvPicPr>
            <a:picLocks noChangeAspect="1"/>
          </p:cNvPicPr>
          <p:nvPr/>
        </p:nvPicPr>
        <p:blipFill>
          <a:blip r:embed="rId3"/>
          <a:stretch>
            <a:fillRect/>
          </a:stretch>
        </p:blipFill>
        <p:spPr>
          <a:xfrm>
            <a:off x="7279264" y="1930400"/>
            <a:ext cx="4628613" cy="2745509"/>
          </a:xfrm>
          <a:prstGeom prst="rect">
            <a:avLst/>
          </a:prstGeom>
        </p:spPr>
      </p:pic>
    </p:spTree>
    <p:extLst>
      <p:ext uri="{BB962C8B-B14F-4D97-AF65-F5344CB8AC3E}">
        <p14:creationId xmlns:p14="http://schemas.microsoft.com/office/powerpoint/2010/main" val="3829633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endParaRPr lang="en-IN" dirty="0"/>
          </a:p>
        </p:txBody>
      </p:sp>
      <p:sp>
        <p:nvSpPr>
          <p:cNvPr id="3" name="Content Placeholder 2"/>
          <p:cNvSpPr>
            <a:spLocks noGrp="1"/>
          </p:cNvSpPr>
          <p:nvPr>
            <p:ph idx="1"/>
          </p:nvPr>
        </p:nvSpPr>
        <p:spPr>
          <a:xfrm>
            <a:off x="677334" y="1930400"/>
            <a:ext cx="6409266" cy="3741447"/>
          </a:xfrm>
        </p:spPr>
        <p:txBody>
          <a:bodyPr>
            <a:noAutofit/>
          </a:bodyPr>
          <a:lstStyle/>
          <a:p>
            <a:pPr algn="just"/>
            <a:r>
              <a:rPr lang="en-US" sz="2400" dirty="0"/>
              <a:t>Since it is highly significant for the staff to regulate the factors that improve the staff engagement with others. </a:t>
            </a:r>
          </a:p>
          <a:p>
            <a:pPr algn="just"/>
            <a:r>
              <a:rPr lang="en-US" sz="2400" dirty="0"/>
              <a:t>Moreover, the model of Kahn is highly considered as a suitable factor </a:t>
            </a:r>
          </a:p>
          <a:p>
            <a:pPr algn="just"/>
            <a:r>
              <a:rPr lang="en-US" sz="2400" dirty="0"/>
              <a:t>Helps to improve the engagement through physical, cognitive and emotional dimensions. </a:t>
            </a:r>
          </a:p>
          <a:p>
            <a:pPr algn="just"/>
            <a:r>
              <a:rPr lang="en-US" sz="2400" dirty="0"/>
              <a:t>Thus, appropriate management style is quite necessary for generating the quality operations and everlasting benefits. </a:t>
            </a:r>
          </a:p>
          <a:p>
            <a:pPr marL="0" indent="0" algn="just">
              <a:buNone/>
            </a:pPr>
            <a:endParaRPr lang="en-IN" sz="2400" dirty="0"/>
          </a:p>
        </p:txBody>
      </p:sp>
      <p:pic>
        <p:nvPicPr>
          <p:cNvPr id="4" name="Picture 3"/>
          <p:cNvPicPr>
            <a:picLocks noChangeAspect="1"/>
          </p:cNvPicPr>
          <p:nvPr/>
        </p:nvPicPr>
        <p:blipFill>
          <a:blip r:embed="rId3"/>
          <a:stretch>
            <a:fillRect/>
          </a:stretch>
        </p:blipFill>
        <p:spPr>
          <a:xfrm>
            <a:off x="7370676" y="2362848"/>
            <a:ext cx="3142234" cy="2791043"/>
          </a:xfrm>
          <a:prstGeom prst="rect">
            <a:avLst/>
          </a:prstGeom>
        </p:spPr>
      </p:pic>
    </p:spTree>
    <p:extLst>
      <p:ext uri="{BB962C8B-B14F-4D97-AF65-F5344CB8AC3E}">
        <p14:creationId xmlns:p14="http://schemas.microsoft.com/office/powerpoint/2010/main" val="3852187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IN" dirty="0"/>
          </a:p>
        </p:txBody>
      </p:sp>
      <p:sp>
        <p:nvSpPr>
          <p:cNvPr id="3" name="Content Placeholder 2"/>
          <p:cNvSpPr>
            <a:spLocks noGrp="1"/>
          </p:cNvSpPr>
          <p:nvPr>
            <p:ph idx="1"/>
          </p:nvPr>
        </p:nvSpPr>
        <p:spPr/>
        <p:txBody>
          <a:bodyPr>
            <a:normAutofit fontScale="77500" lnSpcReduction="20000"/>
          </a:bodyPr>
          <a:lstStyle/>
          <a:p>
            <a:r>
              <a:rPr lang="en-US" dirty="0"/>
              <a:t>Cottrell, S. 2019 The Study Skills Handbook. 5th ed. London: Red Globe Press.</a:t>
            </a:r>
          </a:p>
          <a:p>
            <a:r>
              <a:rPr lang="en-US" dirty="0"/>
              <a:t>Mullins, L. and </a:t>
            </a:r>
            <a:r>
              <a:rPr lang="en-US" dirty="0" err="1"/>
              <a:t>Dossor</a:t>
            </a:r>
            <a:r>
              <a:rPr lang="en-US" dirty="0"/>
              <a:t>, P. 2013 Hospitality Management and </a:t>
            </a:r>
            <a:r>
              <a:rPr lang="en-US" dirty="0" err="1"/>
              <a:t>Organisational</a:t>
            </a:r>
            <a:r>
              <a:rPr lang="en-US" dirty="0"/>
              <a:t> </a:t>
            </a:r>
            <a:r>
              <a:rPr lang="en-US" dirty="0" err="1"/>
              <a:t>Behaviour</a:t>
            </a:r>
            <a:r>
              <a:rPr lang="en-US" dirty="0"/>
              <a:t>. 5th ed. Harlow: Pearson.</a:t>
            </a:r>
          </a:p>
          <a:p>
            <a:r>
              <a:rPr lang="en-US" dirty="0"/>
              <a:t>Quick, L. 2020 Managing Events. Real Challenges, Real Outcomes. London: SAGE Publications Ltd.</a:t>
            </a:r>
          </a:p>
          <a:p>
            <a:r>
              <a:rPr lang="en-US" dirty="0"/>
              <a:t>Jones, T. 2010 Professional Management Housekeeping Operations. London: Wiley.</a:t>
            </a:r>
          </a:p>
          <a:p>
            <a:r>
              <a:rPr lang="en-US" dirty="0" err="1"/>
              <a:t>Tesone</a:t>
            </a:r>
            <a:r>
              <a:rPr lang="en-US" dirty="0"/>
              <a:t>, D. 2010 Principles Of Management For The Hospitality Industry. 1st ed. London: Routledge.</a:t>
            </a:r>
          </a:p>
          <a:p>
            <a:r>
              <a:rPr lang="en-US" dirty="0" err="1"/>
              <a:t>Vallen</a:t>
            </a:r>
            <a:r>
              <a:rPr lang="en-US" dirty="0"/>
              <a:t>, G. and </a:t>
            </a:r>
            <a:r>
              <a:rPr lang="en-US" dirty="0" err="1"/>
              <a:t>Vallen</a:t>
            </a:r>
            <a:r>
              <a:rPr lang="en-US" dirty="0"/>
              <a:t>, J. 2012 Managing Hotel Operations. London: Pearson.</a:t>
            </a:r>
          </a:p>
          <a:p>
            <a:r>
              <a:rPr lang="en-US" dirty="0"/>
              <a:t>Wood, R. 2013 Key Concepts in Hospitality Management. London: Sage.</a:t>
            </a:r>
          </a:p>
          <a:p>
            <a:r>
              <a:rPr lang="en-US" dirty="0" err="1"/>
              <a:t>Ugoani</a:t>
            </a:r>
            <a:r>
              <a:rPr lang="en-US" dirty="0"/>
              <a:t>, J., 2020. Effective Delegation and its impact on employee Performance. International Journal of Economics and Business Administration, 6(3), pp.78-87.</a:t>
            </a:r>
          </a:p>
          <a:p>
            <a:r>
              <a:rPr lang="en-US" dirty="0" err="1"/>
              <a:t>Mansaray</a:t>
            </a:r>
            <a:r>
              <a:rPr lang="en-US" dirty="0"/>
              <a:t>, H.E., 2019. The role of leadership style in </a:t>
            </a:r>
            <a:r>
              <a:rPr lang="en-US" dirty="0" err="1"/>
              <a:t>organisational</a:t>
            </a:r>
            <a:r>
              <a:rPr lang="en-US" dirty="0"/>
              <a:t> change management: a literature review. Journal of Human Resource Management, 7(1), pp.18-31.</a:t>
            </a:r>
          </a:p>
          <a:p>
            <a:r>
              <a:rPr lang="en-US" dirty="0"/>
              <a:t>Kumar, K. and Prakash, A.P., 2023. Gallery Of Nutraceuticals And Dietary Supplements In India. Indian Journal of Medical and Allied Research, 13(1).</a:t>
            </a:r>
          </a:p>
          <a:p>
            <a:endParaRPr lang="en-IN" dirty="0"/>
          </a:p>
        </p:txBody>
      </p:sp>
    </p:spTree>
    <p:extLst>
      <p:ext uri="{BB962C8B-B14F-4D97-AF65-F5344CB8AC3E}">
        <p14:creationId xmlns:p14="http://schemas.microsoft.com/office/powerpoint/2010/main" val="2918450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41964" y="1166238"/>
            <a:ext cx="5239350" cy="4153907"/>
          </a:xfrm>
          <a:prstGeom prst="rect">
            <a:avLst/>
          </a:prstGeom>
        </p:spPr>
      </p:pic>
    </p:spTree>
    <p:extLst>
      <p:ext uri="{BB962C8B-B14F-4D97-AF65-F5344CB8AC3E}">
        <p14:creationId xmlns:p14="http://schemas.microsoft.com/office/powerpoint/2010/main" val="863209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231</TotalTime>
  <Words>2177</Words>
  <Application>Microsoft Office PowerPoint</Application>
  <PresentationFormat>Widescreen</PresentationFormat>
  <Paragraphs>108</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BMIH4006</vt:lpstr>
      <vt:lpstr>Table of contents</vt:lpstr>
      <vt:lpstr> Introduction</vt:lpstr>
      <vt:lpstr>Delegation within the housekeeping facilities management</vt:lpstr>
      <vt:lpstr>Significance of skills in hotel operations</vt:lpstr>
      <vt:lpstr>Developing guest service skills in each department  </vt:lpstr>
      <vt:lpstr>Meeting organizational standards and requirements</vt:lpstr>
      <vt:lpstr>Issues relating resource allocation</vt:lpstr>
      <vt:lpstr>Issues in technical knowledge</vt:lpstr>
      <vt:lpstr>Implementing appropriate management style</vt:lpstr>
      <vt:lpstr>The Kahn Model</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dc:title>
  <cp:lastModifiedBy>Adrian Oprea (1714749)</cp:lastModifiedBy>
  <cp:revision>6</cp:revision>
  <dcterms:created xsi:type="dcterms:W3CDTF">2023-10-27T11:20:07Z</dcterms:created>
  <dcterms:modified xsi:type="dcterms:W3CDTF">2023-11-13T11:34:46Z</dcterms:modified>
</cp:coreProperties>
</file>