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37"/>
  </p:notesMasterIdLst>
  <p:handoutMasterIdLst>
    <p:handoutMasterId r:id="rId38"/>
  </p:handoutMasterIdLst>
  <p:sldIdLst>
    <p:sldId id="711" r:id="rId2"/>
    <p:sldId id="753" r:id="rId3"/>
    <p:sldId id="728" r:id="rId4"/>
    <p:sldId id="752" r:id="rId5"/>
    <p:sldId id="716" r:id="rId6"/>
    <p:sldId id="717" r:id="rId7"/>
    <p:sldId id="719" r:id="rId8"/>
    <p:sldId id="721" r:id="rId9"/>
    <p:sldId id="730" r:id="rId10"/>
    <p:sldId id="731" r:id="rId11"/>
    <p:sldId id="732" r:id="rId12"/>
    <p:sldId id="733" r:id="rId13"/>
    <p:sldId id="734" r:id="rId14"/>
    <p:sldId id="735" r:id="rId15"/>
    <p:sldId id="736" r:id="rId16"/>
    <p:sldId id="720" r:id="rId17"/>
    <p:sldId id="715" r:id="rId18"/>
    <p:sldId id="737" r:id="rId19"/>
    <p:sldId id="669" r:id="rId20"/>
    <p:sldId id="738" r:id="rId21"/>
    <p:sldId id="740" r:id="rId22"/>
    <p:sldId id="742" r:id="rId23"/>
    <p:sldId id="743" r:id="rId24"/>
    <p:sldId id="744" r:id="rId25"/>
    <p:sldId id="745" r:id="rId26"/>
    <p:sldId id="754" r:id="rId27"/>
    <p:sldId id="746" r:id="rId28"/>
    <p:sldId id="747" r:id="rId29"/>
    <p:sldId id="751" r:id="rId30"/>
    <p:sldId id="748" r:id="rId31"/>
    <p:sldId id="749" r:id="rId32"/>
    <p:sldId id="750" r:id="rId33"/>
    <p:sldId id="741" r:id="rId34"/>
    <p:sldId id="739" r:id="rId35"/>
    <p:sldId id="725" r:id="rId36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805EB"/>
    <a:srgbClr val="CA268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624" autoAdjust="0"/>
    <p:restoredTop sz="96683"/>
  </p:normalViewPr>
  <p:slideViewPr>
    <p:cSldViewPr>
      <p:cViewPr varScale="1">
        <p:scale>
          <a:sx n="96" d="100"/>
          <a:sy n="96" d="100"/>
        </p:scale>
        <p:origin x="372" y="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notesMaster" Target="notesMasters/notesMaster1.xml"/><Relationship Id="rId40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6023D9-978A-4902-9528-49E06F8A793A}" type="datetimeFigureOut">
              <a:rPr lang="en-GB" smtClean="0"/>
              <a:t>21/11/2018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975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49688" y="942975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19F7B22-38D3-4054-9D91-D8418091063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4337221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19BCFD0-1020-46C6-80D5-F9FBC7EFF1F4}" type="datetimeFigureOut">
              <a:rPr lang="en-GB" smtClean="0"/>
              <a:t>21/11/2018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450" y="4714875"/>
            <a:ext cx="5438775" cy="4467225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49688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B7B3AB0-B398-4ECB-9B3E-A158F590CFB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3249109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21/11/2018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716989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60000"/>
              <a:lumOff val="40000"/>
            </a:schemeClr>
          </a:solidFill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21/11/2018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7405644" y="5699796"/>
            <a:ext cx="1738356" cy="11574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51376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21/11/2018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Picture 4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7312196" y="5661249"/>
            <a:ext cx="1831803" cy="11850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21924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21/11/2018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6" name="Picture 5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7308303" y="5661248"/>
            <a:ext cx="1834607" cy="11967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91340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21/11/2018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7308304" y="5661248"/>
            <a:ext cx="1835696" cy="11972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50974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21/11/2018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6" name="Picture 5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7308945" y="5663080"/>
            <a:ext cx="1835055" cy="11949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02422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21/11/2018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3" name="Picture 2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7308401" y="5663080"/>
            <a:ext cx="1835055" cy="11949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49254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21/11/2018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6" name="Picture 5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7308945" y="5662899"/>
            <a:ext cx="1835055" cy="11949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30403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 smtClean="0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21/11/2018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6" name="Picture 5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7308945" y="5663080"/>
            <a:ext cx="1835055" cy="11949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68285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21/11/2018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199827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21/11/2018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662409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21/11/2018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057200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marketingexpert.cim.co.uk/templates/#3291" TargetMode="External"/><Relationship Id="rId2" Type="http://schemas.openxmlformats.org/officeDocument/2006/relationships/hyperlink" Target="https://marketingexpert.cim.co.uk/media/1175/practical-guide-developing-a-content-marketing-plan-v3.pdf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exchange.cim.co.uk/media/4402/how-to-get-serious-about-content-marketing_stickyeyes.pdf" TargetMode="Externa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brandwatch.com/blog/how-to-measure-share-of-voice/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exchange.cim.co.uk/brand-contributor/how-to-get-serious-about-content-marketing/" TargetMode="External"/><Relationship Id="rId2" Type="http://schemas.openxmlformats.org/officeDocument/2006/relationships/hyperlink" Target="https://exchange.cim.co.uk/search/?tag=Content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twitter.com/stickyeyes" TargetMode="External"/><Relationship Id="rId4" Type="http://schemas.openxmlformats.org/officeDocument/2006/relationships/hyperlink" Target="https://exchange.cim.co.uk/media/4402/how-to-get-serious-about-content-marketing_stickyeyes.pdf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martinsights.com/managing-digital-marketing/" TargetMode="External"/><Relationship Id="rId2" Type="http://schemas.openxmlformats.org/officeDocument/2006/relationships/hyperlink" Target="https://www.mindtools.com/pages/article/newSTR_91.htm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tickyeyes.com/2018/10/23/four-key-tools-analysing-content-performance/?utm_content=78914815&amp;utm_medium=social&amp;utm_source=twitter" TargetMode="External"/><Relationship Id="rId2" Type="http://schemas.openxmlformats.org/officeDocument/2006/relationships/hyperlink" Target="https://www.stickyeyes.com/2018/08/16/why-brands-have-lost-visibility-at-the-hands-of-googles-eat-update/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smartinsights.com/digital-marketing-strategy/race-a-practical-framework-to-improve-your-digital-marketing/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sproutsocial.com/insights/competitor-analysis-tools/" TargetMode="External"/><Relationship Id="rId2" Type="http://schemas.openxmlformats.org/officeDocument/2006/relationships/hyperlink" Target="https://contentmarketinginstitute.com/2017/10/competitive-content-marketing-analysis/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sproutsocial.com/insights/competitor-analysis-tools/" TargetMode="External"/><Relationship Id="rId2" Type="http://schemas.openxmlformats.org/officeDocument/2006/relationships/hyperlink" Target="https://contentmarketinginstitute.com/2017/10/competitive-content-marketing-analysis/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cimmarketingexpert.co.uk/page/2974/return-on-investment-roi-" TargetMode="Externa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smartinsights.com/digital-marketing-strategy/customer-segmentation-targeting/segmentation-targeting-and-positioning/" TargetMode="Externa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hyperlink" Target="https://business.linkedin.com/en-uk/marketing-solutions/blog/posts/content-marketing/2018/The-crucial-difference-between-content-marketing-tactics-and-content-marketing-strategy" TargetMode="Externa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hyperlink" Target="https://marketingland.com/5-steps-perfectly-optimizing-content-108258" TargetMode="Externa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titangrowth.com/what-is-earned-owned-paid-media-the-difference-explained/" TargetMode="Externa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smartinsights.com/traffic-building-strategy/integrated-marketing-communications/integrating-digital-marketing-199/" TargetMode="Externa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hyperlink" Target="https://contentmarketinginstitute.com/2015/06/content-marketing-goals-kpis/" TargetMode="External"/><Relationship Id="rId2" Type="http://schemas.openxmlformats.org/officeDocument/2006/relationships/hyperlink" Target="https://contentmarketinginstitute.com/2018/09/content-marketing-effectiveness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medium.com/strategic-content-marketing" TargetMode="External"/><Relationship Id="rId4" Type="http://schemas.openxmlformats.org/officeDocument/2006/relationships/hyperlink" Target="https://medium.com/strategic-content-marketing/measuring-the-effectiveness-of-digital-content-marketing-insights-from-the-2018-intelligent-bc3ee081ede5" TargetMode="Externa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theleverageway.com/pros-and-cons-of-external-vs-internal-marketing-teams/" TargetMode="Externa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hyperlink" Target="https://digitalmarketinginstitute.com/en-gb/blog/2017-5-11-top-7-tools-for-customer-insights" TargetMode="External"/><Relationship Id="rId2" Type="http://schemas.openxmlformats.org/officeDocument/2006/relationships/hyperlink" Target="https://mention.com/blog/social-media-sentiment-analysis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crazyegg.com/blog/5-indicators-of-user-behavior/" TargetMode="External"/><Relationship Id="rId5" Type="http://schemas.openxmlformats.org/officeDocument/2006/relationships/hyperlink" Target="https://searchengineland.com/giving-customers-what-they-want-a-search-behavior-analysis-45171" TargetMode="External"/><Relationship Id="rId4" Type="http://schemas.openxmlformats.org/officeDocument/2006/relationships/hyperlink" Target="https://www.brandwatch.com/blog/top-free-social-media-monitoring-tools/" TargetMode="Externa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randwatch.com/blog/top-10-free-social-media-monitoring-tools/" TargetMode="External"/><Relationship Id="rId2" Type="http://schemas.openxmlformats.org/officeDocument/2006/relationships/hyperlink" Target="https://contently.com/strategist/2016/08/02/the-top-10-free-content-analytics-tools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blog.bufferapp.com/social-media-analytics-tool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>
                <a:solidFill>
                  <a:schemeClr val="bg1"/>
                </a:solidFill>
              </a:rPr>
              <a:t>Digital Strategy</a:t>
            </a:r>
            <a:br>
              <a:rPr lang="en-US" dirty="0" smtClean="0">
                <a:solidFill>
                  <a:schemeClr val="bg1"/>
                </a:solidFill>
              </a:rPr>
            </a:br>
            <a:r>
              <a:rPr lang="en-US" dirty="0" smtClean="0">
                <a:solidFill>
                  <a:schemeClr val="bg1"/>
                </a:solidFill>
              </a:rPr>
              <a:t>Lecture 7</a:t>
            </a:r>
            <a:r>
              <a:rPr lang="en-US" dirty="0" smtClean="0">
                <a:solidFill>
                  <a:schemeClr val="bg1"/>
                </a:solidFill>
              </a:rPr>
              <a:t/>
            </a:r>
            <a:br>
              <a:rPr lang="en-US" dirty="0" smtClean="0">
                <a:solidFill>
                  <a:schemeClr val="bg1"/>
                </a:solidFill>
              </a:rPr>
            </a:br>
            <a:r>
              <a:rPr lang="en-US" dirty="0" smtClean="0">
                <a:solidFill>
                  <a:schemeClr val="bg1"/>
                </a:solidFill>
              </a:rPr>
              <a:t>Digital Strategy</a:t>
            </a:r>
            <a:r>
              <a:rPr lang="en-US" dirty="0" smtClean="0">
                <a:solidFill>
                  <a:schemeClr val="bg1"/>
                </a:solidFill>
              </a:rPr>
              <a:t/>
            </a:r>
            <a:br>
              <a:rPr lang="en-US" dirty="0" smtClean="0">
                <a:solidFill>
                  <a:schemeClr val="bg1"/>
                </a:solidFill>
              </a:rPr>
            </a:b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 smtClean="0">
                <a:solidFill>
                  <a:schemeClr val="bg1"/>
                </a:solidFill>
              </a:rPr>
              <a:t>Chris Thomas</a:t>
            </a:r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993866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Lectures: Wednesdays and Saturdays</a:t>
            </a:r>
            <a:r>
              <a:rPr lang="pl-PL" dirty="0"/>
              <a:t> </a:t>
            </a:r>
            <a:endParaRPr lang="en-US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41750186"/>
              </p:ext>
            </p:extLst>
          </p:nvPr>
        </p:nvGraphicFramePr>
        <p:xfrm>
          <a:off x="1403648" y="1489653"/>
          <a:ext cx="5616624" cy="4316543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457084"/>
                <a:gridCol w="4159540"/>
              </a:tblGrid>
              <a:tr h="339055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pl-PL" sz="1800" dirty="0">
                          <a:effectLst/>
                        </a:rPr>
                        <a:t>Date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9525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pl-PL" sz="1800">
                          <a:effectLst/>
                        </a:rPr>
                        <a:t>Time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9525" marB="0"/>
                </a:tc>
              </a:tr>
              <a:tr h="339055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strike="sngStrike" dirty="0" smtClean="0">
                          <a:effectLst/>
                        </a:rPr>
                        <a:t>03</a:t>
                      </a:r>
                      <a:r>
                        <a:rPr lang="pl-PL" sz="1800" strike="sngStrike" dirty="0" smtClean="0">
                          <a:effectLst/>
                        </a:rPr>
                        <a:t>.</a:t>
                      </a:r>
                      <a:r>
                        <a:rPr lang="en-GB" sz="1800" strike="sngStrike" dirty="0" smtClean="0">
                          <a:effectLst/>
                        </a:rPr>
                        <a:t>10</a:t>
                      </a:r>
                      <a:r>
                        <a:rPr lang="pl-PL" sz="1800" strike="sngStrike" dirty="0" smtClean="0">
                          <a:effectLst/>
                        </a:rPr>
                        <a:t>.1</a:t>
                      </a:r>
                      <a:r>
                        <a:rPr lang="en-GB" sz="1800" strike="sngStrike" dirty="0" smtClean="0">
                          <a:effectLst/>
                        </a:rPr>
                        <a:t>8</a:t>
                      </a:r>
                      <a:r>
                        <a:rPr lang="pl-PL" sz="1800" strike="sngStrike" dirty="0" smtClean="0">
                          <a:effectLst/>
                        </a:rPr>
                        <a:t> </a:t>
                      </a:r>
                      <a:endParaRPr lang="en-GB" sz="1800" strike="sngStrike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9525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pl-PL" sz="1800" strike="sngStrike" dirty="0">
                          <a:effectLst/>
                        </a:rPr>
                        <a:t>5:00pm - 8:00pm (W)     </a:t>
                      </a:r>
                      <a:endParaRPr lang="en-GB" sz="1800" strike="sngStrike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9525" marB="0"/>
                </a:tc>
              </a:tr>
              <a:tr h="339055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pl-PL" sz="1800" strike="sngStrike" dirty="0" smtClean="0">
                          <a:effectLst/>
                        </a:rPr>
                        <a:t>0</a:t>
                      </a:r>
                      <a:r>
                        <a:rPr lang="en-GB" sz="1800" strike="sngStrike" dirty="0" smtClean="0">
                          <a:effectLst/>
                        </a:rPr>
                        <a:t>6</a:t>
                      </a:r>
                      <a:r>
                        <a:rPr lang="pl-PL" sz="1800" strike="sngStrike" dirty="0" smtClean="0">
                          <a:effectLst/>
                        </a:rPr>
                        <a:t>.10.1</a:t>
                      </a:r>
                      <a:r>
                        <a:rPr lang="en-GB" sz="1800" strike="sngStrike" dirty="0" smtClean="0">
                          <a:effectLst/>
                        </a:rPr>
                        <a:t>8</a:t>
                      </a:r>
                      <a:r>
                        <a:rPr lang="pl-PL" sz="1800" strike="sngStrike" dirty="0">
                          <a:effectLst/>
                        </a:rPr>
                        <a:t>  </a:t>
                      </a:r>
                      <a:endParaRPr lang="en-GB" sz="1800" strike="sngStrike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9525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strike="sngStrike" dirty="0" smtClean="0">
                          <a:effectLst/>
                        </a:rPr>
                        <a:t>10:00am -</a:t>
                      </a:r>
                      <a:r>
                        <a:rPr lang="pl-PL" sz="1800" strike="sngStrike" dirty="0" smtClean="0">
                          <a:effectLst/>
                        </a:rPr>
                        <a:t> </a:t>
                      </a:r>
                      <a:r>
                        <a:rPr lang="en-GB" sz="1800" strike="sngStrike" dirty="0" smtClean="0">
                          <a:effectLst/>
                        </a:rPr>
                        <a:t>4</a:t>
                      </a:r>
                      <a:r>
                        <a:rPr lang="pl-PL" sz="1800" strike="sngStrike" dirty="0" smtClean="0">
                          <a:effectLst/>
                        </a:rPr>
                        <a:t>:00pm</a:t>
                      </a:r>
                      <a:r>
                        <a:rPr lang="pl-PL" sz="1800" strike="sngStrike" dirty="0">
                          <a:effectLst/>
                        </a:rPr>
                        <a:t> </a:t>
                      </a:r>
                      <a:r>
                        <a:rPr lang="pl-PL" sz="1800" strike="sngStrike" dirty="0" smtClean="0">
                          <a:effectLst/>
                        </a:rPr>
                        <a:t>(</a:t>
                      </a:r>
                      <a:r>
                        <a:rPr lang="en-GB" sz="1800" strike="sngStrike" dirty="0" smtClean="0">
                          <a:effectLst/>
                        </a:rPr>
                        <a:t>S</a:t>
                      </a:r>
                      <a:r>
                        <a:rPr lang="pl-PL" sz="1800" strike="sngStrike" dirty="0" smtClean="0">
                          <a:effectLst/>
                        </a:rPr>
                        <a:t>)</a:t>
                      </a:r>
                      <a:r>
                        <a:rPr lang="pl-PL" sz="1800" strike="sngStrike" dirty="0">
                          <a:effectLst/>
                        </a:rPr>
                        <a:t> </a:t>
                      </a:r>
                      <a:endParaRPr lang="en-GB" sz="1800" strike="sngStrike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9525" marB="0"/>
                </a:tc>
              </a:tr>
              <a:tr h="339055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strike="sngStrike" dirty="0" smtClean="0">
                          <a:effectLst/>
                        </a:rPr>
                        <a:t>17</a:t>
                      </a:r>
                      <a:r>
                        <a:rPr lang="pl-PL" sz="1800" strike="sngStrike" dirty="0" smtClean="0">
                          <a:effectLst/>
                        </a:rPr>
                        <a:t>.10.1</a:t>
                      </a:r>
                      <a:r>
                        <a:rPr lang="en-GB" sz="1800" strike="sngStrike" dirty="0" smtClean="0">
                          <a:effectLst/>
                        </a:rPr>
                        <a:t>8</a:t>
                      </a:r>
                      <a:r>
                        <a:rPr lang="pl-PL" sz="1800" strike="sngStrike" dirty="0" smtClean="0">
                          <a:effectLst/>
                        </a:rPr>
                        <a:t> </a:t>
                      </a:r>
                      <a:endParaRPr lang="en-GB" sz="1800" strike="sngStrike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9525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strike="sngStrike" dirty="0" smtClean="0">
                          <a:effectLst/>
                        </a:rPr>
                        <a:t>5</a:t>
                      </a:r>
                      <a:r>
                        <a:rPr lang="pl-PL" sz="1800" strike="sngStrike" dirty="0" smtClean="0">
                          <a:effectLst/>
                        </a:rPr>
                        <a:t>:00</a:t>
                      </a:r>
                      <a:r>
                        <a:rPr lang="en-GB" sz="1800" strike="sngStrike" dirty="0" smtClean="0">
                          <a:effectLst/>
                        </a:rPr>
                        <a:t>p</a:t>
                      </a:r>
                      <a:r>
                        <a:rPr lang="pl-PL" sz="1800" strike="sngStrike" dirty="0" smtClean="0">
                          <a:effectLst/>
                        </a:rPr>
                        <a:t>m </a:t>
                      </a:r>
                      <a:r>
                        <a:rPr lang="pl-PL" sz="1800" strike="sngStrike" dirty="0">
                          <a:effectLst/>
                        </a:rPr>
                        <a:t>- </a:t>
                      </a:r>
                      <a:r>
                        <a:rPr lang="en-GB" sz="1800" strike="sngStrike" dirty="0" smtClean="0">
                          <a:effectLst/>
                        </a:rPr>
                        <a:t>8</a:t>
                      </a:r>
                      <a:r>
                        <a:rPr lang="pl-PL" sz="1800" strike="sngStrike" dirty="0" smtClean="0">
                          <a:effectLst/>
                        </a:rPr>
                        <a:t>:00pm</a:t>
                      </a:r>
                      <a:r>
                        <a:rPr lang="pl-PL" sz="1800" strike="sngStrike" dirty="0">
                          <a:effectLst/>
                        </a:rPr>
                        <a:t> </a:t>
                      </a:r>
                      <a:r>
                        <a:rPr lang="pl-PL" sz="1800" strike="sngStrike" dirty="0" smtClean="0">
                          <a:effectLst/>
                        </a:rPr>
                        <a:t>(</a:t>
                      </a:r>
                      <a:r>
                        <a:rPr lang="en-GB" sz="1800" strike="sngStrike" dirty="0" smtClean="0">
                          <a:effectLst/>
                        </a:rPr>
                        <a:t>W</a:t>
                      </a:r>
                      <a:r>
                        <a:rPr lang="pl-PL" sz="1800" strike="sngStrike" dirty="0" smtClean="0">
                          <a:effectLst/>
                        </a:rPr>
                        <a:t>)</a:t>
                      </a:r>
                      <a:r>
                        <a:rPr lang="pl-PL" sz="1800" strike="sngStrike" dirty="0">
                          <a:effectLst/>
                        </a:rPr>
                        <a:t>   </a:t>
                      </a:r>
                      <a:endParaRPr lang="en-GB" sz="1800" strike="sngStrike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9525" marB="0"/>
                </a:tc>
              </a:tr>
              <a:tr h="339055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US" sz="1800" strike="sngStrike" dirty="0" smtClean="0">
                          <a:effectLst/>
                        </a:rPr>
                        <a:t>27.10.18</a:t>
                      </a:r>
                      <a:endParaRPr lang="en-GB" sz="1800" strike="sngStrike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9525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US" sz="1800" strike="sngStrike" dirty="0" smtClean="0">
                          <a:effectLst/>
                        </a:rPr>
                        <a:t>10:00am </a:t>
                      </a:r>
                      <a:r>
                        <a:rPr lang="en-US" sz="1800" strike="sngStrike" dirty="0">
                          <a:effectLst/>
                        </a:rPr>
                        <a:t>– </a:t>
                      </a:r>
                      <a:r>
                        <a:rPr lang="en-US" sz="1800" strike="sngStrike" dirty="0" smtClean="0">
                          <a:effectLst/>
                        </a:rPr>
                        <a:t>4:00pm (S) </a:t>
                      </a:r>
                      <a:r>
                        <a:rPr lang="en-US" sz="1800" strike="sngStrike" dirty="0" smtClean="0">
                          <a:solidFill>
                            <a:srgbClr val="FF0000"/>
                          </a:solidFill>
                          <a:effectLst/>
                        </a:rPr>
                        <a:t>Draft Ass. 1</a:t>
                      </a:r>
                      <a:endParaRPr lang="en-GB" sz="1800" strike="sngStrike" dirty="0">
                        <a:solidFill>
                          <a:srgbClr val="FF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9525" marB="0"/>
                </a:tc>
              </a:tr>
              <a:tr h="339055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strike="sngStrike" dirty="0" smtClean="0">
                          <a:effectLst/>
                        </a:rPr>
                        <a:t>07</a:t>
                      </a:r>
                      <a:r>
                        <a:rPr lang="pl-PL" sz="1800" strike="sngStrike" dirty="0" smtClean="0">
                          <a:effectLst/>
                        </a:rPr>
                        <a:t>.11.1</a:t>
                      </a:r>
                      <a:r>
                        <a:rPr lang="en-GB" sz="1800" strike="sngStrike" dirty="0" smtClean="0">
                          <a:effectLst/>
                        </a:rPr>
                        <a:t>8</a:t>
                      </a:r>
                      <a:r>
                        <a:rPr lang="pl-PL" sz="1800" strike="sngStrike" dirty="0">
                          <a:effectLst/>
                        </a:rPr>
                        <a:t>  </a:t>
                      </a:r>
                      <a:endParaRPr lang="en-GB" sz="1800" strike="sngStrike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9525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pl-PL" sz="1800" strike="sngStrike" dirty="0">
                          <a:effectLst/>
                        </a:rPr>
                        <a:t>5:00pm - 8:00pm (W) </a:t>
                      </a:r>
                      <a:endParaRPr lang="en-GB" sz="1800" strike="sngStrike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9525" marB="0"/>
                </a:tc>
              </a:tr>
              <a:tr h="339055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pl-PL" sz="1800" strike="sngStrike" dirty="0" smtClean="0">
                          <a:effectLst/>
                        </a:rPr>
                        <a:t>1</a:t>
                      </a:r>
                      <a:r>
                        <a:rPr lang="en-GB" sz="1800" strike="sngStrike" dirty="0" smtClean="0">
                          <a:effectLst/>
                        </a:rPr>
                        <a:t>4</a:t>
                      </a:r>
                      <a:r>
                        <a:rPr lang="pl-PL" sz="1800" strike="sngStrike" dirty="0" smtClean="0">
                          <a:effectLst/>
                        </a:rPr>
                        <a:t>.11.1</a:t>
                      </a:r>
                      <a:r>
                        <a:rPr lang="en-GB" sz="1800" strike="sngStrike" dirty="0" smtClean="0">
                          <a:effectLst/>
                        </a:rPr>
                        <a:t>8</a:t>
                      </a:r>
                      <a:r>
                        <a:rPr lang="pl-PL" sz="1800" strike="sngStrike" dirty="0" smtClean="0">
                          <a:effectLst/>
                        </a:rPr>
                        <a:t> </a:t>
                      </a:r>
                      <a:endParaRPr lang="en-GB" sz="1800" strike="sngStrike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9525" marB="0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strike="sngStrike" dirty="0" smtClean="0">
                          <a:effectLst/>
                        </a:rPr>
                        <a:t>5</a:t>
                      </a:r>
                      <a:r>
                        <a:rPr lang="pl-PL" sz="1800" strike="sngStrike" dirty="0" smtClean="0">
                          <a:effectLst/>
                        </a:rPr>
                        <a:t>:00</a:t>
                      </a:r>
                      <a:r>
                        <a:rPr lang="en-GB" sz="1800" strike="sngStrike" dirty="0" smtClean="0">
                          <a:effectLst/>
                        </a:rPr>
                        <a:t>pm</a:t>
                      </a:r>
                      <a:r>
                        <a:rPr lang="pl-PL" sz="1800" strike="sngStrike" dirty="0" smtClean="0">
                          <a:effectLst/>
                        </a:rPr>
                        <a:t> </a:t>
                      </a:r>
                      <a:r>
                        <a:rPr lang="pl-PL" sz="1800" strike="sngStrike" dirty="0">
                          <a:effectLst/>
                        </a:rPr>
                        <a:t>- </a:t>
                      </a:r>
                      <a:r>
                        <a:rPr lang="en-GB" sz="1800" strike="sngStrike" dirty="0" smtClean="0">
                          <a:effectLst/>
                        </a:rPr>
                        <a:t>8</a:t>
                      </a:r>
                      <a:r>
                        <a:rPr lang="pl-PL" sz="1800" strike="sngStrike" dirty="0" smtClean="0">
                          <a:effectLst/>
                        </a:rPr>
                        <a:t>:00pm (</a:t>
                      </a:r>
                      <a:r>
                        <a:rPr lang="en-GB" sz="1800" strike="sngStrike" dirty="0" smtClean="0">
                          <a:effectLst/>
                        </a:rPr>
                        <a:t>W</a:t>
                      </a:r>
                      <a:r>
                        <a:rPr lang="pl-PL" sz="1800" strike="sngStrike" dirty="0" smtClean="0">
                          <a:effectLst/>
                        </a:rPr>
                        <a:t>)</a:t>
                      </a:r>
                      <a:r>
                        <a:rPr lang="pl-PL" sz="1800" strike="sngStrike" dirty="0">
                          <a:effectLst/>
                        </a:rPr>
                        <a:t> </a:t>
                      </a:r>
                      <a:r>
                        <a:rPr lang="en-GB" sz="1800" strike="sngStrike" dirty="0" smtClean="0">
                          <a:effectLst/>
                        </a:rPr>
                        <a:t> </a:t>
                      </a:r>
                      <a:r>
                        <a:rPr lang="en-GB" sz="1800" strike="sngStrike" dirty="0" smtClean="0">
                          <a:solidFill>
                            <a:srgbClr val="FF0000"/>
                          </a:solidFill>
                          <a:effectLst/>
                        </a:rPr>
                        <a:t>Draft Ass. 2</a:t>
                      </a:r>
                      <a:endParaRPr lang="en-GB" sz="1800" strike="sngStrike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9525" marB="0"/>
                </a:tc>
              </a:tr>
              <a:tr h="339055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strike="sngStrike" dirty="0" smtClean="0">
                          <a:effectLst/>
                        </a:rPr>
                        <a:t>17</a:t>
                      </a:r>
                      <a:r>
                        <a:rPr lang="pl-PL" sz="1800" strike="sngStrike" dirty="0" smtClean="0">
                          <a:effectLst/>
                        </a:rPr>
                        <a:t>.11.17 </a:t>
                      </a:r>
                      <a:endParaRPr lang="en-GB" sz="1800" strike="sngStrike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9525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strike="sngStrike" dirty="0" smtClean="0">
                          <a:effectLst/>
                        </a:rPr>
                        <a:t>10</a:t>
                      </a:r>
                      <a:r>
                        <a:rPr lang="pl-PL" sz="1800" strike="sngStrike" dirty="0" smtClean="0">
                          <a:effectLst/>
                        </a:rPr>
                        <a:t>:00</a:t>
                      </a:r>
                      <a:r>
                        <a:rPr lang="en-GB" sz="1800" strike="sngStrike" dirty="0" smtClean="0">
                          <a:effectLst/>
                        </a:rPr>
                        <a:t>a</a:t>
                      </a:r>
                      <a:r>
                        <a:rPr lang="pl-PL" sz="1800" strike="sngStrike" dirty="0" smtClean="0">
                          <a:effectLst/>
                        </a:rPr>
                        <a:t>m </a:t>
                      </a:r>
                      <a:r>
                        <a:rPr lang="pl-PL" sz="1800" strike="sngStrike" dirty="0">
                          <a:effectLst/>
                        </a:rPr>
                        <a:t>- </a:t>
                      </a:r>
                      <a:r>
                        <a:rPr lang="en-GB" sz="1800" strike="sngStrike" dirty="0" smtClean="0">
                          <a:effectLst/>
                        </a:rPr>
                        <a:t>4</a:t>
                      </a:r>
                      <a:r>
                        <a:rPr lang="pl-PL" sz="1800" strike="sngStrike" dirty="0" smtClean="0">
                          <a:effectLst/>
                        </a:rPr>
                        <a:t>:00pm (</a:t>
                      </a:r>
                      <a:r>
                        <a:rPr lang="en-GB" sz="1800" strike="sngStrike" dirty="0" smtClean="0">
                          <a:effectLst/>
                        </a:rPr>
                        <a:t>S</a:t>
                      </a:r>
                      <a:r>
                        <a:rPr lang="pl-PL" sz="1800" strike="sngStrike" dirty="0" smtClean="0">
                          <a:effectLst/>
                        </a:rPr>
                        <a:t>)</a:t>
                      </a:r>
                      <a:r>
                        <a:rPr lang="pl-PL" sz="1800" strike="sngStrike" dirty="0">
                          <a:effectLst/>
                        </a:rPr>
                        <a:t> </a:t>
                      </a:r>
                      <a:endParaRPr lang="en-GB" sz="1800" strike="sngStrike" dirty="0">
                        <a:solidFill>
                          <a:srgbClr val="FF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9525" marB="0"/>
                </a:tc>
              </a:tr>
              <a:tr h="339055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dirty="0" smtClean="0">
                          <a:effectLst/>
                          <a:latin typeface="+mn-lt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21.11.18</a:t>
                      </a:r>
                      <a:endParaRPr lang="en-GB" sz="1800" dirty="0">
                        <a:effectLst/>
                        <a:latin typeface="+mn-l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9525" marB="0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dirty="0" smtClean="0">
                          <a:effectLst/>
                        </a:rPr>
                        <a:t>5</a:t>
                      </a:r>
                      <a:r>
                        <a:rPr lang="pl-PL" sz="1800" dirty="0" smtClean="0">
                          <a:effectLst/>
                        </a:rPr>
                        <a:t>:00</a:t>
                      </a:r>
                      <a:r>
                        <a:rPr lang="en-GB" sz="1800" dirty="0" smtClean="0">
                          <a:effectLst/>
                        </a:rPr>
                        <a:t>pm</a:t>
                      </a:r>
                      <a:r>
                        <a:rPr lang="pl-PL" sz="1800" dirty="0" smtClean="0">
                          <a:effectLst/>
                        </a:rPr>
                        <a:t> - </a:t>
                      </a:r>
                      <a:r>
                        <a:rPr lang="en-GB" sz="1800" dirty="0" smtClean="0">
                          <a:effectLst/>
                        </a:rPr>
                        <a:t>8</a:t>
                      </a:r>
                      <a:r>
                        <a:rPr lang="pl-PL" sz="1800" dirty="0" smtClean="0">
                          <a:effectLst/>
                        </a:rPr>
                        <a:t>:00pm (</a:t>
                      </a:r>
                      <a:r>
                        <a:rPr lang="en-GB" sz="1800" dirty="0" smtClean="0">
                          <a:effectLst/>
                        </a:rPr>
                        <a:t>W</a:t>
                      </a:r>
                      <a:r>
                        <a:rPr lang="pl-PL" sz="1800" dirty="0" smtClean="0">
                          <a:effectLst/>
                        </a:rPr>
                        <a:t>)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9525" marB="0"/>
                </a:tc>
              </a:tr>
              <a:tr h="560049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dirty="0" smtClean="0">
                          <a:effectLst/>
                          <a:latin typeface="+mn-lt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28.11.18</a:t>
                      </a:r>
                      <a:endParaRPr lang="en-GB" sz="1800" dirty="0">
                        <a:effectLst/>
                        <a:latin typeface="+mn-l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9525" marB="0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dirty="0" smtClean="0">
                          <a:effectLst/>
                        </a:rPr>
                        <a:t>5</a:t>
                      </a:r>
                      <a:r>
                        <a:rPr lang="pl-PL" sz="1800" dirty="0" smtClean="0">
                          <a:effectLst/>
                        </a:rPr>
                        <a:t>:00</a:t>
                      </a:r>
                      <a:r>
                        <a:rPr lang="en-GB" sz="1800" dirty="0" smtClean="0">
                          <a:effectLst/>
                        </a:rPr>
                        <a:t>pm</a:t>
                      </a:r>
                      <a:r>
                        <a:rPr lang="pl-PL" sz="1800" dirty="0" smtClean="0">
                          <a:effectLst/>
                        </a:rPr>
                        <a:t> - </a:t>
                      </a:r>
                      <a:r>
                        <a:rPr lang="en-GB" sz="1800" dirty="0" smtClean="0">
                          <a:effectLst/>
                        </a:rPr>
                        <a:t>8</a:t>
                      </a:r>
                      <a:r>
                        <a:rPr lang="pl-PL" sz="1800" dirty="0" smtClean="0">
                          <a:effectLst/>
                        </a:rPr>
                        <a:t>:00pm (</a:t>
                      </a:r>
                      <a:r>
                        <a:rPr lang="en-GB" sz="1800" dirty="0" smtClean="0">
                          <a:effectLst/>
                        </a:rPr>
                        <a:t>W</a:t>
                      </a:r>
                      <a:r>
                        <a:rPr lang="pl-PL" sz="1800" dirty="0" smtClean="0">
                          <a:effectLst/>
                        </a:rPr>
                        <a:t>)</a:t>
                      </a:r>
                      <a:r>
                        <a:rPr lang="en-GB" sz="1800" dirty="0" smtClean="0">
                          <a:effectLst/>
                        </a:rPr>
                        <a:t> </a:t>
                      </a:r>
                      <a:r>
                        <a:rPr lang="en-GB" sz="1800" dirty="0" smtClean="0">
                          <a:solidFill>
                            <a:srgbClr val="FF0000"/>
                          </a:solidFill>
                          <a:effectLst/>
                        </a:rPr>
                        <a:t>Draft Ass. 3</a:t>
                      </a:r>
                      <a:r>
                        <a:rPr lang="pl-PL" sz="1800" dirty="0" smtClean="0">
                          <a:effectLst/>
                        </a:rPr>
                        <a:t> </a:t>
                      </a:r>
                      <a:r>
                        <a:rPr lang="en-GB" sz="1800" dirty="0" smtClean="0">
                          <a:effectLst/>
                        </a:rPr>
                        <a:t/>
                      </a:r>
                      <a:br>
                        <a:rPr lang="en-GB" sz="1800" dirty="0" smtClean="0">
                          <a:effectLst/>
                        </a:rPr>
                      </a:br>
                      <a:r>
                        <a:rPr lang="en-GB" sz="1800" dirty="0" smtClean="0">
                          <a:effectLst/>
                        </a:rPr>
                        <a:t>drop-in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9525" marB="0"/>
                </a:tc>
              </a:tr>
              <a:tr h="560049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dirty="0" smtClean="0">
                          <a:effectLst/>
                          <a:latin typeface="+mn-lt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30.11.18</a:t>
                      </a:r>
                      <a:endParaRPr lang="en-GB" sz="1800" dirty="0">
                        <a:effectLst/>
                        <a:latin typeface="+mn-l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9525" marB="0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dirty="0" smtClean="0">
                          <a:effectLst/>
                        </a:rPr>
                        <a:t>5</a:t>
                      </a:r>
                      <a:r>
                        <a:rPr lang="pl-PL" sz="1800" dirty="0" smtClean="0">
                          <a:effectLst/>
                        </a:rPr>
                        <a:t>:00</a:t>
                      </a:r>
                      <a:r>
                        <a:rPr lang="en-GB" sz="1800" dirty="0" smtClean="0">
                          <a:effectLst/>
                        </a:rPr>
                        <a:t>pm</a:t>
                      </a:r>
                      <a:r>
                        <a:rPr lang="pl-PL" sz="1800" dirty="0" smtClean="0">
                          <a:effectLst/>
                        </a:rPr>
                        <a:t> - </a:t>
                      </a:r>
                      <a:r>
                        <a:rPr lang="en-GB" sz="1800" dirty="0" smtClean="0">
                          <a:effectLst/>
                        </a:rPr>
                        <a:t>8</a:t>
                      </a:r>
                      <a:r>
                        <a:rPr lang="pl-PL" sz="1800" dirty="0" smtClean="0">
                          <a:effectLst/>
                        </a:rPr>
                        <a:t>:00pm (</a:t>
                      </a:r>
                      <a:r>
                        <a:rPr lang="en-GB" sz="1800" dirty="0" smtClean="0">
                          <a:effectLst/>
                        </a:rPr>
                        <a:t>F</a:t>
                      </a:r>
                      <a:r>
                        <a:rPr lang="pl-PL" sz="1800" dirty="0" smtClean="0">
                          <a:effectLst/>
                        </a:rPr>
                        <a:t>) </a:t>
                      </a:r>
                      <a:r>
                        <a:rPr lang="en-GB" sz="1800" dirty="0" smtClean="0">
                          <a:effectLst/>
                        </a:rPr>
                        <a:t>- </a:t>
                      </a:r>
                      <a:endParaRPr lang="en-GB" sz="1800" dirty="0" smtClean="0">
                        <a:effectLst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dirty="0" smtClean="0">
                          <a:effectLst/>
                        </a:rPr>
                        <a:t>drop-in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9525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075146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Read digital submission details on Moodle</a:t>
            </a:r>
          </a:p>
          <a:p>
            <a:r>
              <a:rPr lang="en-GB" dirty="0" smtClean="0"/>
              <a:t>Look at CIM Command Words on Moodle</a:t>
            </a:r>
          </a:p>
          <a:p>
            <a:r>
              <a:rPr lang="en-GB" dirty="0" smtClean="0"/>
              <a:t>Look at Harvard Referencing Guide on Moodle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7265478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Read around the Subject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Found on CIM’s Marketing Expert</a:t>
            </a:r>
          </a:p>
          <a:p>
            <a:pPr lvl="1"/>
            <a:r>
              <a:rPr lang="en-GB" dirty="0" smtClean="0">
                <a:hlinkClick r:id="rId2"/>
              </a:rPr>
              <a:t>Practical Guide to developing a content marketing plan</a:t>
            </a:r>
            <a:endParaRPr lang="en-GB" dirty="0" smtClean="0"/>
          </a:p>
          <a:p>
            <a:pPr lvl="1"/>
            <a:r>
              <a:rPr lang="en-GB" dirty="0" smtClean="0">
                <a:hlinkClick r:id="rId3"/>
              </a:rPr>
              <a:t>Template: Content Marketing Planning</a:t>
            </a:r>
            <a:endParaRPr lang="en-GB" dirty="0" smtClean="0"/>
          </a:p>
          <a:p>
            <a:pPr marL="457200" lvl="1" indent="0">
              <a:buNone/>
            </a:pPr>
            <a:endParaRPr lang="en-GB" dirty="0"/>
          </a:p>
          <a:p>
            <a:r>
              <a:rPr lang="en-GB" dirty="0" smtClean="0"/>
              <a:t>Found on CIM’s Exchange</a:t>
            </a:r>
          </a:p>
          <a:p>
            <a:pPr lvl="1"/>
            <a:r>
              <a:rPr lang="en-GB" dirty="0" smtClean="0">
                <a:hlinkClick r:id="rId4"/>
              </a:rPr>
              <a:t>How to get serious about content marketing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0982319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Question 1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US" dirty="0" smtClean="0"/>
              <a:t>You </a:t>
            </a:r>
            <a:r>
              <a:rPr lang="en-US" dirty="0"/>
              <a:t>are setting the scene for questions 2 and 3 and </a:t>
            </a:r>
            <a:r>
              <a:rPr lang="en-US" dirty="0" smtClean="0"/>
              <a:t>showing your </a:t>
            </a:r>
            <a:r>
              <a:rPr lang="en-US" dirty="0"/>
              <a:t>understanding of the scenario: managing and optimising content. </a:t>
            </a:r>
            <a:endParaRPr lang="en-US" dirty="0" smtClean="0"/>
          </a:p>
          <a:p>
            <a:r>
              <a:rPr lang="en-US" dirty="0" smtClean="0"/>
              <a:t>It </a:t>
            </a:r>
            <a:r>
              <a:rPr lang="en-US" dirty="0"/>
              <a:t>is the research base for subsequent tasks. </a:t>
            </a:r>
            <a:endParaRPr lang="en-US" dirty="0" smtClean="0"/>
          </a:p>
          <a:p>
            <a:r>
              <a:rPr lang="en-US" dirty="0" smtClean="0"/>
              <a:t>Should </a:t>
            </a:r>
            <a:r>
              <a:rPr lang="en-US" dirty="0"/>
              <a:t>be supported by strong academic evidence. </a:t>
            </a:r>
            <a:endParaRPr lang="en-US" dirty="0" smtClean="0"/>
          </a:p>
          <a:p>
            <a:pPr lvl="1"/>
            <a:r>
              <a:rPr lang="en-US" dirty="0" err="1" smtClean="0"/>
              <a:t>Ebsco</a:t>
            </a:r>
            <a:r>
              <a:rPr lang="en-US" dirty="0" smtClean="0"/>
              <a:t> (academic journals for higher marks!)</a:t>
            </a:r>
          </a:p>
          <a:p>
            <a:pPr lvl="1"/>
            <a:r>
              <a:rPr lang="en-US" dirty="0" smtClean="0"/>
              <a:t>Reading lists </a:t>
            </a:r>
          </a:p>
          <a:p>
            <a:pPr lvl="1"/>
            <a:r>
              <a:rPr lang="en-US" dirty="0" smtClean="0"/>
              <a:t>exchange.cim.co.uk </a:t>
            </a:r>
          </a:p>
          <a:p>
            <a:pPr lvl="1"/>
            <a:r>
              <a:rPr lang="en-US" dirty="0" smtClean="0"/>
              <a:t>Marketingexpert.cim.co.uk etc</a:t>
            </a:r>
            <a:r>
              <a:rPr lang="en-US" dirty="0"/>
              <a:t>. etc.  </a:t>
            </a:r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3148597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Question </a:t>
            </a:r>
            <a:r>
              <a:rPr lang="en-US" dirty="0" smtClean="0"/>
              <a:t>1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100 word speaker notes per slide: use them. </a:t>
            </a:r>
            <a:endParaRPr lang="en-US" dirty="0" smtClean="0"/>
          </a:p>
          <a:p>
            <a:r>
              <a:rPr lang="en-US" dirty="0" smtClean="0"/>
              <a:t>Have </a:t>
            </a:r>
            <a:r>
              <a:rPr lang="en-US" dirty="0"/>
              <a:t>a heading for each slide. </a:t>
            </a:r>
            <a:endParaRPr lang="en-US" dirty="0" smtClean="0"/>
          </a:p>
          <a:p>
            <a:r>
              <a:rPr lang="en-US" dirty="0" smtClean="0"/>
              <a:t>Label </a:t>
            </a:r>
            <a:r>
              <a:rPr lang="en-US" dirty="0"/>
              <a:t>your diagrams and charts. </a:t>
            </a:r>
            <a:endParaRPr lang="en-US" dirty="0" smtClean="0"/>
          </a:p>
          <a:p>
            <a:r>
              <a:rPr lang="en-US" dirty="0" smtClean="0"/>
              <a:t>Use </a:t>
            </a:r>
            <a:r>
              <a:rPr lang="en-US" dirty="0"/>
              <a:t>citations in you speaker notes and have a final slide 11 with your </a:t>
            </a:r>
            <a:r>
              <a:rPr lang="en-US" dirty="0" smtClean="0"/>
              <a:t>reference section.</a:t>
            </a:r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3678180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Question </a:t>
            </a:r>
            <a:r>
              <a:rPr lang="en-US" dirty="0" smtClean="0"/>
              <a:t>1a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Straight </a:t>
            </a:r>
            <a:r>
              <a:rPr lang="en-US" dirty="0"/>
              <a:t>forward: </a:t>
            </a:r>
            <a:endParaRPr lang="en-US" dirty="0" smtClean="0"/>
          </a:p>
          <a:p>
            <a:r>
              <a:rPr lang="en-US" dirty="0" smtClean="0"/>
              <a:t>Use </a:t>
            </a:r>
            <a:r>
              <a:rPr lang="en-US" b="1" dirty="0"/>
              <a:t>all </a:t>
            </a:r>
            <a:r>
              <a:rPr lang="en-US" dirty="0"/>
              <a:t>and </a:t>
            </a:r>
            <a:r>
              <a:rPr lang="en-US" b="1" dirty="0"/>
              <a:t>only</a:t>
            </a:r>
            <a:r>
              <a:rPr lang="en-US" dirty="0"/>
              <a:t> the heading provided in the guidance </a:t>
            </a:r>
            <a:r>
              <a:rPr lang="en-US" dirty="0" smtClean="0"/>
              <a:t>notes</a:t>
            </a:r>
          </a:p>
          <a:p>
            <a:r>
              <a:rPr lang="en-US" dirty="0" smtClean="0"/>
              <a:t>1 </a:t>
            </a:r>
            <a:r>
              <a:rPr lang="en-US" dirty="0"/>
              <a:t>page in length only</a:t>
            </a:r>
            <a:r>
              <a:rPr lang="en-US" dirty="0" smtClean="0"/>
              <a:t>.</a:t>
            </a:r>
          </a:p>
          <a:p>
            <a:r>
              <a:rPr lang="en-US" dirty="0" smtClean="0"/>
              <a:t>You could squeeze in a pie graph showing market share/</a:t>
            </a:r>
            <a:r>
              <a:rPr lang="en-US" dirty="0" smtClean="0">
                <a:hlinkClick r:id="rId2"/>
              </a:rPr>
              <a:t>share of voice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9733194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Question </a:t>
            </a:r>
            <a:r>
              <a:rPr lang="en-US" dirty="0" smtClean="0"/>
              <a:t>1b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Content marketing approach of your company.</a:t>
            </a:r>
            <a:endParaRPr lang="en-GB" dirty="0"/>
          </a:p>
          <a:p>
            <a:r>
              <a:rPr lang="en-US" dirty="0"/>
              <a:t>How does it work from start to finish? (Is there a start and finish?)</a:t>
            </a:r>
            <a:endParaRPr lang="en-GB" dirty="0"/>
          </a:p>
          <a:p>
            <a:r>
              <a:rPr lang="en-US" dirty="0"/>
              <a:t>Who is involved?</a:t>
            </a:r>
            <a:endParaRPr lang="en-GB" dirty="0"/>
          </a:p>
          <a:p>
            <a:r>
              <a:rPr lang="en-US" dirty="0"/>
              <a:t>Do you have </a:t>
            </a:r>
            <a:r>
              <a:rPr lang="en-US" dirty="0" smtClean="0"/>
              <a:t>a strategy?</a:t>
            </a:r>
            <a:endParaRPr lang="en-GB" dirty="0"/>
          </a:p>
          <a:p>
            <a:r>
              <a:rPr lang="en-US" dirty="0"/>
              <a:t>How do you measure success</a:t>
            </a:r>
            <a:r>
              <a:rPr lang="en-US" dirty="0" smtClean="0"/>
              <a:t>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3200648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Question </a:t>
            </a:r>
            <a:r>
              <a:rPr lang="en-US" dirty="0" smtClean="0"/>
              <a:t>1b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You are </a:t>
            </a:r>
            <a:r>
              <a:rPr lang="en-US" b="1" dirty="0"/>
              <a:t>ASSESS</a:t>
            </a:r>
            <a:r>
              <a:rPr lang="en-US" dirty="0"/>
              <a:t>ING (Evaluate: provide a comprehensive and detailed critique …demonstrating an in-depth understanding and awareness) the strengths and weaknesses</a:t>
            </a:r>
            <a:endParaRPr lang="en-GB" dirty="0"/>
          </a:p>
          <a:p>
            <a:r>
              <a:rPr lang="en-US" dirty="0"/>
              <a:t>Basically you are doing a content marketing audit.</a:t>
            </a:r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4757731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Question </a:t>
            </a:r>
            <a:r>
              <a:rPr lang="en-US" dirty="0" smtClean="0"/>
              <a:t>1b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US" u="sng" dirty="0">
                <a:hlinkClick r:id="rId2"/>
              </a:rPr>
              <a:t>https://exchange.cim.co.uk/search/?tag=Content</a:t>
            </a:r>
            <a:endParaRPr lang="en-GB" dirty="0"/>
          </a:p>
          <a:p>
            <a:r>
              <a:rPr lang="en-US" u="sng" dirty="0" smtClean="0">
                <a:hlinkClick r:id="rId3"/>
              </a:rPr>
              <a:t>https</a:t>
            </a:r>
            <a:r>
              <a:rPr lang="en-US" u="sng" dirty="0">
                <a:hlinkClick r:id="rId3"/>
              </a:rPr>
              <a:t>://exchange.cim.co.uk/brand-contributor/how-to-get-serious-about-content-marketing/</a:t>
            </a:r>
            <a:endParaRPr lang="en-GB" dirty="0"/>
          </a:p>
          <a:p>
            <a:endParaRPr lang="en-GB" dirty="0"/>
          </a:p>
          <a:p>
            <a:r>
              <a:rPr lang="en-US" dirty="0"/>
              <a:t>Really Good White Paper on Content Marketing Audit:</a:t>
            </a:r>
            <a:endParaRPr lang="en-GB" dirty="0"/>
          </a:p>
          <a:p>
            <a:r>
              <a:rPr lang="en-US" u="sng" dirty="0">
                <a:hlinkClick r:id="rId4"/>
              </a:rPr>
              <a:t>https://</a:t>
            </a:r>
            <a:r>
              <a:rPr lang="en-US" u="sng" dirty="0" smtClean="0">
                <a:hlinkClick r:id="rId4"/>
              </a:rPr>
              <a:t>exchange.cim.co.uk/media/4402/how-to-get-serious-about-content-marketing_stickyeyes.pdf</a:t>
            </a:r>
            <a:endParaRPr lang="en-US" u="sng" dirty="0" smtClean="0"/>
          </a:p>
          <a:p>
            <a:endParaRPr lang="en-GB" dirty="0"/>
          </a:p>
          <a:p>
            <a:r>
              <a:rPr lang="en-US" u="sng" dirty="0" smtClean="0">
                <a:hlinkClick r:id="rId5"/>
              </a:rPr>
              <a:t>https</a:t>
            </a:r>
            <a:r>
              <a:rPr lang="en-US" u="sng" dirty="0">
                <a:hlinkClick r:id="rId5"/>
              </a:rPr>
              <a:t>://twitter.com/stickyeyes</a:t>
            </a:r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2290549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Question </a:t>
            </a:r>
            <a:r>
              <a:rPr lang="en-US" dirty="0" smtClean="0"/>
              <a:t>1b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Could also use McKinsey’s 7 S framework:</a:t>
            </a:r>
            <a:endParaRPr lang="en-GB" dirty="0"/>
          </a:p>
          <a:p>
            <a:r>
              <a:rPr lang="en-US" u="sng" dirty="0">
                <a:hlinkClick r:id="rId2"/>
              </a:rPr>
              <a:t>https://www.mindtools.com/pages/article/newSTR_91.htm</a:t>
            </a:r>
            <a:endParaRPr lang="en-GB" dirty="0"/>
          </a:p>
          <a:p>
            <a:r>
              <a:rPr lang="en-US" u="sng" dirty="0">
                <a:hlinkClick r:id="rId3"/>
              </a:rPr>
              <a:t>https://www.smartinsights.com/managing-digital-marketing/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2597464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Question </a:t>
            </a:r>
            <a:r>
              <a:rPr lang="en-US" dirty="0" smtClean="0"/>
              <a:t>1b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US" dirty="0"/>
              <a:t> </a:t>
            </a:r>
            <a:endParaRPr lang="en-GB" dirty="0"/>
          </a:p>
          <a:p>
            <a:r>
              <a:rPr lang="en-US" dirty="0"/>
              <a:t>****Google’s EAT update*** (July2018) – are you aware?</a:t>
            </a:r>
            <a:endParaRPr lang="en-GB" dirty="0"/>
          </a:p>
          <a:p>
            <a:r>
              <a:rPr lang="en-US" u="sng" dirty="0">
                <a:hlinkClick r:id="rId2"/>
              </a:rPr>
              <a:t>https://www.stickyeyes.com/2018/08/16/why-brands-have-lost-visibility-at-the-hands-of-googles-eat-update/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r>
              <a:rPr lang="en-US" dirty="0"/>
              <a:t>Tools for measurement- what are you using?</a:t>
            </a:r>
            <a:endParaRPr lang="en-GB" dirty="0"/>
          </a:p>
          <a:p>
            <a:r>
              <a:rPr lang="en-US" u="sng" dirty="0">
                <a:hlinkClick r:id="rId3"/>
              </a:rPr>
              <a:t>https://www.stickyeyes.com/2018/10/23/four-key-tools-analysing-content-performance/?utm_content=78914815&amp;utm_medium=social&amp;utm_source=twitter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9208926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Question </a:t>
            </a:r>
            <a:r>
              <a:rPr lang="en-US" dirty="0" smtClean="0"/>
              <a:t>1c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US" b="1" dirty="0" smtClean="0"/>
              <a:t>Analyse</a:t>
            </a:r>
            <a:r>
              <a:rPr lang="en-US" dirty="0" smtClean="0"/>
              <a:t> (examine a topic with thoughts and judgements about it. Analyse and consider alternative solutions and outcomes independently, using a range of appropriate models using appropriate rationale and criteria)</a:t>
            </a:r>
          </a:p>
          <a:p>
            <a:pPr lvl="1"/>
            <a:r>
              <a:rPr lang="en-US" dirty="0" smtClean="0"/>
              <a:t>Can use </a:t>
            </a:r>
            <a:r>
              <a:rPr lang="en-US" dirty="0" smtClean="0">
                <a:hlinkClick r:id="rId2"/>
              </a:rPr>
              <a:t>RACE</a:t>
            </a:r>
            <a:r>
              <a:rPr lang="en-US" dirty="0" smtClean="0"/>
              <a:t>; Acquire-Convert-Retain; </a:t>
            </a:r>
            <a:r>
              <a:rPr lang="en-US" dirty="0" err="1" smtClean="0"/>
              <a:t>Hofackers</a:t>
            </a:r>
            <a:r>
              <a:rPr lang="en-US" dirty="0" smtClean="0"/>
              <a:t> 5 stages of information processing.</a:t>
            </a:r>
            <a:endParaRPr lang="en-GB" dirty="0" smtClean="0"/>
          </a:p>
          <a:p>
            <a:r>
              <a:rPr lang="en-US" dirty="0" smtClean="0"/>
              <a:t>Evaluating </a:t>
            </a:r>
            <a:r>
              <a:rPr lang="en-US" dirty="0"/>
              <a:t>content marketing effectiveness in relation to best practice, as proposed by theory, as well as the results it delivers.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4307382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Question </a:t>
            </a:r>
            <a:r>
              <a:rPr lang="en-US" dirty="0" smtClean="0"/>
              <a:t>1c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dirty="0" smtClean="0"/>
              <a:t>Do </a:t>
            </a:r>
            <a:r>
              <a:rPr lang="en-US" dirty="0"/>
              <a:t>your own primary research</a:t>
            </a:r>
            <a:r>
              <a:rPr lang="en-US" dirty="0" smtClean="0"/>
              <a:t>:</a:t>
            </a:r>
          </a:p>
          <a:p>
            <a:pPr lvl="1"/>
            <a:r>
              <a:rPr lang="en-US" u="sng" dirty="0">
                <a:hlinkClick r:id="rId2"/>
              </a:rPr>
              <a:t>https://contentmarketinginstitute.com/2017/10/competitive-content-marketing-analysis/</a:t>
            </a:r>
            <a:endParaRPr lang="en-GB" dirty="0"/>
          </a:p>
          <a:p>
            <a:pPr lvl="1"/>
            <a:r>
              <a:rPr lang="en-US" u="sng" dirty="0" smtClean="0">
                <a:hlinkClick r:id="rId3"/>
              </a:rPr>
              <a:t>https</a:t>
            </a:r>
            <a:r>
              <a:rPr lang="en-US" u="sng" dirty="0">
                <a:hlinkClick r:id="rId3"/>
              </a:rPr>
              <a:t>://sproutsocial.com/insights/competitor-analysis-tools/</a:t>
            </a:r>
            <a:endParaRPr lang="en-GB" dirty="0"/>
          </a:p>
          <a:p>
            <a:pPr lvl="1"/>
            <a:r>
              <a:rPr lang="en-US" dirty="0" err="1"/>
              <a:t>SEMRush</a:t>
            </a:r>
            <a:r>
              <a:rPr lang="en-US" dirty="0"/>
              <a:t>, </a:t>
            </a:r>
            <a:r>
              <a:rPr lang="en-US" dirty="0" err="1"/>
              <a:t>Ahrefs</a:t>
            </a:r>
            <a:r>
              <a:rPr lang="en-US" dirty="0"/>
              <a:t>, </a:t>
            </a:r>
            <a:r>
              <a:rPr lang="en-US" dirty="0" err="1" smtClean="0"/>
              <a:t>MozBar</a:t>
            </a:r>
            <a:r>
              <a:rPr lang="en-US" dirty="0"/>
              <a:t>, </a:t>
            </a:r>
            <a:r>
              <a:rPr lang="en-US" dirty="0" err="1"/>
              <a:t>Buzzsumo</a:t>
            </a:r>
            <a:r>
              <a:rPr lang="en-US" dirty="0"/>
              <a:t>, </a:t>
            </a:r>
            <a:r>
              <a:rPr lang="en-US" dirty="0" err="1"/>
              <a:t>SimilarWeb</a:t>
            </a:r>
            <a:r>
              <a:rPr lang="en-US" dirty="0"/>
              <a:t>, </a:t>
            </a:r>
            <a:r>
              <a:rPr lang="en-US" dirty="0" err="1"/>
              <a:t>Feedly</a:t>
            </a:r>
            <a:endParaRPr lang="en-GB" dirty="0"/>
          </a:p>
          <a:p>
            <a:r>
              <a:rPr lang="en-GB" dirty="0" smtClean="0"/>
              <a:t>(Do you currently track you competitors content?)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3819206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Question </a:t>
            </a:r>
            <a:r>
              <a:rPr lang="en-US" dirty="0" smtClean="0"/>
              <a:t>2a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dirty="0" smtClean="0"/>
              <a:t>Do </a:t>
            </a:r>
            <a:r>
              <a:rPr lang="en-US" dirty="0"/>
              <a:t>your own primary research</a:t>
            </a:r>
            <a:r>
              <a:rPr lang="en-US" dirty="0" smtClean="0"/>
              <a:t>:</a:t>
            </a:r>
          </a:p>
          <a:p>
            <a:pPr lvl="1"/>
            <a:r>
              <a:rPr lang="en-US" u="sng" dirty="0">
                <a:hlinkClick r:id="rId2"/>
              </a:rPr>
              <a:t>https://contentmarketinginstitute.com/2017/10/competitive-content-marketing-analysis/</a:t>
            </a:r>
            <a:endParaRPr lang="en-GB" dirty="0"/>
          </a:p>
          <a:p>
            <a:pPr lvl="1"/>
            <a:r>
              <a:rPr lang="en-US" u="sng" dirty="0" smtClean="0">
                <a:hlinkClick r:id="rId3"/>
              </a:rPr>
              <a:t>https</a:t>
            </a:r>
            <a:r>
              <a:rPr lang="en-US" u="sng" dirty="0">
                <a:hlinkClick r:id="rId3"/>
              </a:rPr>
              <a:t>://sproutsocial.com/insights/competitor-analysis-tools/</a:t>
            </a:r>
            <a:endParaRPr lang="en-GB" dirty="0"/>
          </a:p>
          <a:p>
            <a:pPr lvl="1"/>
            <a:r>
              <a:rPr lang="en-US" dirty="0" err="1"/>
              <a:t>SEMRush</a:t>
            </a:r>
            <a:r>
              <a:rPr lang="en-US" dirty="0"/>
              <a:t>, </a:t>
            </a:r>
            <a:r>
              <a:rPr lang="en-US" dirty="0" err="1"/>
              <a:t>Ahrefs</a:t>
            </a:r>
            <a:r>
              <a:rPr lang="en-US" dirty="0"/>
              <a:t>, </a:t>
            </a:r>
            <a:r>
              <a:rPr lang="en-US" dirty="0" err="1" smtClean="0"/>
              <a:t>MozBar</a:t>
            </a:r>
            <a:r>
              <a:rPr lang="en-US" dirty="0"/>
              <a:t>, </a:t>
            </a:r>
            <a:r>
              <a:rPr lang="en-US" dirty="0" err="1"/>
              <a:t>Buzzsumo</a:t>
            </a:r>
            <a:r>
              <a:rPr lang="en-US" dirty="0"/>
              <a:t>, </a:t>
            </a:r>
            <a:r>
              <a:rPr lang="en-US" dirty="0" err="1"/>
              <a:t>SimilarWeb</a:t>
            </a:r>
            <a:r>
              <a:rPr lang="en-US" dirty="0"/>
              <a:t>, </a:t>
            </a:r>
            <a:r>
              <a:rPr lang="en-US" dirty="0" err="1"/>
              <a:t>Feedly</a:t>
            </a:r>
            <a:endParaRPr lang="en-GB" dirty="0"/>
          </a:p>
          <a:p>
            <a:r>
              <a:rPr lang="en-GB" dirty="0" smtClean="0"/>
              <a:t>(Do you currently track you competitors content?)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7209539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Return on Investment (ROI)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 smtClean="0"/>
              <a:t>Marketing ROI  measure is most useful for comparing different potential uses of the marketing budget – you can forecast the activity which is likely to yield the highest returns. Use it post implementation  for future planning. </a:t>
            </a:r>
          </a:p>
          <a:p>
            <a:r>
              <a:rPr lang="en-US" dirty="0">
                <a:hlinkClick r:id="rId2"/>
              </a:rPr>
              <a:t>http://</a:t>
            </a:r>
            <a:r>
              <a:rPr lang="en-US" dirty="0" smtClean="0">
                <a:hlinkClick r:id="rId2"/>
              </a:rPr>
              <a:t>www.cimmarketingexpert.co.uk/page/2974/return-on-investment-roi-</a:t>
            </a:r>
            <a:endParaRPr lang="en-US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397211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Question 2a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US" dirty="0"/>
              <a:t>2a </a:t>
            </a:r>
            <a:r>
              <a:rPr lang="en-US" b="1" dirty="0"/>
              <a:t>Develop </a:t>
            </a:r>
            <a:r>
              <a:rPr lang="en-US" dirty="0"/>
              <a:t>(take forward or build on given information i.e. results of 1b and 1c. Build on detailed knowledge of marketing principles, theories and concepts using originality, creativity and insight. Use a combination of routine and advanced/specialist skills to develop complex ideas) 2 justified digital marketing objectives focused on optimising digital content to support an improvement in conversion rates. </a:t>
            </a:r>
            <a:endParaRPr lang="en-GB" dirty="0"/>
          </a:p>
          <a:p>
            <a:r>
              <a:rPr lang="en-US" dirty="0"/>
              <a:t>Conversion rates – achievement of a desired outcome: not necessarily relating to purchase, but could include registering for an event, downloading content etc.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5723790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Question 2a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Example of a SMART objective with substantiation (justification), strategy and metrics/KPIs….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335187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How your </a:t>
            </a:r>
            <a:r>
              <a:rPr lang="en-US" smtClean="0"/>
              <a:t>strategy hangs together</a:t>
            </a:r>
            <a:br>
              <a:rPr lang="en-US" smtClean="0"/>
            </a:br>
            <a:endParaRPr lang="en-US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1789" y="1124744"/>
            <a:ext cx="8258183" cy="6086306"/>
          </a:xfrm>
        </p:spPr>
      </p:pic>
    </p:spTree>
    <p:extLst>
      <p:ext uri="{BB962C8B-B14F-4D97-AF65-F5344CB8AC3E}">
        <p14:creationId xmlns:p14="http://schemas.microsoft.com/office/powerpoint/2010/main" val="1532192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Question 2a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dirty="0"/>
              <a:t>Justified </a:t>
            </a:r>
            <a:r>
              <a:rPr lang="en-US" b="1" dirty="0"/>
              <a:t>using relevant </a:t>
            </a:r>
            <a:r>
              <a:rPr lang="en-US" b="1" dirty="0" smtClean="0"/>
              <a:t>theory…and </a:t>
            </a:r>
            <a:r>
              <a:rPr lang="en-US" b="1" dirty="0"/>
              <a:t>evidence from 1(b) and 1(c)</a:t>
            </a:r>
            <a:endParaRPr lang="en-GB" dirty="0"/>
          </a:p>
          <a:p>
            <a:r>
              <a:rPr lang="en-US" dirty="0" smtClean="0"/>
              <a:t>They </a:t>
            </a:r>
            <a:r>
              <a:rPr lang="en-US" dirty="0"/>
              <a:t>should be SMART.</a:t>
            </a:r>
            <a:endParaRPr lang="en-GB" dirty="0"/>
          </a:p>
          <a:p>
            <a:r>
              <a:rPr lang="en-US" dirty="0"/>
              <a:t>Use a model possibly </a:t>
            </a:r>
            <a:r>
              <a:rPr lang="en-US" dirty="0" smtClean="0"/>
              <a:t>5s’s</a:t>
            </a:r>
            <a:endParaRPr lang="en-GB" dirty="0"/>
          </a:p>
          <a:p>
            <a:r>
              <a:rPr lang="en-US" dirty="0"/>
              <a:t>Present tasks in terms of wider hierarchical objectives.</a:t>
            </a:r>
            <a:endParaRPr lang="en-GB" dirty="0"/>
          </a:p>
          <a:p>
            <a:r>
              <a:rPr lang="en-US" dirty="0"/>
              <a:t>Do you objectives fit in with wider objectives: marketing </a:t>
            </a:r>
            <a:r>
              <a:rPr lang="en-US" dirty="0" err="1"/>
              <a:t>objs</a:t>
            </a:r>
            <a:r>
              <a:rPr lang="en-US" dirty="0"/>
              <a:t>; corporate objectives</a:t>
            </a:r>
            <a:r>
              <a:rPr lang="en-US" dirty="0" smtClean="0"/>
              <a:t>?(1b)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5819247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Question 2b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US" dirty="0"/>
              <a:t>CIM Assignment intro. States: “Content is designed for a specific audience and with a specific purpose and is delivered via key digital marketing channels”.</a:t>
            </a:r>
            <a:endParaRPr lang="en-GB" dirty="0"/>
          </a:p>
          <a:p>
            <a:r>
              <a:rPr lang="en-US" dirty="0" smtClean="0"/>
              <a:t>“The </a:t>
            </a:r>
            <a:r>
              <a:rPr lang="en-US" dirty="0"/>
              <a:t>strategy will need to determine the </a:t>
            </a:r>
            <a:r>
              <a:rPr lang="en-US" b="1" dirty="0"/>
              <a:t>audience, positioning </a:t>
            </a:r>
            <a:r>
              <a:rPr lang="en-US" dirty="0"/>
              <a:t>and </a:t>
            </a:r>
            <a:r>
              <a:rPr lang="en-US" b="1" dirty="0"/>
              <a:t>type</a:t>
            </a:r>
            <a:r>
              <a:rPr lang="en-US" dirty="0"/>
              <a:t> and </a:t>
            </a:r>
            <a:r>
              <a:rPr lang="en-US" b="1" dirty="0"/>
              <a:t>theme</a:t>
            </a:r>
            <a:r>
              <a:rPr lang="en-US" dirty="0"/>
              <a:t> of the content”. </a:t>
            </a:r>
            <a:endParaRPr lang="en-US" dirty="0" smtClean="0"/>
          </a:p>
          <a:p>
            <a:r>
              <a:rPr lang="en-US" dirty="0" smtClean="0"/>
              <a:t>“The </a:t>
            </a:r>
            <a:r>
              <a:rPr lang="en-US" dirty="0"/>
              <a:t>strategy recommended should be </a:t>
            </a:r>
            <a:r>
              <a:rPr lang="en-US" b="1" dirty="0"/>
              <a:t>justified</a:t>
            </a:r>
            <a:r>
              <a:rPr lang="en-US" dirty="0"/>
              <a:t> using relevant theory, as well as any supporting evidence drawn from Task 1.”  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2304953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Question 2b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US" dirty="0"/>
              <a:t>CIM Assignment intro. States: “Content is designed for a specific audience and with a specific purpose and is delivered via key digital marketing channels”.</a:t>
            </a:r>
            <a:endParaRPr lang="en-GB" dirty="0"/>
          </a:p>
          <a:p>
            <a:r>
              <a:rPr lang="en-US" dirty="0" smtClean="0"/>
              <a:t>“The </a:t>
            </a:r>
            <a:r>
              <a:rPr lang="en-US" dirty="0"/>
              <a:t>strategy will need to determine the </a:t>
            </a:r>
            <a:r>
              <a:rPr lang="en-US" b="1" dirty="0"/>
              <a:t>audience, positioning </a:t>
            </a:r>
            <a:r>
              <a:rPr lang="en-US" dirty="0"/>
              <a:t>and </a:t>
            </a:r>
            <a:r>
              <a:rPr lang="en-US" b="1" dirty="0"/>
              <a:t>type</a:t>
            </a:r>
            <a:r>
              <a:rPr lang="en-US" dirty="0"/>
              <a:t> and </a:t>
            </a:r>
            <a:r>
              <a:rPr lang="en-US" b="1" dirty="0"/>
              <a:t>theme</a:t>
            </a:r>
            <a:r>
              <a:rPr lang="en-US" dirty="0"/>
              <a:t> of the content”. </a:t>
            </a:r>
            <a:endParaRPr lang="en-US" dirty="0" smtClean="0"/>
          </a:p>
          <a:p>
            <a:r>
              <a:rPr lang="en-US" dirty="0" smtClean="0"/>
              <a:t>“The </a:t>
            </a:r>
            <a:r>
              <a:rPr lang="en-US" dirty="0"/>
              <a:t>strategy recommended should be </a:t>
            </a:r>
            <a:r>
              <a:rPr lang="en-US" b="1" dirty="0"/>
              <a:t>justified</a:t>
            </a:r>
            <a:r>
              <a:rPr lang="en-US" dirty="0"/>
              <a:t> using relevant theory, as well as any supporting evidence drawn from Task 1.”  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0545469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Question 2b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US" b="1" dirty="0"/>
              <a:t>Recommend </a:t>
            </a:r>
            <a:r>
              <a:rPr lang="en-US" dirty="0"/>
              <a:t>(put forward proposals, supported by a clear rational: produce reliable and valid conclusions and proposals based on abstract data and situation, appropriately </a:t>
            </a:r>
            <a:r>
              <a:rPr lang="en-US" dirty="0" err="1"/>
              <a:t>contextualised</a:t>
            </a:r>
            <a:r>
              <a:rPr lang="en-US" dirty="0"/>
              <a:t>) a </a:t>
            </a:r>
            <a:r>
              <a:rPr lang="en-US" b="1" dirty="0"/>
              <a:t>justified</a:t>
            </a:r>
            <a:r>
              <a:rPr lang="en-US" dirty="0"/>
              <a:t> digital marketing strategy that focuses on managing and optimising content to support improving conversion rates i.e. to achieve 1a using real evidence and good academic sources.</a:t>
            </a:r>
            <a:endParaRPr lang="en-GB" dirty="0"/>
          </a:p>
          <a:p>
            <a:r>
              <a:rPr lang="en-US" dirty="0"/>
              <a:t>Show how it works for your organisation in particular.</a:t>
            </a:r>
            <a:endParaRPr lang="en-GB" dirty="0"/>
          </a:p>
          <a:p>
            <a:r>
              <a:rPr lang="en-US" dirty="0"/>
              <a:t>This is not tactical. It’s the overall direction the organisation will take.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7361054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Question 2b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/>
              <a:t>Models such as McKinsey’s consumer decision journey; </a:t>
            </a:r>
            <a:r>
              <a:rPr lang="en-US" dirty="0" smtClean="0"/>
              <a:t>Acquire-Convert-Retain</a:t>
            </a:r>
            <a:r>
              <a:rPr lang="en-US" dirty="0"/>
              <a:t>; or RACE could be used.</a:t>
            </a:r>
            <a:endParaRPr lang="en-GB" dirty="0"/>
          </a:p>
          <a:p>
            <a:r>
              <a:rPr lang="en-US" dirty="0"/>
              <a:t>A clear strategy for your organisation not just theoretical models.</a:t>
            </a:r>
            <a:endParaRPr lang="en-GB" dirty="0"/>
          </a:p>
          <a:p>
            <a:r>
              <a:rPr lang="en-US" u="sng" dirty="0">
                <a:hlinkClick r:id="rId2"/>
              </a:rPr>
              <a:t>https://www.smartinsights.com/digital-marketing-strategy/customer-segmentation-targeting/segmentation-targeting-and-positioning/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3723961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Question 2b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Content marketing strategy </a:t>
            </a:r>
            <a:endParaRPr lang="en-GB" dirty="0"/>
          </a:p>
          <a:p>
            <a:r>
              <a:rPr lang="en-US" u="sng" dirty="0">
                <a:hlinkClick r:id="rId2"/>
              </a:rPr>
              <a:t>https://business.linkedin.com/en-uk/marketing-solutions/blog/posts/content-marketing/2018/The-crucial-difference-between-content-marketing-tactics-and-content-marketing-strategy</a:t>
            </a:r>
            <a:endParaRPr lang="en-GB" dirty="0"/>
          </a:p>
          <a:p>
            <a:r>
              <a:rPr lang="en-US" dirty="0"/>
              <a:t> 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3318453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Question 2b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hlinkClick r:id="rId2"/>
              </a:rPr>
              <a:t>Optimising content</a:t>
            </a:r>
            <a:r>
              <a:rPr lang="en-GB" dirty="0" smtClean="0"/>
              <a:t> (theme?)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4836164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Question 2c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US" b="1" dirty="0"/>
              <a:t>Recommend </a:t>
            </a:r>
            <a:r>
              <a:rPr lang="en-US" dirty="0"/>
              <a:t>(put forward proposals, supported by a clear rational: produce reliable and valid conclusions and proposals based on abstract data and situation, appropriately </a:t>
            </a:r>
            <a:r>
              <a:rPr lang="en-US" dirty="0" err="1"/>
              <a:t>contextualised</a:t>
            </a:r>
            <a:r>
              <a:rPr lang="en-US" dirty="0"/>
              <a:t>) a </a:t>
            </a:r>
            <a:r>
              <a:rPr lang="en-US" b="1" dirty="0"/>
              <a:t>justified</a:t>
            </a:r>
            <a:r>
              <a:rPr lang="en-US" dirty="0"/>
              <a:t> digital marketing </a:t>
            </a:r>
            <a:r>
              <a:rPr lang="en-US" dirty="0" err="1"/>
              <a:t>comms</a:t>
            </a:r>
            <a:r>
              <a:rPr lang="en-US" dirty="0"/>
              <a:t>. mix that will deliver the strategy.</a:t>
            </a:r>
            <a:endParaRPr lang="en-GB" dirty="0"/>
          </a:p>
          <a:p>
            <a:r>
              <a:rPr lang="en-US" dirty="0"/>
              <a:t>Justified using relevant theory, as well as any supporting evidence drawn from Task 1 </a:t>
            </a:r>
            <a:endParaRPr lang="en-GB" dirty="0"/>
          </a:p>
          <a:p>
            <a:r>
              <a:rPr lang="en-US" dirty="0"/>
              <a:t>Promotional Mix: paid, earned and owned: paid earned owned media</a:t>
            </a:r>
            <a:endParaRPr lang="en-GB" dirty="0"/>
          </a:p>
          <a:p>
            <a:r>
              <a:rPr lang="en-US" u="sng" dirty="0">
                <a:hlinkClick r:id="rId2"/>
              </a:rPr>
              <a:t>https://www.titangrowth.com/what-is-earned-owned-paid-media-the-difference-explained/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7619485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Question 3a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US" b="1" dirty="0"/>
              <a:t>Describe</a:t>
            </a:r>
            <a:r>
              <a:rPr lang="en-US" dirty="0"/>
              <a:t> (use research to check or establish something: investigation to identify evidence to support a course of action. Make judgements where data/information is limited) in detail, the resources required to support the marketing activities of 2.</a:t>
            </a:r>
            <a:endParaRPr lang="en-GB" dirty="0"/>
          </a:p>
          <a:p>
            <a:r>
              <a:rPr lang="en-US" dirty="0"/>
              <a:t>These may include time, financial, human and material-based (systems) resources.</a:t>
            </a:r>
            <a:endParaRPr lang="en-GB" dirty="0"/>
          </a:p>
          <a:p>
            <a:pPr lvl="1"/>
            <a:r>
              <a:rPr lang="en-US" dirty="0" smtClean="0"/>
              <a:t>Who </a:t>
            </a:r>
            <a:r>
              <a:rPr lang="en-US" dirty="0"/>
              <a:t>will write the content?</a:t>
            </a:r>
            <a:endParaRPr lang="en-GB" dirty="0"/>
          </a:p>
          <a:p>
            <a:pPr lvl="1"/>
            <a:r>
              <a:rPr lang="en-US" dirty="0"/>
              <a:t>Who will optimize the content?</a:t>
            </a:r>
            <a:endParaRPr lang="en-GB" dirty="0"/>
          </a:p>
          <a:p>
            <a:pPr lvl="1"/>
            <a:r>
              <a:rPr lang="en-US" dirty="0"/>
              <a:t>Who will post the content? </a:t>
            </a:r>
            <a:endParaRPr lang="en-US" dirty="0" smtClean="0"/>
          </a:p>
          <a:p>
            <a:r>
              <a:rPr lang="en-US" dirty="0" smtClean="0">
                <a:hlinkClick r:id="rId2"/>
              </a:rPr>
              <a:t>Digital Marketing Integration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31609229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275943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Question 3b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US" b="1" dirty="0"/>
              <a:t>Recommend</a:t>
            </a:r>
            <a:r>
              <a:rPr lang="en-US" dirty="0"/>
              <a:t> key metrics and methods to measure the effectiveness of activities from 2.</a:t>
            </a:r>
            <a:endParaRPr lang="en-GB" dirty="0"/>
          </a:p>
          <a:p>
            <a:r>
              <a:rPr lang="en-US" dirty="0"/>
              <a:t>Metrics = standards for measurement, primarily conversion, but also traffic sources, interactions, value, cost and exit pages.  </a:t>
            </a:r>
            <a:endParaRPr lang="en-GB" dirty="0"/>
          </a:p>
          <a:p>
            <a:r>
              <a:rPr lang="en-US" dirty="0"/>
              <a:t>What needs to be measured to determine effectiveness for content marketing strategy?</a:t>
            </a:r>
            <a:endParaRPr lang="en-GB" dirty="0"/>
          </a:p>
          <a:p>
            <a:r>
              <a:rPr lang="en-US" u="sng" dirty="0" smtClean="0">
                <a:hlinkClick r:id="rId2"/>
              </a:rPr>
              <a:t>https</a:t>
            </a:r>
            <a:r>
              <a:rPr lang="en-US" u="sng" dirty="0">
                <a:hlinkClick r:id="rId2"/>
              </a:rPr>
              <a:t>://contentmarketinginstitute.com/2018/09/content-marketing-effectiveness/</a:t>
            </a:r>
            <a:endParaRPr lang="en-GB" dirty="0"/>
          </a:p>
          <a:p>
            <a:r>
              <a:rPr lang="en-US" u="sng" dirty="0">
                <a:hlinkClick r:id="rId3"/>
              </a:rPr>
              <a:t>https://contentmarketinginstitute.com/2015/06/content-marketing-goals-kpis/</a:t>
            </a:r>
            <a:endParaRPr lang="en-GB" dirty="0"/>
          </a:p>
          <a:p>
            <a:r>
              <a:rPr lang="en-US" u="sng" dirty="0">
                <a:hlinkClick r:id="rId4"/>
              </a:rPr>
              <a:t>https://medium.com/strategic-content-marketing/measuring-the-effectiveness-of-digital-content-marketing-insights-from-the-2018-intelligent-bc3ee081ede5</a:t>
            </a:r>
            <a:endParaRPr lang="en-GB" dirty="0"/>
          </a:p>
          <a:p>
            <a:r>
              <a:rPr lang="en-US" u="sng" dirty="0">
                <a:hlinkClick r:id="rId5"/>
              </a:rPr>
              <a:t>https://medium.com/strategic-content-marketing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15536970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Question 3c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b="1" dirty="0"/>
              <a:t>Explain</a:t>
            </a:r>
            <a:r>
              <a:rPr lang="en-US" dirty="0"/>
              <a:t> (interpret and account for, enlighten, give reasons for: present complex information evidencing comprehensive knowledge, understanding and application of key principles.) how the process of measuring and control will be managed… </a:t>
            </a:r>
            <a:endParaRPr lang="en-GB" dirty="0"/>
          </a:p>
          <a:p>
            <a:pPr lvl="1"/>
            <a:r>
              <a:rPr lang="en-US" dirty="0"/>
              <a:t>When the performance activities should be measured?</a:t>
            </a:r>
            <a:endParaRPr lang="en-GB" dirty="0"/>
          </a:p>
          <a:p>
            <a:pPr lvl="1"/>
            <a:r>
              <a:rPr lang="en-US" dirty="0"/>
              <a:t>Who will be responsible</a:t>
            </a:r>
            <a:r>
              <a:rPr lang="en-US" dirty="0" smtClean="0"/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349377937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Question 3c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b="1" dirty="0"/>
              <a:t>Explain</a:t>
            </a:r>
            <a:r>
              <a:rPr lang="en-US" dirty="0"/>
              <a:t> (interpret and account for, enlighten, give reasons for: present complex information evidencing comprehensive knowledge, understanding and application of key principles.) how the process of measuring and control will be managed… </a:t>
            </a:r>
            <a:endParaRPr lang="en-GB" dirty="0"/>
          </a:p>
          <a:p>
            <a:pPr lvl="1"/>
            <a:r>
              <a:rPr lang="en-US" dirty="0"/>
              <a:t>When the performance activities should be measured?</a:t>
            </a:r>
            <a:endParaRPr lang="en-GB" dirty="0"/>
          </a:p>
          <a:p>
            <a:pPr lvl="1"/>
            <a:r>
              <a:rPr lang="en-US" dirty="0"/>
              <a:t>Who will be responsible?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57311834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 3c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dirty="0"/>
              <a:t>How the information gained will be reported and disseminated across the organisation?</a:t>
            </a:r>
            <a:endParaRPr lang="en-GB" dirty="0"/>
          </a:p>
          <a:p>
            <a:r>
              <a:rPr lang="en-US" dirty="0"/>
              <a:t>Any resources needed to support this need to be identified and explained.</a:t>
            </a:r>
            <a:endParaRPr lang="en-GB" dirty="0"/>
          </a:p>
          <a:p>
            <a:r>
              <a:rPr lang="en-US" dirty="0" smtClean="0"/>
              <a:t>Internal </a:t>
            </a:r>
            <a:r>
              <a:rPr lang="en-US" dirty="0"/>
              <a:t>v External teams: </a:t>
            </a:r>
            <a:r>
              <a:rPr lang="en-US" u="sng" dirty="0">
                <a:hlinkClick r:id="rId2"/>
              </a:rPr>
              <a:t>https://www.theleverageway.com/pros-and-cons-of-external-vs-internal-marketing-teams/</a:t>
            </a:r>
            <a:endParaRPr lang="en-GB" dirty="0"/>
          </a:p>
          <a:p>
            <a:pPr marL="0" indent="0">
              <a:buNone/>
            </a:pPr>
            <a:r>
              <a:rPr lang="en-US" dirty="0"/>
              <a:t> 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24407137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Tools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>
                <a:hlinkClick r:id="rId2"/>
              </a:rPr>
              <a:t>Social sentiment analysis</a:t>
            </a:r>
            <a:endParaRPr lang="en-GB" dirty="0"/>
          </a:p>
          <a:p>
            <a:r>
              <a:rPr lang="en-US" dirty="0">
                <a:hlinkClick r:id="rId3"/>
              </a:rPr>
              <a:t>Tools for customer insights</a:t>
            </a:r>
            <a:endParaRPr lang="en-GB" dirty="0"/>
          </a:p>
          <a:p>
            <a:r>
              <a:rPr lang="en-US" dirty="0" smtClean="0">
                <a:hlinkClick r:id="rId4"/>
              </a:rPr>
              <a:t>Social </a:t>
            </a:r>
            <a:r>
              <a:rPr lang="en-US" dirty="0">
                <a:hlinkClick r:id="rId4"/>
              </a:rPr>
              <a:t>media monitoring tools</a:t>
            </a:r>
            <a:endParaRPr lang="en-GB" dirty="0"/>
          </a:p>
          <a:p>
            <a:r>
              <a:rPr lang="en-US" dirty="0" smtClean="0">
                <a:hlinkClick r:id="rId5"/>
              </a:rPr>
              <a:t>Search </a:t>
            </a:r>
            <a:r>
              <a:rPr lang="en-US" dirty="0">
                <a:hlinkClick r:id="rId5"/>
              </a:rPr>
              <a:t>Behaviour </a:t>
            </a:r>
            <a:r>
              <a:rPr lang="en-US" dirty="0" smtClean="0">
                <a:hlinkClick r:id="rId5"/>
              </a:rPr>
              <a:t>analysis</a:t>
            </a:r>
            <a:r>
              <a:rPr lang="en-US" dirty="0" smtClean="0"/>
              <a:t> </a:t>
            </a:r>
          </a:p>
          <a:p>
            <a:r>
              <a:rPr lang="en-US" dirty="0" smtClean="0">
                <a:hlinkClick r:id="rId6"/>
              </a:rPr>
              <a:t>Site Behaviour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2972598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Tools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>
                <a:hlinkClick r:id="rId2"/>
              </a:rPr>
              <a:t>Top 10 Free Content Analytics Tools</a:t>
            </a:r>
            <a:endParaRPr lang="en-US" dirty="0" smtClean="0"/>
          </a:p>
          <a:p>
            <a:endParaRPr lang="en-US" dirty="0"/>
          </a:p>
          <a:p>
            <a:r>
              <a:rPr lang="en-US" dirty="0" smtClean="0">
                <a:hlinkClick r:id="rId3"/>
              </a:rPr>
              <a:t>Top 10 FREE  Social Media Monitoring Tools</a:t>
            </a:r>
            <a:endParaRPr lang="en-US" dirty="0" smtClean="0"/>
          </a:p>
          <a:p>
            <a:endParaRPr lang="en-US" dirty="0"/>
          </a:p>
          <a:p>
            <a:r>
              <a:rPr lang="en-US" dirty="0" smtClean="0">
                <a:hlinkClick r:id="rId4"/>
              </a:rPr>
              <a:t>26 Free Social Media Tools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575294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15697</TotalTime>
  <Words>1454</Words>
  <Application>Microsoft Office PowerPoint</Application>
  <PresentationFormat>On-screen Show (4:3)</PresentationFormat>
  <Paragraphs>180</Paragraphs>
  <Slides>35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35</vt:i4>
      </vt:variant>
    </vt:vector>
  </HeadingPairs>
  <TitlesOfParts>
    <vt:vector size="40" baseType="lpstr">
      <vt:lpstr>Arial</vt:lpstr>
      <vt:lpstr>Calibri</vt:lpstr>
      <vt:lpstr>Myriad Pro</vt:lpstr>
      <vt:lpstr>Times New Roman</vt:lpstr>
      <vt:lpstr>20140311PresentationUWTSDTemplate</vt:lpstr>
      <vt:lpstr>Digital Strategy Lecture 7 Digital Strategy </vt:lpstr>
      <vt:lpstr>Lectures: Wednesdays and Saturdays </vt:lpstr>
      <vt:lpstr>PowerPoint Presentation</vt:lpstr>
      <vt:lpstr>Read around the Subject</vt:lpstr>
      <vt:lpstr>Question 1</vt:lpstr>
      <vt:lpstr>Question 1</vt:lpstr>
      <vt:lpstr>Question 1a</vt:lpstr>
      <vt:lpstr>Question 1b</vt:lpstr>
      <vt:lpstr>Question 1b</vt:lpstr>
      <vt:lpstr>Question 1b</vt:lpstr>
      <vt:lpstr>Question 1b</vt:lpstr>
      <vt:lpstr>Question 1b</vt:lpstr>
      <vt:lpstr>Question 1c</vt:lpstr>
      <vt:lpstr>Question 1c</vt:lpstr>
      <vt:lpstr>Question 2a</vt:lpstr>
      <vt:lpstr>Return on Investment (ROI)</vt:lpstr>
      <vt:lpstr>Question 2a</vt:lpstr>
      <vt:lpstr>Question 2a</vt:lpstr>
      <vt:lpstr>How your strategy hangs together </vt:lpstr>
      <vt:lpstr>Question 2a</vt:lpstr>
      <vt:lpstr>Question 2b</vt:lpstr>
      <vt:lpstr>Question 2b</vt:lpstr>
      <vt:lpstr>Question 2b</vt:lpstr>
      <vt:lpstr>Question 2b</vt:lpstr>
      <vt:lpstr>Question 2b</vt:lpstr>
      <vt:lpstr>Question 2b</vt:lpstr>
      <vt:lpstr>Question 2c</vt:lpstr>
      <vt:lpstr>Question 3a</vt:lpstr>
      <vt:lpstr>PowerPoint Presentation</vt:lpstr>
      <vt:lpstr>Question 3b</vt:lpstr>
      <vt:lpstr>Question 3c</vt:lpstr>
      <vt:lpstr>Question 3c</vt:lpstr>
      <vt:lpstr>Question 3c</vt:lpstr>
      <vt:lpstr>Tools</vt:lpstr>
      <vt:lpstr>Tools</vt:lpstr>
    </vt:vector>
  </TitlesOfParts>
  <Company>Microsoft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Benyon, Caroline</dc:creator>
  <cp:lastModifiedBy>Thomas, Christopher (Business)</cp:lastModifiedBy>
  <cp:revision>402</cp:revision>
  <cp:lastPrinted>2016-02-08T18:19:33Z</cp:lastPrinted>
  <dcterms:created xsi:type="dcterms:W3CDTF">2015-05-19T15:55:27Z</dcterms:created>
  <dcterms:modified xsi:type="dcterms:W3CDTF">2018-11-21T16:28:00Z</dcterms:modified>
</cp:coreProperties>
</file>