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9CD297-AB2C-4F72-D257-9C596C83A56A}" v="7560" dt="2025-10-12T09:40:08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oe Preston (2222114)" userId="S::2222114@student.uwtsd.ac.uk::8f376b0a-0bde-4940-ba2b-f17803130837" providerId="AD" clId="Web-{41DC88D7-D41D-7237-5003-7CC8ECC91700}"/>
    <pc:docChg chg="mod addSld modSld addMainMaster delMainMaster">
      <pc:chgData name="Zoe Preston (2222114)" userId="S::2222114@student.uwtsd.ac.uk::8f376b0a-0bde-4940-ba2b-f17803130837" providerId="AD" clId="Web-{41DC88D7-D41D-7237-5003-7CC8ECC91700}" dt="2025-09-28T08:01:35.891" v="192" actId="20577"/>
      <pc:docMkLst>
        <pc:docMk/>
      </pc:docMkLst>
      <pc:sldChg chg="delSp modSp mod modClrScheme chgLayout">
        <pc:chgData name="Zoe Preston (2222114)" userId="S::2222114@student.uwtsd.ac.uk::8f376b0a-0bde-4940-ba2b-f17803130837" providerId="AD" clId="Web-{41DC88D7-D41D-7237-5003-7CC8ECC91700}" dt="2025-09-28T07:55:50.752" v="107" actId="1076"/>
        <pc:sldMkLst>
          <pc:docMk/>
          <pc:sldMk cId="109857222" sldId="256"/>
        </pc:sldMkLst>
        <pc:spChg chg="mod ord">
          <ac:chgData name="Zoe Preston (2222114)" userId="S::2222114@student.uwtsd.ac.uk::8f376b0a-0bde-4940-ba2b-f17803130837" providerId="AD" clId="Web-{41DC88D7-D41D-7237-5003-7CC8ECC91700}" dt="2025-09-28T07:55:50.752" v="107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0:17.062" v="120" actId="20577"/>
        <pc:sldMkLst>
          <pc:docMk/>
          <pc:sldMk cId="1243790840" sldId="257"/>
        </pc:sldMkLst>
        <pc:spChg chg="mod">
          <ac:chgData name="Zoe Preston (2222114)" userId="S::2222114@student.uwtsd.ac.uk::8f376b0a-0bde-4940-ba2b-f17803130837" providerId="AD" clId="Web-{41DC88D7-D41D-7237-5003-7CC8ECC91700}" dt="2025-09-28T08:00:17.062" v="120" actId="20577"/>
          <ac:spMkLst>
            <pc:docMk/>
            <pc:sldMk cId="1243790840" sldId="257"/>
            <ac:spMk id="2" creationId="{DF449204-9B3E-C9FA-CA9D-B4E4EDC441DE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0:33.609" v="143" actId="20577"/>
        <pc:sldMkLst>
          <pc:docMk/>
          <pc:sldMk cId="1928915506" sldId="258"/>
        </pc:sldMkLst>
        <pc:spChg chg="mod">
          <ac:chgData name="Zoe Preston (2222114)" userId="S::2222114@student.uwtsd.ac.uk::8f376b0a-0bde-4940-ba2b-f17803130837" providerId="AD" clId="Web-{41DC88D7-D41D-7237-5003-7CC8ECC91700}" dt="2025-09-28T08:00:33.609" v="143" actId="20577"/>
          <ac:spMkLst>
            <pc:docMk/>
            <pc:sldMk cId="1928915506" sldId="258"/>
            <ac:spMk id="2" creationId="{6BE69904-36E9-342A-CEE8-A5AFC6065BA5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0:39.812" v="146" actId="20577"/>
        <pc:sldMkLst>
          <pc:docMk/>
          <pc:sldMk cId="3665174174" sldId="259"/>
        </pc:sldMkLst>
        <pc:spChg chg="mod">
          <ac:chgData name="Zoe Preston (2222114)" userId="S::2222114@student.uwtsd.ac.uk::8f376b0a-0bde-4940-ba2b-f17803130837" providerId="AD" clId="Web-{41DC88D7-D41D-7237-5003-7CC8ECC91700}" dt="2025-09-28T08:00:39.812" v="146" actId="20577"/>
          <ac:spMkLst>
            <pc:docMk/>
            <pc:sldMk cId="3665174174" sldId="259"/>
            <ac:spMk id="2" creationId="{D55EF6D6-AA7B-C6D0-9FD6-236BD3F5C9DD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0:51.406" v="155" actId="20577"/>
        <pc:sldMkLst>
          <pc:docMk/>
          <pc:sldMk cId="1960915462" sldId="260"/>
        </pc:sldMkLst>
        <pc:spChg chg="mod">
          <ac:chgData name="Zoe Preston (2222114)" userId="S::2222114@student.uwtsd.ac.uk::8f376b0a-0bde-4940-ba2b-f17803130837" providerId="AD" clId="Web-{41DC88D7-D41D-7237-5003-7CC8ECC91700}" dt="2025-09-28T08:00:51.406" v="155" actId="20577"/>
          <ac:spMkLst>
            <pc:docMk/>
            <pc:sldMk cId="1960915462" sldId="260"/>
            <ac:spMk id="2" creationId="{4C215346-B066-DA38-E737-5A1BB686704B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1:02.875" v="174" actId="20577"/>
        <pc:sldMkLst>
          <pc:docMk/>
          <pc:sldMk cId="3870997986" sldId="261"/>
        </pc:sldMkLst>
        <pc:spChg chg="mod">
          <ac:chgData name="Zoe Preston (2222114)" userId="S::2222114@student.uwtsd.ac.uk::8f376b0a-0bde-4940-ba2b-f17803130837" providerId="AD" clId="Web-{41DC88D7-D41D-7237-5003-7CC8ECC91700}" dt="2025-09-28T08:01:02.875" v="174" actId="20577"/>
          <ac:spMkLst>
            <pc:docMk/>
            <pc:sldMk cId="3870997986" sldId="261"/>
            <ac:spMk id="2" creationId="{3D4B32CC-F9BD-7A5D-3043-C5D1BB4218F9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1:22.219" v="182" actId="20577"/>
        <pc:sldMkLst>
          <pc:docMk/>
          <pc:sldMk cId="3574594675" sldId="262"/>
        </pc:sldMkLst>
        <pc:spChg chg="mod">
          <ac:chgData name="Zoe Preston (2222114)" userId="S::2222114@student.uwtsd.ac.uk::8f376b0a-0bde-4940-ba2b-f17803130837" providerId="AD" clId="Web-{41DC88D7-D41D-7237-5003-7CC8ECC91700}" dt="2025-09-28T08:01:22.219" v="182" actId="20577"/>
          <ac:spMkLst>
            <pc:docMk/>
            <pc:sldMk cId="3574594675" sldId="262"/>
            <ac:spMk id="2" creationId="{087C4D5A-2F7D-9A2E-E2BE-DBEC6A2B9054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0:26.796" v="134" actId="20577"/>
        <pc:sldMkLst>
          <pc:docMk/>
          <pc:sldMk cId="2354074086" sldId="263"/>
        </pc:sldMkLst>
        <pc:spChg chg="mod">
          <ac:chgData name="Zoe Preston (2222114)" userId="S::2222114@student.uwtsd.ac.uk::8f376b0a-0bde-4940-ba2b-f17803130837" providerId="AD" clId="Web-{41DC88D7-D41D-7237-5003-7CC8ECC91700}" dt="2025-09-28T08:00:26.796" v="134" actId="20577"/>
          <ac:spMkLst>
            <pc:docMk/>
            <pc:sldMk cId="2354074086" sldId="263"/>
            <ac:spMk id="2" creationId="{954B02BD-E17B-A287-AF80-CA0AB59DF34E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1:30.438" v="185" actId="20577"/>
        <pc:sldMkLst>
          <pc:docMk/>
          <pc:sldMk cId="3564046201" sldId="264"/>
        </pc:sldMkLst>
        <pc:spChg chg="mod">
          <ac:chgData name="Zoe Preston (2222114)" userId="S::2222114@student.uwtsd.ac.uk::8f376b0a-0bde-4940-ba2b-f17803130837" providerId="AD" clId="Web-{41DC88D7-D41D-7237-5003-7CC8ECC91700}" dt="2025-09-28T08:01:30.438" v="185" actId="20577"/>
          <ac:spMkLst>
            <pc:docMk/>
            <pc:sldMk cId="3564046201" sldId="264"/>
            <ac:spMk id="2" creationId="{24700E49-D035-6D90-E18B-2327976E355F}"/>
          </ac:spMkLst>
        </pc:spChg>
      </pc:sldChg>
      <pc:sldChg chg="modSp new">
        <pc:chgData name="Zoe Preston (2222114)" userId="S::2222114@student.uwtsd.ac.uk::8f376b0a-0bde-4940-ba2b-f17803130837" providerId="AD" clId="Web-{41DC88D7-D41D-7237-5003-7CC8ECC91700}" dt="2025-09-28T08:01:35.891" v="192" actId="20577"/>
        <pc:sldMkLst>
          <pc:docMk/>
          <pc:sldMk cId="1016901847" sldId="265"/>
        </pc:sldMkLst>
        <pc:spChg chg="mod">
          <ac:chgData name="Zoe Preston (2222114)" userId="S::2222114@student.uwtsd.ac.uk::8f376b0a-0bde-4940-ba2b-f17803130837" providerId="AD" clId="Web-{41DC88D7-D41D-7237-5003-7CC8ECC91700}" dt="2025-09-28T08:01:35.891" v="192" actId="20577"/>
          <ac:spMkLst>
            <pc:docMk/>
            <pc:sldMk cId="1016901847" sldId="265"/>
            <ac:spMk id="2" creationId="{A0017D1A-4676-067A-BDE6-0DAC4E7CEB8D}"/>
          </ac:spMkLst>
        </pc:spChg>
      </pc:sldChg>
      <pc:sldMasterChg chg="add addSldLayout modSldLayout">
        <pc:chgData name="Zoe Preston (2222114)" userId="S::2222114@student.uwtsd.ac.uk::8f376b0a-0bde-4940-ba2b-f17803130837" providerId="AD" clId="Web-{41DC88D7-D41D-7237-5003-7CC8ECC91700}" dt="2025-09-28T07:55:22.016" v="104"/>
        <pc:sldMasterMkLst>
          <pc:docMk/>
          <pc:sldMasterMk cId="1405429451" sldId="2147483738"/>
        </pc:sldMasterMkLst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3115773790" sldId="2147483739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964439052" sldId="2147483740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3982091639" sldId="2147483741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622968414" sldId="2147483742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3384160098" sldId="2147483743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423108408" sldId="2147483744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1022409084" sldId="2147483745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808612447" sldId="2147483746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3988478634" sldId="2147483747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722895061" sldId="2147483748"/>
          </pc:sldLayoutMkLst>
        </pc:sldLayoutChg>
        <pc:sldLayoutChg chg="add mod replId">
          <pc:chgData name="Zoe Preston (2222114)" userId="S::2222114@student.uwtsd.ac.uk::8f376b0a-0bde-4940-ba2b-f17803130837" providerId="AD" clId="Web-{41DC88D7-D41D-7237-5003-7CC8ECC91700}" dt="2025-09-28T07:55:22.016" v="104"/>
          <pc:sldLayoutMkLst>
            <pc:docMk/>
            <pc:sldMasterMk cId="1405429451" sldId="2147483738"/>
            <pc:sldLayoutMk cId="2109024571" sldId="2147483749"/>
          </pc:sldLayoutMkLst>
        </pc:sldLayoutChg>
      </pc:sldMasterChg>
    </pc:docChg>
  </pc:docChgLst>
  <pc:docChgLst>
    <pc:chgData name="Zoe Preston (2222114)" userId="S::2222114@student.uwtsd.ac.uk::8f376b0a-0bde-4940-ba2b-f17803130837" providerId="AD" clId="Web-{2B9CD297-AB2C-4F72-D257-9C596C83A56A}"/>
    <pc:docChg chg="addSld modSld">
      <pc:chgData name="Zoe Preston (2222114)" userId="S::2222114@student.uwtsd.ac.uk::8f376b0a-0bde-4940-ba2b-f17803130837" providerId="AD" clId="Web-{2B9CD297-AB2C-4F72-D257-9C596C83A56A}" dt="2025-10-12T09:40:08.531" v="6120" actId="20577"/>
      <pc:docMkLst>
        <pc:docMk/>
      </pc:docMkLst>
      <pc:sldChg chg="modSp">
        <pc:chgData name="Zoe Preston (2222114)" userId="S::2222114@student.uwtsd.ac.uk::8f376b0a-0bde-4940-ba2b-f17803130837" providerId="AD" clId="Web-{2B9CD297-AB2C-4F72-D257-9C596C83A56A}" dt="2025-10-12T09:30:12.350" v="6012" actId="20577"/>
        <pc:sldMkLst>
          <pc:docMk/>
          <pc:sldMk cId="1243790840" sldId="257"/>
        </pc:sldMkLst>
        <pc:spChg chg="mod">
          <ac:chgData name="Zoe Preston (2222114)" userId="S::2222114@student.uwtsd.ac.uk::8f376b0a-0bde-4940-ba2b-f17803130837" providerId="AD" clId="Web-{2B9CD297-AB2C-4F72-D257-9C596C83A56A}" dt="2025-10-12T09:24:46.705" v="6005" actId="1076"/>
          <ac:spMkLst>
            <pc:docMk/>
            <pc:sldMk cId="1243790840" sldId="257"/>
            <ac:spMk id="2" creationId="{DF449204-9B3E-C9FA-CA9D-B4E4EDC441DE}"/>
          </ac:spMkLst>
        </pc:spChg>
        <pc:spChg chg="mod">
          <ac:chgData name="Zoe Preston (2222114)" userId="S::2222114@student.uwtsd.ac.uk::8f376b0a-0bde-4940-ba2b-f17803130837" providerId="AD" clId="Web-{2B9CD297-AB2C-4F72-D257-9C596C83A56A}" dt="2025-10-12T09:30:12.350" v="6012" actId="20577"/>
          <ac:spMkLst>
            <pc:docMk/>
            <pc:sldMk cId="1243790840" sldId="257"/>
            <ac:spMk id="3" creationId="{7C5C7FD3-5894-7B4B-7045-1CEDA25B3A7F}"/>
          </ac:spMkLst>
        </pc:spChg>
      </pc:sldChg>
      <pc:sldChg chg="addSp modSp">
        <pc:chgData name="Zoe Preston (2222114)" userId="S::2222114@student.uwtsd.ac.uk::8f376b0a-0bde-4940-ba2b-f17803130837" providerId="AD" clId="Web-{2B9CD297-AB2C-4F72-D257-9C596C83A56A}" dt="2025-10-12T09:40:08.531" v="6120" actId="20577"/>
        <pc:sldMkLst>
          <pc:docMk/>
          <pc:sldMk cId="1928915506" sldId="258"/>
        </pc:sldMkLst>
        <pc:spChg chg="mod">
          <ac:chgData name="Zoe Preston (2222114)" userId="S::2222114@student.uwtsd.ac.uk::8f376b0a-0bde-4940-ba2b-f17803130837" providerId="AD" clId="Web-{2B9CD297-AB2C-4F72-D257-9C596C83A56A}" dt="2025-10-03T18:02:30.673" v="1691" actId="20577"/>
          <ac:spMkLst>
            <pc:docMk/>
            <pc:sldMk cId="1928915506" sldId="258"/>
            <ac:spMk id="2" creationId="{6BE69904-36E9-342A-CEE8-A5AFC6065BA5}"/>
          </ac:spMkLst>
        </pc:spChg>
        <pc:spChg chg="mod">
          <ac:chgData name="Zoe Preston (2222114)" userId="S::2222114@student.uwtsd.ac.uk::8f376b0a-0bde-4940-ba2b-f17803130837" providerId="AD" clId="Web-{2B9CD297-AB2C-4F72-D257-9C596C83A56A}" dt="2025-10-12T09:40:08.531" v="6120" actId="20577"/>
          <ac:spMkLst>
            <pc:docMk/>
            <pc:sldMk cId="1928915506" sldId="258"/>
            <ac:spMk id="3" creationId="{ACF9FA7D-F42B-5C91-9EA9-F3EAD695FA9F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3T17:40:39.573" v="1567" actId="20577"/>
          <ac:spMkLst>
            <pc:docMk/>
            <pc:sldMk cId="1928915506" sldId="258"/>
            <ac:spMk id="9" creationId="{5EB53949-17E6-E265-6CA4-7987D7430D58}"/>
          </ac:spMkLst>
        </pc:spChg>
        <pc:graphicFrameChg chg="add mod modGraphic">
          <ac:chgData name="Zoe Preston (2222114)" userId="S::2222114@student.uwtsd.ac.uk::8f376b0a-0bde-4940-ba2b-f17803130837" providerId="AD" clId="Web-{2B9CD297-AB2C-4F72-D257-9C596C83A56A}" dt="2025-10-03T18:02:00.406" v="1688"/>
          <ac:graphicFrameMkLst>
            <pc:docMk/>
            <pc:sldMk cId="1928915506" sldId="258"/>
            <ac:graphicFrameMk id="7" creationId="{85BF47F5-69FE-680B-C069-4163995208F1}"/>
          </ac:graphicFrameMkLst>
        </pc:graphicFrameChg>
      </pc:sldChg>
      <pc:sldChg chg="addSp delSp modSp">
        <pc:chgData name="Zoe Preston (2222114)" userId="S::2222114@student.uwtsd.ac.uk::8f376b0a-0bde-4940-ba2b-f17803130837" providerId="AD" clId="Web-{2B9CD297-AB2C-4F72-D257-9C596C83A56A}" dt="2025-10-03T18:59:31.949" v="2498" actId="20577"/>
        <pc:sldMkLst>
          <pc:docMk/>
          <pc:sldMk cId="3665174174" sldId="259"/>
        </pc:sldMkLst>
        <pc:spChg chg="mod">
          <ac:chgData name="Zoe Preston (2222114)" userId="S::2222114@student.uwtsd.ac.uk::8f376b0a-0bde-4940-ba2b-f17803130837" providerId="AD" clId="Web-{2B9CD297-AB2C-4F72-D257-9C596C83A56A}" dt="2025-10-03T18:31:48.278" v="2411" actId="1076"/>
          <ac:spMkLst>
            <pc:docMk/>
            <pc:sldMk cId="3665174174" sldId="259"/>
            <ac:spMk id="2" creationId="{D55EF6D6-AA7B-C6D0-9FD6-236BD3F5C9DD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3T18:51:17.529" v="2432" actId="20577"/>
          <ac:spMkLst>
            <pc:docMk/>
            <pc:sldMk cId="3665174174" sldId="259"/>
            <ac:spMk id="8" creationId="{679C8706-B656-84F6-6D7D-16AFF364E8A1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3T18:56:48.871" v="2478" actId="20577"/>
          <ac:spMkLst>
            <pc:docMk/>
            <pc:sldMk cId="3665174174" sldId="259"/>
            <ac:spMk id="9" creationId="{643341F2-F0F6-3BD8-876D-661EA114EF54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3T18:59:31.949" v="2498" actId="20577"/>
          <ac:spMkLst>
            <pc:docMk/>
            <pc:sldMk cId="3665174174" sldId="259"/>
            <ac:spMk id="10" creationId="{075D308C-975B-BF89-5A46-86A40D99CEE1}"/>
          </ac:spMkLst>
        </pc:spChg>
      </pc:sldChg>
      <pc:sldChg chg="addSp delSp modSp">
        <pc:chgData name="Zoe Preston (2222114)" userId="S::2222114@student.uwtsd.ac.uk::8f376b0a-0bde-4940-ba2b-f17803130837" providerId="AD" clId="Web-{2B9CD297-AB2C-4F72-D257-9C596C83A56A}" dt="2025-10-06T11:22:07.919" v="4191" actId="1076"/>
        <pc:sldMkLst>
          <pc:docMk/>
          <pc:sldMk cId="1960915462" sldId="260"/>
        </pc:sldMkLst>
        <pc:spChg chg="mod">
          <ac:chgData name="Zoe Preston (2222114)" userId="S::2222114@student.uwtsd.ac.uk::8f376b0a-0bde-4940-ba2b-f17803130837" providerId="AD" clId="Web-{2B9CD297-AB2C-4F72-D257-9C596C83A56A}" dt="2025-10-06T10:25:50.967" v="2507" actId="1076"/>
          <ac:spMkLst>
            <pc:docMk/>
            <pc:sldMk cId="1960915462" sldId="260"/>
            <ac:spMk id="2" creationId="{4C215346-B066-DA38-E737-5A1BB686704B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6T11:02:29.647" v="4017" actId="20577"/>
          <ac:spMkLst>
            <pc:docMk/>
            <pc:sldMk cId="1960915462" sldId="260"/>
            <ac:spMk id="11" creationId="{CF5BFE11-27BF-7247-4BA1-DE10E67E7C6F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6T11:08:22.375" v="4083" actId="14100"/>
          <ac:spMkLst>
            <pc:docMk/>
            <pc:sldMk cId="1960915462" sldId="260"/>
            <ac:spMk id="14" creationId="{AFF674D1-6365-021A-DA83-EEA262401B25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6T11:22:07.919" v="4191" actId="1076"/>
          <ac:spMkLst>
            <pc:docMk/>
            <pc:sldMk cId="1960915462" sldId="260"/>
            <ac:spMk id="15" creationId="{7D4BB04B-FCBA-AE17-D5E1-5905ACA9C73C}"/>
          </ac:spMkLst>
        </pc:spChg>
        <pc:graphicFrameChg chg="add mod modGraphic">
          <ac:chgData name="Zoe Preston (2222114)" userId="S::2222114@student.uwtsd.ac.uk::8f376b0a-0bde-4940-ba2b-f17803130837" providerId="AD" clId="Web-{2B9CD297-AB2C-4F72-D257-9C596C83A56A}" dt="2025-10-06T10:37:49.668" v="3296"/>
          <ac:graphicFrameMkLst>
            <pc:docMk/>
            <pc:sldMk cId="1960915462" sldId="260"/>
            <ac:graphicFrameMk id="7" creationId="{5F554391-D114-39A6-5D62-8B9460632148}"/>
          </ac:graphicFrameMkLst>
        </pc:graphicFrameChg>
        <pc:graphicFrameChg chg="add mod modGraphic">
          <ac:chgData name="Zoe Preston (2222114)" userId="S::2222114@student.uwtsd.ac.uk::8f376b0a-0bde-4940-ba2b-f17803130837" providerId="AD" clId="Web-{2B9CD297-AB2C-4F72-D257-9C596C83A56A}" dt="2025-10-06T11:02:41.929" v="4018" actId="1076"/>
          <ac:graphicFrameMkLst>
            <pc:docMk/>
            <pc:sldMk cId="1960915462" sldId="260"/>
            <ac:graphicFrameMk id="8" creationId="{FB23058D-C452-AF85-38C3-981BA8B5FE39}"/>
          </ac:graphicFrameMkLst>
        </pc:graphicFrameChg>
        <pc:graphicFrameChg chg="add mod modGraphic">
          <ac:chgData name="Zoe Preston (2222114)" userId="S::2222114@student.uwtsd.ac.uk::8f376b0a-0bde-4940-ba2b-f17803130837" providerId="AD" clId="Web-{2B9CD297-AB2C-4F72-D257-9C596C83A56A}" dt="2025-10-06T11:21:57.917" v="4189" actId="1076"/>
          <ac:graphicFrameMkLst>
            <pc:docMk/>
            <pc:sldMk cId="1960915462" sldId="260"/>
            <ac:graphicFrameMk id="9" creationId="{F0939677-F3BB-5768-CA87-4A57E7A06563}"/>
          </ac:graphicFrameMkLst>
        </pc:graphicFrameChg>
      </pc:sldChg>
      <pc:sldChg chg="addSp delSp modSp">
        <pc:chgData name="Zoe Preston (2222114)" userId="S::2222114@student.uwtsd.ac.uk::8f376b0a-0bde-4940-ba2b-f17803130837" providerId="AD" clId="Web-{2B9CD297-AB2C-4F72-D257-9C596C83A56A}" dt="2025-10-09T10:38:57.127" v="5201" actId="1076"/>
        <pc:sldMkLst>
          <pc:docMk/>
          <pc:sldMk cId="3870997986" sldId="261"/>
        </pc:sldMkLst>
        <pc:spChg chg="mod">
          <ac:chgData name="Zoe Preston (2222114)" userId="S::2222114@student.uwtsd.ac.uk::8f376b0a-0bde-4940-ba2b-f17803130837" providerId="AD" clId="Web-{2B9CD297-AB2C-4F72-D257-9C596C83A56A}" dt="2025-10-09T10:18:59.263" v="4350" actId="1076"/>
          <ac:spMkLst>
            <pc:docMk/>
            <pc:sldMk cId="3870997986" sldId="261"/>
            <ac:spMk id="2" creationId="{3D4B32CC-F9BD-7A5D-3043-C5D1BB4218F9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0:20:16.227" v="4360" actId="20577"/>
          <ac:spMkLst>
            <pc:docMk/>
            <pc:sldMk cId="3870997986" sldId="261"/>
            <ac:spMk id="7" creationId="{634AA706-3C2F-00BB-2B54-693FCFC4DA05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0:31:36.834" v="4519" actId="1076"/>
          <ac:spMkLst>
            <pc:docMk/>
            <pc:sldMk cId="3870997986" sldId="261"/>
            <ac:spMk id="9" creationId="{3A60DB7E-DB12-064E-FCC4-53DC49D99EE4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0:31:40.912" v="4520" actId="1076"/>
          <ac:spMkLst>
            <pc:docMk/>
            <pc:sldMk cId="3870997986" sldId="261"/>
            <ac:spMk id="12" creationId="{8281D4C6-09A5-EECA-666D-CC5A216FC789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0:31:43.677" v="4521" actId="1076"/>
          <ac:spMkLst>
            <pc:docMk/>
            <pc:sldMk cId="3870997986" sldId="261"/>
            <ac:spMk id="13" creationId="{C1B18ED0-2CFF-3A64-8E58-9E21EE6D8828}"/>
          </ac:spMkLst>
        </pc:spChg>
        <pc:graphicFrameChg chg="add mod modGraphic">
          <ac:chgData name="Zoe Preston (2222114)" userId="S::2222114@student.uwtsd.ac.uk::8f376b0a-0bde-4940-ba2b-f17803130837" providerId="AD" clId="Web-{2B9CD297-AB2C-4F72-D257-9C596C83A56A}" dt="2025-10-09T10:38:57.127" v="5201" actId="1076"/>
          <ac:graphicFrameMkLst>
            <pc:docMk/>
            <pc:sldMk cId="3870997986" sldId="261"/>
            <ac:graphicFrameMk id="14" creationId="{768053D3-769E-16EC-7E34-87CEF086E7C1}"/>
          </ac:graphicFrameMkLst>
        </pc:graphicFrameChg>
      </pc:sldChg>
      <pc:sldChg chg="addSp delSp modSp">
        <pc:chgData name="Zoe Preston (2222114)" userId="S::2222114@student.uwtsd.ac.uk::8f376b0a-0bde-4940-ba2b-f17803130837" providerId="AD" clId="Web-{2B9CD297-AB2C-4F72-D257-9C596C83A56A}" dt="2025-10-09T11:36:52.180" v="5698" actId="1076"/>
        <pc:sldMkLst>
          <pc:docMk/>
          <pc:sldMk cId="3574594675" sldId="262"/>
        </pc:sldMkLst>
        <pc:spChg chg="mod">
          <ac:chgData name="Zoe Preston (2222114)" userId="S::2222114@student.uwtsd.ac.uk::8f376b0a-0bde-4940-ba2b-f17803130837" providerId="AD" clId="Web-{2B9CD297-AB2C-4F72-D257-9C596C83A56A}" dt="2025-10-09T11:18:59.785" v="5203" actId="1076"/>
          <ac:spMkLst>
            <pc:docMk/>
            <pc:sldMk cId="3574594675" sldId="262"/>
            <ac:spMk id="2" creationId="{087C4D5A-2F7D-9A2E-E2BE-DBEC6A2B9054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1:35:47.399" v="5688" actId="1076"/>
          <ac:spMkLst>
            <pc:docMk/>
            <pc:sldMk cId="3574594675" sldId="262"/>
            <ac:spMk id="9" creationId="{D2AFC38C-8938-A78A-EAE3-9B0CA290137F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1:36:13.446" v="5692" actId="1076"/>
          <ac:spMkLst>
            <pc:docMk/>
            <pc:sldMk cId="3574594675" sldId="262"/>
            <ac:spMk id="10" creationId="{39A87DED-C806-428B-EB5B-D60406F026C5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1:36:37.196" v="5697" actId="1076"/>
          <ac:spMkLst>
            <pc:docMk/>
            <pc:sldMk cId="3574594675" sldId="262"/>
            <ac:spMk id="11" creationId="{93E1E465-7AB9-8D39-6F5C-39679F2F7B1A}"/>
          </ac:spMkLst>
        </pc:spChg>
        <pc:spChg chg="add mod">
          <ac:chgData name="Zoe Preston (2222114)" userId="S::2222114@student.uwtsd.ac.uk::8f376b0a-0bde-4940-ba2b-f17803130837" providerId="AD" clId="Web-{2B9CD297-AB2C-4F72-D257-9C596C83A56A}" dt="2025-10-09T11:36:05.399" v="5690" actId="1076"/>
          <ac:spMkLst>
            <pc:docMk/>
            <pc:sldMk cId="3574594675" sldId="262"/>
            <ac:spMk id="12" creationId="{4C2F7351-EF18-E4E9-28D0-5009AFBAFA6B}"/>
          </ac:spMkLst>
        </pc:spChg>
        <pc:cxnChg chg="add mod">
          <ac:chgData name="Zoe Preston (2222114)" userId="S::2222114@student.uwtsd.ac.uk::8f376b0a-0bde-4940-ba2b-f17803130837" providerId="AD" clId="Web-{2B9CD297-AB2C-4F72-D257-9C596C83A56A}" dt="2025-10-09T11:36:52.180" v="5698" actId="1076"/>
          <ac:cxnSpMkLst>
            <pc:docMk/>
            <pc:sldMk cId="3574594675" sldId="262"/>
            <ac:cxnSpMk id="7" creationId="{79C939AB-6718-2BBE-CFF5-96AC6B621DF6}"/>
          </ac:cxnSpMkLst>
        </pc:cxnChg>
        <pc:cxnChg chg="add mod">
          <ac:chgData name="Zoe Preston (2222114)" userId="S::2222114@student.uwtsd.ac.uk::8f376b0a-0bde-4940-ba2b-f17803130837" providerId="AD" clId="Web-{2B9CD297-AB2C-4F72-D257-9C596C83A56A}" dt="2025-10-09T11:35:28.492" v="5684" actId="14100"/>
          <ac:cxnSpMkLst>
            <pc:docMk/>
            <pc:sldMk cId="3574594675" sldId="262"/>
            <ac:cxnSpMk id="8" creationId="{73DA58BC-7CC5-B0EA-5CF9-219A010417A5}"/>
          </ac:cxnSpMkLst>
        </pc:cxnChg>
      </pc:sldChg>
      <pc:sldChg chg="addSp delSp modSp">
        <pc:chgData name="Zoe Preston (2222114)" userId="S::2222114@student.uwtsd.ac.uk::8f376b0a-0bde-4940-ba2b-f17803130837" providerId="AD" clId="Web-{2B9CD297-AB2C-4F72-D257-9C596C83A56A}" dt="2025-10-12T09:37:15.278" v="6110"/>
        <pc:sldMkLst>
          <pc:docMk/>
          <pc:sldMk cId="2354074086" sldId="263"/>
        </pc:sldMkLst>
        <pc:spChg chg="mod">
          <ac:chgData name="Zoe Preston (2222114)" userId="S::2222114@student.uwtsd.ac.uk::8f376b0a-0bde-4940-ba2b-f17803130837" providerId="AD" clId="Web-{2B9CD297-AB2C-4F72-D257-9C596C83A56A}" dt="2025-09-30T19:07:10.962" v="273" actId="1076"/>
          <ac:spMkLst>
            <pc:docMk/>
            <pc:sldMk cId="2354074086" sldId="263"/>
            <ac:spMk id="2" creationId="{954B02BD-E17B-A287-AF80-CA0AB59DF34E}"/>
          </ac:spMkLst>
        </pc:spChg>
        <pc:graphicFrameChg chg="add mod modGraphic">
          <ac:chgData name="Zoe Preston (2222114)" userId="S::2222114@student.uwtsd.ac.uk::8f376b0a-0bde-4940-ba2b-f17803130837" providerId="AD" clId="Web-{2B9CD297-AB2C-4F72-D257-9C596C83A56A}" dt="2025-10-12T09:32:58.689" v="6058"/>
          <ac:graphicFrameMkLst>
            <pc:docMk/>
            <pc:sldMk cId="2354074086" sldId="263"/>
            <ac:graphicFrameMk id="8" creationId="{6E972F81-6F72-1A13-9339-070933011FF2}"/>
          </ac:graphicFrameMkLst>
        </pc:graphicFrameChg>
        <pc:graphicFrameChg chg="add mod modGraphic">
          <ac:chgData name="Zoe Preston (2222114)" userId="S::2222114@student.uwtsd.ac.uk::8f376b0a-0bde-4940-ba2b-f17803130837" providerId="AD" clId="Web-{2B9CD297-AB2C-4F72-D257-9C596C83A56A}" dt="2025-10-12T09:36:25.386" v="6098"/>
          <ac:graphicFrameMkLst>
            <pc:docMk/>
            <pc:sldMk cId="2354074086" sldId="263"/>
            <ac:graphicFrameMk id="9" creationId="{458CA262-A10E-67A4-BA63-8DDC33456026}"/>
          </ac:graphicFrameMkLst>
        </pc:graphicFrameChg>
        <pc:graphicFrameChg chg="add mod modGraphic">
          <ac:chgData name="Zoe Preston (2222114)" userId="S::2222114@student.uwtsd.ac.uk::8f376b0a-0bde-4940-ba2b-f17803130837" providerId="AD" clId="Web-{2B9CD297-AB2C-4F72-D257-9C596C83A56A}" dt="2025-10-12T09:37:15.278" v="6110"/>
          <ac:graphicFrameMkLst>
            <pc:docMk/>
            <pc:sldMk cId="2354074086" sldId="263"/>
            <ac:graphicFrameMk id="10" creationId="{EEB90ECA-3186-82C9-2DFC-1DBCAA983A42}"/>
          </ac:graphicFrameMkLst>
        </pc:graphicFrameChg>
      </pc:sldChg>
      <pc:sldChg chg="modSp">
        <pc:chgData name="Zoe Preston (2222114)" userId="S::2222114@student.uwtsd.ac.uk::8f376b0a-0bde-4940-ba2b-f17803130837" providerId="AD" clId="Web-{2B9CD297-AB2C-4F72-D257-9C596C83A56A}" dt="2025-10-09T11:55:14.873" v="5898" actId="1076"/>
        <pc:sldMkLst>
          <pc:docMk/>
          <pc:sldMk cId="3564046201" sldId="264"/>
        </pc:sldMkLst>
        <pc:spChg chg="mod">
          <ac:chgData name="Zoe Preston (2222114)" userId="S::2222114@student.uwtsd.ac.uk::8f376b0a-0bde-4940-ba2b-f17803130837" providerId="AD" clId="Web-{2B9CD297-AB2C-4F72-D257-9C596C83A56A}" dt="2025-10-09T11:52:05.324" v="5700" actId="1076"/>
          <ac:spMkLst>
            <pc:docMk/>
            <pc:sldMk cId="3564046201" sldId="264"/>
            <ac:spMk id="2" creationId="{24700E49-D035-6D90-E18B-2327976E355F}"/>
          </ac:spMkLst>
        </pc:spChg>
        <pc:spChg chg="mod">
          <ac:chgData name="Zoe Preston (2222114)" userId="S::2222114@student.uwtsd.ac.uk::8f376b0a-0bde-4940-ba2b-f17803130837" providerId="AD" clId="Web-{2B9CD297-AB2C-4F72-D257-9C596C83A56A}" dt="2025-10-09T11:55:14.873" v="5898" actId="1076"/>
          <ac:spMkLst>
            <pc:docMk/>
            <pc:sldMk cId="3564046201" sldId="264"/>
            <ac:spMk id="3" creationId="{B294D8D9-28FF-8607-9672-4C46381E4714}"/>
          </ac:spMkLst>
        </pc:spChg>
      </pc:sldChg>
      <pc:sldChg chg="modSp">
        <pc:chgData name="Zoe Preston (2222114)" userId="S::2222114@student.uwtsd.ac.uk::8f376b0a-0bde-4940-ba2b-f17803130837" providerId="AD" clId="Web-{2B9CD297-AB2C-4F72-D257-9C596C83A56A}" dt="2025-10-09T11:55:57.623" v="5899" actId="20577"/>
        <pc:sldMkLst>
          <pc:docMk/>
          <pc:sldMk cId="1016901847" sldId="265"/>
        </pc:sldMkLst>
        <pc:spChg chg="mod">
          <ac:chgData name="Zoe Preston (2222114)" userId="S::2222114@student.uwtsd.ac.uk::8f376b0a-0bde-4940-ba2b-f17803130837" providerId="AD" clId="Web-{2B9CD297-AB2C-4F72-D257-9C596C83A56A}" dt="2025-10-09T11:55:57.623" v="5899" actId="20577"/>
          <ac:spMkLst>
            <pc:docMk/>
            <pc:sldMk cId="1016901847" sldId="265"/>
            <ac:spMk id="2" creationId="{A0017D1A-4676-067A-BDE6-0DAC4E7CEB8D}"/>
          </ac:spMkLst>
        </pc:spChg>
        <pc:spChg chg="mod">
          <ac:chgData name="Zoe Preston (2222114)" userId="S::2222114@student.uwtsd.ac.uk::8f376b0a-0bde-4940-ba2b-f17803130837" providerId="AD" clId="Web-{2B9CD297-AB2C-4F72-D257-9C596C83A56A}" dt="2025-10-09T10:21:18.077" v="4373" actId="20577"/>
          <ac:spMkLst>
            <pc:docMk/>
            <pc:sldMk cId="1016901847" sldId="265"/>
            <ac:spMk id="3" creationId="{530E7B45-0BE5-1B03-26EE-B92B607E7A47}"/>
          </ac:spMkLst>
        </pc:spChg>
      </pc:sldChg>
      <pc:sldChg chg="delSp modSp new">
        <pc:chgData name="Zoe Preston (2222114)" userId="S::2222114@student.uwtsd.ac.uk::8f376b0a-0bde-4940-ba2b-f17803130837" providerId="AD" clId="Web-{2B9CD297-AB2C-4F72-D257-9C596C83A56A}" dt="2025-10-06T11:22:48.379" v="4205" actId="20577"/>
        <pc:sldMkLst>
          <pc:docMk/>
          <pc:sldMk cId="118875510" sldId="266"/>
        </pc:sldMkLst>
        <pc:spChg chg="mod">
          <ac:chgData name="Zoe Preston (2222114)" userId="S::2222114@student.uwtsd.ac.uk::8f376b0a-0bde-4940-ba2b-f17803130837" providerId="AD" clId="Web-{2B9CD297-AB2C-4F72-D257-9C596C83A56A}" dt="2025-10-06T11:22:48.379" v="4205" actId="20577"/>
          <ac:spMkLst>
            <pc:docMk/>
            <pc:sldMk cId="118875510" sldId="266"/>
            <ac:spMk id="3" creationId="{35BF829C-97F0-9271-02F9-5A67F05371C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773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57B2A-1291-46F4-B4CC-8BAFDF935B56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439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B3B4-A63D-42FA-B9D1-41D36384F384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09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0803-F60A-46DD-B88E-307855619A34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968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B4245-B7F0-48F5-9A59-408A637F0829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160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FBFC-AFD0-49F7-9AAB-86AF5F4471C2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108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AEFA3-A6B6-4916-BD87-2F7F0B6DE4AC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409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8FE2-E902-4B86-B2C7-4AE6B54CDB70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612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74E58-F253-4E0F-B41E-2DC0E51ABEA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478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30231-6059-4AF0-B828-13FEB68C6E43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89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6E087-9EB9-42E7-B62A-9B8FE3556101}" type="datetimeFigureOut">
              <a:rPr lang="en-US" dirty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024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/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/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/>
              <a:ahLst/>
              <a:cxnLst/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/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/>
              <a:ahLst/>
              <a:cxnLst/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/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/>
              <a:ahLst/>
              <a:cxnLst/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/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/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/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/>
              <a:ahLst/>
              <a:cxnLst/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/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/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/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/>
              <a:ahLst/>
              <a:cxnLst/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/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/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/>
              <a:ahLst/>
              <a:cxnLst/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/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/>
              <a:ahLst/>
              <a:cxnLst/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/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/>
              <a:ahLst/>
              <a:cxnLst/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/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/>
              <a:ahLst/>
              <a:cxnLst/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/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/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/>
              <a:ahLst/>
              <a:cxnLst/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/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/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/>
              <a:ahLst/>
              <a:cxnLst/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/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/>
              <a:ahLst/>
              <a:cxnLst/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/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/>
              <a:ahLst/>
              <a:cxnLst/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/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/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/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/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/>
              <a:ahLst/>
              <a:cxnLst/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/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/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/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/>
              <a:ahLst/>
              <a:cxnLst/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/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/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/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/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/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/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/>
              <a:ahLst/>
              <a:cxnLst/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/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/>
              <a:ahLst/>
              <a:cxnLst/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/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/>
              <a:ahLst/>
              <a:cxnLst/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/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/>
              <a:ahLst/>
              <a:cxnLst/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/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/>
              <a:ahLst/>
              <a:cxnLst/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/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/>
              <a:ahLst/>
              <a:cxnLst/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/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/>
              <a:ahLst/>
              <a:cxnLst/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/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/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/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/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/>
              <a:ahLst/>
              <a:cxnLst/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/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/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/>
              <a:ahLst/>
              <a:cxnLst/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/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/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/>
              <a:ahLst/>
              <a:cxnLst/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/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/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/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/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/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/>
              <a:ahLst/>
              <a:cxnLst/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/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/>
              <a:ahLst/>
              <a:cxnLst/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/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/>
              <a:ahLst/>
              <a:cxnLst/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/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/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/>
              <a:ahLst/>
              <a:cxnLst/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0F082710-245A-48CB-A5F6-8BB1DF6AB298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24578CCF-2EC4-44CB-A694-F6F6E59A398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429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>
          <p15:clr>
            <a:srgbClr val="F26B43"/>
          </p15:clr>
        </p15:guide>
        <p15:guide id="2" pos="6792">
          <p15:clr>
            <a:srgbClr val="F26B43"/>
          </p15:clr>
        </p15:guide>
        <p15:guide id="3" pos="3720">
          <p15:clr>
            <a:srgbClr val="F26B43"/>
          </p15:clr>
        </p15:guide>
        <p15:guide id="4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alhealth.org.uk/explore-mental-health/blogs/what-well-being-how-can-we-measure-it-and-how-can-we-support-people-improve-it" TargetMode="External"/><Relationship Id="rId3" Type="http://schemas.openxmlformats.org/officeDocument/2006/relationships/hyperlink" Target="https://dictionary.cambridge.org/dictionary/english/ideology" TargetMode="External"/><Relationship Id="rId7" Type="http://schemas.openxmlformats.org/officeDocument/2006/relationships/hyperlink" Target="https://www.iisd.org/mission-and-goals/sustainable-development" TargetMode="External"/><Relationship Id="rId12" Type="http://schemas.openxmlformats.org/officeDocument/2006/relationships/hyperlink" Target="https://www.who.int/health-topics/nutrition" TargetMode="External"/><Relationship Id="rId2" Type="http://schemas.openxmlformats.org/officeDocument/2006/relationships/hyperlink" Target="https://doi.org/10.1370/afm.2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europe/publications/i/item/WHO-EURO-2021-1878-41629-56873" TargetMode="External"/><Relationship Id="rId11" Type="http://schemas.openxmlformats.org/officeDocument/2006/relationships/hyperlink" Target="https://www.who.int/about/governance/constitution" TargetMode="External"/><Relationship Id="rId5" Type="http://schemas.openxmlformats.org/officeDocument/2006/relationships/hyperlink" Target="https://www.gov.uk/healthy-start" TargetMode="External"/><Relationship Id="rId10" Type="http://schemas.openxmlformats.org/officeDocument/2006/relationships/hyperlink" Target="https://sdgs.un.org/goals/goal3#targets_and_indicators" TargetMode="External"/><Relationship Id="rId4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9" Type="http://schemas.openxmlformats.org/officeDocument/2006/relationships/hyperlink" Target="https://www.england.nhs.uk/greenernhs/a-net-zero-nhs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organisations/office-for-health-improvement-and-disparities" TargetMode="External"/><Relationship Id="rId3" Type="http://schemas.openxmlformats.org/officeDocument/2006/relationships/hyperlink" Target="https://www.hra.nhs.uk/planning-and-improving-research/policies-standards-legislation/uk-policy-framework-health-social-care-research/uk-policy-framework-health-and-social-care-research/" TargetMode="External"/><Relationship Id="rId7" Type="http://schemas.openxmlformats.org/officeDocument/2006/relationships/hyperlink" Target="https://www.nmc.org.uk/standards/guidance/holistic-care/" TargetMode="External"/><Relationship Id="rId2" Type="http://schemas.openxmlformats.org/officeDocument/2006/relationships/hyperlink" Target="https://commonslibrary.parliament.uk/research-briefings/cbp-988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7861/futurehosp.5-2-81" TargetMode="External"/><Relationship Id="rId5" Type="http://schemas.openxmlformats.org/officeDocument/2006/relationships/hyperlink" Target="https://www.england.nhs.uk/long-read/green-plan-guidance/" TargetMode="External"/><Relationship Id="rId4" Type="http://schemas.openxmlformats.org/officeDocument/2006/relationships/hyperlink" Target="https://www.england.nhs.uk/integratedcare/what-is-integrated-care/" TargetMode="External"/><Relationship Id="rId9" Type="http://schemas.openxmlformats.org/officeDocument/2006/relationships/hyperlink" Target="https://www.who.int/westernpacific/about/how-we-work/programmes/health-promo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832" y="3641864"/>
            <a:ext cx="11523783" cy="3218784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ptos"/>
              </a:rPr>
              <a:t>Health, Wellbeing and Sustainable Development.</a:t>
            </a:r>
            <a:br>
              <a:rPr lang="en-GB" sz="4000" dirty="0">
                <a:latin typeface="Aptos"/>
              </a:rPr>
            </a:br>
            <a:br>
              <a:rPr lang="en-GB" sz="4000" dirty="0">
                <a:latin typeface="Aptos"/>
              </a:rPr>
            </a:br>
            <a:r>
              <a:rPr lang="en-GB" sz="4000" dirty="0">
                <a:latin typeface="Aptos"/>
              </a:rPr>
              <a:t>Component 1: Presentation</a:t>
            </a:r>
            <a:br>
              <a:rPr lang="en-GB" sz="4000" dirty="0">
                <a:latin typeface="Aptos"/>
              </a:rPr>
            </a:br>
            <a:r>
              <a:rPr lang="en-GB" sz="4000" dirty="0">
                <a:latin typeface="Aptos"/>
              </a:rPr>
              <a:t>BMHP6030</a:t>
            </a:r>
            <a:br>
              <a:rPr lang="en-GB" sz="4000" dirty="0">
                <a:latin typeface="Aptos"/>
              </a:rPr>
            </a:br>
            <a:br>
              <a:rPr lang="en-GB" sz="4000" dirty="0">
                <a:latin typeface="Aptos"/>
              </a:rPr>
            </a:br>
            <a:r>
              <a:rPr lang="en-GB" sz="4000" dirty="0">
                <a:latin typeface="Aptos"/>
              </a:rPr>
              <a:t>Zoe Preston</a:t>
            </a:r>
            <a:br>
              <a:rPr lang="en-GB" sz="4000" dirty="0">
                <a:latin typeface="Aptos"/>
              </a:rPr>
            </a:br>
            <a:r>
              <a:rPr lang="en-GB" sz="4000" dirty="0">
                <a:latin typeface="Aptos"/>
              </a:rPr>
              <a:t>2222114</a:t>
            </a:r>
            <a:br>
              <a:rPr lang="en-GB" sz="4000" dirty="0"/>
            </a:br>
            <a:br>
              <a:rPr lang="en-GB" sz="40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49204-9B3E-C9FA-CA9D-B4E4EDC44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9227" y="-1648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C7FD3-5894-7B4B-7045-1CEDA25B3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16" y="1915709"/>
            <a:ext cx="103548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Today I will be critically examining the integration of health, wellbeing and sustainable development in the health and social care sector and how these effect the delivery of services. </a:t>
            </a:r>
            <a:br>
              <a:rPr lang="en-GB" dirty="0"/>
            </a:br>
            <a:r>
              <a:rPr lang="en-GB" dirty="0"/>
              <a:t>The integration of these three subjects are increasingly important in today's health and social care sector (Health, 2021). </a:t>
            </a:r>
            <a:endParaRPr lang="en-US" dirty="0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024A3-3D29-DCC6-3922-5C3D7F821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66FBE3-415B-4670-B00B-6A9FAA0C0617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AC25E-5AB7-1929-98EC-AE7AFF351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2E196-FC20-84DD-643D-502202688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790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B02BD-E17B-A287-AF80-CA0AB59DF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99" y="-104621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Definitions and Key Concepts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1FD88-CABF-846B-1742-88476AB9F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B6162-9220-4030-AE58-80A2EEF0D05D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C3AC6-2A33-53BA-BB1F-A814065E7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97E88-BDBA-2255-226B-7B02CEFB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3</a:t>
            </a:fld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E972F81-6F72-1A13-9339-070933011F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2000724"/>
              </p:ext>
            </p:extLst>
          </p:nvPr>
        </p:nvGraphicFramePr>
        <p:xfrm>
          <a:off x="322923" y="1226944"/>
          <a:ext cx="4066547" cy="1907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6547">
                  <a:extLst>
                    <a:ext uri="{9D8B030D-6E8A-4147-A177-3AD203B41FA5}">
                      <a16:colId xmlns:a16="http://schemas.microsoft.com/office/drawing/2014/main" val="3430299887"/>
                    </a:ext>
                  </a:extLst>
                </a:gridCol>
              </a:tblGrid>
              <a:tr h="444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Health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8646593"/>
                  </a:ext>
                </a:extLst>
              </a:tr>
              <a:tr h="140887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'A condition of complete physical, mental and social wellbeing, and not purely the absence of disease or weakness.' (World Health Organisation, 1948)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99493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58CA262-A10E-67A4-BA63-8DDC334560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7227855"/>
              </p:ext>
            </p:extLst>
          </p:nvPr>
        </p:nvGraphicFramePr>
        <p:xfrm>
          <a:off x="4901513" y="1225378"/>
          <a:ext cx="5869963" cy="1853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69963">
                  <a:extLst>
                    <a:ext uri="{9D8B030D-6E8A-4147-A177-3AD203B41FA5}">
                      <a16:colId xmlns:a16="http://schemas.microsoft.com/office/drawing/2014/main" val="3430299887"/>
                    </a:ext>
                  </a:extLst>
                </a:gridCol>
              </a:tblGrid>
              <a:tr h="44450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Sustainable Development (SD)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8646593"/>
                  </a:ext>
                </a:extLst>
              </a:tr>
              <a:tr h="140887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'Development that meets the needs of the present without jeopardising the potential of future generations to meet their own needs.' (International Institute for Sustainable Development, 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994934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EB90ECA-3186-82C9-2DFC-1DBCAA983A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37078"/>
              </p:ext>
            </p:extLst>
          </p:nvPr>
        </p:nvGraphicFramePr>
        <p:xfrm>
          <a:off x="2687594" y="3871783"/>
          <a:ext cx="5374650" cy="2487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74650">
                  <a:extLst>
                    <a:ext uri="{9D8B030D-6E8A-4147-A177-3AD203B41FA5}">
                      <a16:colId xmlns:a16="http://schemas.microsoft.com/office/drawing/2014/main" val="1985286369"/>
                    </a:ext>
                  </a:extLst>
                </a:gridCol>
              </a:tblGrid>
              <a:tr h="49743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Wellbeing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2105157"/>
                  </a:ext>
                </a:extLst>
              </a:tr>
              <a:tr h="994878">
                <a:tc>
                  <a:txBody>
                    <a:bodyPr/>
                    <a:lstStyle/>
                    <a:p>
                      <a:r>
                        <a:rPr lang="en-GB" dirty="0"/>
                        <a:t>Subjective – How individuals personally perceive their quality of life, happiness, and life satisfaction.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672402"/>
                  </a:ext>
                </a:extLst>
              </a:tr>
              <a:tr h="994878">
                <a:tc>
                  <a:txBody>
                    <a:bodyPr/>
                    <a:lstStyle/>
                    <a:p>
                      <a:r>
                        <a:rPr lang="en-GB" dirty="0"/>
                        <a:t>Objective – Based on measurable conditions such as income, education, housing, and approach to healthcare. (Mental Health Foundation, 2015)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4357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4074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69904-36E9-342A-CEE8-A5AFC6065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5335" y="-156107"/>
            <a:ext cx="11106524" cy="1480022"/>
          </a:xfrm>
        </p:spPr>
        <p:txBody>
          <a:bodyPr>
            <a:normAutofit/>
          </a:bodyPr>
          <a:lstStyle/>
          <a:p>
            <a:r>
              <a:rPr lang="en-GB" sz="6000" dirty="0">
                <a:latin typeface="Calibri"/>
                <a:ea typeface="Calibri"/>
                <a:cs typeface="Calibri"/>
              </a:rPr>
              <a:t>Integration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9FA7D-F42B-5C91-9EA9-F3EAD695F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99" y="844790"/>
            <a:ext cx="11106524" cy="1910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Calibri"/>
                <a:ea typeface="Calibri"/>
                <a:cs typeface="Calibri"/>
              </a:rPr>
              <a:t>The UN Sustainable Development Goals (SDGs)</a:t>
            </a:r>
            <a:br>
              <a:rPr lang="en-GB" sz="1400" b="1" u="sng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A global framework to reach a sustainable future by 2030.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Address global challenges such as poverty, health, education, and climate change.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Goal 3: Good Health and Wellbeing - 'Ensuring healthy lives and encourage wellbeing for all at all ages.'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(United Nations, 2025)</a:t>
            </a:r>
            <a:endParaRPr lang="en-US" dirty="0">
              <a:latin typeface="Avenir Next LT Pro"/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DA8AD-C5D8-BA1C-C567-143350BCE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7B2C0-F81B-4F1D-83A4-D94245B7AFBA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BBA23-DEA4-7989-DE21-E260A4B0F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D0685-4CBB-7881-0D93-A66A0263A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4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5BF47F5-69FE-680B-C069-4163995208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133083"/>
              </p:ext>
            </p:extLst>
          </p:nvPr>
        </p:nvGraphicFramePr>
        <p:xfrm>
          <a:off x="308918" y="2759675"/>
          <a:ext cx="10429254" cy="1612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6418">
                  <a:extLst>
                    <a:ext uri="{9D8B030D-6E8A-4147-A177-3AD203B41FA5}">
                      <a16:colId xmlns:a16="http://schemas.microsoft.com/office/drawing/2014/main" val="804874011"/>
                    </a:ext>
                  </a:extLst>
                </a:gridCol>
                <a:gridCol w="3476418">
                  <a:extLst>
                    <a:ext uri="{9D8B030D-6E8A-4147-A177-3AD203B41FA5}">
                      <a16:colId xmlns:a16="http://schemas.microsoft.com/office/drawing/2014/main" val="733391694"/>
                    </a:ext>
                  </a:extLst>
                </a:gridCol>
                <a:gridCol w="3476418">
                  <a:extLst>
                    <a:ext uri="{9D8B030D-6E8A-4147-A177-3AD203B41FA5}">
                      <a16:colId xmlns:a16="http://schemas.microsoft.com/office/drawing/2014/main" val="2703607938"/>
                    </a:ext>
                  </a:extLst>
                </a:gridCol>
              </a:tblGrid>
              <a:tr h="44384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Wellbeing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Sustainability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582246"/>
                  </a:ext>
                </a:extLst>
              </a:tr>
              <a:tr h="116914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/>
                        </a:rPr>
                        <a:t>Focuses on preventative care and reducing health inequalities (GOV.UK, 2012).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/>
                        </a:rPr>
                        <a:t>Supports maternal and child wellbeing through access to essential nutrients (World Health Organisation, 2019).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/>
                        </a:rPr>
                        <a:t>Reduces long-term pressure on NHS by preventing diet-related illness (Department of Health and Social Care, 2025).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9331499"/>
                  </a:ext>
                </a:extLst>
              </a:tr>
            </a:tbl>
          </a:graphicData>
        </a:graphic>
      </p:graphicFrame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EB53949-17E6-E265-6CA4-7987D7430D58}"/>
              </a:ext>
            </a:extLst>
          </p:cNvPr>
          <p:cNvSpPr txBox="1">
            <a:spLocks/>
          </p:cNvSpPr>
          <p:nvPr/>
        </p:nvSpPr>
        <p:spPr>
          <a:xfrm>
            <a:off x="316086" y="4652731"/>
            <a:ext cx="11106524" cy="19108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54864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6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54864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834390" indent="-28575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u="sng" dirty="0">
                <a:latin typeface="Calibri"/>
                <a:ea typeface="Calibri"/>
                <a:cs typeface="Calibri"/>
              </a:rPr>
              <a:t>Why Does Integration Matter?</a:t>
            </a:r>
            <a:br>
              <a:rPr lang="en-GB" sz="1400" b="1" u="sng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It promotes holistic, person-centred care.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Builds a resilient and equitable health system.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Aligns UK health strategies with global sustainability goals.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endParaRPr lang="en-GB" sz="1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8915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EF6D6-AA7B-C6D0-9FD6-236BD3F5C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199" y="-176701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Theories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E00B5-B2D4-DB72-6F67-1F94C6B04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8080F-3B51-4737-8AF1-D6413D131EAE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5F217-B73E-6BCF-7BEA-51392E2D1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F3D9B-7D32-DD15-6FF6-08F11950C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9C8706-B656-84F6-6D7D-16AFF364E8A1}"/>
              </a:ext>
            </a:extLst>
          </p:cNvPr>
          <p:cNvSpPr txBox="1"/>
          <p:nvPr/>
        </p:nvSpPr>
        <p:spPr>
          <a:xfrm>
            <a:off x="317500" y="990600"/>
            <a:ext cx="815717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Biopsychosocial</a:t>
            </a:r>
            <a:br>
              <a:rPr lang="en-GB" sz="1400" dirty="0"/>
            </a:br>
            <a:r>
              <a:rPr lang="en-GB" sz="1400" dirty="0"/>
              <a:t>Health is shaped by a mix of biological, psychological, and social factors – not just physical illness.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Promotes multidisciplinary care (GP, mental health, or social worker).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Supports person-centred and preventative approaches.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Shapes holistic care plans.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Can be complex to apply – needs good coordination between services.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Risks of unequal focus (biological may still dominate).</a:t>
            </a:r>
            <a:br>
              <a:rPr lang="en-GB" sz="1400" dirty="0"/>
            </a:br>
            <a:r>
              <a:rPr lang="en-GB" sz="1400" dirty="0"/>
              <a:t>(Borrell – Carrio, Suchman and Epstein, 2004)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3341F2-F0F6-3BD8-876D-661EA114EF54}"/>
              </a:ext>
            </a:extLst>
          </p:cNvPr>
          <p:cNvSpPr txBox="1"/>
          <p:nvPr/>
        </p:nvSpPr>
        <p:spPr>
          <a:xfrm>
            <a:off x="2016554" y="2813221"/>
            <a:ext cx="8157176" cy="2431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Ecological</a:t>
            </a:r>
            <a:br>
              <a:rPr lang="en-GB" sz="1400" b="1" dirty="0"/>
            </a:br>
            <a:r>
              <a:rPr lang="en-GB" sz="1400" b="1" dirty="0"/>
              <a:t> </a:t>
            </a:r>
            <a:r>
              <a:rPr lang="en-GB" sz="1400" dirty="0"/>
              <a:t>Views health as influenced by layers – from individual lifestyle to community and policy levels.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Encourages public health planning and community interventions.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Addresses social determinants of health (housing, income, education).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Aligns with sustainability and SDGs.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Can be broad and hard to measure impact.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Requires cross-sector collaboration, which can be challenging.</a:t>
            </a:r>
            <a:br>
              <a:rPr lang="en-GB" sz="1400" dirty="0"/>
            </a:br>
            <a:r>
              <a:rPr lang="en-GB" sz="1400" dirty="0"/>
              <a:t>(World Health Organisation, 2025)</a:t>
            </a:r>
            <a:br>
              <a:rPr lang="en-GB" dirty="0"/>
            </a:br>
            <a:br>
              <a:rPr lang="en-GB" dirty="0"/>
            </a:b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5D308C-975B-BF89-5A46-86A40D99CEE1}"/>
              </a:ext>
            </a:extLst>
          </p:cNvPr>
          <p:cNvSpPr txBox="1"/>
          <p:nvPr/>
        </p:nvSpPr>
        <p:spPr>
          <a:xfrm>
            <a:off x="4395228" y="4707924"/>
            <a:ext cx="8157176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Holistic  </a:t>
            </a:r>
            <a:br>
              <a:rPr lang="en-GB" sz="1400" b="1" dirty="0"/>
            </a:br>
            <a:r>
              <a:rPr lang="en-GB" sz="1400" dirty="0"/>
              <a:t>Considers the whole person – physically, mentally, emotionally, and spiritually.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Inspires wellbeing – focused services (social prescribing, community health).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Encourages compassionate, person – centred care.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Focuses on quality of life and prevention.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Can be seen as too broad or idealistic.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Some aspects (spiritual health) are hard to evidence or fund.</a:t>
            </a:r>
            <a:br>
              <a:rPr lang="en-GB" sz="1400" dirty="0"/>
            </a:br>
            <a:r>
              <a:rPr lang="en-GB" sz="1400" dirty="0"/>
              <a:t>(Nursing and Midwifery Council, 2024)</a:t>
            </a:r>
            <a:br>
              <a:rPr lang="en-GB" dirty="0"/>
            </a:br>
            <a:br>
              <a:rPr lang="en-GB" dirty="0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174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5346-B066-DA38-E737-5A1BB6867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99" y="-197296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Policy and Governance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6FD77-B745-C816-9576-64AD71F81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D8180-EB2B-4D35-859D-1D7B832D2316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2735D-E30B-BCF2-C310-8B1FBEDD1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B01249-F145-5A36-A65C-1D69B725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6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F554391-D114-39A6-5D62-8B94606321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909029"/>
              </p:ext>
            </p:extLst>
          </p:nvPr>
        </p:nvGraphicFramePr>
        <p:xfrm>
          <a:off x="113270" y="834080"/>
          <a:ext cx="4980854" cy="22580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5399">
                  <a:extLst>
                    <a:ext uri="{9D8B030D-6E8A-4147-A177-3AD203B41FA5}">
                      <a16:colId xmlns:a16="http://schemas.microsoft.com/office/drawing/2014/main" val="4206165554"/>
                    </a:ext>
                  </a:extLst>
                </a:gridCol>
                <a:gridCol w="3685455">
                  <a:extLst>
                    <a:ext uri="{9D8B030D-6E8A-4147-A177-3AD203B41FA5}">
                      <a16:colId xmlns:a16="http://schemas.microsoft.com/office/drawing/2014/main" val="683654852"/>
                    </a:ext>
                  </a:extLst>
                </a:gridCol>
              </a:tblGrid>
              <a:tr h="368299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Key Frameworks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077562"/>
                  </a:ext>
                </a:extLst>
              </a:tr>
              <a:tr h="681862">
                <a:tc>
                  <a:txBody>
                    <a:bodyPr/>
                    <a:lstStyle/>
                    <a:p>
                      <a:r>
                        <a:rPr lang="en-GB" sz="1400" dirty="0"/>
                        <a:t>International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400" dirty="0"/>
                        <a:t>UN Sustainable Development Goals.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 dirty="0"/>
                        <a:t>WHO Health in All Policies.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 dirty="0"/>
                        <a:t>Ottawa Charter (1986).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46431283"/>
                  </a:ext>
                </a:extLst>
              </a:tr>
              <a:tr h="1081576">
                <a:tc>
                  <a:txBody>
                    <a:bodyPr/>
                    <a:lstStyle/>
                    <a:p>
                      <a:r>
                        <a:rPr lang="en-GB" sz="1400" dirty="0"/>
                        <a:t>National (UK)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400" dirty="0"/>
                        <a:t>NHS Long Term Plan (2019).</a:t>
                      </a:r>
                      <a:endParaRPr lang="en-US" sz="140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 dirty="0"/>
                        <a:t>Care Act 2014.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 dirty="0"/>
                        <a:t>Health and Social Care Act 2012.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 dirty="0"/>
                        <a:t>Greener NHS Strategy.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87090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B23058D-C452-AF85-38C3-981BA8B5FE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22591"/>
              </p:ext>
            </p:extLst>
          </p:nvPr>
        </p:nvGraphicFramePr>
        <p:xfrm>
          <a:off x="5539946" y="854674"/>
          <a:ext cx="5425373" cy="2237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9600">
                  <a:extLst>
                    <a:ext uri="{9D8B030D-6E8A-4147-A177-3AD203B41FA5}">
                      <a16:colId xmlns:a16="http://schemas.microsoft.com/office/drawing/2014/main" val="4206165554"/>
                    </a:ext>
                  </a:extLst>
                </a:gridCol>
                <a:gridCol w="3545773">
                  <a:extLst>
                    <a:ext uri="{9D8B030D-6E8A-4147-A177-3AD203B41FA5}">
                      <a16:colId xmlns:a16="http://schemas.microsoft.com/office/drawing/2014/main" val="683654852"/>
                    </a:ext>
                  </a:extLst>
                </a:gridCol>
              </a:tblGrid>
              <a:tr h="356491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UK Policy &amp; Governance in Action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077562"/>
                  </a:ext>
                </a:extLst>
              </a:tr>
              <a:tr h="504005">
                <a:tc>
                  <a:txBody>
                    <a:bodyPr/>
                    <a:lstStyle/>
                    <a:p>
                      <a:r>
                        <a:rPr lang="en-GB" sz="1400" dirty="0"/>
                        <a:t>Intergrated Care Systems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dirty="0"/>
                        <a:t>Joint NHS and local authority planning for population health.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46431283"/>
                  </a:ext>
                </a:extLst>
              </a:tr>
              <a:tr h="712983">
                <a:tc>
                  <a:txBody>
                    <a:bodyPr/>
                    <a:lstStyle/>
                    <a:p>
                      <a:r>
                        <a:rPr lang="en-GB" sz="1400" dirty="0"/>
                        <a:t>Office for Health Improvement &amp; Disparities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dirty="0"/>
                        <a:t>Tackling health inequalities and promoting wellbeing.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87090"/>
                  </a:ext>
                </a:extLst>
              </a:tr>
              <a:tr h="62229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/>
                        <a:t>Net Zero Strategy (2021)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dirty="0"/>
                        <a:t>Embedding sustainability across service delivery.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02202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0939677-F3BB-5768-CA87-4A57E7A065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760610"/>
              </p:ext>
            </p:extLst>
          </p:nvPr>
        </p:nvGraphicFramePr>
        <p:xfrm>
          <a:off x="2945027" y="3562864"/>
          <a:ext cx="5311069" cy="3068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0798">
                  <a:extLst>
                    <a:ext uri="{9D8B030D-6E8A-4147-A177-3AD203B41FA5}">
                      <a16:colId xmlns:a16="http://schemas.microsoft.com/office/drawing/2014/main" val="4206165554"/>
                    </a:ext>
                  </a:extLst>
                </a:gridCol>
                <a:gridCol w="3850271">
                  <a:extLst>
                    <a:ext uri="{9D8B030D-6E8A-4147-A177-3AD203B41FA5}">
                      <a16:colId xmlns:a16="http://schemas.microsoft.com/office/drawing/2014/main" val="683654852"/>
                    </a:ext>
                  </a:extLst>
                </a:gridCol>
              </a:tblGrid>
              <a:tr h="31950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Impact of Policies, Social Processes &amp; Ideologies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7077562"/>
                  </a:ext>
                </a:extLst>
              </a:tr>
              <a:tr h="639001">
                <a:tc>
                  <a:txBody>
                    <a:bodyPr/>
                    <a:lstStyle/>
                    <a:p>
                      <a:r>
                        <a:rPr lang="en-GB" sz="1400" dirty="0"/>
                        <a:t>Policies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dirty="0"/>
                        <a:t>Promote integration, prevention, and sustainability, but face funding and workforce challenges.</a:t>
                      </a:r>
                    </a:p>
                  </a:txBody>
                  <a:tcPr>
                    <a:lnT w="0"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746431283"/>
                  </a:ext>
                </a:extLst>
              </a:tr>
              <a:tr h="616967">
                <a:tc>
                  <a:txBody>
                    <a:bodyPr/>
                    <a:lstStyle/>
                    <a:p>
                      <a:r>
                        <a:rPr lang="en-GB" sz="1400" dirty="0"/>
                        <a:t>Social Processes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dirty="0"/>
                        <a:t>Persistent inequalities by class, ethnicity, region; influence access and outcomes.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87090"/>
                  </a:ext>
                </a:extLst>
              </a:tr>
              <a:tr h="53984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/>
                        <a:t>Ideologies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dirty="0"/>
                        <a:t>Neoliberalism; focus on efficiency, choice, and markets – may clash with equity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022022"/>
                  </a:ext>
                </a:extLst>
              </a:tr>
              <a:tr h="53984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/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400" dirty="0"/>
                        <a:t>"Greener NHS" aligns health improvement with environment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3130287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CF5BFE11-27BF-7247-4BA1-DE10E67E7C6F}"/>
              </a:ext>
            </a:extLst>
          </p:cNvPr>
          <p:cNvSpPr txBox="1"/>
          <p:nvPr/>
        </p:nvSpPr>
        <p:spPr>
          <a:xfrm>
            <a:off x="111553" y="3119050"/>
            <a:ext cx="43307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Sources: (</a:t>
            </a:r>
            <a:r>
              <a:rPr lang="en-GB" sz="1200" dirty="0" err="1"/>
              <a:t>FutureLearn</a:t>
            </a:r>
            <a:r>
              <a:rPr lang="en-GB" sz="1200" dirty="0"/>
              <a:t>, 2022) &amp; (NHS England, 2025) 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FF674D1-6365-021A-DA83-EEA262401B25}"/>
              </a:ext>
            </a:extLst>
          </p:cNvPr>
          <p:cNvSpPr txBox="1"/>
          <p:nvPr/>
        </p:nvSpPr>
        <p:spPr>
          <a:xfrm>
            <a:off x="5538228" y="3129347"/>
            <a:ext cx="543251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Sources: (NHS England, 2022) , (OHID, 2023) &amp; (Burnett and Stewart, 2024)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D4BB04B-FCBA-AE17-D5E1-5905ACA9C73C}"/>
              </a:ext>
            </a:extLst>
          </p:cNvPr>
          <p:cNvSpPr txBox="1"/>
          <p:nvPr/>
        </p:nvSpPr>
        <p:spPr>
          <a:xfrm>
            <a:off x="8256714" y="5909616"/>
            <a:ext cx="2806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Calibri"/>
                <a:cs typeface="Calibri"/>
              </a:rPr>
              <a:t>Sources:  (Health Research Authority, 2023), (Shah &amp; Shah, 2014),</a:t>
            </a:r>
            <a:endParaRPr lang="en-US" sz="1200"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latin typeface="Calibri"/>
                <a:ea typeface="Calibri"/>
                <a:cs typeface="Calibri"/>
              </a:rPr>
              <a:t>(Cambridge Dictionary, 2024) &amp; (Nicol, 2018)</a:t>
            </a:r>
          </a:p>
        </p:txBody>
      </p:sp>
    </p:spTree>
    <p:extLst>
      <p:ext uri="{BB962C8B-B14F-4D97-AF65-F5344CB8AC3E}">
        <p14:creationId xmlns:p14="http://schemas.microsoft.com/office/powerpoint/2010/main" val="1960915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32CC-F9BD-7A5D-3043-C5D1BB421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6929" y="-73729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Greener NHS Programme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5CAD8-614B-A36D-1497-54DA056D2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0A437-8801-4B44-9B15-45870914B762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0214E-6791-CA8C-AC55-3A300BE03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BC0E9-9F79-AACB-BCF5-191EC7735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4AA706-3C2F-00BB-2B54-693FCFC4DA05}"/>
              </a:ext>
            </a:extLst>
          </p:cNvPr>
          <p:cNvSpPr txBox="1"/>
          <p:nvPr/>
        </p:nvSpPr>
        <p:spPr>
          <a:xfrm>
            <a:off x="266700" y="990600"/>
            <a:ext cx="1022349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dirty="0">
                <a:latin typeface="Calibri"/>
                <a:ea typeface="Calibri"/>
                <a:cs typeface="Calibri"/>
              </a:rPr>
              <a:t>National NHS initiative launched in 2020 to become the world's first net-zero health service by 2040.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alibri"/>
                <a:ea typeface="Calibri"/>
                <a:cs typeface="Calibri"/>
              </a:rPr>
              <a:t>Integrates health, wellbeing, and sustainable development through eco-friendly healthcare practices.</a:t>
            </a:r>
            <a:br>
              <a:rPr lang="en-GB" sz="1400" dirty="0">
                <a:latin typeface="Calibri"/>
                <a:ea typeface="Calibri"/>
                <a:cs typeface="Calibri"/>
              </a:rPr>
            </a:br>
            <a:r>
              <a:rPr lang="en-GB" sz="1400" dirty="0">
                <a:latin typeface="Calibri"/>
                <a:ea typeface="Calibri"/>
                <a:cs typeface="Calibri"/>
              </a:rPr>
              <a:t>(NHS England, 2022)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A60DB7E-DB12-064E-FCC4-53DC49D99EE4}"/>
              </a:ext>
            </a:extLst>
          </p:cNvPr>
          <p:cNvSpPr/>
          <p:nvPr/>
        </p:nvSpPr>
        <p:spPr>
          <a:xfrm>
            <a:off x="535802" y="1884748"/>
            <a:ext cx="2298700" cy="21716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/>
              <a:t>Health</a:t>
            </a:r>
            <a:endParaRPr lang="en-US" dirty="0"/>
          </a:p>
          <a:p>
            <a:pPr algn="ctr"/>
            <a:r>
              <a:rPr lang="en-GB" sz="1400" dirty="0"/>
              <a:t>Cutting air pollution and carbon emissions.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281D4C6-09A5-EECA-666D-CC5A216FC789}"/>
              </a:ext>
            </a:extLst>
          </p:cNvPr>
          <p:cNvSpPr/>
          <p:nvPr/>
        </p:nvSpPr>
        <p:spPr>
          <a:xfrm>
            <a:off x="4232531" y="1884748"/>
            <a:ext cx="2298700" cy="21716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 dirty="0"/>
              <a:t>Wellbeing</a:t>
            </a:r>
          </a:p>
          <a:p>
            <a:pPr algn="ctr"/>
            <a:r>
              <a:rPr lang="en-GB" sz="1400" dirty="0"/>
              <a:t>Encourages active travel, green spaces and healthier workplaces.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B18ED0-2CFF-3A64-8E58-9E21EE6D8828}"/>
              </a:ext>
            </a:extLst>
          </p:cNvPr>
          <p:cNvSpPr/>
          <p:nvPr/>
        </p:nvSpPr>
        <p:spPr>
          <a:xfrm>
            <a:off x="7857180" y="1884747"/>
            <a:ext cx="2298700" cy="217169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 dirty="0"/>
              <a:t>Sustainability</a:t>
            </a:r>
          </a:p>
          <a:p>
            <a:pPr algn="ctr"/>
            <a:r>
              <a:rPr lang="en-GB" sz="1400" dirty="0"/>
              <a:t>Reduced waste, promotes renewable energy and uses sustainable supply chains.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68053D3-769E-16EC-7E34-87CEF086E7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658237"/>
              </p:ext>
            </p:extLst>
          </p:nvPr>
        </p:nvGraphicFramePr>
        <p:xfrm>
          <a:off x="319216" y="4324865"/>
          <a:ext cx="10474500" cy="20548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5750">
                  <a:extLst>
                    <a:ext uri="{9D8B030D-6E8A-4147-A177-3AD203B41FA5}">
                      <a16:colId xmlns:a16="http://schemas.microsoft.com/office/drawing/2014/main" val="3262939309"/>
                    </a:ext>
                  </a:extLst>
                </a:gridCol>
                <a:gridCol w="1745750">
                  <a:extLst>
                    <a:ext uri="{9D8B030D-6E8A-4147-A177-3AD203B41FA5}">
                      <a16:colId xmlns:a16="http://schemas.microsoft.com/office/drawing/2014/main" val="875695326"/>
                    </a:ext>
                  </a:extLst>
                </a:gridCol>
                <a:gridCol w="1745750">
                  <a:extLst>
                    <a:ext uri="{9D8B030D-6E8A-4147-A177-3AD203B41FA5}">
                      <a16:colId xmlns:a16="http://schemas.microsoft.com/office/drawing/2014/main" val="1486786662"/>
                    </a:ext>
                  </a:extLst>
                </a:gridCol>
                <a:gridCol w="1745750">
                  <a:extLst>
                    <a:ext uri="{9D8B030D-6E8A-4147-A177-3AD203B41FA5}">
                      <a16:colId xmlns:a16="http://schemas.microsoft.com/office/drawing/2014/main" val="1695678965"/>
                    </a:ext>
                  </a:extLst>
                </a:gridCol>
                <a:gridCol w="1745750">
                  <a:extLst>
                    <a:ext uri="{9D8B030D-6E8A-4147-A177-3AD203B41FA5}">
                      <a16:colId xmlns:a16="http://schemas.microsoft.com/office/drawing/2014/main" val="3978780646"/>
                    </a:ext>
                  </a:extLst>
                </a:gridCol>
                <a:gridCol w="1745750">
                  <a:extLst>
                    <a:ext uri="{9D8B030D-6E8A-4147-A177-3AD203B41FA5}">
                      <a16:colId xmlns:a16="http://schemas.microsoft.com/office/drawing/2014/main" val="3169086399"/>
                    </a:ext>
                  </a:extLst>
                </a:gridCol>
              </a:tblGrid>
              <a:tr h="46990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Perceived Susceptibility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Perceived Severity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Perceived 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Perceived Barriers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Cues to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Self - Efficacy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1020283"/>
                  </a:ext>
                </a:extLst>
              </a:tr>
              <a:tr h="15367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dirty="0"/>
                        <a:t>Awareness that pollution and climate change increase disease risks.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Understanding that these risks can cause serious illness or death.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Healthier population, reduced emissions, cost savings, better wellbeing.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Cost, lack of awareness, or behaviour change challenges.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NHS campaigns, sustainability champions, and staff engagement events.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Empowering staff and patients to adapt sustainable actions – e.g. cycling to work).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0792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0997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C4D5A-2F7D-9A2E-E2BE-DBEC6A2B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145" y="-186999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Equity and Access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533EF-7B1C-AAC3-949C-798A3C7F2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EA550-DAC9-4CD2-8141-D7EE77EF5B8A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3B2734-68BD-CAE0-9223-4649B9AFA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F4221-424C-4BF9-0951-DA1270BC7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8</a:t>
            </a:fld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9C939AB-6718-2BBE-CFF5-96AC6B621DF6}"/>
              </a:ext>
            </a:extLst>
          </p:cNvPr>
          <p:cNvCxnSpPr/>
          <p:nvPr/>
        </p:nvCxnSpPr>
        <p:spPr>
          <a:xfrm>
            <a:off x="5077941" y="852616"/>
            <a:ext cx="4804" cy="432692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3DA58BC-7CC5-B0EA-5CF9-219A010417A5}"/>
              </a:ext>
            </a:extLst>
          </p:cNvPr>
          <p:cNvCxnSpPr>
            <a:cxnSpLocks/>
          </p:cNvCxnSpPr>
          <p:nvPr/>
        </p:nvCxnSpPr>
        <p:spPr>
          <a:xfrm flipH="1">
            <a:off x="129746" y="3066534"/>
            <a:ext cx="9798221" cy="3294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D2AFC38C-8938-A78A-EAE3-9B0CA290137F}"/>
              </a:ext>
            </a:extLst>
          </p:cNvPr>
          <p:cNvSpPr txBox="1"/>
          <p:nvPr/>
        </p:nvSpPr>
        <p:spPr>
          <a:xfrm>
            <a:off x="593124" y="1142999"/>
            <a:ext cx="454659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Existing Health Inequalities -</a:t>
            </a:r>
          </a:p>
          <a:p>
            <a:endParaRPr lang="en-GB" sz="1400" b="1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Socioeconomic status.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Geographic disparities.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Ethnic and cultural inequalities.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Gender and disability gaps.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A87DED-C806-428B-EB5B-D60406F026C5}"/>
              </a:ext>
            </a:extLst>
          </p:cNvPr>
          <p:cNvSpPr txBox="1"/>
          <p:nvPr/>
        </p:nvSpPr>
        <p:spPr>
          <a:xfrm>
            <a:off x="5628502" y="1142999"/>
            <a:ext cx="4546599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Barriers to Access and Quality of Care -</a:t>
            </a:r>
          </a:p>
          <a:p>
            <a:endParaRPr lang="en-GB" sz="1400" b="1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Financial barriers.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Service availability.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Cultural and linguistic barriers.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Digital exclusion.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Trust and discrimination.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E1E465-7AB9-8D39-6F5C-39679F2F7B1A}"/>
              </a:ext>
            </a:extLst>
          </p:cNvPr>
          <p:cNvSpPr txBox="1"/>
          <p:nvPr/>
        </p:nvSpPr>
        <p:spPr>
          <a:xfrm>
            <a:off x="376882" y="3150975"/>
            <a:ext cx="4598082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Policies and initiatives Reducing Disparities -</a:t>
            </a:r>
          </a:p>
          <a:p>
            <a:endParaRPr lang="en-GB" sz="1400" b="1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NHS Long Term Plan.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Health Inequalities Improvement Programme.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Public Health England's 'Healthy Lives, Healthy People'.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Global Link - UN Sustainable Development Goal 3.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2F7351-EF18-E4E9-28D0-5009AFBAFA6B}"/>
              </a:ext>
            </a:extLst>
          </p:cNvPr>
          <p:cNvSpPr txBox="1"/>
          <p:nvPr/>
        </p:nvSpPr>
        <p:spPr>
          <a:xfrm>
            <a:off x="5628502" y="3150973"/>
            <a:ext cx="454659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/>
              <a:t>Future Recommendations - </a:t>
            </a:r>
          </a:p>
          <a:p>
            <a:endParaRPr lang="en-GB" sz="1400" b="1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Community – based outreach.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Integrated care systems.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Training and workforce diversity.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Digital inclusion initiatives.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Policy reform.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Sustainable equity.</a:t>
            </a:r>
          </a:p>
        </p:txBody>
      </p:sp>
    </p:spTree>
    <p:extLst>
      <p:ext uri="{BB962C8B-B14F-4D97-AF65-F5344CB8AC3E}">
        <p14:creationId xmlns:p14="http://schemas.microsoft.com/office/powerpoint/2010/main" val="357459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00E49-D035-6D90-E18B-2327976E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78" y="-1648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4D8D9-28FF-8607-9672-4C46381E4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147" y="1823033"/>
            <a:ext cx="10457794" cy="4279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latin typeface="Calibri"/>
                <a:ea typeface="Calibri"/>
                <a:cs typeface="Calibri"/>
              </a:rPr>
              <a:t>Integration connects health, wellbeing, and sustainability to create holistic, person-centred care.</a:t>
            </a:r>
            <a:endParaRPr lang="en-US"/>
          </a:p>
          <a:p>
            <a:pPr algn="ctr">
              <a:buClr>
                <a:srgbClr val="C3B2A7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Strong policy and governance frameworks enable collaboration across health and social care </a:t>
            </a:r>
            <a:r>
              <a:rPr lang="en-GB">
                <a:latin typeface="Calibri"/>
                <a:ea typeface="Calibri"/>
                <a:cs typeface="Calibri"/>
              </a:rPr>
              <a:t>sectors.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algn="ctr">
              <a:buClr>
                <a:srgbClr val="C3B2A7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Sustainable initiatives link environmental health to community wellbeing.</a:t>
            </a:r>
          </a:p>
          <a:p>
            <a:pPr algn="ctr">
              <a:buClr>
                <a:srgbClr val="C3B2A7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Achieving equity and access ensures that integrated care benefits everyone.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CC9F8-EA7C-70E4-7C1E-8153C5CB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EFE50-B319-4E6A-82F1-2736004BBB46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9E67E-9F28-279D-23D3-CA2856212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880B8-D159-F54D-4A91-50CF3E192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0462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17D1A-4676-067A-BDE6-0DAC4E7CE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145" y="-217891"/>
            <a:ext cx="9634011" cy="1325563"/>
          </a:xfrm>
        </p:spPr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7B45-0BE5-1B03-26EE-B92B607E7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99" y="834493"/>
            <a:ext cx="10704929" cy="572087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Borrell-Carrio, F., Suchman, A. and Epstein, R. (2004). The Biopsychosocial Model 25 Years Later: Principles, Practice, and Scientific Inquiry.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The Annals of Family Medicine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, [online] 2(6), pp.576–582. </a:t>
            </a:r>
            <a:r>
              <a:rPr lang="en-GB" sz="1200" err="1">
                <a:solidFill>
                  <a:schemeClr val="tx1"/>
                </a:solidFill>
                <a:latin typeface="Arial"/>
                <a:ea typeface="Calibri"/>
                <a:cs typeface="Calibri"/>
              </a:rPr>
              <a:t>doi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https://doi.org/10.1370/afm.245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Cambridge Dictionary (2024).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IDEOLOGY | Meaning in the Cambridge English Dictionary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Cambridge.org.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https://dictionary.cambridge.org/dictionary/english/ideology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Department of Health and Social Care (2025).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Fit for the future: 10 Year Health Plan for England - Executive Summary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GOV.UK.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https://www.gov.uk/government/publications/10-year-health-plan-for-england-fit-for-the-future/fit-for-the-future-10-year-health-plan-for-england-executive-summary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GOV.UK (2012).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Healthy Start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GOV.UK.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https://www.gov.uk/healthy-start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Health (2021).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Health and well-being and the 2030 agenda for sustainable development in the WHO European region: an analysis of policy development and implementation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Who.int.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https://www.who.int/europe/publications/i/item/WHO-EURO-2021-1878-41629-56873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 </a:t>
            </a:r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International Institute for Sustainable Development (2022).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Sustainable Development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IISD.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https://www.iisd.org/mission-and-goals/sustainable-development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Mental Health Foundation (2015).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What is well-being, how can we measure it and how can we support people to improve it?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 [online] www.mentalhealth.org.uk.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https://www.mentalhealth.org.uk/explore-mental-health/blogs/what-well-being-how-can-we-measure-it-and-how-can-we-support-people-improve-it</a:t>
            </a:r>
            <a:endParaRPr lang="en-GB" sz="12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NHS England (2022).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Delivering a net zero NHS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www.england.nhs.uk.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https://www.england.nhs.uk/greenernhs/a-net-zero-nhs/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 </a:t>
            </a: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United Nations (2025).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Goal 3 | ensure healthy lives and promote well-being for all at all ages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United Nations.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https://sdgs.un.org/goals/goal3#targets_and_indicators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World Health Organization (1948).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Constitution of the world health organization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World Health Organization.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https://www.who.int/about/governance/constitution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World Health Organization (2019).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Nutrition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Who.int.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https://www.who.int/health-topics/nutrition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2C162-2AE2-492E-721F-CAE5A7BBC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23D3A-67B0-476E-BF44-513B33F7AA65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B4BEB-CDB5-8959-2F04-CDEC91D1A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E525C-DE6B-31DB-0198-9BB7DBFAE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901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F829C-97F0-9271-02F9-5A67F0537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876" y="226953"/>
            <a:ext cx="10663739" cy="599890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Burnett, N. and Stewart, I. (2024).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The UK’s Plans and Progress to Reach Net Zero by 2050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House of Commons Library.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https://commonslibrary.parliament.uk/research-briefings/cbp-9888/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US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 err="1">
                <a:solidFill>
                  <a:schemeClr val="tx1"/>
                </a:solidFill>
                <a:latin typeface="Arial"/>
                <a:ea typeface="Calibri"/>
                <a:cs typeface="Calibri"/>
              </a:rPr>
              <a:t>FutureLearn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(2022).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An overview of different health systems frameworks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Available at: https://www.futurelearn.com/info/courses/health-systems-strengthening/0/steps/57232# [Accessed 6 Oct. 2025] 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Health Research Authority (2023).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UK Policy Framework for Health and Social Care Research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Health Research Authority.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https://www.hra.nhs.uk/planning-and-improving-research/policies-standards-legislation/uk-policy-framework-health-social-care-research/uk-policy-framework-health-and-social-care-research/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NHS England (2022).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What Are Integrated Care systems?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 [online] NHS England.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https://www.england.nhs.uk/integratedcare/what-is-integrated-care/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NHS England (2025).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NHS England» Green plan guidance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England.nhs.uk.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https://www.england.nhs.uk/long-read/green-plan-guidance/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Nicol, E. (2018). Sustainability in healthcare: efficiency, effectiveness, ­economics and the environment.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Future Healthcare Journal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, 5(2), pp.81–81. </a:t>
            </a:r>
            <a:r>
              <a:rPr lang="en-GB" sz="1200" dirty="0" err="1">
                <a:solidFill>
                  <a:schemeClr val="tx1"/>
                </a:solidFill>
                <a:latin typeface="Arial"/>
                <a:ea typeface="Calibri"/>
                <a:cs typeface="Calibri"/>
              </a:rPr>
              <a:t>doi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https://doi.org/10.7861/futurehosp.5-2-81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 </a:t>
            </a:r>
            <a:endParaRPr lang="en-GB" sz="12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Nursing and Midwifery Council (2024).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Holistic Care - the Nursing and Midwifery Council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Nursing and Midwifery Council.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https://www.nmc.org.uk/standards/guidance/holistic-care/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OHID (2023).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Office for Health Improvement and Disparities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GOV.UK.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https://www.gov.uk/government/organisations/office-for-health-improvement-and-disparities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Shah, S. and Shah, S. (2014).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Essential Elements Of Social Process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Sociology Discussion - Discuss Anything About Sociology. Available at: https://www.sociologydiscussion.com/society/essential-elements-of-social-process/2214 [Accessed 6 Oct. 2025] </a:t>
            </a:r>
            <a:endParaRPr lang="en-GB" sz="1200" dirty="0">
              <a:solidFill>
                <a:schemeClr val="tx1"/>
              </a:solidFill>
              <a:latin typeface="Arial"/>
            </a:endParaRP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World Health Organisation (2025). </a:t>
            </a:r>
            <a:r>
              <a:rPr lang="en-GB" sz="1200" i="1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Health Promotion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. [online] Health Promotion. Available at: 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https://www.who.int/westernpacific/about/how-we-work/programmes/health-promotion</a:t>
            </a:r>
            <a:r>
              <a:rPr lang="en-GB" sz="12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 </a:t>
            </a: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98296-B14C-CC9A-3D3D-BE27162A8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3B71-F2E0-4529-9FDF-FEAA835C8E6A}" type="datetime1"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4BC96-4917-CC25-3DBA-B2C146926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5B297-ACCB-FEFE-3D1D-2B07BBD9B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75510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emianVTI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BohemianVTI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Bohemi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AA0957B6-9651-4F50-8EB8-D9F009F1C26A}" vid="{D1E7B544-9A8A-44B5-ABA3-322A5F0453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BohemianVTI</vt:lpstr>
      <vt:lpstr>Health, Wellbeing and Sustainable Development.  Component 1: Presentation BMHP6030  Zoe Preston 2222114  </vt:lpstr>
      <vt:lpstr>Introduction</vt:lpstr>
      <vt:lpstr>Definitions and Key Concepts</vt:lpstr>
      <vt:lpstr>Integration</vt:lpstr>
      <vt:lpstr>Theories</vt:lpstr>
      <vt:lpstr>Policy and Governance</vt:lpstr>
      <vt:lpstr>Greener NHS Programme</vt:lpstr>
      <vt:lpstr>Equity and Access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997</cp:revision>
  <dcterms:created xsi:type="dcterms:W3CDTF">2025-09-28T07:47:03Z</dcterms:created>
  <dcterms:modified xsi:type="dcterms:W3CDTF">2025-10-12T09:40:08Z</dcterms:modified>
</cp:coreProperties>
</file>