
<file path=[Content_Types].xml><?xml version="1.0" encoding="utf-8"?>
<Types xmlns="http://schemas.openxmlformats.org/package/2006/content-types">
  <Default Extension="1" ContentType="image/jpeg"/>
  <Default Extension="ashx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52" r:id="rId1"/>
  </p:sldMasterIdLst>
  <p:notesMasterIdLst>
    <p:notesMasterId r:id="rId16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ilbaagh Singh" initials="DS" lastIdx="1" clrIdx="0">
    <p:extLst>
      <p:ext uri="{19B8F6BF-5375-455C-9EA6-DF929625EA0E}">
        <p15:presenceInfo xmlns:p15="http://schemas.microsoft.com/office/powerpoint/2012/main" userId="0adf82cb097acec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1378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C42289-672B-4A20-AD0B-B7EA02E6D724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51577F-E4F1-4957-84A3-35F95839DA4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342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51577F-E4F1-4957-84A3-35F95839DA4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799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750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244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269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055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596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82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982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140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288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599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0704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8310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354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5570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1930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440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388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5795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53" r:id="rId1"/>
    <p:sldLayoutId id="2147484254" r:id="rId2"/>
    <p:sldLayoutId id="2147484255" r:id="rId3"/>
    <p:sldLayoutId id="2147484256" r:id="rId4"/>
    <p:sldLayoutId id="2147484257" r:id="rId5"/>
    <p:sldLayoutId id="2147484258" r:id="rId6"/>
    <p:sldLayoutId id="2147484259" r:id="rId7"/>
    <p:sldLayoutId id="2147484260" r:id="rId8"/>
    <p:sldLayoutId id="2147484261" r:id="rId9"/>
    <p:sldLayoutId id="2147484262" r:id="rId10"/>
    <p:sldLayoutId id="2147484263" r:id="rId11"/>
    <p:sldLayoutId id="2147484264" r:id="rId12"/>
    <p:sldLayoutId id="2147484265" r:id="rId13"/>
    <p:sldLayoutId id="2147484266" r:id="rId14"/>
    <p:sldLayoutId id="2147484267" r:id="rId15"/>
    <p:sldLayoutId id="2147484268" r:id="rId16"/>
    <p:sldLayoutId id="214748426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metheus-studio.it/filosofia_e_storia/2020/01/06/bowlby-e-la-teoria-dellattaccamento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obhuntassist.blogspot.com/2012/07/day-2-of-company-presentations-2012-aim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splatform.com/blog/scenario-analysis-benefits-for-organisation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beginning-psychology/s10-02-infancy-and-childhood-explorin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nt.iriss.org.uk/attachment-theory-in-practice/origin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psychology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sychologyjournalmib.blogspot.com/2010/08/first-person-that-used-term-nature-vrs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3d-animation-of-practice-and-theory-in-balance-a-scale-and-words-practice-and-theory-image609091614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psychmoments.com/mental-health/ways-to-improve-mental-health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identifying-your-strengths-weaknesses-rajeev-raghava-8tcuc?tl=en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limate.sustainability-directory.com/area/psychological-safety-culture/resource/1/" TargetMode="External"/><Relationship Id="rId2" Type="http://schemas.openxmlformats.org/officeDocument/2006/relationships/image" Target="../media/image13.web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neurolaunch.com/elaboration-psychology/" TargetMode="External"/><Relationship Id="rId2" Type="http://schemas.openxmlformats.org/officeDocument/2006/relationships/image" Target="../media/image14.web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hawkgroup.eu/en/carpet-tiles/jute/jute-979" TargetMode="External"/><Relationship Id="rId2" Type="http://schemas.openxmlformats.org/officeDocument/2006/relationships/image" Target="../media/image15.ashx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58286-763A-33FA-A544-5CC3E8A6C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263" y="2126943"/>
            <a:ext cx="8023587" cy="4239133"/>
          </a:xfrm>
        </p:spPr>
        <p:txBody>
          <a:bodyPr/>
          <a:lstStyle/>
          <a:p>
            <a: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  <a:t>Module: LCHS4010 </a:t>
            </a:r>
            <a:b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 </a:t>
            </a:r>
            <a:b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  <a:t>Rajwinder Kaur – 2432689</a:t>
            </a:r>
            <a:b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  <a:t>06-02-2026</a:t>
            </a:r>
            <a:br>
              <a:rPr lang="en-US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339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9559" y="1"/>
            <a:ext cx="7180585" cy="4732256"/>
          </a:xfrm>
        </p:spPr>
        <p:txBody>
          <a:bodyPr>
            <a:normAutofit/>
          </a:bodyPr>
          <a:lstStyle/>
          <a:p>
            <a:pPr>
              <a:defRPr sz="4000" b="1">
                <a:latin typeface="Arial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Community Support Plan for Jenny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 (Age 16)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A Comparative Lifespan Study Using Bowlby’s Attachment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091153"/>
          </a:xfrm>
        </p:spPr>
        <p:txBody>
          <a:bodyPr/>
          <a:lstStyle/>
          <a:p>
            <a:r>
              <a:rPr dirty="0"/>
              <a:t>Psychology in Health and Social Care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latin typeface="Arial"/>
              </a:defRPr>
            </a:pPr>
            <a:r>
              <a:rPr dirty="0">
                <a:solidFill>
                  <a:schemeClr val="tx2">
                    <a:lumMod val="25000"/>
                  </a:schemeClr>
                </a:solidFill>
              </a:rPr>
              <a:t>Aim of Presentation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AA295B-2EA3-4A92-5FAC-F8D33526BFA5}"/>
              </a:ext>
            </a:extLst>
          </p:cNvPr>
          <p:cNvSpPr/>
          <p:nvPr/>
        </p:nvSpPr>
        <p:spPr>
          <a:xfrm>
            <a:off x="938349" y="2011363"/>
            <a:ext cx="7413624" cy="4557076"/>
          </a:xfrm>
          <a:prstGeom prst="rect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>
                <a:latin typeface="Arial"/>
              </a:defRPr>
            </a:pPr>
            <a:r>
              <a:rPr lang="en-GB" sz="1600" dirty="0"/>
              <a:t>Analyse the developmental impact of five years of caregiving on a young carer. </a:t>
            </a:r>
          </a:p>
          <a:p>
            <a:pPr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Apply Bowlby’s Attachment Theory (Bowlby, 1969) and Compare normative adolescent development with Jenny’s experience.</a:t>
            </a:r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Propose an attachment-informed community support plan.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latin typeface="Arial"/>
              </a:defRPr>
            </a:pPr>
            <a:r>
              <a:rPr dirty="0">
                <a:solidFill>
                  <a:schemeClr val="tx2">
                    <a:lumMod val="25000"/>
                  </a:schemeClr>
                </a:solidFill>
              </a:rPr>
              <a:t>Scenario Overview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5ABC52-4D3D-FC2A-69B8-DDA9F230D103}"/>
              </a:ext>
            </a:extLst>
          </p:cNvPr>
          <p:cNvSpPr/>
          <p:nvPr/>
        </p:nvSpPr>
        <p:spPr>
          <a:xfrm>
            <a:off x="693332" y="1691321"/>
            <a:ext cx="7765321" cy="4557077"/>
          </a:xfrm>
          <a:prstGeom prst="rect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endParaRPr lang="en-GB" sz="20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Jenny has been a young carer since the age of 11.</a:t>
            </a:r>
          </a:p>
          <a:p>
            <a:pPr lvl="1"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Bereavement disrupted her primary secure base (Bowlby, 1969).</a:t>
            </a:r>
          </a:p>
          <a:p>
            <a:pPr lvl="1"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Her mother requires ongoing practical and emotional support.</a:t>
            </a:r>
          </a:p>
          <a:p>
            <a:pPr lvl="1"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Caregiving occurred during critical development stage of adolescence (Steinberg, 2017).</a:t>
            </a:r>
          </a:p>
          <a:p>
            <a:pPr lvl="1"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While adolescents gradually increase independence, Jenny assumed premature adult responsibilities.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95000" r="-9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347" y="272143"/>
            <a:ext cx="7765321" cy="1326321"/>
          </a:xfrm>
        </p:spPr>
        <p:txBody>
          <a:bodyPr>
            <a:normAutofit/>
          </a:bodyPr>
          <a:lstStyle/>
          <a:p>
            <a:pPr>
              <a:defRPr sz="3400" b="1">
                <a:latin typeface="Arial"/>
              </a:defRPr>
            </a:pPr>
            <a:r>
              <a:rPr dirty="0">
                <a:solidFill>
                  <a:schemeClr val="tx2">
                    <a:lumMod val="25000"/>
                  </a:schemeClr>
                </a:solidFill>
              </a:rPr>
              <a:t>Overview of Attachment Theory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2DD2DC-AB7F-C1A1-E842-8756B3FEAF83}"/>
              </a:ext>
            </a:extLst>
          </p:cNvPr>
          <p:cNvSpPr/>
          <p:nvPr/>
        </p:nvSpPr>
        <p:spPr>
          <a:xfrm>
            <a:off x="304347" y="1447800"/>
            <a:ext cx="8044996" cy="5410200"/>
          </a:xfrm>
          <a:prstGeom prst="rect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>
                <a:latin typeface="Arial"/>
              </a:defRPr>
            </a:pPr>
            <a:r>
              <a:rPr lang="en-GB" sz="1600" dirty="0"/>
              <a:t>Attachment has several biologically driven survival-bond elements, including: </a:t>
            </a:r>
          </a:p>
          <a:p>
            <a:pPr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A secure base enabling exploration and emotional regulation.</a:t>
            </a:r>
          </a:p>
          <a:p>
            <a:pPr lvl="1"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The Internal Working Model that shapes beliefs about self and others.</a:t>
            </a:r>
          </a:p>
          <a:p>
            <a:pPr lvl="1"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Loss that may disrupt attachment security.</a:t>
            </a:r>
          </a:p>
          <a:p>
            <a:pPr lvl="1"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sz="1600" dirty="0"/>
              <a:t>Secure attachment  promotes resilience; whereas disrupted attachment increases vulnerability.</a:t>
            </a:r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endParaRPr lang="en-GB" sz="1600" dirty="0"/>
          </a:p>
          <a:p>
            <a:pPr marL="800100" lvl="1" indent="-342900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endParaRPr lang="en-GB" sz="1600" dirty="0"/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(Bowlby, 1980).</a:t>
            </a:r>
          </a:p>
          <a:p>
            <a:pPr lvl="1">
              <a:defRPr sz="2200">
                <a:latin typeface="Arial"/>
              </a:defRPr>
            </a:pP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 sz="3400" b="1">
                <a:latin typeface="Arial"/>
              </a:defRPr>
            </a:pPr>
            <a:r>
              <a:rPr dirty="0">
                <a:solidFill>
                  <a:schemeClr val="tx2">
                    <a:lumMod val="25000"/>
                  </a:schemeClr>
                </a:solidFill>
              </a:rPr>
              <a:t>Secure vs Insecure Attachment (Ainsworth et al., 1978)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9E0E1D-31E2-714D-BA62-E9883CC3D5A1}"/>
              </a:ext>
            </a:extLst>
          </p:cNvPr>
          <p:cNvSpPr/>
          <p:nvPr/>
        </p:nvSpPr>
        <p:spPr>
          <a:xfrm>
            <a:off x="544926" y="2042159"/>
            <a:ext cx="3558627" cy="3817619"/>
          </a:xfrm>
          <a:prstGeom prst="rect">
            <a:avLst/>
          </a:prstGeom>
          <a:pattFill prst="ltDnDiag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>
                <a:latin typeface="Arial"/>
              </a:defRPr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Secure constant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caregiving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This does not mean physically present at all times  but consistent emotional availability that promote regulation.</a:t>
            </a:r>
          </a:p>
          <a:p>
            <a:pPr>
              <a:defRPr sz="2200">
                <a:latin typeface="Arial"/>
              </a:defRPr>
            </a:pPr>
            <a:br>
              <a:rPr lang="en-GB" sz="1600" dirty="0"/>
            </a:br>
            <a:r>
              <a:rPr lang="en-GB" sz="1600" dirty="0"/>
              <a:t>Secure attachment supports adaptive development -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</a:t>
            </a:r>
            <a:br>
              <a:rPr lang="en-GB" sz="16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Consequently, they grow emotionally socially and cognitively and develop identity.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B544F63-1B02-4500-4965-E8E9D7F7F284}"/>
              </a:ext>
            </a:extLst>
          </p:cNvPr>
          <p:cNvSpPr/>
          <p:nvPr/>
        </p:nvSpPr>
        <p:spPr>
          <a:xfrm>
            <a:off x="4480560" y="2042159"/>
            <a:ext cx="3970108" cy="3878579"/>
          </a:xfrm>
          <a:prstGeom prst="rect">
            <a:avLst/>
          </a:prstGeom>
          <a:pattFill prst="pct60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Insecure attachment increases psychological risk (Cassidy and Shaver, 2016)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Often resulting in anxiety,  depressive symptoms low self esteem.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Insecure inconsistency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Develops anxiousness , worried and stress ,having anxiety.</a:t>
            </a:r>
            <a:b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Insecure Avoidance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Uncomfortable with closeness, as expressions of distress do not lead to comfort.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68277"/>
            <a:ext cx="6347713" cy="1762123"/>
          </a:xfrm>
        </p:spPr>
        <p:txBody>
          <a:bodyPr>
            <a:normAutofit/>
          </a:bodyPr>
          <a:lstStyle/>
          <a:p>
            <a:pPr>
              <a:defRPr sz="3400" b="1">
                <a:latin typeface="Arial"/>
              </a:defRPr>
            </a:pPr>
            <a:r>
              <a:rPr dirty="0">
                <a:solidFill>
                  <a:schemeClr val="bg2">
                    <a:lumMod val="40000"/>
                    <a:lumOff val="60000"/>
                  </a:schemeClr>
                </a:solidFill>
              </a:rPr>
              <a:t>Normative Adolescence vs Jenny’s Development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F5598E1-1847-9D0E-86E9-F23790C33F89}"/>
              </a:ext>
            </a:extLst>
          </p:cNvPr>
          <p:cNvSpPr/>
          <p:nvPr/>
        </p:nvSpPr>
        <p:spPr>
          <a:xfrm>
            <a:off x="193040" y="1513840"/>
            <a:ext cx="4270552" cy="1243499"/>
          </a:xfrm>
          <a:prstGeom prst="rec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>
                <a:latin typeface="Arial"/>
              </a:defRPr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Typical adolescence: gradual autonomy-</a:t>
            </a:r>
            <a:r>
              <a:rPr lang="en-GB" sz="1600" dirty="0">
                <a:solidFill>
                  <a:schemeClr val="tx1"/>
                </a:solidFill>
              </a:rPr>
              <a:t>when they  become more independent and make their own decisions 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and Peer focus- </a:t>
            </a:r>
            <a:r>
              <a:rPr lang="en-GB" sz="1600" dirty="0">
                <a:solidFill>
                  <a:schemeClr val="tx1"/>
                </a:solidFill>
              </a:rPr>
              <a:t>when they are making friends, building relationship with their friends then family 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FB6442-F09C-8AAD-CC41-565966CC2D87}"/>
              </a:ext>
            </a:extLst>
          </p:cNvPr>
          <p:cNvSpPr/>
          <p:nvPr/>
        </p:nvSpPr>
        <p:spPr>
          <a:xfrm>
            <a:off x="4815839" y="1629165"/>
            <a:ext cx="3718561" cy="1004090"/>
          </a:xfrm>
          <a:prstGeom prst="rect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defRPr sz="2200">
                <a:latin typeface="Arial"/>
              </a:defRPr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Jenny: parentification and premature responsibility.-</a:t>
            </a:r>
            <a:r>
              <a:rPr lang="en-GB" sz="1600" dirty="0">
                <a:solidFill>
                  <a:schemeClr val="tx1"/>
                </a:solidFill>
              </a:rPr>
              <a:t>Missing out on typical adolescence independence.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F464DCD-7F2F-2AFD-07F3-9FA350D02580}"/>
              </a:ext>
            </a:extLst>
          </p:cNvPr>
          <p:cNvSpPr/>
          <p:nvPr/>
        </p:nvSpPr>
        <p:spPr>
          <a:xfrm>
            <a:off x="193040" y="2852368"/>
            <a:ext cx="4411744" cy="1029180"/>
          </a:xfrm>
          <a:prstGeom prst="rec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defRPr sz="2200">
                <a:latin typeface="Arial"/>
              </a:defRPr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Typical: manageable stress exposure- </a:t>
            </a:r>
            <a:r>
              <a:rPr lang="en-GB" sz="1600" dirty="0">
                <a:solidFill>
                  <a:schemeClr val="tx1"/>
                </a:solidFill>
              </a:rPr>
              <a:t>from school. daily life etc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4A2888-357A-2CB8-284E-73EFC9DBF148}"/>
              </a:ext>
            </a:extLst>
          </p:cNvPr>
          <p:cNvSpPr/>
          <p:nvPr/>
        </p:nvSpPr>
        <p:spPr>
          <a:xfrm>
            <a:off x="4815840" y="2763857"/>
            <a:ext cx="3787140" cy="1004090"/>
          </a:xfrm>
          <a:prstGeom prst="rect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defRPr sz="2200">
                <a:latin typeface="Arial"/>
              </a:defRPr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Jenny: chronic emotional burden and reduced peer engagement.- </a:t>
            </a:r>
            <a:r>
              <a:rPr lang="en-GB" sz="1600" dirty="0">
                <a:solidFill>
                  <a:schemeClr val="tx1"/>
                </a:solidFill>
              </a:rPr>
              <a:t>limited her times and energy for peer relationship.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24FF24A-5818-AA6C-3B44-546602425A9A}"/>
              </a:ext>
            </a:extLst>
          </p:cNvPr>
          <p:cNvSpPr/>
          <p:nvPr/>
        </p:nvSpPr>
        <p:spPr>
          <a:xfrm>
            <a:off x="1159496" y="4100661"/>
            <a:ext cx="6655325" cy="2036188"/>
          </a:xfrm>
          <a:prstGeom prst="ellipse">
            <a:avLst/>
          </a:prstGeom>
          <a:pattFill prst="pct5">
            <a:fgClr>
              <a:srgbClr val="002060"/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defRPr sz="2200">
                <a:latin typeface="Arial"/>
              </a:defRPr>
            </a:pPr>
            <a:r>
              <a:rPr lang="en-GB" sz="1600" dirty="0">
                <a:solidFill>
                  <a:srgbClr val="00B0F0"/>
                </a:solidFill>
              </a:rPr>
              <a:t>This represents developmental divergence rather than normative progression.</a:t>
            </a:r>
            <a:endParaRPr lang="en-GB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85482" y="1228732"/>
            <a:ext cx="6285053" cy="1099595"/>
          </a:xfrm>
        </p:spPr>
        <p:txBody>
          <a:bodyPr>
            <a:normAutofit/>
          </a:bodyPr>
          <a:lstStyle/>
          <a:p>
            <a:pPr>
              <a:defRPr sz="3400" b="1">
                <a:latin typeface="Arial"/>
              </a:defRPr>
            </a:pPr>
            <a:r>
              <a:rPr dirty="0">
                <a:highlight>
                  <a:srgbClr val="000000"/>
                </a:highlight>
              </a:rPr>
              <a:t>Nature vs Nurture Comparison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EA278E8-B64F-6507-5E57-2B9C575F5C8F}"/>
              </a:ext>
            </a:extLst>
          </p:cNvPr>
          <p:cNvSpPr/>
          <p:nvPr/>
        </p:nvSpPr>
        <p:spPr>
          <a:xfrm>
            <a:off x="596106" y="2727768"/>
            <a:ext cx="3327662" cy="2055044"/>
          </a:xfrm>
          <a:prstGeom prst="rect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>
                <a:latin typeface="Arial"/>
              </a:defRPr>
            </a:pPr>
            <a:r>
              <a:rPr lang="en-GB" sz="1600" dirty="0"/>
              <a:t>Nature: HPA axis (</a:t>
            </a:r>
            <a:r>
              <a:rPr lang="en-GB" sz="2200" dirty="0"/>
              <a:t>Hypothalamic-Pituitary-Adrenal axis) </a:t>
            </a:r>
            <a:r>
              <a:rPr lang="en-GB" sz="1600" dirty="0"/>
              <a:t> activation and stress physiology. 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Adolescent brain sensitivity (Steinberg, 2017).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5E66718-CE57-79C4-567B-3454FAF98298}"/>
              </a:ext>
            </a:extLst>
          </p:cNvPr>
          <p:cNvSpPr/>
          <p:nvPr/>
        </p:nvSpPr>
        <p:spPr>
          <a:xfrm>
            <a:off x="4351020" y="1851661"/>
            <a:ext cx="4027439" cy="4198620"/>
          </a:xfrm>
          <a:prstGeom prst="rec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defRPr sz="2200">
                <a:latin typeface="Arial"/>
              </a:defRPr>
            </a:pPr>
            <a:r>
              <a:rPr lang="en-GB" sz="1600" dirty="0"/>
              <a:t>Nurture: caregiving burden (Becker, 2007).-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such as household tasks, managing appointments. 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Emotional strain in young carers (Cree, 2003).-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Worrying about parent’s health, guilt for wanting independence.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“Development reflects interaction rather than single causation”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.- It is interaction between brain development and life experiences.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latin typeface="Arial"/>
              </a:defRPr>
            </a:pPr>
            <a:r>
              <a:rPr dirty="0">
                <a:solidFill>
                  <a:schemeClr val="bg1"/>
                </a:solidFill>
                <a:highlight>
                  <a:srgbClr val="C0C0C0"/>
                </a:highlight>
              </a:rPr>
              <a:t>Theory vs Practice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E93C2B-739D-4F42-1010-3DD4BA00502C}"/>
              </a:ext>
            </a:extLst>
          </p:cNvPr>
          <p:cNvSpPr/>
          <p:nvPr/>
        </p:nvSpPr>
        <p:spPr>
          <a:xfrm>
            <a:off x="251012" y="1676400"/>
            <a:ext cx="3741420" cy="3733799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1.Secure –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need consistent emotional support as a secure base. </a:t>
            </a:r>
            <a:b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2.Internal working model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experiences shape beliefs about self and others.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3.Attachment disruption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can weaken attachment security.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4.Chronic stress - </a:t>
            </a:r>
            <a:r>
              <a:rPr lang="en-GB" sz="1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Ongoing insecurity activates prolonged stress responses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600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C57EE0-EF5D-C268-36D6-90462E54FFF1}"/>
              </a:ext>
            </a:extLst>
          </p:cNvPr>
          <p:cNvSpPr/>
          <p:nvPr/>
        </p:nvSpPr>
        <p:spPr>
          <a:xfrm>
            <a:off x="4925210" y="1676400"/>
            <a:ext cx="4061095" cy="3733799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1.Consistent mentor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her with a  secure base and emotional reliability.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2.Cognitive Behavioural Therapy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challenging negative beliefs strengthens coping skills.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3.Emotional Support Services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isolation and support emotional expression. </a:t>
            </a:r>
            <a:b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Respite Care –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caregiving burden and reduce chronic stress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sz="3400" b="1">
                <a:latin typeface="Arial"/>
              </a:defRPr>
            </a:pPr>
            <a:r>
              <a:rPr dirty="0">
                <a:highlight>
                  <a:srgbClr val="000000"/>
                </a:highlight>
              </a:rPr>
              <a:t>Attachment-Informed Community Plan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D4E1FF6-ED47-C279-D234-BACAF1317814}"/>
              </a:ext>
            </a:extLst>
          </p:cNvPr>
          <p:cNvSpPr/>
          <p:nvPr/>
        </p:nvSpPr>
        <p:spPr>
          <a:xfrm>
            <a:off x="1284790" y="1967696"/>
            <a:ext cx="7165878" cy="4097438"/>
          </a:xfrm>
          <a:prstGeom prst="rect">
            <a:avLst/>
          </a:prstGeom>
          <a:pattFill prst="pct5">
            <a:fgClr>
              <a:schemeClr val="bg1">
                <a:lumMod val="95000"/>
                <a:lumOff val="5000"/>
              </a:schemeClr>
            </a:fgClr>
            <a:bgClr>
              <a:schemeClr val="bg2">
                <a:lumMod val="75000"/>
              </a:schemeClr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dirty="0"/>
              <a:t>Young carers support services </a:t>
            </a:r>
          </a:p>
          <a:p>
            <a:pPr marL="342900" indent="-342900" algn="ctr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dirty="0"/>
              <a:t>Consistent adult mentoring.</a:t>
            </a:r>
          </a:p>
          <a:p>
            <a:pPr marL="800100" lvl="1" indent="-342900" algn="ctr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dirty="0"/>
              <a:t>Cognitive Behavioural Therapy </a:t>
            </a:r>
            <a:endParaRPr lang="en-GB" b="1" dirty="0">
              <a:solidFill>
                <a:srgbClr val="FF0000"/>
              </a:solidFill>
            </a:endParaRPr>
          </a:p>
          <a:p>
            <a:pPr marL="800100" lvl="1" indent="-342900" algn="ctr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dirty="0"/>
              <a:t>Structured respite provision </a:t>
            </a:r>
            <a:endParaRPr lang="en-GB" b="1" dirty="0">
              <a:solidFill>
                <a:srgbClr val="FF0000"/>
              </a:solidFill>
            </a:endParaRPr>
          </a:p>
          <a:p>
            <a:pPr marL="800100" lvl="1" indent="-342900" algn="ctr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dirty="0"/>
              <a:t>Multi-agency safeguarding approach </a:t>
            </a:r>
            <a:endParaRPr lang="en-GB" b="1" dirty="0">
              <a:solidFill>
                <a:srgbClr val="FF0000"/>
              </a:solidFill>
            </a:endParaRPr>
          </a:p>
          <a:p>
            <a:pPr marL="800100" lvl="1" indent="-342900" algn="ctr">
              <a:buFont typeface="Wingdings" panose="05000000000000000000" pitchFamily="2" charset="2"/>
              <a:buChar char="Ø"/>
              <a:defRPr sz="2200">
                <a:latin typeface="Arial"/>
              </a:defRPr>
            </a:pPr>
            <a:r>
              <a:rPr lang="en-GB" dirty="0"/>
              <a:t>Structured intervention as this may restore developmental stability.</a:t>
            </a: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B960EBDA-0D75-5CBA-CDE4-186E192699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(Beck,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sz="3400" b="1">
                <a:latin typeface="Arial"/>
              </a:defRPr>
            </a:pPr>
            <a:r>
              <a:rPr dirty="0">
                <a:highlight>
                  <a:srgbClr val="000000"/>
                </a:highlight>
              </a:rPr>
              <a:t>Strengths vs Limitations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F33327-5AD4-0B77-D14C-776FA791AFE0}"/>
              </a:ext>
            </a:extLst>
          </p:cNvPr>
          <p:cNvSpPr/>
          <p:nvPr/>
        </p:nvSpPr>
        <p:spPr>
          <a:xfrm>
            <a:off x="312420" y="1615440"/>
            <a:ext cx="3977640" cy="438912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Strong longitudinal evidence (Cassidy and Shaver, 2016).Clear clinical evidence demonstrates that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processes influences mental and physical factors for human beings</a:t>
            </a: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applications –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Applied in real-life professional practices such as fostering, social work etc.</a:t>
            </a: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Influence on Modern Psychology –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theory has shaped modern development such as clinical and trauma informed care.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C4537-1C23-17E9-901E-26F4955BBA1E}"/>
              </a:ext>
            </a:extLst>
          </p:cNvPr>
          <p:cNvSpPr/>
          <p:nvPr/>
        </p:nvSpPr>
        <p:spPr>
          <a:xfrm>
            <a:off x="4572000" y="1615440"/>
            <a:ext cx="3878668" cy="438912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Western cultural bias. Limited focus on socio-economic inequality –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not consider different cultures, poverty etc. </a:t>
            </a: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Attachment theory is valuable but insufficient in isolation –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not  fully consider broader factors such as cultural and environmental factors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260" y="99516"/>
            <a:ext cx="7269480" cy="897432"/>
          </a:xfrm>
        </p:spPr>
        <p:txBody>
          <a:bodyPr>
            <a:normAutofit/>
          </a:bodyPr>
          <a:lstStyle/>
          <a:p>
            <a:pPr>
              <a:defRPr sz="3400" b="1">
                <a:latin typeface="Arial"/>
              </a:defRPr>
            </a:pPr>
            <a:r>
              <a:rPr dirty="0">
                <a:highlight>
                  <a:srgbClr val="000000"/>
                </a:highlight>
              </a:rPr>
              <a:t>Risk vs Protective Factors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77F7F23-D19C-5AD6-4059-5C5B162635EB}"/>
              </a:ext>
            </a:extLst>
          </p:cNvPr>
          <p:cNvSpPr/>
          <p:nvPr/>
        </p:nvSpPr>
        <p:spPr>
          <a:xfrm>
            <a:off x="-107577" y="1074933"/>
            <a:ext cx="3759503" cy="4541992"/>
          </a:xfrm>
          <a:prstGeom prst="ellipse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Bereavement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Loss of primary attachment figure disrupts secure base.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Parentification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assumes adult caregiving roles is emotional burden.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Chronic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stress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Ongoing caregiving keeps stress system activated- impaired emotional regulation 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B326CE1-4526-8C04-7282-4396B35C3B98}"/>
              </a:ext>
            </a:extLst>
          </p:cNvPr>
          <p:cNvSpPr/>
          <p:nvPr/>
        </p:nvSpPr>
        <p:spPr>
          <a:xfrm>
            <a:off x="3651926" y="1555436"/>
            <a:ext cx="5411393" cy="4079419"/>
          </a:xfrm>
          <a:prstGeom prst="ellipse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>
                <a:latin typeface="Arial"/>
              </a:defRPr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Protective</a:t>
            </a:r>
          </a:p>
          <a:p>
            <a:pPr>
              <a:defRPr sz="2200">
                <a:latin typeface="Arial"/>
              </a:defRPr>
            </a:pPr>
            <a:r>
              <a:rPr lang="en-GB" sz="1600" dirty="0"/>
              <a:t>Consistent mentor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Provides a stable secure base.</a:t>
            </a:r>
          </a:p>
          <a:p>
            <a:pPr>
              <a:defRPr sz="2200">
                <a:latin typeface="Arial"/>
              </a:defRPr>
            </a:pPr>
            <a:r>
              <a:rPr lang="en-GB" sz="1600" dirty="0">
                <a:solidFill>
                  <a:schemeClr val="tx1"/>
                </a:solidFill>
              </a:rPr>
              <a:t>Emotional support services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counselling and young care groups reduces isolation.</a:t>
            </a:r>
          </a:p>
          <a:p>
            <a:pPr>
              <a:defRPr sz="2200">
                <a:latin typeface="Arial"/>
              </a:defRPr>
            </a:pPr>
            <a:r>
              <a:rPr lang="en-GB" sz="1600" dirty="0">
                <a:solidFill>
                  <a:schemeClr val="tx1"/>
                </a:solidFill>
              </a:rPr>
              <a:t>Respite care - 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lower caregiving burden allows engagement in normal adolescence.</a:t>
            </a:r>
          </a:p>
          <a:p>
            <a:pPr>
              <a:defRPr sz="2200">
                <a:latin typeface="Arial"/>
              </a:defRPr>
            </a:pPr>
            <a:r>
              <a:rPr lang="en-GB" sz="1600" dirty="0">
                <a:solidFill>
                  <a:schemeClr val="tx1"/>
                </a:solidFill>
              </a:rPr>
              <a:t>Therapy -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Helps challenge negative beliefs and build coping strategies.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5C10556-C960-4A0D-7A2C-BD49DD5ED4F6}"/>
              </a:ext>
            </a:extLst>
          </p:cNvPr>
          <p:cNvSpPr/>
          <p:nvPr/>
        </p:nvSpPr>
        <p:spPr>
          <a:xfrm>
            <a:off x="2177464" y="5111259"/>
            <a:ext cx="3639142" cy="1539648"/>
          </a:xfrm>
          <a:prstGeom prst="ellipse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defRPr sz="2200">
                <a:latin typeface="Arial"/>
              </a:defRPr>
            </a:pPr>
            <a:r>
              <a:rPr lang="en-GB" sz="1600" dirty="0"/>
              <a:t>Outcomes depend on balance between risk and protection.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A7A88C0-4C0E-392A-4BE3-9DA95060197B}"/>
              </a:ext>
            </a:extLst>
          </p:cNvPr>
          <p:cNvSpPr/>
          <p:nvPr/>
        </p:nvSpPr>
        <p:spPr>
          <a:xfrm>
            <a:off x="338681" y="374772"/>
            <a:ext cx="3409848" cy="1372343"/>
          </a:xfrm>
          <a:prstGeom prst="ellipse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CF06A8-9F6C-215E-A3D5-61E810289342}"/>
              </a:ext>
            </a:extLst>
          </p:cNvPr>
          <p:cNvSpPr/>
          <p:nvPr/>
        </p:nvSpPr>
        <p:spPr>
          <a:xfrm>
            <a:off x="567980" y="4310001"/>
            <a:ext cx="7053942" cy="2192437"/>
          </a:xfrm>
          <a:prstGeom prst="rect">
            <a:avLst/>
          </a:prstGeom>
          <a:pattFill prst="pct5">
            <a:fgClr>
              <a:schemeClr val="tx2">
                <a:lumMod val="2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>
                <a:latin typeface="Arial"/>
              </a:defRPr>
            </a:pPr>
            <a:r>
              <a:rPr lang="en-GB" dirty="0"/>
              <a:t>Jenny’s path separates from normative adolescence.</a:t>
            </a:r>
          </a:p>
          <a:p>
            <a:pPr lvl="1" algn="ctr">
              <a:defRPr sz="2200">
                <a:latin typeface="Arial"/>
              </a:defRPr>
            </a:pPr>
            <a:r>
              <a:rPr lang="en-GB" dirty="0"/>
              <a:t>Attachment disruption explains increased vulnerability.</a:t>
            </a:r>
          </a:p>
          <a:p>
            <a:pPr lvl="1" algn="ctr">
              <a:defRPr sz="2200">
                <a:latin typeface="Arial"/>
              </a:defRPr>
            </a:pPr>
            <a:r>
              <a:rPr lang="en-GB" dirty="0"/>
              <a:t>Nature and nurture interact dynamically.</a:t>
            </a:r>
          </a:p>
          <a:p>
            <a:pPr lvl="1" algn="ctr">
              <a:defRPr sz="2200">
                <a:latin typeface="Arial"/>
              </a:defRPr>
            </a:pPr>
            <a:r>
              <a:rPr lang="en-GB" dirty="0"/>
              <a:t>Early theory-informed intervention may alter developmental outcome.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191FF25-B228-ED9E-784E-8156B2D0BEC8}"/>
              </a:ext>
            </a:extLst>
          </p:cNvPr>
          <p:cNvSpPr/>
          <p:nvPr/>
        </p:nvSpPr>
        <p:spPr>
          <a:xfrm>
            <a:off x="341453" y="2057400"/>
            <a:ext cx="8461094" cy="4389699"/>
          </a:xfrm>
          <a:prstGeom prst="rect">
            <a:avLst/>
          </a:prstGeom>
          <a:pattFill prst="pct5">
            <a:fgClr>
              <a:schemeClr val="bg2">
                <a:lumMod val="50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>
                <a:latin typeface="Arial"/>
              </a:defRPr>
            </a:pPr>
            <a:r>
              <a:rPr lang="en-GB" sz="1600" dirty="0"/>
              <a:t>Ainsworth, M.D.S., Blehar, M.C., Waters, E. and Wall, S. (1978) Patterns of attachment. Hillsdale, NJ: Erlbaum.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Bowlby, J. (1969) Attachment and loss: Vol. 1. Attachment. London: Hogarth Press.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Bowlby, J. (1980) Loss: Sadness and depression. London: Hogarth Press.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Cassidy, J. and Shaver, P.R. (2016) Handbook of attachment: Theory, research and clinical applications. 3rd edn. New York: Guilford Press.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Cree, V.E. (2003) ‘Worries and problems of young carers’, Child &amp; Family Social Work, 8(4), pp. 301–309.</a:t>
            </a:r>
          </a:p>
          <a:p>
            <a:pPr lvl="1">
              <a:defRPr sz="2200">
                <a:latin typeface="Arial"/>
              </a:defRPr>
            </a:pPr>
            <a:r>
              <a:rPr lang="en-GB" sz="1600" dirty="0"/>
              <a:t>Steinberg, L. (2017) Adolescence.11th edn. New York: McGraw-Hill Education.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58A171B-EC0E-B540-74BF-4ADCE4F7B1FA}"/>
              </a:ext>
            </a:extLst>
          </p:cNvPr>
          <p:cNvSpPr/>
          <p:nvPr/>
        </p:nvSpPr>
        <p:spPr>
          <a:xfrm>
            <a:off x="653143" y="320606"/>
            <a:ext cx="3702934" cy="1289613"/>
          </a:xfrm>
          <a:prstGeom prst="ellipse">
            <a:avLst/>
          </a:prstGeom>
          <a:pattFill prst="weave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/>
                <a:cs typeface="Arial"/>
              </a:rPr>
              <a:t>References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D086BFE-6E6F-7BA7-7BFB-FD2E63E3E3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(Beck,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1513</TotalTime>
  <Words>1053</Words>
  <Application>Microsoft Office PowerPoint</Application>
  <PresentationFormat>On-screen Show (4:3)</PresentationFormat>
  <Paragraphs>100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Bookman Old Style</vt:lpstr>
      <vt:lpstr>Calibri</vt:lpstr>
      <vt:lpstr>Rockwell</vt:lpstr>
      <vt:lpstr>Times New Roman</vt:lpstr>
      <vt:lpstr>Wingdings</vt:lpstr>
      <vt:lpstr>Damask</vt:lpstr>
      <vt:lpstr>Module: LCHS4010  Psychology in Health and Social Care  Rajwinder Kaur – 2432689 06-02-2026 </vt:lpstr>
      <vt:lpstr>Community Support Plan for Jenny  (Age 16) A Comparative Lifespan Study Using Bowlby’s Attachment Theory</vt:lpstr>
      <vt:lpstr>Aim of Presentation</vt:lpstr>
      <vt:lpstr>Scenario Overview</vt:lpstr>
      <vt:lpstr>Overview of Attachment Theory</vt:lpstr>
      <vt:lpstr>Secure vs Insecure Attachment (Ainsworth et al., 1978)</vt:lpstr>
      <vt:lpstr>Normative Adolescence vs Jenny’s Development</vt:lpstr>
      <vt:lpstr>Nature vs Nurture Comparison</vt:lpstr>
      <vt:lpstr>Theory vs Practice</vt:lpstr>
      <vt:lpstr>Attachment-Informed Community Plan</vt:lpstr>
      <vt:lpstr>Strengths vs Limitations</vt:lpstr>
      <vt:lpstr>Risk vs Protective Factors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</dc:creator>
  <cp:keywords/>
  <dc:description>generated using python-pptx</dc:description>
  <cp:lastModifiedBy>Dilbaagh Singh</cp:lastModifiedBy>
  <cp:revision>11</cp:revision>
  <dcterms:created xsi:type="dcterms:W3CDTF">2013-01-27T09:14:16Z</dcterms:created>
  <dcterms:modified xsi:type="dcterms:W3CDTF">2026-02-15T01:21:28Z</dcterms:modified>
  <cp:category/>
</cp:coreProperties>
</file>