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46"/>
  </p:notesMasterIdLst>
  <p:handoutMasterIdLst>
    <p:handoutMasterId r:id="rId47"/>
  </p:handoutMasterIdLst>
  <p:sldIdLst>
    <p:sldId id="551" r:id="rId2"/>
    <p:sldId id="619" r:id="rId3"/>
    <p:sldId id="552" r:id="rId4"/>
    <p:sldId id="555" r:id="rId5"/>
    <p:sldId id="554" r:id="rId6"/>
    <p:sldId id="556" r:id="rId7"/>
    <p:sldId id="557" r:id="rId8"/>
    <p:sldId id="558" r:id="rId9"/>
    <p:sldId id="559" r:id="rId10"/>
    <p:sldId id="560" r:id="rId11"/>
    <p:sldId id="561" r:id="rId12"/>
    <p:sldId id="565" r:id="rId13"/>
    <p:sldId id="562" r:id="rId14"/>
    <p:sldId id="564" r:id="rId15"/>
    <p:sldId id="566" r:id="rId16"/>
    <p:sldId id="570" r:id="rId17"/>
    <p:sldId id="571" r:id="rId18"/>
    <p:sldId id="574" r:id="rId19"/>
    <p:sldId id="589" r:id="rId20"/>
    <p:sldId id="591" r:id="rId21"/>
    <p:sldId id="592" r:id="rId22"/>
    <p:sldId id="600" r:id="rId23"/>
    <p:sldId id="601" r:id="rId24"/>
    <p:sldId id="603" r:id="rId25"/>
    <p:sldId id="615" r:id="rId26"/>
    <p:sldId id="573" r:id="rId27"/>
    <p:sldId id="575" r:id="rId28"/>
    <p:sldId id="576" r:id="rId29"/>
    <p:sldId id="580" r:id="rId30"/>
    <p:sldId id="582" r:id="rId31"/>
    <p:sldId id="584" r:id="rId32"/>
    <p:sldId id="616" r:id="rId33"/>
    <p:sldId id="577" r:id="rId34"/>
    <p:sldId id="578" r:id="rId35"/>
    <p:sldId id="585" r:id="rId36"/>
    <p:sldId id="587" r:id="rId37"/>
    <p:sldId id="586" r:id="rId38"/>
    <p:sldId id="617" r:id="rId39"/>
    <p:sldId id="567" r:id="rId40"/>
    <p:sldId id="568" r:id="rId41"/>
    <p:sldId id="569" r:id="rId42"/>
    <p:sldId id="605" r:id="rId43"/>
    <p:sldId id="610" r:id="rId44"/>
    <p:sldId id="620" r:id="rId45"/>
  </p:sldIdLst>
  <p:sldSz cx="9144000" cy="6858000" type="screen4x3"/>
  <p:notesSz cx="6797675" cy="9926638"/>
  <p:defaultTextStyle>
    <a:defPPr>
      <a:defRPr lang="en-GB"/>
    </a:defPPr>
    <a:lvl1pPr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1pPr>
    <a:lvl2pPr marL="4572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2pPr>
    <a:lvl3pPr marL="9144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3pPr>
    <a:lvl4pPr marL="13716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4pPr>
    <a:lvl5pPr marL="1828800" algn="ctr" rtl="0" fontAlgn="base">
      <a:spcBef>
        <a:spcPct val="0"/>
      </a:spcBef>
      <a:spcAft>
        <a:spcPct val="0"/>
      </a:spcAft>
      <a:defRPr sz="3200" b="1" kern="1200">
        <a:solidFill>
          <a:schemeClr val="bg1"/>
        </a:solidFill>
        <a:latin typeface="Verdana" pitchFamily="34" charset="0"/>
        <a:ea typeface="ＭＳ Ｐゴシック" pitchFamily="-112" charset="-128"/>
        <a:cs typeface="+mn-cs"/>
      </a:defRPr>
    </a:lvl5pPr>
    <a:lvl6pPr marL="2286000" algn="l" defTabSz="914400" rtl="0" eaLnBrk="1" latinLnBrk="0" hangingPunct="1">
      <a:defRPr sz="3200" b="1" kern="1200">
        <a:solidFill>
          <a:schemeClr val="bg1"/>
        </a:solidFill>
        <a:latin typeface="Verdana" pitchFamily="34" charset="0"/>
        <a:ea typeface="ＭＳ Ｐゴシック" pitchFamily="-112" charset="-128"/>
        <a:cs typeface="+mn-cs"/>
      </a:defRPr>
    </a:lvl6pPr>
    <a:lvl7pPr marL="2743200" algn="l" defTabSz="914400" rtl="0" eaLnBrk="1" latinLnBrk="0" hangingPunct="1">
      <a:defRPr sz="3200" b="1" kern="1200">
        <a:solidFill>
          <a:schemeClr val="bg1"/>
        </a:solidFill>
        <a:latin typeface="Verdana" pitchFamily="34" charset="0"/>
        <a:ea typeface="ＭＳ Ｐゴシック" pitchFamily="-112" charset="-128"/>
        <a:cs typeface="+mn-cs"/>
      </a:defRPr>
    </a:lvl7pPr>
    <a:lvl8pPr marL="3200400" algn="l" defTabSz="914400" rtl="0" eaLnBrk="1" latinLnBrk="0" hangingPunct="1">
      <a:defRPr sz="3200" b="1" kern="1200">
        <a:solidFill>
          <a:schemeClr val="bg1"/>
        </a:solidFill>
        <a:latin typeface="Verdana" pitchFamily="34" charset="0"/>
        <a:ea typeface="ＭＳ Ｐゴシック" pitchFamily="-112" charset="-128"/>
        <a:cs typeface="+mn-cs"/>
      </a:defRPr>
    </a:lvl8pPr>
    <a:lvl9pPr marL="3657600" algn="l" defTabSz="914400" rtl="0" eaLnBrk="1" latinLnBrk="0" hangingPunct="1">
      <a:defRPr sz="3200" b="1" kern="1200">
        <a:solidFill>
          <a:schemeClr val="bg1"/>
        </a:solidFill>
        <a:latin typeface="Verdana" pitchFamily="34" charset="0"/>
        <a:ea typeface="ＭＳ Ｐゴシック" pitchFamily="-112" charset="-128"/>
        <a:cs typeface="+mn-cs"/>
      </a:defRPr>
    </a:lvl9pPr>
  </p:defaultTextStyle>
  <p:modifyVerifier cryptProviderType="rsaAES" cryptAlgorithmClass="hash" cryptAlgorithmType="typeAny" cryptAlgorithmSid="14" spinCount="100000" saltData="QRWuSd6pdDGiMoIm3dNeVA==" hashData="BNEGHCiWY4GFVzWCin8sFXy8nVZwpNin05w9t5rs6mNNEvGXVm+YrIPkbGfMpFtEDyUA0wfzF/+DydaBLIwzD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3333FF"/>
    <a:srgbClr val="FF3300"/>
    <a:srgbClr val="CC0066"/>
    <a:srgbClr val="003399"/>
    <a:srgbClr val="0033CC"/>
    <a:srgbClr val="CCCCFF"/>
    <a:srgbClr val="3366FF"/>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18446" autoAdjust="0"/>
    <p:restoredTop sz="65581" autoAdjust="0"/>
  </p:normalViewPr>
  <p:slideViewPr>
    <p:cSldViewPr>
      <p:cViewPr varScale="1">
        <p:scale>
          <a:sx n="75" d="100"/>
          <a:sy n="75" d="100"/>
        </p:scale>
        <p:origin x="2472"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p:scale>
          <a:sx n="75" d="100"/>
          <a:sy n="75" d="100"/>
        </p:scale>
        <p:origin x="2460" y="-64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0F76E-B7DE-4DAD-87AB-44BDC2051862}" type="doc">
      <dgm:prSet loTypeId="urn:microsoft.com/office/officeart/2005/8/layout/chevron2" loCatId="process" qsTypeId="urn:microsoft.com/office/officeart/2005/8/quickstyle/simple5" qsCatId="simple" csTypeId="urn:microsoft.com/office/officeart/2005/8/colors/colorful4" csCatId="colorful" phldr="1"/>
      <dgm:spPr/>
      <dgm:t>
        <a:bodyPr/>
        <a:lstStyle/>
        <a:p>
          <a:endParaRPr lang="en-GB"/>
        </a:p>
      </dgm:t>
    </dgm:pt>
    <dgm:pt modelId="{078212E2-770E-4209-86CD-2DB4483B279F}">
      <dgm:prSet phldrT="[Text]"/>
      <dgm:spPr>
        <a:xfrm rot="5400000">
          <a:off x="-169549" y="169590"/>
          <a:ext cx="1130328" cy="791230"/>
        </a:xfrm>
        <a:prstGeom prst="chevron">
          <a:avLst/>
        </a:prstGeom>
        <a:gradFill rotWithShape="0">
          <a:gsLst>
            <a:gs pos="0">
              <a:srgbClr val="FFC000">
                <a:hueOff val="0"/>
                <a:satOff val="0"/>
                <a:lumOff val="0"/>
                <a:alphaOff val="0"/>
                <a:satMod val="103000"/>
                <a:lumMod val="102000"/>
                <a:tint val="94000"/>
              </a:srgbClr>
            </a:gs>
            <a:gs pos="50000">
              <a:srgbClr val="FFC000">
                <a:hueOff val="0"/>
                <a:satOff val="0"/>
                <a:lumOff val="0"/>
                <a:alphaOff val="0"/>
                <a:satMod val="110000"/>
                <a:lumMod val="100000"/>
                <a:shade val="100000"/>
              </a:srgbClr>
            </a:gs>
            <a:gs pos="100000">
              <a:srgbClr val="FFC000">
                <a:hueOff val="0"/>
                <a:satOff val="0"/>
                <a:lumOff val="0"/>
                <a:alphaOff val="0"/>
                <a:lumMod val="99000"/>
                <a:satMod val="120000"/>
                <a:shade val="78000"/>
              </a:srgbClr>
            </a:gs>
          </a:gsLst>
          <a:lin ang="5400000" scaled="0"/>
        </a:gradFill>
        <a:ln w="6350" cap="flat" cmpd="sng" algn="ctr">
          <a:solidFill>
            <a:srgbClr val="FFC000">
              <a:hueOff val="0"/>
              <a:satOff val="0"/>
              <a:lumOff val="0"/>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smtClean="0">
              <a:solidFill>
                <a:sysClr val="windowText" lastClr="000000"/>
              </a:solidFill>
              <a:latin typeface="Calibri" panose="020F0502020204030204"/>
              <a:ea typeface="+mn-ea"/>
              <a:cs typeface="+mn-cs"/>
            </a:rPr>
            <a:t>1</a:t>
          </a:r>
          <a:r>
            <a:rPr lang="en-GB" b="1" baseline="30000" dirty="0" smtClean="0">
              <a:solidFill>
                <a:sysClr val="windowText" lastClr="000000"/>
              </a:solidFill>
              <a:latin typeface="Calibri" panose="020F0502020204030204"/>
              <a:ea typeface="+mn-ea"/>
              <a:cs typeface="+mn-cs"/>
            </a:rPr>
            <a:t>st</a:t>
          </a:r>
          <a:r>
            <a:rPr lang="en-GB" b="1" dirty="0" smtClean="0">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FA5A9B8F-07AC-46C0-AE98-0E3FFDCF9A24}" type="parTrans" cxnId="{93E3A5D6-F1E2-4B01-A455-903848AE9741}">
      <dgm:prSet/>
      <dgm:spPr/>
      <dgm:t>
        <a:bodyPr/>
        <a:lstStyle/>
        <a:p>
          <a:endParaRPr lang="en-GB"/>
        </a:p>
      </dgm:t>
    </dgm:pt>
    <dgm:pt modelId="{6C75868D-FF89-4DFB-8C12-CE25F1C02C79}" type="sibTrans" cxnId="{93E3A5D6-F1E2-4B01-A455-903848AE9741}">
      <dgm:prSet/>
      <dgm:spPr/>
      <dgm:t>
        <a:bodyPr/>
        <a:lstStyle/>
        <a:p>
          <a:endParaRPr lang="en-GB"/>
        </a:p>
      </dgm:t>
    </dgm:pt>
    <dgm:pt modelId="{B32C133D-AA6C-4BDC-9C9A-06259898D3E0}">
      <dgm:prSet phldrT="[Text]" custT="1"/>
      <dgm:spPr>
        <a:xfrm rot="5400000">
          <a:off x="4312734" y="-3521462"/>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0"/>
              <a:satOff val="0"/>
              <a:lumOff val="0"/>
              <a:alphaOff val="0"/>
            </a:srgbClr>
          </a:solidFill>
          <a:prstDash val="solid"/>
          <a:miter lim="800000"/>
        </a:ln>
        <a:effectLst/>
      </dgm:spPr>
      <dgm:t>
        <a:bodyPr/>
        <a:lstStyle/>
        <a:p>
          <a:r>
            <a:rPr lang="en-GB" sz="20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Troublemakers are written to and asked to stop offending behaviour.</a:t>
          </a:r>
          <a:endPar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gm:t>
    </dgm:pt>
    <dgm:pt modelId="{532C0F80-EFCE-4227-ABB4-76FC5CE65163}" type="parTrans" cxnId="{8D709F86-24E4-4DBB-A746-1F3B36AC5A6D}">
      <dgm:prSet/>
      <dgm:spPr/>
      <dgm:t>
        <a:bodyPr/>
        <a:lstStyle/>
        <a:p>
          <a:endParaRPr lang="en-GB"/>
        </a:p>
      </dgm:t>
    </dgm:pt>
    <dgm:pt modelId="{CC221DCF-FFC3-4D2D-B49F-4E76CF2ADA27}" type="sibTrans" cxnId="{8D709F86-24E4-4DBB-A746-1F3B36AC5A6D}">
      <dgm:prSet/>
      <dgm:spPr/>
      <dgm:t>
        <a:bodyPr/>
        <a:lstStyle/>
        <a:p>
          <a:endParaRPr lang="en-GB"/>
        </a:p>
      </dgm:t>
    </dgm:pt>
    <dgm:pt modelId="{4C2AB5A3-F0E8-45A8-ABAD-AEFE5D826876}">
      <dgm:prSet phldrT="[Text]"/>
      <dgm:spPr>
        <a:xfrm rot="5400000">
          <a:off x="-169549" y="1183131"/>
          <a:ext cx="1130328" cy="791230"/>
        </a:xfrm>
        <a:prstGeom prst="chevron">
          <a:avLst/>
        </a:prstGeom>
        <a:gradFill rotWithShape="0">
          <a:gsLst>
            <a:gs pos="0">
              <a:srgbClr val="FFC000">
                <a:hueOff val="2598923"/>
                <a:satOff val="-11992"/>
                <a:lumOff val="441"/>
                <a:alphaOff val="0"/>
                <a:satMod val="103000"/>
                <a:lumMod val="102000"/>
                <a:tint val="94000"/>
              </a:srgbClr>
            </a:gs>
            <a:gs pos="50000">
              <a:srgbClr val="FFC000">
                <a:hueOff val="2598923"/>
                <a:satOff val="-11992"/>
                <a:lumOff val="441"/>
                <a:alphaOff val="0"/>
                <a:satMod val="110000"/>
                <a:lumMod val="100000"/>
                <a:shade val="100000"/>
              </a:srgbClr>
            </a:gs>
            <a:gs pos="100000">
              <a:srgbClr val="FFC000">
                <a:hueOff val="2598923"/>
                <a:satOff val="-11992"/>
                <a:lumOff val="441"/>
                <a:alphaOff val="0"/>
                <a:lumMod val="99000"/>
                <a:satMod val="120000"/>
                <a:shade val="78000"/>
              </a:srgbClr>
            </a:gs>
          </a:gsLst>
          <a:lin ang="5400000" scaled="0"/>
        </a:gradFill>
        <a:ln w="6350" cap="flat" cmpd="sng" algn="ctr">
          <a:solidFill>
            <a:srgbClr val="FFC000">
              <a:hueOff val="2598923"/>
              <a:satOff val="-11992"/>
              <a:lumOff val="441"/>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smtClean="0">
              <a:solidFill>
                <a:sysClr val="windowText" lastClr="000000"/>
              </a:solidFill>
              <a:latin typeface="Calibri" panose="020F0502020204030204"/>
              <a:ea typeface="+mn-ea"/>
              <a:cs typeface="+mn-cs"/>
            </a:rPr>
            <a:t>2</a:t>
          </a:r>
          <a:r>
            <a:rPr lang="en-GB" b="1" baseline="30000" dirty="0" smtClean="0">
              <a:solidFill>
                <a:sysClr val="windowText" lastClr="000000"/>
              </a:solidFill>
              <a:latin typeface="Calibri" panose="020F0502020204030204"/>
              <a:ea typeface="+mn-ea"/>
              <a:cs typeface="+mn-cs"/>
            </a:rPr>
            <a:t>nd</a:t>
          </a:r>
          <a:r>
            <a:rPr lang="en-GB" b="1" dirty="0" smtClean="0">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B10A37F8-62B7-42D3-B050-7333E82665E0}" type="parTrans" cxnId="{9C397B7A-2F3E-4313-B84A-0D745EC2554F}">
      <dgm:prSet/>
      <dgm:spPr/>
      <dgm:t>
        <a:bodyPr/>
        <a:lstStyle/>
        <a:p>
          <a:endParaRPr lang="en-GB"/>
        </a:p>
      </dgm:t>
    </dgm:pt>
    <dgm:pt modelId="{AFED2FD9-8270-4150-8FF7-5677541EC767}" type="sibTrans" cxnId="{9C397B7A-2F3E-4313-B84A-0D745EC2554F}">
      <dgm:prSet/>
      <dgm:spPr/>
      <dgm:t>
        <a:bodyPr/>
        <a:lstStyle/>
        <a:p>
          <a:endParaRPr lang="en-GB"/>
        </a:p>
      </dgm:t>
    </dgm:pt>
    <dgm:pt modelId="{C7513895-049C-4EA7-A837-41727927EAD9}">
      <dgm:prSet phldrT="[Text]" custT="1"/>
      <dgm:spPr>
        <a:xfrm rot="5400000">
          <a:off x="4312734" y="-2507921"/>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2598923"/>
              <a:satOff val="-11992"/>
              <a:lumOff val="441"/>
              <a:alphaOff val="0"/>
            </a:srgbClr>
          </a:solidFill>
          <a:prstDash val="solid"/>
          <a:miter lim="800000"/>
        </a:ln>
        <a:effectLst/>
      </dgm:spPr>
      <dgm:t>
        <a:bodyPr/>
        <a:lstStyle/>
        <a:p>
          <a:r>
            <a:rPr lang="en-GB" sz="20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Continued bad behaviour will result in a further letter and visit by the police.</a:t>
          </a:r>
          <a:endPar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gm:t>
    </dgm:pt>
    <dgm:pt modelId="{3250F215-7462-4270-ADA0-C7388F7109CA}" type="parTrans" cxnId="{80389589-3FF2-47AB-A298-5AA0670EA72A}">
      <dgm:prSet/>
      <dgm:spPr/>
      <dgm:t>
        <a:bodyPr/>
        <a:lstStyle/>
        <a:p>
          <a:endParaRPr lang="en-GB"/>
        </a:p>
      </dgm:t>
    </dgm:pt>
    <dgm:pt modelId="{35E31755-1A6E-425A-83B9-BFB05DC1DCC8}" type="sibTrans" cxnId="{80389589-3FF2-47AB-A298-5AA0670EA72A}">
      <dgm:prSet/>
      <dgm:spPr/>
      <dgm:t>
        <a:bodyPr/>
        <a:lstStyle/>
        <a:p>
          <a:endParaRPr lang="en-GB"/>
        </a:p>
      </dgm:t>
    </dgm:pt>
    <dgm:pt modelId="{E739AA46-BC72-48E3-ABE3-4208508639E3}">
      <dgm:prSet phldrT="[Text]"/>
      <dgm:spPr>
        <a:xfrm rot="5400000">
          <a:off x="-169549" y="2196672"/>
          <a:ext cx="1130328" cy="791230"/>
        </a:xfrm>
        <a:prstGeom prst="chevron">
          <a:avLst/>
        </a:prstGeom>
        <a:gradFill rotWithShape="0">
          <a:gsLst>
            <a:gs pos="0">
              <a:srgbClr val="FFC000">
                <a:hueOff val="5197846"/>
                <a:satOff val="-23984"/>
                <a:lumOff val="883"/>
                <a:alphaOff val="0"/>
                <a:satMod val="103000"/>
                <a:lumMod val="102000"/>
                <a:tint val="94000"/>
              </a:srgbClr>
            </a:gs>
            <a:gs pos="50000">
              <a:srgbClr val="FFC000">
                <a:hueOff val="5197846"/>
                <a:satOff val="-23984"/>
                <a:lumOff val="883"/>
                <a:alphaOff val="0"/>
                <a:satMod val="110000"/>
                <a:lumMod val="100000"/>
                <a:shade val="100000"/>
              </a:srgbClr>
            </a:gs>
            <a:gs pos="100000">
              <a:srgbClr val="FFC000">
                <a:hueOff val="5197846"/>
                <a:satOff val="-23984"/>
                <a:lumOff val="883"/>
                <a:alphaOff val="0"/>
                <a:lumMod val="99000"/>
                <a:satMod val="120000"/>
                <a:shade val="78000"/>
              </a:srgbClr>
            </a:gs>
          </a:gsLst>
          <a:lin ang="5400000" scaled="0"/>
        </a:gradFill>
        <a:ln w="6350" cap="flat" cmpd="sng" algn="ctr">
          <a:solidFill>
            <a:srgbClr val="FFC000">
              <a:hueOff val="5197846"/>
              <a:satOff val="-23984"/>
              <a:lumOff val="883"/>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smtClean="0">
              <a:solidFill>
                <a:sysClr val="windowText" lastClr="000000"/>
              </a:solidFill>
              <a:latin typeface="Calibri" panose="020F0502020204030204"/>
              <a:ea typeface="+mn-ea"/>
              <a:cs typeface="+mn-cs"/>
            </a:rPr>
            <a:t>3</a:t>
          </a:r>
          <a:r>
            <a:rPr lang="en-GB" b="1" baseline="30000" dirty="0" smtClean="0">
              <a:solidFill>
                <a:sysClr val="windowText" lastClr="000000"/>
              </a:solidFill>
              <a:latin typeface="Calibri" panose="020F0502020204030204"/>
              <a:ea typeface="+mn-ea"/>
              <a:cs typeface="+mn-cs"/>
            </a:rPr>
            <a:t>rd</a:t>
          </a:r>
          <a:r>
            <a:rPr lang="en-GB" b="1" dirty="0" smtClean="0">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52937755-6F4B-475C-BCC2-4863378A7546}" type="parTrans" cxnId="{2F628836-297C-4C31-9E49-F7E0C9F48E9E}">
      <dgm:prSet/>
      <dgm:spPr/>
      <dgm:t>
        <a:bodyPr/>
        <a:lstStyle/>
        <a:p>
          <a:endParaRPr lang="en-GB"/>
        </a:p>
      </dgm:t>
    </dgm:pt>
    <dgm:pt modelId="{E4E63900-0F34-47BF-AFD4-2CAE6688443A}" type="sibTrans" cxnId="{2F628836-297C-4C31-9E49-F7E0C9F48E9E}">
      <dgm:prSet/>
      <dgm:spPr/>
      <dgm:t>
        <a:bodyPr/>
        <a:lstStyle/>
        <a:p>
          <a:endParaRPr lang="en-GB"/>
        </a:p>
      </dgm:t>
    </dgm:pt>
    <dgm:pt modelId="{222EF5B7-CA6D-421D-8948-6E36BE911879}">
      <dgm:prSet phldrT="[Text]" custT="1"/>
      <dgm:spPr>
        <a:xfrm rot="5400000">
          <a:off x="4312734" y="-1494380"/>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5197846"/>
              <a:satOff val="-23984"/>
              <a:lumOff val="883"/>
              <a:alphaOff val="0"/>
            </a:srgbClr>
          </a:solidFill>
          <a:prstDash val="solid"/>
          <a:miter lim="800000"/>
        </a:ln>
        <a:effectLst/>
      </dgm:spPr>
      <dgm:t>
        <a:bodyPr/>
        <a:lstStyle/>
        <a:p>
          <a:r>
            <a:rPr lang="en-GB" sz="20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 conference by police and other agencies, such as housing officers and youth workers, will lead to the 4th stage.</a:t>
          </a:r>
          <a:endPar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gm:t>
    </dgm:pt>
    <dgm:pt modelId="{D83CBF7D-9709-4B3D-9594-CD829EC228A2}" type="parTrans" cxnId="{005966AD-65C4-4469-AEFC-DF7F093411BB}">
      <dgm:prSet/>
      <dgm:spPr/>
      <dgm:t>
        <a:bodyPr/>
        <a:lstStyle/>
        <a:p>
          <a:endParaRPr lang="en-GB"/>
        </a:p>
      </dgm:t>
    </dgm:pt>
    <dgm:pt modelId="{19B7F0F4-96D1-49B6-9112-A2AD40B9311D}" type="sibTrans" cxnId="{005966AD-65C4-4469-AEFC-DF7F093411BB}">
      <dgm:prSet/>
      <dgm:spPr/>
      <dgm:t>
        <a:bodyPr/>
        <a:lstStyle/>
        <a:p>
          <a:endParaRPr lang="en-GB"/>
        </a:p>
      </dgm:t>
    </dgm:pt>
    <dgm:pt modelId="{129E732C-2349-4094-B031-E996AB8A3E20}">
      <dgm:prSet/>
      <dgm:spPr>
        <a:xfrm rot="5400000">
          <a:off x="-169549" y="3210214"/>
          <a:ext cx="1130328" cy="791230"/>
        </a:xfrm>
        <a:prstGeom prst="chevron">
          <a:avLst/>
        </a:prstGeom>
        <a:gradFill rotWithShape="0">
          <a:gsLst>
            <a:gs pos="0">
              <a:srgbClr val="FFC000">
                <a:hueOff val="7796769"/>
                <a:satOff val="-35976"/>
                <a:lumOff val="1324"/>
                <a:alphaOff val="0"/>
                <a:satMod val="103000"/>
                <a:lumMod val="102000"/>
                <a:tint val="94000"/>
              </a:srgbClr>
            </a:gs>
            <a:gs pos="50000">
              <a:srgbClr val="FFC000">
                <a:hueOff val="7796769"/>
                <a:satOff val="-35976"/>
                <a:lumOff val="1324"/>
                <a:alphaOff val="0"/>
                <a:satMod val="110000"/>
                <a:lumMod val="100000"/>
                <a:shade val="100000"/>
              </a:srgbClr>
            </a:gs>
            <a:gs pos="100000">
              <a:srgbClr val="FFC000">
                <a:hueOff val="7796769"/>
                <a:satOff val="-35976"/>
                <a:lumOff val="1324"/>
                <a:alphaOff val="0"/>
                <a:lumMod val="99000"/>
                <a:satMod val="120000"/>
                <a:shade val="78000"/>
              </a:srgbClr>
            </a:gs>
          </a:gsLst>
          <a:lin ang="5400000" scaled="0"/>
        </a:gradFill>
        <a:ln w="6350" cap="flat" cmpd="sng" algn="ctr">
          <a:solidFill>
            <a:srgbClr val="FFC000">
              <a:hueOff val="7796769"/>
              <a:satOff val="-35976"/>
              <a:lumOff val="1324"/>
              <a:alphaOff val="0"/>
            </a:srgbClr>
          </a:solidFill>
          <a:prstDash val="solid"/>
          <a:miter lim="800000"/>
        </a:ln>
        <a:effectLst>
          <a:outerShdw blurRad="57150" dist="19050" dir="5400000" algn="ctr" rotWithShape="0">
            <a:srgbClr val="000000">
              <a:alpha val="63000"/>
            </a:srgbClr>
          </a:outerShdw>
        </a:effectLst>
      </dgm:spPr>
      <dgm:t>
        <a:bodyPr/>
        <a:lstStyle/>
        <a:p>
          <a:r>
            <a:rPr lang="en-GB" b="1" smtClean="0">
              <a:solidFill>
                <a:sysClr val="windowText" lastClr="000000"/>
              </a:solidFill>
              <a:latin typeface="Calibri" panose="020F0502020204030204"/>
              <a:ea typeface="+mn-ea"/>
              <a:cs typeface="+mn-cs"/>
            </a:rPr>
            <a:t>4</a:t>
          </a:r>
          <a:r>
            <a:rPr lang="en-GB" b="1" baseline="30000" smtClean="0">
              <a:solidFill>
                <a:sysClr val="windowText" lastClr="000000"/>
              </a:solidFill>
              <a:latin typeface="Calibri" panose="020F0502020204030204"/>
              <a:ea typeface="+mn-ea"/>
              <a:cs typeface="+mn-cs"/>
            </a:rPr>
            <a:t>th</a:t>
          </a:r>
          <a:r>
            <a:rPr lang="en-GB" b="1" smtClean="0">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D35F8673-ECD6-48C1-B527-7D3EF83EB5F5}" type="parTrans" cxnId="{2174EDC6-42FD-4765-8BDD-1515AE7FF5B2}">
      <dgm:prSet/>
      <dgm:spPr/>
      <dgm:t>
        <a:bodyPr/>
        <a:lstStyle/>
        <a:p>
          <a:endParaRPr lang="en-GB"/>
        </a:p>
      </dgm:t>
    </dgm:pt>
    <dgm:pt modelId="{FDA81001-98E2-4E47-AE6C-E5B42413F52B}" type="sibTrans" cxnId="{2174EDC6-42FD-4765-8BDD-1515AE7FF5B2}">
      <dgm:prSet/>
      <dgm:spPr/>
      <dgm:t>
        <a:bodyPr/>
        <a:lstStyle/>
        <a:p>
          <a:endParaRPr lang="en-GB"/>
        </a:p>
      </dgm:t>
    </dgm:pt>
    <dgm:pt modelId="{76EED5CA-BDCE-4ADE-A133-1F88850F5FFC}">
      <dgm:prSet custT="1"/>
      <dgm:spPr>
        <a:xfrm rot="5400000">
          <a:off x="4312734" y="-480839"/>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7796769"/>
              <a:satOff val="-35976"/>
              <a:lumOff val="1324"/>
              <a:alphaOff val="0"/>
            </a:srgbClr>
          </a:solidFill>
          <a:prstDash val="solid"/>
          <a:miter lim="800000"/>
        </a:ln>
        <a:effectLst/>
      </dgm:spPr>
      <dgm:t>
        <a:bodyPr/>
        <a:lstStyle/>
        <a:p>
          <a:r>
            <a:rPr lang="en-GB" sz="20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Acceptable Behaviour Contract (ABC). If this is breached then…</a:t>
          </a:r>
          <a:endPar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gm:t>
    </dgm:pt>
    <dgm:pt modelId="{5C3EAE64-A89E-4E01-8464-096F025D17D2}" type="parTrans" cxnId="{66DD2B7C-5047-4D12-8F33-E7D2AB4349D9}">
      <dgm:prSet/>
      <dgm:spPr/>
      <dgm:t>
        <a:bodyPr/>
        <a:lstStyle/>
        <a:p>
          <a:endParaRPr lang="en-GB"/>
        </a:p>
      </dgm:t>
    </dgm:pt>
    <dgm:pt modelId="{090FDBE0-A85D-4F42-B0F0-4C49B9DD535B}" type="sibTrans" cxnId="{66DD2B7C-5047-4D12-8F33-E7D2AB4349D9}">
      <dgm:prSet/>
      <dgm:spPr/>
      <dgm:t>
        <a:bodyPr/>
        <a:lstStyle/>
        <a:p>
          <a:endParaRPr lang="en-GB"/>
        </a:p>
      </dgm:t>
    </dgm:pt>
    <dgm:pt modelId="{2AD2DB1D-9C65-4269-9800-F6B5582F75C1}">
      <dgm:prSet/>
      <dgm:spPr>
        <a:xfrm rot="5400000">
          <a:off x="-169549" y="4223755"/>
          <a:ext cx="1130328" cy="791230"/>
        </a:xfrm>
        <a:prstGeom prst="chevron">
          <a:avLst/>
        </a:prstGeom>
        <a:gradFill rotWithShape="0">
          <a:gsLst>
            <a:gs pos="0">
              <a:srgbClr val="FFC000">
                <a:hueOff val="10395692"/>
                <a:satOff val="-47968"/>
                <a:lumOff val="1765"/>
                <a:alphaOff val="0"/>
                <a:satMod val="103000"/>
                <a:lumMod val="102000"/>
                <a:tint val="94000"/>
              </a:srgbClr>
            </a:gs>
            <a:gs pos="50000">
              <a:srgbClr val="FFC000">
                <a:hueOff val="10395692"/>
                <a:satOff val="-47968"/>
                <a:lumOff val="1765"/>
                <a:alphaOff val="0"/>
                <a:satMod val="110000"/>
                <a:lumMod val="100000"/>
                <a:shade val="100000"/>
              </a:srgbClr>
            </a:gs>
            <a:gs pos="100000">
              <a:srgbClr val="FFC000">
                <a:hueOff val="10395692"/>
                <a:satOff val="-47968"/>
                <a:lumOff val="1765"/>
                <a:alphaOff val="0"/>
                <a:lumMod val="99000"/>
                <a:satMod val="120000"/>
                <a:shade val="78000"/>
              </a:srgbClr>
            </a:gs>
          </a:gsLst>
          <a:lin ang="5400000" scaled="0"/>
        </a:gradFill>
        <a:ln w="6350" cap="flat" cmpd="sng" algn="ctr">
          <a:solidFill>
            <a:srgbClr val="FFC000">
              <a:hueOff val="10395692"/>
              <a:satOff val="-47968"/>
              <a:lumOff val="1765"/>
              <a:alphaOff val="0"/>
            </a:srgbClr>
          </a:solidFill>
          <a:prstDash val="solid"/>
          <a:miter lim="800000"/>
        </a:ln>
        <a:effectLst>
          <a:outerShdw blurRad="57150" dist="19050" dir="5400000" algn="ctr" rotWithShape="0">
            <a:srgbClr val="000000">
              <a:alpha val="63000"/>
            </a:srgbClr>
          </a:outerShdw>
        </a:effectLst>
      </dgm:spPr>
      <dgm:t>
        <a:bodyPr/>
        <a:lstStyle/>
        <a:p>
          <a:r>
            <a:rPr lang="en-GB" b="1" dirty="0" smtClean="0">
              <a:solidFill>
                <a:sysClr val="windowText" lastClr="000000"/>
              </a:solidFill>
              <a:latin typeface="Calibri" panose="020F0502020204030204"/>
              <a:ea typeface="+mn-ea"/>
              <a:cs typeface="+mn-cs"/>
            </a:rPr>
            <a:t>5</a:t>
          </a:r>
          <a:r>
            <a:rPr lang="en-GB" b="1" baseline="30000" dirty="0" smtClean="0">
              <a:solidFill>
                <a:sysClr val="windowText" lastClr="000000"/>
              </a:solidFill>
              <a:latin typeface="Calibri" panose="020F0502020204030204"/>
              <a:ea typeface="+mn-ea"/>
              <a:cs typeface="+mn-cs"/>
            </a:rPr>
            <a:t>th</a:t>
          </a:r>
          <a:r>
            <a:rPr lang="en-GB" b="1" dirty="0" smtClean="0">
              <a:solidFill>
                <a:sysClr val="windowText" lastClr="000000"/>
              </a:solidFill>
              <a:latin typeface="Calibri" panose="020F0502020204030204"/>
              <a:ea typeface="+mn-ea"/>
              <a:cs typeface="+mn-cs"/>
            </a:rPr>
            <a:t> Stage</a:t>
          </a:r>
          <a:endParaRPr lang="en-GB" b="1" dirty="0">
            <a:solidFill>
              <a:sysClr val="windowText" lastClr="000000"/>
            </a:solidFill>
            <a:latin typeface="Calibri" panose="020F0502020204030204"/>
            <a:ea typeface="+mn-ea"/>
            <a:cs typeface="+mn-cs"/>
          </a:endParaRPr>
        </a:p>
      </dgm:t>
    </dgm:pt>
    <dgm:pt modelId="{3571F81B-39EC-4CFF-AF23-CA044AE64C46}" type="parTrans" cxnId="{8CA75EE5-0E2E-4A59-86B3-F4FBF42C1AAA}">
      <dgm:prSet/>
      <dgm:spPr/>
      <dgm:t>
        <a:bodyPr/>
        <a:lstStyle/>
        <a:p>
          <a:endParaRPr lang="en-GB"/>
        </a:p>
      </dgm:t>
    </dgm:pt>
    <dgm:pt modelId="{1C67A101-82D1-4978-AAE4-0C5852882669}" type="sibTrans" cxnId="{8CA75EE5-0E2E-4A59-86B3-F4FBF42C1AAA}">
      <dgm:prSet/>
      <dgm:spPr/>
      <dgm:t>
        <a:bodyPr/>
        <a:lstStyle/>
        <a:p>
          <a:endParaRPr lang="en-GB"/>
        </a:p>
      </dgm:t>
    </dgm:pt>
    <dgm:pt modelId="{768D448B-26EC-497E-8FE5-E3F6515B94DB}">
      <dgm:prSet custT="1"/>
      <dgm:spPr>
        <a:xfrm rot="5400000">
          <a:off x="4312734" y="532701"/>
          <a:ext cx="734713" cy="7777721"/>
        </a:xfrm>
        <a:prstGeom prst="round2SameRect">
          <a:avLst/>
        </a:prstGeom>
        <a:solidFill>
          <a:sysClr val="window" lastClr="FFFFFF">
            <a:alpha val="90000"/>
            <a:hueOff val="0"/>
            <a:satOff val="0"/>
            <a:lumOff val="0"/>
            <a:alphaOff val="0"/>
          </a:sysClr>
        </a:solidFill>
        <a:ln w="6350" cap="flat" cmpd="sng" algn="ctr">
          <a:solidFill>
            <a:srgbClr val="FFC000">
              <a:hueOff val="10395692"/>
              <a:satOff val="-47968"/>
              <a:lumOff val="1765"/>
              <a:alphaOff val="0"/>
            </a:srgbClr>
          </a:solidFill>
          <a:prstDash val="solid"/>
          <a:miter lim="800000"/>
        </a:ln>
        <a:effectLst/>
      </dgm:spPr>
      <dgm:t>
        <a:bodyPr/>
        <a:lstStyle/>
        <a:p>
          <a:r>
            <a:rPr lang="en-GB" sz="20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Civil Injunction/Criminal Behaviour Order</a:t>
          </a:r>
          <a:endParaRPr lang="en-GB" sz="20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gm:t>
    </dgm:pt>
    <dgm:pt modelId="{7628AEF8-5EF7-4260-8E2B-A8A1CBEC5AFA}" type="parTrans" cxnId="{BC1A2FB3-145D-4381-9883-94A7613D4460}">
      <dgm:prSet/>
      <dgm:spPr/>
      <dgm:t>
        <a:bodyPr/>
        <a:lstStyle/>
        <a:p>
          <a:endParaRPr lang="en-GB"/>
        </a:p>
      </dgm:t>
    </dgm:pt>
    <dgm:pt modelId="{585059E2-D089-4615-9287-3807FA89B980}" type="sibTrans" cxnId="{BC1A2FB3-145D-4381-9883-94A7613D4460}">
      <dgm:prSet/>
      <dgm:spPr/>
      <dgm:t>
        <a:bodyPr/>
        <a:lstStyle/>
        <a:p>
          <a:endParaRPr lang="en-GB"/>
        </a:p>
      </dgm:t>
    </dgm:pt>
    <dgm:pt modelId="{D0B0791D-D040-4D5B-999F-F7B5F1C08063}" type="pres">
      <dgm:prSet presAssocID="{9AF0F76E-B7DE-4DAD-87AB-44BDC2051862}" presName="linearFlow" presStyleCnt="0">
        <dgm:presLayoutVars>
          <dgm:dir/>
          <dgm:animLvl val="lvl"/>
          <dgm:resizeHandles val="exact"/>
        </dgm:presLayoutVars>
      </dgm:prSet>
      <dgm:spPr/>
      <dgm:t>
        <a:bodyPr/>
        <a:lstStyle/>
        <a:p>
          <a:endParaRPr lang="en-GB"/>
        </a:p>
      </dgm:t>
    </dgm:pt>
    <dgm:pt modelId="{A6C7B2D1-1535-4398-86B5-51F1BCBA6A98}" type="pres">
      <dgm:prSet presAssocID="{078212E2-770E-4209-86CD-2DB4483B279F}" presName="composite" presStyleCnt="0"/>
      <dgm:spPr/>
    </dgm:pt>
    <dgm:pt modelId="{820E9C1A-6D61-4723-9DF1-EDC0A831C3C2}" type="pres">
      <dgm:prSet presAssocID="{078212E2-770E-4209-86CD-2DB4483B279F}" presName="parentText" presStyleLbl="alignNode1" presStyleIdx="0" presStyleCnt="5" custLinFactNeighborY="-341">
        <dgm:presLayoutVars>
          <dgm:chMax val="1"/>
          <dgm:bulletEnabled val="1"/>
        </dgm:presLayoutVars>
      </dgm:prSet>
      <dgm:spPr/>
      <dgm:t>
        <a:bodyPr/>
        <a:lstStyle/>
        <a:p>
          <a:endParaRPr lang="en-GB"/>
        </a:p>
      </dgm:t>
    </dgm:pt>
    <dgm:pt modelId="{1CBA99F6-3A4E-47E9-8688-F3339D1F9AE2}" type="pres">
      <dgm:prSet presAssocID="{078212E2-770E-4209-86CD-2DB4483B279F}" presName="descendantText" presStyleLbl="alignAcc1" presStyleIdx="0" presStyleCnt="5" custLinFactNeighborX="168" custLinFactNeighborY="-2463">
        <dgm:presLayoutVars>
          <dgm:bulletEnabled val="1"/>
        </dgm:presLayoutVars>
      </dgm:prSet>
      <dgm:spPr/>
      <dgm:t>
        <a:bodyPr/>
        <a:lstStyle/>
        <a:p>
          <a:endParaRPr lang="en-GB"/>
        </a:p>
      </dgm:t>
    </dgm:pt>
    <dgm:pt modelId="{3F02D30C-DF92-4A2A-831E-17AB86F0115F}" type="pres">
      <dgm:prSet presAssocID="{6C75868D-FF89-4DFB-8C12-CE25F1C02C79}" presName="sp" presStyleCnt="0"/>
      <dgm:spPr/>
    </dgm:pt>
    <dgm:pt modelId="{31D7CF06-D35A-4522-A7B9-1D3B33873F11}" type="pres">
      <dgm:prSet presAssocID="{4C2AB5A3-F0E8-45A8-ABAD-AEFE5D826876}" presName="composite" presStyleCnt="0"/>
      <dgm:spPr/>
    </dgm:pt>
    <dgm:pt modelId="{4554CB6C-1612-49E2-9E4E-7FDCF030ED77}" type="pres">
      <dgm:prSet presAssocID="{4C2AB5A3-F0E8-45A8-ABAD-AEFE5D826876}" presName="parentText" presStyleLbl="alignNode1" presStyleIdx="1" presStyleCnt="5">
        <dgm:presLayoutVars>
          <dgm:chMax val="1"/>
          <dgm:bulletEnabled val="1"/>
        </dgm:presLayoutVars>
      </dgm:prSet>
      <dgm:spPr/>
      <dgm:t>
        <a:bodyPr/>
        <a:lstStyle/>
        <a:p>
          <a:endParaRPr lang="en-GB"/>
        </a:p>
      </dgm:t>
    </dgm:pt>
    <dgm:pt modelId="{EACBB86A-918F-4A96-93D8-1CE4FC11A428}" type="pres">
      <dgm:prSet presAssocID="{4C2AB5A3-F0E8-45A8-ABAD-AEFE5D826876}" presName="descendantText" presStyleLbl="alignAcc1" presStyleIdx="1" presStyleCnt="5" custScaleX="99011" custScaleY="98739">
        <dgm:presLayoutVars>
          <dgm:bulletEnabled val="1"/>
        </dgm:presLayoutVars>
      </dgm:prSet>
      <dgm:spPr/>
      <dgm:t>
        <a:bodyPr/>
        <a:lstStyle/>
        <a:p>
          <a:endParaRPr lang="en-GB"/>
        </a:p>
      </dgm:t>
    </dgm:pt>
    <dgm:pt modelId="{352EEE4E-1E4F-439C-B943-A7EB660DC9F9}" type="pres">
      <dgm:prSet presAssocID="{AFED2FD9-8270-4150-8FF7-5677541EC767}" presName="sp" presStyleCnt="0"/>
      <dgm:spPr/>
    </dgm:pt>
    <dgm:pt modelId="{F1456981-CB6A-4BAA-977E-C2E266341D8B}" type="pres">
      <dgm:prSet presAssocID="{E739AA46-BC72-48E3-ABE3-4208508639E3}" presName="composite" presStyleCnt="0"/>
      <dgm:spPr/>
    </dgm:pt>
    <dgm:pt modelId="{5764CF0C-0955-44FD-8340-21A82CF93BD9}" type="pres">
      <dgm:prSet presAssocID="{E739AA46-BC72-48E3-ABE3-4208508639E3}" presName="parentText" presStyleLbl="alignNode1" presStyleIdx="2" presStyleCnt="5">
        <dgm:presLayoutVars>
          <dgm:chMax val="1"/>
          <dgm:bulletEnabled val="1"/>
        </dgm:presLayoutVars>
      </dgm:prSet>
      <dgm:spPr/>
      <dgm:t>
        <a:bodyPr/>
        <a:lstStyle/>
        <a:p>
          <a:endParaRPr lang="en-GB"/>
        </a:p>
      </dgm:t>
    </dgm:pt>
    <dgm:pt modelId="{435E5BC0-D8EE-4E1F-8351-501E82C92916}" type="pres">
      <dgm:prSet presAssocID="{E739AA46-BC72-48E3-ABE3-4208508639E3}" presName="descendantText" presStyleLbl="alignAcc1" presStyleIdx="2" presStyleCnt="5">
        <dgm:presLayoutVars>
          <dgm:bulletEnabled val="1"/>
        </dgm:presLayoutVars>
      </dgm:prSet>
      <dgm:spPr/>
      <dgm:t>
        <a:bodyPr/>
        <a:lstStyle/>
        <a:p>
          <a:endParaRPr lang="en-GB"/>
        </a:p>
      </dgm:t>
    </dgm:pt>
    <dgm:pt modelId="{8667FAAD-EF0C-4556-B14B-BF13B4C9159E}" type="pres">
      <dgm:prSet presAssocID="{E4E63900-0F34-47BF-AFD4-2CAE6688443A}" presName="sp" presStyleCnt="0"/>
      <dgm:spPr/>
    </dgm:pt>
    <dgm:pt modelId="{40825E88-737C-4B8C-9259-8D8F34FA4FFC}" type="pres">
      <dgm:prSet presAssocID="{129E732C-2349-4094-B031-E996AB8A3E20}" presName="composite" presStyleCnt="0"/>
      <dgm:spPr/>
    </dgm:pt>
    <dgm:pt modelId="{196654C4-FA5A-4246-9994-0F0C421C3D96}" type="pres">
      <dgm:prSet presAssocID="{129E732C-2349-4094-B031-E996AB8A3E20}" presName="parentText" presStyleLbl="alignNode1" presStyleIdx="3" presStyleCnt="5">
        <dgm:presLayoutVars>
          <dgm:chMax val="1"/>
          <dgm:bulletEnabled val="1"/>
        </dgm:presLayoutVars>
      </dgm:prSet>
      <dgm:spPr/>
      <dgm:t>
        <a:bodyPr/>
        <a:lstStyle/>
        <a:p>
          <a:endParaRPr lang="en-GB"/>
        </a:p>
      </dgm:t>
    </dgm:pt>
    <dgm:pt modelId="{A836C8E3-D442-4C98-8238-749662890F0D}" type="pres">
      <dgm:prSet presAssocID="{129E732C-2349-4094-B031-E996AB8A3E20}" presName="descendantText" presStyleLbl="alignAcc1" presStyleIdx="3" presStyleCnt="5" custScaleX="100018" custScaleY="92216">
        <dgm:presLayoutVars>
          <dgm:bulletEnabled val="1"/>
        </dgm:presLayoutVars>
      </dgm:prSet>
      <dgm:spPr/>
      <dgm:t>
        <a:bodyPr/>
        <a:lstStyle/>
        <a:p>
          <a:endParaRPr lang="en-GB"/>
        </a:p>
      </dgm:t>
    </dgm:pt>
    <dgm:pt modelId="{24A852C2-FCE9-4648-A922-48115A601FD1}" type="pres">
      <dgm:prSet presAssocID="{FDA81001-98E2-4E47-AE6C-E5B42413F52B}" presName="sp" presStyleCnt="0"/>
      <dgm:spPr/>
    </dgm:pt>
    <dgm:pt modelId="{E36E17D9-108C-4648-BFCC-EC491C228C8E}" type="pres">
      <dgm:prSet presAssocID="{2AD2DB1D-9C65-4269-9800-F6B5582F75C1}" presName="composite" presStyleCnt="0"/>
      <dgm:spPr/>
    </dgm:pt>
    <dgm:pt modelId="{64C38FA5-6E0D-484F-B0E4-ADE0B6A75760}" type="pres">
      <dgm:prSet presAssocID="{2AD2DB1D-9C65-4269-9800-F6B5582F75C1}" presName="parentText" presStyleLbl="alignNode1" presStyleIdx="4" presStyleCnt="5">
        <dgm:presLayoutVars>
          <dgm:chMax val="1"/>
          <dgm:bulletEnabled val="1"/>
        </dgm:presLayoutVars>
      </dgm:prSet>
      <dgm:spPr/>
      <dgm:t>
        <a:bodyPr/>
        <a:lstStyle/>
        <a:p>
          <a:endParaRPr lang="en-GB"/>
        </a:p>
      </dgm:t>
    </dgm:pt>
    <dgm:pt modelId="{67691ED8-E6C5-40CB-A00D-478CCCE020F7}" type="pres">
      <dgm:prSet presAssocID="{2AD2DB1D-9C65-4269-9800-F6B5582F75C1}" presName="descendantText" presStyleLbl="alignAcc1" presStyleIdx="4" presStyleCnt="5" custScaleX="99962" custScaleY="102352" custLinFactNeighborX="-28" custLinFactNeighborY="13612">
        <dgm:presLayoutVars>
          <dgm:bulletEnabled val="1"/>
        </dgm:presLayoutVars>
      </dgm:prSet>
      <dgm:spPr/>
      <dgm:t>
        <a:bodyPr/>
        <a:lstStyle/>
        <a:p>
          <a:endParaRPr lang="en-GB"/>
        </a:p>
      </dgm:t>
    </dgm:pt>
  </dgm:ptLst>
  <dgm:cxnLst>
    <dgm:cxn modelId="{9C397B7A-2F3E-4313-B84A-0D745EC2554F}" srcId="{9AF0F76E-B7DE-4DAD-87AB-44BDC2051862}" destId="{4C2AB5A3-F0E8-45A8-ABAD-AEFE5D826876}" srcOrd="1" destOrd="0" parTransId="{B10A37F8-62B7-42D3-B050-7333E82665E0}" sibTransId="{AFED2FD9-8270-4150-8FF7-5677541EC767}"/>
    <dgm:cxn modelId="{80389589-3FF2-47AB-A298-5AA0670EA72A}" srcId="{4C2AB5A3-F0E8-45A8-ABAD-AEFE5D826876}" destId="{C7513895-049C-4EA7-A837-41727927EAD9}" srcOrd="0" destOrd="0" parTransId="{3250F215-7462-4270-ADA0-C7388F7109CA}" sibTransId="{35E31755-1A6E-425A-83B9-BFB05DC1DCC8}"/>
    <dgm:cxn modelId="{8D709F86-24E4-4DBB-A746-1F3B36AC5A6D}" srcId="{078212E2-770E-4209-86CD-2DB4483B279F}" destId="{B32C133D-AA6C-4BDC-9C9A-06259898D3E0}" srcOrd="0" destOrd="0" parTransId="{532C0F80-EFCE-4227-ABB4-76FC5CE65163}" sibTransId="{CC221DCF-FFC3-4D2D-B49F-4E76CF2ADA27}"/>
    <dgm:cxn modelId="{2174EDC6-42FD-4765-8BDD-1515AE7FF5B2}" srcId="{9AF0F76E-B7DE-4DAD-87AB-44BDC2051862}" destId="{129E732C-2349-4094-B031-E996AB8A3E20}" srcOrd="3" destOrd="0" parTransId="{D35F8673-ECD6-48C1-B527-7D3EF83EB5F5}" sibTransId="{FDA81001-98E2-4E47-AE6C-E5B42413F52B}"/>
    <dgm:cxn modelId="{B33FC00D-245E-4539-B721-5F8CD43D7CB3}" type="presOf" srcId="{078212E2-770E-4209-86CD-2DB4483B279F}" destId="{820E9C1A-6D61-4723-9DF1-EDC0A831C3C2}" srcOrd="0" destOrd="0" presId="urn:microsoft.com/office/officeart/2005/8/layout/chevron2"/>
    <dgm:cxn modelId="{86188989-895C-4F48-B7B3-C397503AE47E}" type="presOf" srcId="{129E732C-2349-4094-B031-E996AB8A3E20}" destId="{196654C4-FA5A-4246-9994-0F0C421C3D96}" srcOrd="0" destOrd="0" presId="urn:microsoft.com/office/officeart/2005/8/layout/chevron2"/>
    <dgm:cxn modelId="{9B000A33-4BDF-49C5-8516-BB52D6770F50}" type="presOf" srcId="{2AD2DB1D-9C65-4269-9800-F6B5582F75C1}" destId="{64C38FA5-6E0D-484F-B0E4-ADE0B6A75760}" srcOrd="0" destOrd="0" presId="urn:microsoft.com/office/officeart/2005/8/layout/chevron2"/>
    <dgm:cxn modelId="{66DD2B7C-5047-4D12-8F33-E7D2AB4349D9}" srcId="{129E732C-2349-4094-B031-E996AB8A3E20}" destId="{76EED5CA-BDCE-4ADE-A133-1F88850F5FFC}" srcOrd="0" destOrd="0" parTransId="{5C3EAE64-A89E-4E01-8464-096F025D17D2}" sibTransId="{090FDBE0-A85D-4F42-B0F0-4C49B9DD535B}"/>
    <dgm:cxn modelId="{47455D9F-170E-44E1-8A94-8F59D90FD688}" type="presOf" srcId="{222EF5B7-CA6D-421D-8948-6E36BE911879}" destId="{435E5BC0-D8EE-4E1F-8351-501E82C92916}" srcOrd="0" destOrd="0" presId="urn:microsoft.com/office/officeart/2005/8/layout/chevron2"/>
    <dgm:cxn modelId="{EABEE4A0-A94C-463D-B5B3-EE7F1C6A185C}" type="presOf" srcId="{C7513895-049C-4EA7-A837-41727927EAD9}" destId="{EACBB86A-918F-4A96-93D8-1CE4FC11A428}" srcOrd="0" destOrd="0" presId="urn:microsoft.com/office/officeart/2005/8/layout/chevron2"/>
    <dgm:cxn modelId="{54B78910-50DB-4A54-A9F9-FA0E80CB1F2F}" type="presOf" srcId="{76EED5CA-BDCE-4ADE-A133-1F88850F5FFC}" destId="{A836C8E3-D442-4C98-8238-749662890F0D}" srcOrd="0" destOrd="0" presId="urn:microsoft.com/office/officeart/2005/8/layout/chevron2"/>
    <dgm:cxn modelId="{60B53B36-DDC6-42BD-B8C5-EAC141784F23}" type="presOf" srcId="{768D448B-26EC-497E-8FE5-E3F6515B94DB}" destId="{67691ED8-E6C5-40CB-A00D-478CCCE020F7}" srcOrd="0" destOrd="0" presId="urn:microsoft.com/office/officeart/2005/8/layout/chevron2"/>
    <dgm:cxn modelId="{8CA75EE5-0E2E-4A59-86B3-F4FBF42C1AAA}" srcId="{9AF0F76E-B7DE-4DAD-87AB-44BDC2051862}" destId="{2AD2DB1D-9C65-4269-9800-F6B5582F75C1}" srcOrd="4" destOrd="0" parTransId="{3571F81B-39EC-4CFF-AF23-CA044AE64C46}" sibTransId="{1C67A101-82D1-4978-AAE4-0C5852882669}"/>
    <dgm:cxn modelId="{7BBAA5EC-FE3D-4856-87C9-6648B9C3955D}" type="presOf" srcId="{9AF0F76E-B7DE-4DAD-87AB-44BDC2051862}" destId="{D0B0791D-D040-4D5B-999F-F7B5F1C08063}" srcOrd="0" destOrd="0" presId="urn:microsoft.com/office/officeart/2005/8/layout/chevron2"/>
    <dgm:cxn modelId="{93E3A5D6-F1E2-4B01-A455-903848AE9741}" srcId="{9AF0F76E-B7DE-4DAD-87AB-44BDC2051862}" destId="{078212E2-770E-4209-86CD-2DB4483B279F}" srcOrd="0" destOrd="0" parTransId="{FA5A9B8F-07AC-46C0-AE98-0E3FFDCF9A24}" sibTransId="{6C75868D-FF89-4DFB-8C12-CE25F1C02C79}"/>
    <dgm:cxn modelId="{2F628836-297C-4C31-9E49-F7E0C9F48E9E}" srcId="{9AF0F76E-B7DE-4DAD-87AB-44BDC2051862}" destId="{E739AA46-BC72-48E3-ABE3-4208508639E3}" srcOrd="2" destOrd="0" parTransId="{52937755-6F4B-475C-BCC2-4863378A7546}" sibTransId="{E4E63900-0F34-47BF-AFD4-2CAE6688443A}"/>
    <dgm:cxn modelId="{BC1A2FB3-145D-4381-9883-94A7613D4460}" srcId="{2AD2DB1D-9C65-4269-9800-F6B5582F75C1}" destId="{768D448B-26EC-497E-8FE5-E3F6515B94DB}" srcOrd="0" destOrd="0" parTransId="{7628AEF8-5EF7-4260-8E2B-A8A1CBEC5AFA}" sibTransId="{585059E2-D089-4615-9287-3807FA89B980}"/>
    <dgm:cxn modelId="{7D3C63DB-FC21-4286-8E3A-D389FEA19FF3}" type="presOf" srcId="{B32C133D-AA6C-4BDC-9C9A-06259898D3E0}" destId="{1CBA99F6-3A4E-47E9-8688-F3339D1F9AE2}" srcOrd="0" destOrd="0" presId="urn:microsoft.com/office/officeart/2005/8/layout/chevron2"/>
    <dgm:cxn modelId="{3D616D84-0F35-447F-9936-DB63FA438B27}" type="presOf" srcId="{E739AA46-BC72-48E3-ABE3-4208508639E3}" destId="{5764CF0C-0955-44FD-8340-21A82CF93BD9}" srcOrd="0" destOrd="0" presId="urn:microsoft.com/office/officeart/2005/8/layout/chevron2"/>
    <dgm:cxn modelId="{08C1E835-EB3E-4DBA-BE21-2308701A8D28}" type="presOf" srcId="{4C2AB5A3-F0E8-45A8-ABAD-AEFE5D826876}" destId="{4554CB6C-1612-49E2-9E4E-7FDCF030ED77}" srcOrd="0" destOrd="0" presId="urn:microsoft.com/office/officeart/2005/8/layout/chevron2"/>
    <dgm:cxn modelId="{005966AD-65C4-4469-AEFC-DF7F093411BB}" srcId="{E739AA46-BC72-48E3-ABE3-4208508639E3}" destId="{222EF5B7-CA6D-421D-8948-6E36BE911879}" srcOrd="0" destOrd="0" parTransId="{D83CBF7D-9709-4B3D-9594-CD829EC228A2}" sibTransId="{19B7F0F4-96D1-49B6-9112-A2AD40B9311D}"/>
    <dgm:cxn modelId="{03DB54E5-C4E6-4059-B3BD-0799BE630B4D}" type="presParOf" srcId="{D0B0791D-D040-4D5B-999F-F7B5F1C08063}" destId="{A6C7B2D1-1535-4398-86B5-51F1BCBA6A98}" srcOrd="0" destOrd="0" presId="urn:microsoft.com/office/officeart/2005/8/layout/chevron2"/>
    <dgm:cxn modelId="{D2DDCA82-4A2E-4A02-B598-8CB3A74608D9}" type="presParOf" srcId="{A6C7B2D1-1535-4398-86B5-51F1BCBA6A98}" destId="{820E9C1A-6D61-4723-9DF1-EDC0A831C3C2}" srcOrd="0" destOrd="0" presId="urn:microsoft.com/office/officeart/2005/8/layout/chevron2"/>
    <dgm:cxn modelId="{C8D9E3C9-841C-475B-B491-37A70EA541CE}" type="presParOf" srcId="{A6C7B2D1-1535-4398-86B5-51F1BCBA6A98}" destId="{1CBA99F6-3A4E-47E9-8688-F3339D1F9AE2}" srcOrd="1" destOrd="0" presId="urn:microsoft.com/office/officeart/2005/8/layout/chevron2"/>
    <dgm:cxn modelId="{ECA96DA8-1A41-4551-95C3-89EEB6EBA0A2}" type="presParOf" srcId="{D0B0791D-D040-4D5B-999F-F7B5F1C08063}" destId="{3F02D30C-DF92-4A2A-831E-17AB86F0115F}" srcOrd="1" destOrd="0" presId="urn:microsoft.com/office/officeart/2005/8/layout/chevron2"/>
    <dgm:cxn modelId="{DD24088C-2619-4147-A3E6-625A01DA8F67}" type="presParOf" srcId="{D0B0791D-D040-4D5B-999F-F7B5F1C08063}" destId="{31D7CF06-D35A-4522-A7B9-1D3B33873F11}" srcOrd="2" destOrd="0" presId="urn:microsoft.com/office/officeart/2005/8/layout/chevron2"/>
    <dgm:cxn modelId="{505385D0-F3A2-431C-BB36-5908527F7314}" type="presParOf" srcId="{31D7CF06-D35A-4522-A7B9-1D3B33873F11}" destId="{4554CB6C-1612-49E2-9E4E-7FDCF030ED77}" srcOrd="0" destOrd="0" presId="urn:microsoft.com/office/officeart/2005/8/layout/chevron2"/>
    <dgm:cxn modelId="{8ABCEF80-D3B5-4B2E-9A74-A3E7B16553F7}" type="presParOf" srcId="{31D7CF06-D35A-4522-A7B9-1D3B33873F11}" destId="{EACBB86A-918F-4A96-93D8-1CE4FC11A428}" srcOrd="1" destOrd="0" presId="urn:microsoft.com/office/officeart/2005/8/layout/chevron2"/>
    <dgm:cxn modelId="{5C2E3464-D11B-470B-9346-442F9AB81673}" type="presParOf" srcId="{D0B0791D-D040-4D5B-999F-F7B5F1C08063}" destId="{352EEE4E-1E4F-439C-B943-A7EB660DC9F9}" srcOrd="3" destOrd="0" presId="urn:microsoft.com/office/officeart/2005/8/layout/chevron2"/>
    <dgm:cxn modelId="{C892F1E3-C8E8-4CFE-A69F-D48AA5ED90D4}" type="presParOf" srcId="{D0B0791D-D040-4D5B-999F-F7B5F1C08063}" destId="{F1456981-CB6A-4BAA-977E-C2E266341D8B}" srcOrd="4" destOrd="0" presId="urn:microsoft.com/office/officeart/2005/8/layout/chevron2"/>
    <dgm:cxn modelId="{3C16E85D-A7AA-4F2F-BBAD-D75BF780DAE6}" type="presParOf" srcId="{F1456981-CB6A-4BAA-977E-C2E266341D8B}" destId="{5764CF0C-0955-44FD-8340-21A82CF93BD9}" srcOrd="0" destOrd="0" presId="urn:microsoft.com/office/officeart/2005/8/layout/chevron2"/>
    <dgm:cxn modelId="{B4C0F680-A3F9-4541-AA50-337F0D6404DC}" type="presParOf" srcId="{F1456981-CB6A-4BAA-977E-C2E266341D8B}" destId="{435E5BC0-D8EE-4E1F-8351-501E82C92916}" srcOrd="1" destOrd="0" presId="urn:microsoft.com/office/officeart/2005/8/layout/chevron2"/>
    <dgm:cxn modelId="{E7B3B4E1-7E58-4D15-9268-96841E1A4A2F}" type="presParOf" srcId="{D0B0791D-D040-4D5B-999F-F7B5F1C08063}" destId="{8667FAAD-EF0C-4556-B14B-BF13B4C9159E}" srcOrd="5" destOrd="0" presId="urn:microsoft.com/office/officeart/2005/8/layout/chevron2"/>
    <dgm:cxn modelId="{AA9D67F7-DBFB-4D2E-839A-8DC04A2F2A9B}" type="presParOf" srcId="{D0B0791D-D040-4D5B-999F-F7B5F1C08063}" destId="{40825E88-737C-4B8C-9259-8D8F34FA4FFC}" srcOrd="6" destOrd="0" presId="urn:microsoft.com/office/officeart/2005/8/layout/chevron2"/>
    <dgm:cxn modelId="{4B7D7346-3726-4130-B908-EA345B78D48E}" type="presParOf" srcId="{40825E88-737C-4B8C-9259-8D8F34FA4FFC}" destId="{196654C4-FA5A-4246-9994-0F0C421C3D96}" srcOrd="0" destOrd="0" presId="urn:microsoft.com/office/officeart/2005/8/layout/chevron2"/>
    <dgm:cxn modelId="{09A64F66-58FC-41ED-9AF3-5E11292516E8}" type="presParOf" srcId="{40825E88-737C-4B8C-9259-8D8F34FA4FFC}" destId="{A836C8E3-D442-4C98-8238-749662890F0D}" srcOrd="1" destOrd="0" presId="urn:microsoft.com/office/officeart/2005/8/layout/chevron2"/>
    <dgm:cxn modelId="{3834D274-A351-41A1-B8A2-AF20927B9E16}" type="presParOf" srcId="{D0B0791D-D040-4D5B-999F-F7B5F1C08063}" destId="{24A852C2-FCE9-4648-A922-48115A601FD1}" srcOrd="7" destOrd="0" presId="urn:microsoft.com/office/officeart/2005/8/layout/chevron2"/>
    <dgm:cxn modelId="{782BED0F-D52F-4540-AA20-C375BD3DCB9F}" type="presParOf" srcId="{D0B0791D-D040-4D5B-999F-F7B5F1C08063}" destId="{E36E17D9-108C-4648-BFCC-EC491C228C8E}" srcOrd="8" destOrd="0" presId="urn:microsoft.com/office/officeart/2005/8/layout/chevron2"/>
    <dgm:cxn modelId="{457B5A89-BF72-4628-B54C-C98A6CA8D4A1}" type="presParOf" srcId="{E36E17D9-108C-4648-BFCC-EC491C228C8E}" destId="{64C38FA5-6E0D-484F-B0E4-ADE0B6A75760}" srcOrd="0" destOrd="0" presId="urn:microsoft.com/office/officeart/2005/8/layout/chevron2"/>
    <dgm:cxn modelId="{428E684D-C728-4492-A6B9-CA2C2716E367}" type="presParOf" srcId="{E36E17D9-108C-4648-BFCC-EC491C228C8E}" destId="{67691ED8-E6C5-40CB-A00D-478CCCE020F7}"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0E9C1A-6D61-4723-9DF1-EDC0A831C3C2}">
      <dsp:nvSpPr>
        <dsp:cNvPr id="0" name=""/>
        <dsp:cNvSpPr/>
      </dsp:nvSpPr>
      <dsp:spPr>
        <a:xfrm rot="5400000">
          <a:off x="-154756" y="155720"/>
          <a:ext cx="1029590" cy="720713"/>
        </a:xfrm>
        <a:prstGeom prst="chevron">
          <a:avLst/>
        </a:prstGeom>
        <a:gradFill rotWithShape="0">
          <a:gsLst>
            <a:gs pos="0">
              <a:srgbClr val="FFC000">
                <a:hueOff val="0"/>
                <a:satOff val="0"/>
                <a:lumOff val="0"/>
                <a:alphaOff val="0"/>
                <a:satMod val="103000"/>
                <a:lumMod val="102000"/>
                <a:tint val="94000"/>
              </a:srgbClr>
            </a:gs>
            <a:gs pos="50000">
              <a:srgbClr val="FFC000">
                <a:hueOff val="0"/>
                <a:satOff val="0"/>
                <a:lumOff val="0"/>
                <a:alphaOff val="0"/>
                <a:satMod val="110000"/>
                <a:lumMod val="100000"/>
                <a:shade val="100000"/>
              </a:srgbClr>
            </a:gs>
            <a:gs pos="100000">
              <a:srgbClr val="FFC000">
                <a:hueOff val="0"/>
                <a:satOff val="0"/>
                <a:lumOff val="0"/>
                <a:alphaOff val="0"/>
                <a:lumMod val="99000"/>
                <a:satMod val="120000"/>
                <a:shade val="78000"/>
              </a:srgbClr>
            </a:gs>
          </a:gsLst>
          <a:lin ang="5400000" scaled="0"/>
        </a:gradFill>
        <a:ln w="6350" cap="flat" cmpd="sng" algn="ctr">
          <a:solidFill>
            <a:srgbClr val="FFC000">
              <a:hueOff val="0"/>
              <a:satOff val="0"/>
              <a:lumOff val="0"/>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ysClr val="windowText" lastClr="000000"/>
              </a:solidFill>
              <a:latin typeface="Calibri" panose="020F0502020204030204"/>
              <a:ea typeface="+mn-ea"/>
              <a:cs typeface="+mn-cs"/>
            </a:rPr>
            <a:t>1</a:t>
          </a:r>
          <a:r>
            <a:rPr lang="en-GB" sz="1400" b="1" kern="1200" baseline="30000" dirty="0" smtClean="0">
              <a:solidFill>
                <a:sysClr val="windowText" lastClr="000000"/>
              </a:solidFill>
              <a:latin typeface="Calibri" panose="020F0502020204030204"/>
              <a:ea typeface="+mn-ea"/>
              <a:cs typeface="+mn-cs"/>
            </a:rPr>
            <a:t>st</a:t>
          </a:r>
          <a:r>
            <a:rPr lang="en-GB" sz="1400" b="1" kern="1200" dirty="0" smtClean="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361639"/>
        <a:ext cx="720713" cy="308877"/>
      </dsp:txXfrm>
    </dsp:sp>
    <dsp:sp modelId="{1CBA99F6-3A4E-47E9-8688-F3339D1F9AE2}">
      <dsp:nvSpPr>
        <dsp:cNvPr id="0" name=""/>
        <dsp:cNvSpPr/>
      </dsp:nvSpPr>
      <dsp:spPr>
        <a:xfrm rot="5400000">
          <a:off x="3914171" y="-3193458"/>
          <a:ext cx="669233" cy="7056150"/>
        </a:xfrm>
        <a:prstGeom prst="round2SameRect">
          <a:avLst/>
        </a:prstGeom>
        <a:solidFill>
          <a:sysClr val="window" lastClr="FFFFFF">
            <a:alpha val="90000"/>
            <a:hueOff val="0"/>
            <a:satOff val="0"/>
            <a:lumOff val="0"/>
            <a:alphaOff val="0"/>
          </a:sysClr>
        </a:solidFill>
        <a:ln w="6350" cap="flat" cmpd="sng" algn="ctr">
          <a:solidFill>
            <a:srgbClr val="FFC000">
              <a:hueOff val="0"/>
              <a:satOff val="0"/>
              <a:lumOff val="0"/>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Troublemakers are written to and asked to stop offending behaviour.</a:t>
          </a:r>
          <a:endPar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sp:txBody>
      <dsp:txXfrm rot="-5400000">
        <a:off x="720713" y="32669"/>
        <a:ext cx="7023481" cy="603895"/>
      </dsp:txXfrm>
    </dsp:sp>
    <dsp:sp modelId="{4554CB6C-1612-49E2-9E4E-7FDCF030ED77}">
      <dsp:nvSpPr>
        <dsp:cNvPr id="0" name=""/>
        <dsp:cNvSpPr/>
      </dsp:nvSpPr>
      <dsp:spPr>
        <a:xfrm rot="5400000">
          <a:off x="-154756" y="1071364"/>
          <a:ext cx="1029590" cy="720713"/>
        </a:xfrm>
        <a:prstGeom prst="chevron">
          <a:avLst/>
        </a:prstGeom>
        <a:gradFill rotWithShape="0">
          <a:gsLst>
            <a:gs pos="0">
              <a:srgbClr val="FFC000">
                <a:hueOff val="2598923"/>
                <a:satOff val="-11992"/>
                <a:lumOff val="441"/>
                <a:alphaOff val="0"/>
                <a:satMod val="103000"/>
                <a:lumMod val="102000"/>
                <a:tint val="94000"/>
              </a:srgbClr>
            </a:gs>
            <a:gs pos="50000">
              <a:srgbClr val="FFC000">
                <a:hueOff val="2598923"/>
                <a:satOff val="-11992"/>
                <a:lumOff val="441"/>
                <a:alphaOff val="0"/>
                <a:satMod val="110000"/>
                <a:lumMod val="100000"/>
                <a:shade val="100000"/>
              </a:srgbClr>
            </a:gs>
            <a:gs pos="100000">
              <a:srgbClr val="FFC000">
                <a:hueOff val="2598923"/>
                <a:satOff val="-11992"/>
                <a:lumOff val="441"/>
                <a:alphaOff val="0"/>
                <a:lumMod val="99000"/>
                <a:satMod val="120000"/>
                <a:shade val="78000"/>
              </a:srgbClr>
            </a:gs>
          </a:gsLst>
          <a:lin ang="5400000" scaled="0"/>
        </a:gradFill>
        <a:ln w="6350" cap="flat" cmpd="sng" algn="ctr">
          <a:solidFill>
            <a:srgbClr val="FFC000">
              <a:hueOff val="2598923"/>
              <a:satOff val="-11992"/>
              <a:lumOff val="441"/>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ysClr val="windowText" lastClr="000000"/>
              </a:solidFill>
              <a:latin typeface="Calibri" panose="020F0502020204030204"/>
              <a:ea typeface="+mn-ea"/>
              <a:cs typeface="+mn-cs"/>
            </a:rPr>
            <a:t>2</a:t>
          </a:r>
          <a:r>
            <a:rPr lang="en-GB" sz="1400" b="1" kern="1200" baseline="30000" dirty="0" smtClean="0">
              <a:solidFill>
                <a:sysClr val="windowText" lastClr="000000"/>
              </a:solidFill>
              <a:latin typeface="Calibri" panose="020F0502020204030204"/>
              <a:ea typeface="+mn-ea"/>
              <a:cs typeface="+mn-cs"/>
            </a:rPr>
            <a:t>nd</a:t>
          </a:r>
          <a:r>
            <a:rPr lang="en-GB" sz="1400" b="1" kern="1200" dirty="0" smtClean="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1277283"/>
        <a:ext cx="720713" cy="308877"/>
      </dsp:txXfrm>
    </dsp:sp>
    <dsp:sp modelId="{EACBB86A-918F-4A96-93D8-1CE4FC11A428}">
      <dsp:nvSpPr>
        <dsp:cNvPr id="0" name=""/>
        <dsp:cNvSpPr/>
      </dsp:nvSpPr>
      <dsp:spPr>
        <a:xfrm rot="5400000">
          <a:off x="3918073" y="-2241640"/>
          <a:ext cx="660794" cy="6986365"/>
        </a:xfrm>
        <a:prstGeom prst="round2SameRect">
          <a:avLst/>
        </a:prstGeom>
        <a:solidFill>
          <a:sysClr val="window" lastClr="FFFFFF">
            <a:alpha val="90000"/>
            <a:hueOff val="0"/>
            <a:satOff val="0"/>
            <a:lumOff val="0"/>
            <a:alphaOff val="0"/>
          </a:sysClr>
        </a:solidFill>
        <a:ln w="6350" cap="flat" cmpd="sng" algn="ctr">
          <a:solidFill>
            <a:srgbClr val="FFC000">
              <a:hueOff val="2598923"/>
              <a:satOff val="-11992"/>
              <a:lumOff val="441"/>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Continued bad behaviour will result in a further letter and visit by the police.</a:t>
          </a:r>
          <a:endPar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sp:txBody>
      <dsp:txXfrm rot="-5400000">
        <a:off x="755288" y="953402"/>
        <a:ext cx="6954108" cy="596280"/>
      </dsp:txXfrm>
    </dsp:sp>
    <dsp:sp modelId="{5764CF0C-0955-44FD-8340-21A82CF93BD9}">
      <dsp:nvSpPr>
        <dsp:cNvPr id="0" name=""/>
        <dsp:cNvSpPr/>
      </dsp:nvSpPr>
      <dsp:spPr>
        <a:xfrm rot="5400000">
          <a:off x="-154756" y="1983496"/>
          <a:ext cx="1029590" cy="720713"/>
        </a:xfrm>
        <a:prstGeom prst="chevron">
          <a:avLst/>
        </a:prstGeom>
        <a:gradFill rotWithShape="0">
          <a:gsLst>
            <a:gs pos="0">
              <a:srgbClr val="FFC000">
                <a:hueOff val="5197846"/>
                <a:satOff val="-23984"/>
                <a:lumOff val="883"/>
                <a:alphaOff val="0"/>
                <a:satMod val="103000"/>
                <a:lumMod val="102000"/>
                <a:tint val="94000"/>
              </a:srgbClr>
            </a:gs>
            <a:gs pos="50000">
              <a:srgbClr val="FFC000">
                <a:hueOff val="5197846"/>
                <a:satOff val="-23984"/>
                <a:lumOff val="883"/>
                <a:alphaOff val="0"/>
                <a:satMod val="110000"/>
                <a:lumMod val="100000"/>
                <a:shade val="100000"/>
              </a:srgbClr>
            </a:gs>
            <a:gs pos="100000">
              <a:srgbClr val="FFC000">
                <a:hueOff val="5197846"/>
                <a:satOff val="-23984"/>
                <a:lumOff val="883"/>
                <a:alphaOff val="0"/>
                <a:lumMod val="99000"/>
                <a:satMod val="120000"/>
                <a:shade val="78000"/>
              </a:srgbClr>
            </a:gs>
          </a:gsLst>
          <a:lin ang="5400000" scaled="0"/>
        </a:gradFill>
        <a:ln w="6350" cap="flat" cmpd="sng" algn="ctr">
          <a:solidFill>
            <a:srgbClr val="FFC000">
              <a:hueOff val="5197846"/>
              <a:satOff val="-23984"/>
              <a:lumOff val="883"/>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ysClr val="windowText" lastClr="000000"/>
              </a:solidFill>
              <a:latin typeface="Calibri" panose="020F0502020204030204"/>
              <a:ea typeface="+mn-ea"/>
              <a:cs typeface="+mn-cs"/>
            </a:rPr>
            <a:t>3</a:t>
          </a:r>
          <a:r>
            <a:rPr lang="en-GB" sz="1400" b="1" kern="1200" baseline="30000" dirty="0" smtClean="0">
              <a:solidFill>
                <a:sysClr val="windowText" lastClr="000000"/>
              </a:solidFill>
              <a:latin typeface="Calibri" panose="020F0502020204030204"/>
              <a:ea typeface="+mn-ea"/>
              <a:cs typeface="+mn-cs"/>
            </a:rPr>
            <a:t>rd</a:t>
          </a:r>
          <a:r>
            <a:rPr lang="en-GB" sz="1400" b="1" kern="1200" dirty="0" smtClean="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2189415"/>
        <a:ext cx="720713" cy="308877"/>
      </dsp:txXfrm>
    </dsp:sp>
    <dsp:sp modelId="{435E5BC0-D8EE-4E1F-8351-501E82C92916}">
      <dsp:nvSpPr>
        <dsp:cNvPr id="0" name=""/>
        <dsp:cNvSpPr/>
      </dsp:nvSpPr>
      <dsp:spPr>
        <a:xfrm rot="5400000">
          <a:off x="3913854" y="-1364400"/>
          <a:ext cx="669233" cy="7056150"/>
        </a:xfrm>
        <a:prstGeom prst="round2SameRect">
          <a:avLst/>
        </a:prstGeom>
        <a:solidFill>
          <a:sysClr val="window" lastClr="FFFFFF">
            <a:alpha val="90000"/>
            <a:hueOff val="0"/>
            <a:satOff val="0"/>
            <a:lumOff val="0"/>
            <a:alphaOff val="0"/>
          </a:sysClr>
        </a:solidFill>
        <a:ln w="6350" cap="flat" cmpd="sng" algn="ctr">
          <a:solidFill>
            <a:srgbClr val="FFC000">
              <a:hueOff val="5197846"/>
              <a:satOff val="-23984"/>
              <a:lumOff val="883"/>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 conference by police and other agencies, such as housing officers and youth workers, will lead to the 4th stage.</a:t>
          </a:r>
          <a:endPar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sp:txBody>
      <dsp:txXfrm rot="-5400000">
        <a:off x="720396" y="1861727"/>
        <a:ext cx="7023481" cy="603895"/>
      </dsp:txXfrm>
    </dsp:sp>
    <dsp:sp modelId="{196654C4-FA5A-4246-9994-0F0C421C3D96}">
      <dsp:nvSpPr>
        <dsp:cNvPr id="0" name=""/>
        <dsp:cNvSpPr/>
      </dsp:nvSpPr>
      <dsp:spPr>
        <a:xfrm rot="5400000">
          <a:off x="-154756" y="2895629"/>
          <a:ext cx="1029590" cy="720713"/>
        </a:xfrm>
        <a:prstGeom prst="chevron">
          <a:avLst/>
        </a:prstGeom>
        <a:gradFill rotWithShape="0">
          <a:gsLst>
            <a:gs pos="0">
              <a:srgbClr val="FFC000">
                <a:hueOff val="7796769"/>
                <a:satOff val="-35976"/>
                <a:lumOff val="1324"/>
                <a:alphaOff val="0"/>
                <a:satMod val="103000"/>
                <a:lumMod val="102000"/>
                <a:tint val="94000"/>
              </a:srgbClr>
            </a:gs>
            <a:gs pos="50000">
              <a:srgbClr val="FFC000">
                <a:hueOff val="7796769"/>
                <a:satOff val="-35976"/>
                <a:lumOff val="1324"/>
                <a:alphaOff val="0"/>
                <a:satMod val="110000"/>
                <a:lumMod val="100000"/>
                <a:shade val="100000"/>
              </a:srgbClr>
            </a:gs>
            <a:gs pos="100000">
              <a:srgbClr val="FFC000">
                <a:hueOff val="7796769"/>
                <a:satOff val="-35976"/>
                <a:lumOff val="1324"/>
                <a:alphaOff val="0"/>
                <a:lumMod val="99000"/>
                <a:satMod val="120000"/>
                <a:shade val="78000"/>
              </a:srgbClr>
            </a:gs>
          </a:gsLst>
          <a:lin ang="5400000" scaled="0"/>
        </a:gradFill>
        <a:ln w="6350" cap="flat" cmpd="sng" algn="ctr">
          <a:solidFill>
            <a:srgbClr val="FFC000">
              <a:hueOff val="7796769"/>
              <a:satOff val="-35976"/>
              <a:lumOff val="1324"/>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smtClean="0">
              <a:solidFill>
                <a:sysClr val="windowText" lastClr="000000"/>
              </a:solidFill>
              <a:latin typeface="Calibri" panose="020F0502020204030204"/>
              <a:ea typeface="+mn-ea"/>
              <a:cs typeface="+mn-cs"/>
            </a:rPr>
            <a:t>4</a:t>
          </a:r>
          <a:r>
            <a:rPr lang="en-GB" sz="1400" b="1" kern="1200" baseline="30000" smtClean="0">
              <a:solidFill>
                <a:sysClr val="windowText" lastClr="000000"/>
              </a:solidFill>
              <a:latin typeface="Calibri" panose="020F0502020204030204"/>
              <a:ea typeface="+mn-ea"/>
              <a:cs typeface="+mn-cs"/>
            </a:rPr>
            <a:t>th</a:t>
          </a:r>
          <a:r>
            <a:rPr lang="en-GB" sz="1400" b="1" kern="1200" smtClean="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3101548"/>
        <a:ext cx="720713" cy="308877"/>
      </dsp:txXfrm>
    </dsp:sp>
    <dsp:sp modelId="{A836C8E3-D442-4C98-8238-749662890F0D}">
      <dsp:nvSpPr>
        <dsp:cNvPr id="0" name=""/>
        <dsp:cNvSpPr/>
      </dsp:nvSpPr>
      <dsp:spPr>
        <a:xfrm rot="5400000">
          <a:off x="3939900" y="-452902"/>
          <a:ext cx="617140" cy="7057420"/>
        </a:xfrm>
        <a:prstGeom prst="round2SameRect">
          <a:avLst/>
        </a:prstGeom>
        <a:solidFill>
          <a:sysClr val="window" lastClr="FFFFFF">
            <a:alpha val="90000"/>
            <a:hueOff val="0"/>
            <a:satOff val="0"/>
            <a:lumOff val="0"/>
            <a:alphaOff val="0"/>
          </a:sysClr>
        </a:solidFill>
        <a:ln w="6350" cap="flat" cmpd="sng" algn="ctr">
          <a:solidFill>
            <a:srgbClr val="FFC000">
              <a:hueOff val="7796769"/>
              <a:satOff val="-35976"/>
              <a:lumOff val="1324"/>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Acceptable Behaviour Contract (ABC). If this is breached then…</a:t>
          </a:r>
          <a:endPar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sp:txBody>
      <dsp:txXfrm rot="-5400000">
        <a:off x="719760" y="2797364"/>
        <a:ext cx="7027294" cy="556888"/>
      </dsp:txXfrm>
    </dsp:sp>
    <dsp:sp modelId="{64C38FA5-6E0D-484F-B0E4-ADE0B6A75760}">
      <dsp:nvSpPr>
        <dsp:cNvPr id="0" name=""/>
        <dsp:cNvSpPr/>
      </dsp:nvSpPr>
      <dsp:spPr>
        <a:xfrm rot="5400000">
          <a:off x="-154756" y="3815632"/>
          <a:ext cx="1029590" cy="720713"/>
        </a:xfrm>
        <a:prstGeom prst="chevron">
          <a:avLst/>
        </a:prstGeom>
        <a:gradFill rotWithShape="0">
          <a:gsLst>
            <a:gs pos="0">
              <a:srgbClr val="FFC000">
                <a:hueOff val="10395692"/>
                <a:satOff val="-47968"/>
                <a:lumOff val="1765"/>
                <a:alphaOff val="0"/>
                <a:satMod val="103000"/>
                <a:lumMod val="102000"/>
                <a:tint val="94000"/>
              </a:srgbClr>
            </a:gs>
            <a:gs pos="50000">
              <a:srgbClr val="FFC000">
                <a:hueOff val="10395692"/>
                <a:satOff val="-47968"/>
                <a:lumOff val="1765"/>
                <a:alphaOff val="0"/>
                <a:satMod val="110000"/>
                <a:lumMod val="100000"/>
                <a:shade val="100000"/>
              </a:srgbClr>
            </a:gs>
            <a:gs pos="100000">
              <a:srgbClr val="FFC000">
                <a:hueOff val="10395692"/>
                <a:satOff val="-47968"/>
                <a:lumOff val="1765"/>
                <a:alphaOff val="0"/>
                <a:lumMod val="99000"/>
                <a:satMod val="120000"/>
                <a:shade val="78000"/>
              </a:srgbClr>
            </a:gs>
          </a:gsLst>
          <a:lin ang="5400000" scaled="0"/>
        </a:gradFill>
        <a:ln w="6350" cap="flat" cmpd="sng" algn="ctr">
          <a:solidFill>
            <a:srgbClr val="FFC000">
              <a:hueOff val="10395692"/>
              <a:satOff val="-47968"/>
              <a:lumOff val="1765"/>
              <a:alphaOff val="0"/>
            </a:srgb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solidFill>
                <a:sysClr val="windowText" lastClr="000000"/>
              </a:solidFill>
              <a:latin typeface="Calibri" panose="020F0502020204030204"/>
              <a:ea typeface="+mn-ea"/>
              <a:cs typeface="+mn-cs"/>
            </a:rPr>
            <a:t>5</a:t>
          </a:r>
          <a:r>
            <a:rPr lang="en-GB" sz="1400" b="1" kern="1200" baseline="30000" dirty="0" smtClean="0">
              <a:solidFill>
                <a:sysClr val="windowText" lastClr="000000"/>
              </a:solidFill>
              <a:latin typeface="Calibri" panose="020F0502020204030204"/>
              <a:ea typeface="+mn-ea"/>
              <a:cs typeface="+mn-cs"/>
            </a:rPr>
            <a:t>th</a:t>
          </a:r>
          <a:r>
            <a:rPr lang="en-GB" sz="1400" b="1" kern="1200" dirty="0" smtClean="0">
              <a:solidFill>
                <a:sysClr val="windowText" lastClr="000000"/>
              </a:solidFill>
              <a:latin typeface="Calibri" panose="020F0502020204030204"/>
              <a:ea typeface="+mn-ea"/>
              <a:cs typeface="+mn-cs"/>
            </a:rPr>
            <a:t> Stage</a:t>
          </a:r>
          <a:endParaRPr lang="en-GB" sz="1400" b="1" kern="1200" dirty="0">
            <a:solidFill>
              <a:sysClr val="windowText" lastClr="000000"/>
            </a:solidFill>
            <a:latin typeface="Calibri" panose="020F0502020204030204"/>
            <a:ea typeface="+mn-ea"/>
            <a:cs typeface="+mn-cs"/>
          </a:endParaRPr>
        </a:p>
      </dsp:txBody>
      <dsp:txXfrm rot="-5400000">
        <a:off x="-317" y="4021551"/>
        <a:ext cx="720713" cy="308877"/>
      </dsp:txXfrm>
    </dsp:sp>
    <dsp:sp modelId="{67691ED8-E6C5-40CB-A00D-478CCCE020F7}">
      <dsp:nvSpPr>
        <dsp:cNvPr id="0" name=""/>
        <dsp:cNvSpPr/>
      </dsp:nvSpPr>
      <dsp:spPr>
        <a:xfrm rot="5400000">
          <a:off x="3904008" y="560171"/>
          <a:ext cx="684973" cy="7053469"/>
        </a:xfrm>
        <a:prstGeom prst="round2SameRect">
          <a:avLst/>
        </a:prstGeom>
        <a:solidFill>
          <a:sysClr val="window" lastClr="FFFFFF">
            <a:alpha val="90000"/>
            <a:hueOff val="0"/>
            <a:satOff val="0"/>
            <a:lumOff val="0"/>
            <a:alphaOff val="0"/>
          </a:sysClr>
        </a:solidFill>
        <a:ln w="6350" cap="flat" cmpd="sng" algn="ctr">
          <a:solidFill>
            <a:srgbClr val="FFC000">
              <a:hueOff val="10395692"/>
              <a:satOff val="-47968"/>
              <a:lumOff val="1765"/>
              <a:alphaOff val="0"/>
            </a:srgb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42240" tIns="12700" rIns="12700" bIns="127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smtClean="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rPr>
            <a:t>Civil Injunction/Criminal Behaviour Order</a:t>
          </a:r>
          <a:endParaRPr lang="en-GB" sz="2000" kern="1200" dirty="0">
            <a:solidFill>
              <a:sysClr val="windowText" lastClr="000000">
                <a:hueOff val="0"/>
                <a:satOff val="0"/>
                <a:lumOff val="0"/>
                <a:alphaOff val="0"/>
              </a:sysClr>
            </a:solidFill>
            <a:latin typeface="Tahoma" panose="020B0604030504040204" pitchFamily="34" charset="0"/>
            <a:ea typeface="Tahoma" panose="020B0604030504040204" pitchFamily="34" charset="0"/>
            <a:cs typeface="Tahoma" panose="020B0604030504040204" pitchFamily="34" charset="0"/>
          </a:endParaRPr>
        </a:p>
      </dsp:txBody>
      <dsp:txXfrm rot="-5400000">
        <a:off x="719760" y="3777857"/>
        <a:ext cx="7020031" cy="618097"/>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099" name="Rectangle 3"/>
          <p:cNvSpPr>
            <a:spLocks noGrp="1" noChangeArrowheads="1"/>
          </p:cNvSpPr>
          <p:nvPr>
            <p:ph type="dt" sz="quarter"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260100" name="Rectangle 4"/>
          <p:cNvSpPr>
            <a:spLocks noGrp="1" noChangeArrowheads="1"/>
          </p:cNvSpPr>
          <p:nvPr>
            <p:ph type="ftr" sz="quarter" idx="2"/>
          </p:nvPr>
        </p:nvSpPr>
        <p:spPr bwMode="auto">
          <a:xfrm>
            <a:off x="0" y="9428470"/>
            <a:ext cx="2946247"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260101" name="Rectangle 5"/>
          <p:cNvSpPr>
            <a:spLocks noGrp="1" noChangeArrowheads="1"/>
          </p:cNvSpPr>
          <p:nvPr>
            <p:ph type="sldNum" sz="quarter" idx="3"/>
          </p:nvPr>
        </p:nvSpPr>
        <p:spPr bwMode="auto">
          <a:xfrm>
            <a:off x="3849826" y="9428470"/>
            <a:ext cx="2946246" cy="4965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b" anchorCtr="0" compatLnSpc="1">
            <a:prstTxWarp prst="textNoShape">
              <a:avLst/>
            </a:prstTxWarp>
          </a:bodyPr>
          <a:lstStyle>
            <a:lvl1pPr algn="r">
              <a:defRPr sz="1200" b="0">
                <a:solidFill>
                  <a:schemeClr val="tx1"/>
                </a:solidFill>
                <a:latin typeface="Arial" charset="0"/>
              </a:defRPr>
            </a:lvl1pPr>
          </a:lstStyle>
          <a:p>
            <a:fld id="{A6F3452C-8F3A-4F73-9405-C9223D8256C8}" type="slidenum">
              <a:rPr lang="en-GB" altLang="en-US"/>
              <a:pPr/>
              <a:t>‹#›</a:t>
            </a:fld>
            <a:endParaRPr lang="en-GB" altLang="en-US"/>
          </a:p>
        </p:txBody>
      </p:sp>
      <p:sp>
        <p:nvSpPr>
          <p:cNvPr id="14342" name="hc"/>
          <p:cNvSpPr txBox="1">
            <a:spLocks noChangeArrowheads="1"/>
          </p:cNvSpPr>
          <p:nvPr/>
        </p:nvSpPr>
        <p:spPr bwMode="auto">
          <a:xfrm>
            <a:off x="1" y="0"/>
            <a:ext cx="6797675" cy="2776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4343"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9670849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247"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l">
              <a:defRPr sz="1200" b="0">
                <a:solidFill>
                  <a:schemeClr val="tx1"/>
                </a:solidFill>
                <a:latin typeface="Arial" charset="0"/>
              </a:defRPr>
            </a:lvl1pPr>
          </a:lstStyle>
          <a:p>
            <a:endParaRPr lang="en-US" altLang="en-US"/>
          </a:p>
        </p:txBody>
      </p:sp>
      <p:sp>
        <p:nvSpPr>
          <p:cNvPr id="9219" name="Rectangle 3"/>
          <p:cNvSpPr>
            <a:spLocks noGrp="1" noChangeArrowheads="1"/>
          </p:cNvSpPr>
          <p:nvPr>
            <p:ph type="dt" idx="1"/>
          </p:nvPr>
        </p:nvSpPr>
        <p:spPr bwMode="auto">
          <a:xfrm>
            <a:off x="3849826" y="0"/>
            <a:ext cx="2946246" cy="4965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lvl1pPr algn="r">
              <a:defRPr sz="1200" b="0">
                <a:solidFill>
                  <a:schemeClr val="tx1"/>
                </a:solidFill>
                <a:latin typeface="Arial" charset="0"/>
              </a:defRPr>
            </a:lvl1pPr>
          </a:lstStyle>
          <a:p>
            <a:endParaRPr lang="en-US" altLang="en-US"/>
          </a:p>
        </p:txBody>
      </p:sp>
      <p:sp>
        <p:nvSpPr>
          <p:cNvPr id="15364" name="Rectangle 4"/>
          <p:cNvSpPr>
            <a:spLocks noGrp="1" noRot="1" noChangeAspect="1" noChangeArrowheads="1" noTextEdit="1"/>
          </p:cNvSpPr>
          <p:nvPr>
            <p:ph type="sldImg" idx="2"/>
          </p:nvPr>
        </p:nvSpPr>
        <p:spPr bwMode="auto">
          <a:xfrm>
            <a:off x="2266950" y="311150"/>
            <a:ext cx="2132013" cy="159861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679286" y="2066320"/>
            <a:ext cx="5439101" cy="7387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85" tIns="46043" rIns="92085" bIns="46043" numCol="1" anchor="t" anchorCtr="0" compatLnSpc="1">
            <a:prstTxWarp prst="textNoShape">
              <a:avLst/>
            </a:prstTxWarp>
          </a:bodyPr>
          <a:lstStyle/>
          <a:p>
            <a:pPr lvl="0"/>
            <a:r>
              <a:rPr lang="en-GB" altLang="en-US" dirty="0" smtClean="0"/>
              <a:t>Click to edit Master text styles</a:t>
            </a:r>
          </a:p>
          <a:p>
            <a:pPr lvl="1"/>
            <a:r>
              <a:rPr lang="en-GB" altLang="en-US" dirty="0" smtClean="0"/>
              <a:t>Second level</a:t>
            </a:r>
          </a:p>
          <a:p>
            <a:pPr lvl="2"/>
            <a:r>
              <a:rPr lang="en-GB" altLang="en-US" dirty="0" smtClean="0"/>
              <a:t>Third level</a:t>
            </a:r>
          </a:p>
          <a:p>
            <a:pPr lvl="3"/>
            <a:r>
              <a:rPr lang="en-GB" altLang="en-US" dirty="0" smtClean="0"/>
              <a:t>Fourth level</a:t>
            </a:r>
          </a:p>
          <a:p>
            <a:pPr lvl="4"/>
            <a:r>
              <a:rPr lang="en-GB" altLang="en-US" dirty="0" smtClean="0"/>
              <a:t>Fifth level</a:t>
            </a:r>
          </a:p>
        </p:txBody>
      </p:sp>
      <p:sp>
        <p:nvSpPr>
          <p:cNvPr id="15368" name="hc"/>
          <p:cNvSpPr txBox="1">
            <a:spLocks noChangeArrowheads="1"/>
          </p:cNvSpPr>
          <p:nvPr/>
        </p:nvSpPr>
        <p:spPr bwMode="auto">
          <a:xfrm>
            <a:off x="1" y="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
        <p:nvSpPr>
          <p:cNvPr id="15369" name="fc"/>
          <p:cNvSpPr txBox="1">
            <a:spLocks noChangeArrowheads="1"/>
          </p:cNvSpPr>
          <p:nvPr/>
        </p:nvSpPr>
        <p:spPr bwMode="auto">
          <a:xfrm>
            <a:off x="1" y="9679150"/>
            <a:ext cx="6797675" cy="276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85" tIns="46043" rIns="92085" bIns="46043">
            <a:spAutoFit/>
          </a:bodyPr>
          <a:lstStyle/>
          <a:p>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3941288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6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1200"/>
              </a:spcBef>
              <a:spcAft>
                <a:spcPts val="200"/>
              </a:spcAft>
              <a:buClr>
                <a:srgbClr val="E48312"/>
              </a:buClr>
              <a:buSzPct val="100000"/>
              <a:buFont typeface="+mj-lt"/>
              <a:buNone/>
              <a:tabLst/>
              <a:defRPr/>
            </a:pPr>
            <a:r>
              <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ＭＳ Ｐゴシック" pitchFamily="-112" charset="-128"/>
                <a:cs typeface="Arial" panose="020B0604020202020204" pitchFamily="34" charset="0"/>
              </a:rPr>
              <a:t>Learners who have successfully completed this lesson will be able to: </a:t>
            </a:r>
          </a:p>
          <a:p>
            <a:pPr marL="0" marR="0" lvl="0" indent="0" algn="l" defTabSz="914400" rtl="0" eaLnBrk="1" fontAlgn="auto" latinLnBrk="0" hangingPunct="1">
              <a:lnSpc>
                <a:spcPct val="100000"/>
              </a:lnSpc>
              <a:spcBef>
                <a:spcPts val="1200"/>
              </a:spcBef>
              <a:spcAft>
                <a:spcPts val="200"/>
              </a:spcAft>
              <a:buClr>
                <a:srgbClr val="E48312"/>
              </a:buClr>
              <a:buSzPct val="100000"/>
              <a:buFont typeface="+mj-lt"/>
              <a:buNone/>
              <a:tabLst/>
              <a:defRPr/>
            </a:pPr>
            <a:endParaRPr kumimoji="0" lang="en-GB" sz="1100" b="0" i="0" u="none" strike="noStrike" kern="1200" cap="none" spc="0" normalizeH="0" baseline="0" noProof="0" dirty="0" smtClean="0">
              <a:ln>
                <a:noFill/>
              </a:ln>
              <a:solidFill>
                <a:srgbClr val="000000">
                  <a:lumMod val="75000"/>
                  <a:lumOff val="25000"/>
                </a:srgbClr>
              </a:solidFill>
              <a:effectLst/>
              <a:uLnTx/>
              <a:uFillTx/>
              <a:latin typeface="Arial" panose="020B0604020202020204" pitchFamily="34" charset="0"/>
              <a:ea typeface="ＭＳ Ｐゴシック" pitchFamily="-112" charset="-128"/>
              <a:cs typeface="Arial" panose="020B0604020202020204" pitchFamily="34" charset="0"/>
            </a:endParaRP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1.Recognise the different categories of ASB</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2.Identify how ASB impacts on the community</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3.Explain the term ‘Vulnerability’ and what constitutes vulnerability</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4.Describe the powers available to deal with ASB</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5.Explain the ‘Enhanced Powers’ that are available to deal with ASB </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6.Summarise what is meant by ‘Restorative Approaches’</a:t>
            </a:r>
          </a:p>
          <a:p>
            <a:r>
              <a:rPr lang="en-GB" sz="1600" kern="1200" dirty="0" smtClean="0">
                <a:solidFill>
                  <a:schemeClr val="tx1"/>
                </a:solidFill>
                <a:effectLst/>
                <a:latin typeface="Arial" pitchFamily="34" charset="0"/>
                <a:ea typeface="ＭＳ Ｐゴシック" pitchFamily="-112" charset="-128"/>
                <a:cs typeface="ＭＳ Ｐゴシック" pitchFamily="-112" charset="-128"/>
              </a:rPr>
              <a:t>7.Explain the terms TRICK and ‘GET OUT’</a:t>
            </a:r>
          </a:p>
          <a:p>
            <a:pPr lvl="0">
              <a:lnSpc>
                <a:spcPct val="100000"/>
              </a:lnSpc>
            </a:pP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lvl="0">
              <a:lnSpc>
                <a:spcPct val="100000"/>
              </a:lnSpc>
            </a:pPr>
            <a:endParaRPr lang="en-GB" sz="1100" kern="1200" dirty="0" smtClean="0">
              <a:solidFill>
                <a:schemeClr val="tx1"/>
              </a:solidFill>
              <a:effectLst/>
              <a:latin typeface="Arial" panose="020B0604020202020204" pitchFamily="34" charset="0"/>
              <a:ea typeface="ＭＳ Ｐゴシック" pitchFamily="-112" charset="-128"/>
              <a:cs typeface="Arial" panose="020B0604020202020204" pitchFamily="34" charset="0"/>
            </a:endParaRPr>
          </a:p>
          <a:p>
            <a:pPr>
              <a:lnSpc>
                <a:spcPct val="100000"/>
              </a:lnSpc>
            </a:pPr>
            <a:r>
              <a:rPr lang="en-GB" sz="1100" dirty="0" smtClean="0"/>
              <a:t>Anti-social behaviour is a broad term used to describe the day-to-day incidents of crime, nuisance and disorder that make many people’s lives a misery – from  </a:t>
            </a:r>
          </a:p>
          <a:p>
            <a:pPr marL="287779" indent="-287779">
              <a:lnSpc>
                <a:spcPct val="100000"/>
              </a:lnSpc>
              <a:buFont typeface="Arial" panose="020B0604020202020204" pitchFamily="34" charset="0"/>
              <a:buChar char="•"/>
            </a:pPr>
            <a:r>
              <a:rPr lang="en-GB" sz="1100" dirty="0" smtClean="0"/>
              <a:t>litter and vandalism, to</a:t>
            </a:r>
          </a:p>
          <a:p>
            <a:pPr marL="287779" indent="-287779">
              <a:lnSpc>
                <a:spcPct val="100000"/>
              </a:lnSpc>
              <a:buFont typeface="Arial" panose="020B0604020202020204" pitchFamily="34" charset="0"/>
              <a:buChar char="•"/>
            </a:pPr>
            <a:r>
              <a:rPr lang="en-GB" sz="1100" dirty="0" smtClean="0"/>
              <a:t>public drunkenness or</a:t>
            </a:r>
          </a:p>
          <a:p>
            <a:pPr marL="287779" indent="-287779">
              <a:lnSpc>
                <a:spcPct val="100000"/>
              </a:lnSpc>
              <a:buFont typeface="Arial" panose="020B0604020202020204" pitchFamily="34" charset="0"/>
              <a:buChar char="•"/>
            </a:pPr>
            <a:r>
              <a:rPr lang="en-GB" sz="1100" dirty="0" smtClean="0"/>
              <a:t>aggressive dogs, </a:t>
            </a:r>
          </a:p>
          <a:p>
            <a:pPr marL="287779" indent="-287779">
              <a:lnSpc>
                <a:spcPct val="100000"/>
              </a:lnSpc>
              <a:buFont typeface="Arial" panose="020B0604020202020204" pitchFamily="34" charset="0"/>
              <a:buChar char="•"/>
            </a:pPr>
            <a:r>
              <a:rPr lang="en-GB" sz="1100" dirty="0" smtClean="0"/>
              <a:t>to noisy or abusive neighbours. </a:t>
            </a:r>
          </a:p>
          <a:p>
            <a:pPr>
              <a:lnSpc>
                <a:spcPct val="100000"/>
              </a:lnSpc>
            </a:pPr>
            <a:endParaRPr lang="en-GB" sz="1100" dirty="0" smtClean="0"/>
          </a:p>
          <a:p>
            <a:pPr>
              <a:lnSpc>
                <a:spcPct val="100000"/>
              </a:lnSpc>
            </a:pPr>
            <a:r>
              <a:rPr lang="en-GB" sz="1100" dirty="0" smtClean="0"/>
              <a:t>Such a wide range of behaviours means that responsibility for dealing with anti-social behaviour is shared between a number of agencies, particularly the Police, Local Authorities (or Councils) and Social Landlords (or Housing Associations).</a:t>
            </a:r>
          </a:p>
          <a:p>
            <a:pPr>
              <a:lnSpc>
                <a:spcPct val="100000"/>
              </a:lnSpc>
            </a:pPr>
            <a:endParaRPr lang="en-GB" sz="1100" dirty="0" smtClean="0"/>
          </a:p>
          <a:p>
            <a:pPr>
              <a:lnSpc>
                <a:spcPct val="100000"/>
              </a:lnSpc>
            </a:pPr>
            <a:r>
              <a:rPr lang="en-GB" sz="1100" dirty="0" smtClean="0"/>
              <a:t>Victims can feel helpless, bounced from one agency to another and then back again. In many cases, the behaviour is targeted against the most vulnerable in our society and even what is perceived as ‘low level’ anti-social behaviour, when targeted and persistent, can have devastating effects on a victim’s life.</a:t>
            </a:r>
          </a:p>
          <a:p>
            <a:pPr>
              <a:lnSpc>
                <a:spcPct val="100000"/>
              </a:lnSpc>
            </a:pPr>
            <a:endParaRPr lang="en-GB" sz="1100" dirty="0" smtClean="0"/>
          </a:p>
          <a:p>
            <a:pPr>
              <a:lnSpc>
                <a:spcPct val="100000"/>
              </a:lnSpc>
            </a:pPr>
            <a:r>
              <a:rPr lang="en-GB" sz="1100" dirty="0" smtClean="0"/>
              <a:t>The Anti-social Behaviour, Crime and Policing Act 2014 (enacted October 2014) replaced many of the provisions contained in the Crime and Disorder Act 1998 and the Anti-social Behaviour Act 2003.</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reforms introduced by parts 1-6 are designed to put victims at the heart of the response to anti-social behaviour, and give professionals the flexibility they need to deal with any given situation</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Civil Injunction</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Criminal Behaviour Order (CBO)</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Community Protection Notice</a:t>
            </a:r>
            <a:endParaRPr lang="en-GB" sz="1100" kern="1200" dirty="0" smtClean="0">
              <a:solidFill>
                <a:schemeClr val="tx1"/>
              </a:solidFill>
              <a:effectLst/>
              <a:latin typeface="Arial" pitchFamily="34" charset="0"/>
              <a:ea typeface="ＭＳ Ｐゴシック" pitchFamily="-112" charset="-128"/>
            </a:endParaRP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Public Spaces Protection Order (PSPO)</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Closure Power</a:t>
            </a:r>
          </a:p>
          <a:p>
            <a:pPr>
              <a:lnSpc>
                <a:spcPct val="100000"/>
              </a:lnSpc>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Dispersal Power</a:t>
            </a:r>
            <a:endParaRPr lang="en-GB" sz="1100" kern="1200" dirty="0" smtClean="0">
              <a:solidFill>
                <a:schemeClr val="tx1"/>
              </a:solidFill>
              <a:effectLst/>
              <a:latin typeface="Arial" pitchFamily="34" charset="0"/>
              <a:ea typeface="ＭＳ Ｐゴシック" pitchFamily="-112" charset="-128"/>
            </a:endParaRPr>
          </a:p>
          <a:p>
            <a:pPr>
              <a:lnSpc>
                <a:spcPct val="100000"/>
              </a:lnSpc>
            </a:pPr>
            <a:endParaRPr lang="en-GB" sz="1100" dirty="0" smtClean="0"/>
          </a:p>
          <a:p>
            <a:pPr>
              <a:lnSpc>
                <a:spcPct val="100000"/>
              </a:lnSpc>
            </a:pPr>
            <a:r>
              <a:rPr lang="en-GB" sz="1100" b="1" dirty="0" smtClean="0"/>
              <a:t>Giving Victims A Say</a:t>
            </a:r>
          </a:p>
          <a:p>
            <a:pPr>
              <a:lnSpc>
                <a:spcPct val="100000"/>
              </a:lnSpc>
            </a:pPr>
            <a:r>
              <a:rPr lang="en-GB" sz="1100" dirty="0" smtClean="0"/>
              <a:t>The Anti-social Behaviour, Crime and Policing Act 2014 includes </a:t>
            </a:r>
            <a:r>
              <a:rPr lang="en-GB" sz="1100" b="1" dirty="0" smtClean="0"/>
              <a:t>new measures which are designed to give victims and communities a say </a:t>
            </a:r>
            <a:r>
              <a:rPr lang="en-GB" sz="1100" dirty="0" smtClean="0"/>
              <a:t>in the way anti-social behaviour is dealt with:</a:t>
            </a:r>
          </a:p>
          <a:p>
            <a:pPr marL="287779" indent="-287779">
              <a:lnSpc>
                <a:spcPct val="100000"/>
              </a:lnSpc>
              <a:buFont typeface="Arial" panose="020B0604020202020204" pitchFamily="34" charset="0"/>
              <a:buChar char="•"/>
            </a:pPr>
            <a:r>
              <a:rPr lang="en-GB" sz="1100" dirty="0" smtClean="0"/>
              <a:t>The Community Trigger, gives victims the ability to demand action, starting with a review of their case, where the locally defined threshold is met.</a:t>
            </a:r>
          </a:p>
          <a:p>
            <a:pPr marL="287779" indent="-287779">
              <a:lnSpc>
                <a:spcPct val="100000"/>
              </a:lnSpc>
              <a:buFont typeface="Arial" panose="020B0604020202020204" pitchFamily="34" charset="0"/>
              <a:buChar char="•"/>
            </a:pPr>
            <a:r>
              <a:rPr lang="en-GB" sz="1100" dirty="0" smtClean="0"/>
              <a:t>The Community Remedy, gives victims a say in the out-of-court punishment of perpetrators for low-level crime and anti-social behaviour.</a:t>
            </a:r>
          </a:p>
          <a:p>
            <a:pPr>
              <a:lnSpc>
                <a:spcPct val="100000"/>
              </a:lnSpc>
            </a:pPr>
            <a:r>
              <a:rPr lang="en-GB" sz="1100" dirty="0" smtClean="0"/>
              <a:t>These measures are not covered in this session, but they are contained in the Home Office Guidance.</a:t>
            </a:r>
          </a:p>
          <a:p>
            <a:pPr lvl="0"/>
            <a:endParaRPr lang="en-GB" dirty="0"/>
          </a:p>
        </p:txBody>
      </p:sp>
    </p:spTree>
    <p:extLst>
      <p:ext uri="{BB962C8B-B14F-4D97-AF65-F5344CB8AC3E}">
        <p14:creationId xmlns:p14="http://schemas.microsoft.com/office/powerpoint/2010/main" val="42720040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itchFamily="34" charset="0"/>
                <a:ea typeface="ＭＳ Ｐゴシック" pitchFamily="-112" charset="-128"/>
                <a:cs typeface="ＭＳ Ｐゴシック" pitchFamily="-112" charset="-128"/>
              </a:rPr>
              <a:t> Trainer to show ‘David Young’ DVD. Separate Health warning to be given here regarding the affective content of the video. (Video = 1 hour long)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advise students not to make notes during the DVD and to concentrate on the topic and characters they will see during the clip.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Following the clip the Trainer will facilitate a discussion in open forum of each of the following  characters.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divide class into 4 groups and allocate Group tasks as follows;</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1.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Group 1</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David Young.</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(See Task Sheet 1)</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2.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Group 2</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Jason Young</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(See Task  Sheet 2)</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3.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Group 3</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Howard Barrett</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(See Task Sheet 3)</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4.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Group 4</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The Community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(See Task Sheet 4)</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endParaRPr lang="en-GB" dirty="0"/>
          </a:p>
        </p:txBody>
      </p:sp>
    </p:spTree>
    <p:extLst>
      <p:ext uri="{BB962C8B-B14F-4D97-AF65-F5344CB8AC3E}">
        <p14:creationId xmlns:p14="http://schemas.microsoft.com/office/powerpoint/2010/main" val="24247192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charset="0"/>
              </a:rPr>
              <a:t>The Anti-social Behaviour, Crime and Policing Act 2014 provides the meaning of “Anti-social Behaviour”</a:t>
            </a:r>
          </a:p>
          <a:p>
            <a:endParaRPr lang="en-GB" altLang="en-US" sz="1100" dirty="0" smtClean="0">
              <a:latin typeface="Arial" charset="0"/>
            </a:endParaRPr>
          </a:p>
          <a:p>
            <a:r>
              <a:rPr lang="en-GB" altLang="en-US" sz="1100" dirty="0" smtClean="0">
                <a:latin typeface="Arial" charset="0"/>
              </a:rPr>
              <a:t>Between</a:t>
            </a:r>
            <a:r>
              <a:rPr lang="en-GB" altLang="en-US" sz="1100" baseline="0" dirty="0" smtClean="0">
                <a:latin typeface="Arial" charset="0"/>
              </a:rPr>
              <a:t> 2013-14 over 3.5 million calls made to police were about anti-social behaviour problems, in comparison to only 4.3 million crimes being recorded during the same period. This shows a growing importance of anti-social behaviour.</a:t>
            </a:r>
          </a:p>
          <a:p>
            <a:endParaRPr lang="en-GB" altLang="en-US" sz="1100" baseline="0" dirty="0" smtClean="0">
              <a:latin typeface="Arial" charset="0"/>
            </a:endParaRPr>
          </a:p>
          <a:p>
            <a:r>
              <a:rPr lang="en-GB" altLang="en-US" sz="1100" baseline="0" dirty="0" smtClean="0">
                <a:latin typeface="Arial" charset="0"/>
              </a:rPr>
              <a:t>Anti-social Behaviour effects the quality of peoples lives and even though it is not a ‘crime’ as such, it is social disorder taking place in both public and private places.</a:t>
            </a:r>
          </a:p>
          <a:p>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harassment.</a:t>
            </a:r>
            <a:r>
              <a:rPr lang="en-GB" sz="1100" kern="1200" dirty="0" smtClean="0">
                <a:solidFill>
                  <a:schemeClr val="tx1"/>
                </a:solidFill>
                <a:effectLst/>
                <a:latin typeface="Arial" pitchFamily="34" charset="0"/>
                <a:ea typeface="ＭＳ Ｐゴシック" pitchFamily="-112" charset="-128"/>
                <a:cs typeface="ＭＳ Ｐゴシック" pitchFamily="-112" charset="-128"/>
              </a:rPr>
              <a:t>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Alarm </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Trainer to facilitate examples of behaviour that could amount to </a:t>
            </a:r>
            <a:r>
              <a:rPr lang="en-GB" sz="1100" b="1" kern="1200" dirty="0" smtClean="0">
                <a:solidFill>
                  <a:schemeClr val="tx1"/>
                </a:solidFill>
                <a:effectLst/>
                <a:latin typeface="Arial" pitchFamily="34" charset="0"/>
                <a:ea typeface="ＭＳ Ｐゴシック" pitchFamily="-112" charset="-128"/>
                <a:cs typeface="ＭＳ Ｐゴシック" pitchFamily="-112" charset="-128"/>
              </a:rPr>
              <a:t>Distress. </a:t>
            </a:r>
          </a:p>
          <a:p>
            <a:endParaRPr lang="en-GB" altLang="en-US" sz="1100" i="0" baseline="0" dirty="0" smtClean="0">
              <a:latin typeface="Arial" charset="0"/>
            </a:endParaRPr>
          </a:p>
          <a:p>
            <a:r>
              <a:rPr lang="en-GB" sz="1100" i="0" dirty="0" smtClean="0">
                <a:effectLst/>
              </a:rPr>
              <a:t>The term </a:t>
            </a:r>
            <a:r>
              <a:rPr lang="en-GB" sz="1100" b="1" i="0" dirty="0" smtClean="0">
                <a:effectLst/>
              </a:rPr>
              <a:t>'harassment, alarm or distress</a:t>
            </a:r>
            <a:r>
              <a:rPr lang="en-GB" sz="1100" i="0" dirty="0" smtClean="0">
                <a:effectLst/>
              </a:rPr>
              <a:t>' is not defined by the statute, therefore the words should be given their ordinary meaning; </a:t>
            </a:r>
          </a:p>
          <a:p>
            <a:r>
              <a:rPr lang="en-GB" sz="1100" b="1" i="0" dirty="0" smtClean="0">
                <a:effectLst/>
              </a:rPr>
              <a:t>harassment</a:t>
            </a:r>
            <a:r>
              <a:rPr lang="en-GB" sz="1100" i="0" dirty="0" smtClean="0">
                <a:effectLst/>
              </a:rPr>
              <a:t>, means to subject someone to constant and repeated physical and / or verbal persecution; </a:t>
            </a:r>
          </a:p>
          <a:p>
            <a:r>
              <a:rPr lang="en-GB" sz="1100" b="1" i="0" dirty="0" smtClean="0">
                <a:effectLst/>
              </a:rPr>
              <a:t>alarm</a:t>
            </a:r>
            <a:r>
              <a:rPr lang="en-GB" sz="1100" i="0" dirty="0" smtClean="0">
                <a:effectLst/>
              </a:rPr>
              <a:t>, means a frightened anticipation of danger and; </a:t>
            </a:r>
          </a:p>
          <a:p>
            <a:r>
              <a:rPr lang="en-GB" sz="1100" b="1" i="0" dirty="0" smtClean="0">
                <a:effectLst/>
              </a:rPr>
              <a:t>distress</a:t>
            </a:r>
            <a:r>
              <a:rPr lang="en-GB" sz="1100" i="0" dirty="0" smtClean="0">
                <a:effectLst/>
              </a:rPr>
              <a:t>, means to cause trouble, pain, anguish or hardship. </a:t>
            </a:r>
          </a:p>
          <a:p>
            <a:r>
              <a:rPr lang="en-GB" sz="1100" i="0" dirty="0" smtClean="0">
                <a:effectLst/>
              </a:rPr>
              <a:t>These words should be seen in context with the term 'likely to be caused' may distress an old woman of 75 years may not distress a young man of 20 years. The conduct has to be seen in its full context. It has been held that the alarm caused to one person can be for the safety of someone else, and not necessarily for oneself.</a:t>
            </a:r>
          </a:p>
          <a:p>
            <a:endParaRPr lang="en-GB" altLang="en-US" sz="1100" b="1" baseline="0" dirty="0" smtClean="0">
              <a:latin typeface="Arial" charset="0"/>
            </a:endParaRPr>
          </a:p>
          <a:p>
            <a:r>
              <a:rPr lang="en-GB" altLang="en-US" sz="1100" b="0" baseline="0" dirty="0" smtClean="0">
                <a:latin typeface="Arial" charset="0"/>
              </a:rPr>
              <a:t>Anti social behaviour powers are broadly categorized as housing related and non housing related.</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Non-housing related </a:t>
            </a:r>
            <a:r>
              <a:rPr lang="en-GB" altLang="en-US" sz="1100" b="1" dirty="0" smtClean="0"/>
              <a:t>Anti-social behaviour </a:t>
            </a:r>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Anti-social behaviour in a non-housing related context is conduct that has caused, or is likely to cause, harassment, alarm or distress to any person. This will apply, for example, where the anti-social behaviour has occurred in a public place, such as a town or city centre, shopping mall, or local park, and where the behaviour does not affect the housing management functions of a social landlord or people in their homes. </a:t>
            </a:r>
          </a:p>
          <a:p>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Housing-related </a:t>
            </a:r>
            <a:r>
              <a:rPr lang="en-GB" altLang="en-US" sz="1100" b="1" dirty="0" smtClean="0"/>
              <a:t>Anti-social behaviour </a:t>
            </a:r>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Anti-social behaviour in a housing context is where the conduct is capable of causing nuisance or annoyance to a person in relation to that person’s occupation of residential premises or the conduct is capable of causing housing-related nuisance or annoyance to any person. Only social landlords, local councils or the police will be able to apply for an injunction under these provisions in the legislation. In the case of social landlords only, “housing-related” means directly or indirectly relating to their housing management function. </a:t>
            </a:r>
          </a:p>
          <a:p>
            <a:endParaRPr lang="en-GB" dirty="0"/>
          </a:p>
        </p:txBody>
      </p:sp>
    </p:spTree>
    <p:extLst>
      <p:ext uri="{BB962C8B-B14F-4D97-AF65-F5344CB8AC3E}">
        <p14:creationId xmlns:p14="http://schemas.microsoft.com/office/powerpoint/2010/main" val="3162706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Anti-social behaviour is a broad term used to describe the day-to-day incidents of crime, nuisance and disorder that make many people’s lives a misery – from  </a:t>
            </a:r>
          </a:p>
          <a:p>
            <a:pPr marL="287779" indent="-287779">
              <a:buFont typeface="Arial" panose="020B0604020202020204" pitchFamily="34" charset="0"/>
              <a:buChar char="•"/>
            </a:pPr>
            <a:r>
              <a:rPr lang="en-GB" sz="1100" dirty="0" smtClean="0"/>
              <a:t>litter and vandalism, to</a:t>
            </a:r>
          </a:p>
          <a:p>
            <a:pPr marL="287779" indent="-287779">
              <a:buFont typeface="Arial" panose="020B0604020202020204" pitchFamily="34" charset="0"/>
              <a:buChar char="•"/>
            </a:pPr>
            <a:r>
              <a:rPr lang="en-GB" sz="1100" dirty="0" smtClean="0"/>
              <a:t>public drunkenness or</a:t>
            </a:r>
          </a:p>
          <a:p>
            <a:pPr marL="287779" indent="-287779">
              <a:buFont typeface="Arial" panose="020B0604020202020204" pitchFamily="34" charset="0"/>
              <a:buChar char="•"/>
            </a:pPr>
            <a:r>
              <a:rPr lang="en-GB" sz="1100" dirty="0" smtClean="0"/>
              <a:t>aggressive dogs, </a:t>
            </a:r>
          </a:p>
          <a:p>
            <a:pPr marL="287779" indent="-287779">
              <a:buFont typeface="Arial" panose="020B0604020202020204" pitchFamily="34" charset="0"/>
              <a:buChar char="•"/>
            </a:pPr>
            <a:r>
              <a:rPr lang="en-GB" sz="1100" dirty="0" smtClean="0"/>
              <a:t>to noisy or abusive neighbours. </a:t>
            </a:r>
          </a:p>
          <a:p>
            <a:endParaRPr lang="en-GB" sz="1100" dirty="0" smtClean="0"/>
          </a:p>
          <a:p>
            <a:r>
              <a:rPr lang="en-GB" sz="1100" dirty="0" smtClean="0"/>
              <a:t>Such a wide range of behaviours means that responsibility for dealing with anti-social behaviour is shared between a number of agencies, particularly the Police, Local Authorities (or Councils) and Social Landlords (or Housing Associations).</a:t>
            </a:r>
          </a:p>
          <a:p>
            <a:endParaRPr lang="en-GB" sz="1100" dirty="0" smtClean="0"/>
          </a:p>
          <a:p>
            <a:r>
              <a:rPr lang="en-GB" sz="1100" dirty="0" smtClean="0"/>
              <a:t>Victims can feel helpless, bounced from one agency to another and then back again. In many cases, the behaviour is targeted against the most vulnerable in our society and even what is perceived as ‘low level’ anti-social behaviour, when targeted and persistent, can have devastating effects on a victim’s life.</a:t>
            </a:r>
          </a:p>
          <a:p>
            <a:endParaRPr lang="en-GB" sz="1100" dirty="0" smtClean="0"/>
          </a:p>
          <a:p>
            <a:r>
              <a:rPr lang="en-GB" sz="1100" dirty="0" smtClean="0"/>
              <a:t>The Anti-social Behaviour, Crime and Policing Act 2014 (enacted October 2014) replaced many of the provisions contained in the Crime and Disorder Act 1998 and the Anti-social Behaviour Act 2003.</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reforms introduced by parts 1-6 are designed to put victims at the heart of the response to anti-social behaviour, and give professionals the flexibility they need to deal with any given situation</a:t>
            </a:r>
          </a:p>
          <a:p>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Civil Injunction</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Criminal Behaviour Order (CBO)</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Community Protection Notice</a:t>
            </a:r>
            <a:endParaRPr lang="en-GB" sz="1100" kern="1200" dirty="0" smtClean="0">
              <a:solidFill>
                <a:schemeClr val="tx1"/>
              </a:solidFill>
              <a:effectLst/>
              <a:latin typeface="Arial" pitchFamily="34" charset="0"/>
              <a:ea typeface="ＭＳ Ｐゴシック" pitchFamily="-112" charset="-128"/>
            </a:endParaRP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Public Spaces Protection Order (PSPO)</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Closure Power</a:t>
            </a:r>
          </a:p>
          <a:p>
            <a:r>
              <a:rPr lang="en-GB" sz="1100" kern="1200" dirty="0" smtClean="0">
                <a:solidFill>
                  <a:schemeClr val="tx1"/>
                </a:solidFill>
                <a:effectLst/>
                <a:latin typeface="Arial" pitchFamily="34" charset="0"/>
                <a:ea typeface="ＭＳ Ｐゴシック" pitchFamily="-112" charset="-128"/>
                <a:cs typeface="ＭＳ Ｐゴシック" pitchFamily="-112" charset="-128"/>
              </a:rPr>
              <a:t>Dispersal Power</a:t>
            </a:r>
            <a:endParaRPr lang="en-GB" sz="1100" kern="1200" dirty="0" smtClean="0">
              <a:solidFill>
                <a:schemeClr val="tx1"/>
              </a:solidFill>
              <a:effectLst/>
              <a:latin typeface="Arial" pitchFamily="34" charset="0"/>
              <a:ea typeface="ＭＳ Ｐゴシック" pitchFamily="-112" charset="-128"/>
            </a:endParaRPr>
          </a:p>
          <a:p>
            <a:endParaRPr lang="en-GB" sz="1100" dirty="0" smtClean="0"/>
          </a:p>
          <a:p>
            <a:r>
              <a:rPr lang="en-GB" sz="1100" b="1" dirty="0" smtClean="0"/>
              <a:t>Giving Victims A Say</a:t>
            </a:r>
          </a:p>
          <a:p>
            <a:r>
              <a:rPr lang="en-GB" sz="1100" dirty="0" smtClean="0"/>
              <a:t>The Anti-social Behaviour, Crime and Policing Act 2014 includes </a:t>
            </a:r>
            <a:r>
              <a:rPr lang="en-GB" sz="1100" b="1" dirty="0" smtClean="0"/>
              <a:t>new measures which are designed to give victims and communities a say </a:t>
            </a:r>
            <a:r>
              <a:rPr lang="en-GB" sz="1100" dirty="0" smtClean="0"/>
              <a:t>in the way anti-social behaviour is dealt with:</a:t>
            </a:r>
          </a:p>
          <a:p>
            <a:pPr marL="287779" indent="-287779">
              <a:buFont typeface="Arial" panose="020B0604020202020204" pitchFamily="34" charset="0"/>
              <a:buChar char="•"/>
            </a:pPr>
            <a:r>
              <a:rPr lang="en-GB" sz="1100" dirty="0" smtClean="0"/>
              <a:t>The Community Trigger, gives victims the ability to demand action, starting with a review of their case, where the locally defined threshold is met.</a:t>
            </a:r>
          </a:p>
          <a:p>
            <a:pPr marL="287779" indent="-287779">
              <a:buFont typeface="Arial" panose="020B0604020202020204" pitchFamily="34" charset="0"/>
              <a:buChar char="•"/>
            </a:pPr>
            <a:r>
              <a:rPr lang="en-GB" sz="1100" dirty="0" smtClean="0"/>
              <a:t>The Community Remedy, gives victims a say in the out-of-court punishment of perpetrators for low-level crime and anti-social behaviour.</a:t>
            </a:r>
          </a:p>
          <a:p>
            <a:r>
              <a:rPr lang="en-GB" sz="1100" dirty="0" smtClean="0"/>
              <a:t>These measures are not covered in this session, but they are contained in the Home Office Guidance.</a:t>
            </a:r>
          </a:p>
          <a:p>
            <a:endParaRPr lang="en-GB" dirty="0"/>
          </a:p>
        </p:txBody>
      </p:sp>
    </p:spTree>
    <p:extLst>
      <p:ext uri="{BB962C8B-B14F-4D97-AF65-F5344CB8AC3E}">
        <p14:creationId xmlns:p14="http://schemas.microsoft.com/office/powerpoint/2010/main" val="4284296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ltLang="en-US" sz="1100" b="1" u="sng" dirty="0" smtClean="0">
                <a:latin typeface="Arial" charset="0"/>
              </a:rPr>
              <a:t>Misuse of Public Spaces</a:t>
            </a:r>
          </a:p>
          <a:p>
            <a:pPr marL="0" indent="0">
              <a:buNone/>
            </a:pPr>
            <a:r>
              <a:rPr lang="en-GB" altLang="en-US" sz="1100" b="1" dirty="0" smtClean="0">
                <a:latin typeface="Arial" charset="0"/>
              </a:rPr>
              <a:t>Drugs</a:t>
            </a:r>
          </a:p>
          <a:p>
            <a:pPr marL="287779" indent="-287779">
              <a:buFont typeface="Arial" panose="020B0604020202020204" pitchFamily="34" charset="0"/>
              <a:buChar char="•"/>
            </a:pPr>
            <a:r>
              <a:rPr lang="en-GB" altLang="en-US" sz="1100" dirty="0" smtClean="0">
                <a:latin typeface="Arial" charset="0"/>
              </a:rPr>
              <a:t>Taking drugs</a:t>
            </a:r>
          </a:p>
          <a:p>
            <a:pPr marL="287779" indent="-287779">
              <a:buFont typeface="Arial" panose="020B0604020202020204" pitchFamily="34" charset="0"/>
              <a:buChar char="•"/>
            </a:pPr>
            <a:r>
              <a:rPr lang="en-GB" altLang="en-US" sz="1100" dirty="0" smtClean="0">
                <a:latin typeface="Arial" charset="0"/>
              </a:rPr>
              <a:t>Sniffing volatile substances</a:t>
            </a:r>
          </a:p>
          <a:p>
            <a:pPr marL="287779" indent="-287779">
              <a:buFont typeface="Arial" panose="020B0604020202020204" pitchFamily="34" charset="0"/>
              <a:buChar char="•"/>
            </a:pPr>
            <a:r>
              <a:rPr lang="en-GB" altLang="en-US" sz="1100" dirty="0" smtClean="0">
                <a:latin typeface="Arial" charset="0"/>
              </a:rPr>
              <a:t>Discarding needles/drug paraphernalia</a:t>
            </a:r>
          </a:p>
          <a:p>
            <a:pPr marL="287779" indent="-287779">
              <a:buFont typeface="Arial" panose="020B0604020202020204" pitchFamily="34" charset="0"/>
              <a:buChar char="•"/>
            </a:pPr>
            <a:r>
              <a:rPr lang="en-GB" altLang="en-US" sz="1100" dirty="0" smtClean="0">
                <a:latin typeface="Arial" charset="0"/>
              </a:rPr>
              <a:t>Crack houses</a:t>
            </a:r>
          </a:p>
          <a:p>
            <a:pPr marL="287779" indent="-287779">
              <a:buFont typeface="Arial" panose="020B0604020202020204" pitchFamily="34" charset="0"/>
              <a:buChar char="•"/>
            </a:pPr>
            <a:r>
              <a:rPr lang="en-GB" altLang="en-US" sz="1100" dirty="0" smtClean="0">
                <a:latin typeface="Arial" charset="0"/>
              </a:rPr>
              <a:t>Presence of dealers or users</a:t>
            </a:r>
          </a:p>
          <a:p>
            <a:r>
              <a:rPr lang="en-GB" altLang="en-US" sz="1100" b="1" dirty="0" smtClean="0">
                <a:latin typeface="Arial" charset="0"/>
              </a:rPr>
              <a:t>Street drinking/Begging</a:t>
            </a:r>
          </a:p>
          <a:p>
            <a:r>
              <a:rPr lang="en-GB" altLang="en-US" sz="1100" b="1" dirty="0" smtClean="0">
                <a:latin typeface="Arial" charset="0"/>
              </a:rPr>
              <a:t>Prostitution/Kerb crawling</a:t>
            </a:r>
          </a:p>
          <a:p>
            <a:pPr marL="287779" indent="-287779">
              <a:buFont typeface="Arial" panose="020B0604020202020204" pitchFamily="34" charset="0"/>
              <a:buChar char="•"/>
            </a:pPr>
            <a:r>
              <a:rPr lang="en-GB" altLang="en-US" sz="1100" dirty="0" smtClean="0">
                <a:latin typeface="Arial" charset="0"/>
              </a:rPr>
              <a:t>Soliciting</a:t>
            </a:r>
          </a:p>
          <a:p>
            <a:pPr marL="287779" indent="-287779">
              <a:buFont typeface="Arial" panose="020B0604020202020204" pitchFamily="34" charset="0"/>
              <a:buChar char="•"/>
            </a:pPr>
            <a:r>
              <a:rPr lang="en-GB" altLang="en-US" sz="1100" dirty="0" smtClean="0">
                <a:latin typeface="Arial" charset="0"/>
              </a:rPr>
              <a:t>Cards in phone boxes</a:t>
            </a:r>
          </a:p>
          <a:p>
            <a:pPr marL="287779" indent="-287779">
              <a:buFont typeface="Arial" panose="020B0604020202020204" pitchFamily="34" charset="0"/>
              <a:buChar char="•"/>
            </a:pPr>
            <a:r>
              <a:rPr lang="en-GB" altLang="en-US" sz="1100" dirty="0" smtClean="0">
                <a:latin typeface="Arial" charset="0"/>
              </a:rPr>
              <a:t>Discarded condoms</a:t>
            </a:r>
          </a:p>
          <a:p>
            <a:pPr marL="287779" indent="-287779">
              <a:buFont typeface="Arial" panose="020B0604020202020204" pitchFamily="34" charset="0"/>
              <a:buChar char="•"/>
            </a:pPr>
            <a:r>
              <a:rPr lang="en-GB" altLang="en-US" sz="1100" dirty="0" smtClean="0">
                <a:latin typeface="Arial" charset="0"/>
              </a:rPr>
              <a:t>Loitering</a:t>
            </a:r>
          </a:p>
          <a:p>
            <a:pPr marL="287779" indent="-287779">
              <a:buFont typeface="Arial" panose="020B0604020202020204" pitchFamily="34" charset="0"/>
              <a:buChar char="•"/>
            </a:pPr>
            <a:r>
              <a:rPr lang="en-GB" altLang="en-US" sz="1100" dirty="0" smtClean="0">
                <a:latin typeface="Arial" charset="0"/>
              </a:rPr>
              <a:t>Pestering residents</a:t>
            </a:r>
          </a:p>
          <a:p>
            <a:r>
              <a:rPr lang="en-GB" altLang="en-US" sz="1100" b="1" dirty="0" smtClean="0">
                <a:latin typeface="Arial" charset="0"/>
              </a:rPr>
              <a:t>Sexual acts</a:t>
            </a:r>
          </a:p>
          <a:p>
            <a:pPr marL="287779" indent="-287779">
              <a:buFont typeface="Arial" panose="020B0604020202020204" pitchFamily="34" charset="0"/>
              <a:buChar char="•"/>
            </a:pPr>
            <a:r>
              <a:rPr lang="en-GB" altLang="en-US" sz="1100" dirty="0" smtClean="0">
                <a:latin typeface="Arial" charset="0"/>
              </a:rPr>
              <a:t>Inappropriate sexual conduct</a:t>
            </a:r>
          </a:p>
          <a:p>
            <a:pPr marL="287779" indent="-287779">
              <a:buFont typeface="Arial" panose="020B0604020202020204" pitchFamily="34" charset="0"/>
              <a:buChar char="•"/>
            </a:pPr>
            <a:r>
              <a:rPr lang="en-GB" altLang="en-US" sz="1100" dirty="0" smtClean="0">
                <a:latin typeface="Arial" charset="0"/>
              </a:rPr>
              <a:t>Indecent exposure</a:t>
            </a:r>
          </a:p>
          <a:p>
            <a:r>
              <a:rPr lang="en-GB" altLang="en-US" sz="1100" b="1" dirty="0" smtClean="0">
                <a:latin typeface="Arial" charset="0"/>
              </a:rPr>
              <a:t>Vehicles </a:t>
            </a:r>
            <a:r>
              <a:rPr lang="en-GB" altLang="en-US" sz="1100" dirty="0" smtClean="0">
                <a:latin typeface="Arial" charset="0"/>
              </a:rPr>
              <a:t>– parking, abandoned vehicles, off-road cycling, noise, racing cars, car repairs, cycling/skateboarding</a:t>
            </a:r>
            <a:endParaRPr lang="en-GB" altLang="en-US" sz="1100" b="1" dirty="0" smtClean="0">
              <a:latin typeface="Arial" charset="0"/>
            </a:endParaRPr>
          </a:p>
          <a:p>
            <a:endParaRPr lang="en-GB" dirty="0"/>
          </a:p>
        </p:txBody>
      </p:sp>
    </p:spTree>
    <p:extLst>
      <p:ext uri="{BB962C8B-B14F-4D97-AF65-F5344CB8AC3E}">
        <p14:creationId xmlns:p14="http://schemas.microsoft.com/office/powerpoint/2010/main" val="4229423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u="sng" dirty="0" smtClean="0">
                <a:latin typeface="Arial" charset="0"/>
              </a:rPr>
              <a:t>3. Acts directed towards people</a:t>
            </a:r>
          </a:p>
          <a:p>
            <a:r>
              <a:rPr lang="en-GB" altLang="en-US" sz="1100" b="1" dirty="0" smtClean="0">
                <a:latin typeface="Arial" charset="0"/>
              </a:rPr>
              <a:t>Intimidation/ harassment</a:t>
            </a:r>
          </a:p>
          <a:p>
            <a:pPr marL="287779" indent="-287779">
              <a:buFont typeface="Arial" panose="020B0604020202020204" pitchFamily="34" charset="0"/>
              <a:buChar char="•"/>
            </a:pPr>
            <a:r>
              <a:rPr lang="en-GB" altLang="en-US" sz="1100" dirty="0" smtClean="0">
                <a:latin typeface="Arial" charset="0"/>
              </a:rPr>
              <a:t>Groups or individuals making threats</a:t>
            </a:r>
          </a:p>
          <a:p>
            <a:pPr marL="287779" indent="-287779">
              <a:buFont typeface="Arial" panose="020B0604020202020204" pitchFamily="34" charset="0"/>
              <a:buChar char="•"/>
            </a:pPr>
            <a:r>
              <a:rPr lang="en-GB" altLang="en-US" sz="1100" dirty="0" smtClean="0">
                <a:latin typeface="Arial" charset="0"/>
              </a:rPr>
              <a:t>Verbal abuse</a:t>
            </a:r>
          </a:p>
          <a:p>
            <a:pPr marL="287779" indent="-287779">
              <a:buFont typeface="Arial" panose="020B0604020202020204" pitchFamily="34" charset="0"/>
              <a:buChar char="•"/>
            </a:pPr>
            <a:r>
              <a:rPr lang="en-GB" altLang="en-US" sz="1100" dirty="0" smtClean="0">
                <a:latin typeface="Arial" charset="0"/>
              </a:rPr>
              <a:t>Bullying</a:t>
            </a:r>
          </a:p>
          <a:p>
            <a:pPr marL="287779" indent="-287779">
              <a:buFont typeface="Arial" panose="020B0604020202020204" pitchFamily="34" charset="0"/>
              <a:buChar char="•"/>
            </a:pPr>
            <a:r>
              <a:rPr lang="en-GB" altLang="en-US" sz="1100" dirty="0" smtClean="0">
                <a:latin typeface="Arial" charset="0"/>
              </a:rPr>
              <a:t>Following people</a:t>
            </a:r>
          </a:p>
          <a:p>
            <a:pPr marL="287779" indent="-287779">
              <a:buFont typeface="Arial" panose="020B0604020202020204" pitchFamily="34" charset="0"/>
              <a:buChar char="•"/>
            </a:pPr>
            <a:r>
              <a:rPr lang="en-GB" altLang="en-US" sz="1100" dirty="0" smtClean="0">
                <a:latin typeface="Arial" charset="0"/>
              </a:rPr>
              <a:t>Pestering people</a:t>
            </a:r>
          </a:p>
          <a:p>
            <a:pPr marL="287779" indent="-287779">
              <a:buFont typeface="Arial" panose="020B0604020202020204" pitchFamily="34" charset="0"/>
              <a:buChar char="•"/>
            </a:pPr>
            <a:r>
              <a:rPr lang="en-GB" altLang="en-US" sz="1100" dirty="0" smtClean="0">
                <a:latin typeface="Arial" charset="0"/>
              </a:rPr>
              <a:t>Voyeurism</a:t>
            </a:r>
          </a:p>
          <a:p>
            <a:pPr marL="287779" indent="-287779">
              <a:buFont typeface="Arial" panose="020B0604020202020204" pitchFamily="34" charset="0"/>
              <a:buChar char="•"/>
            </a:pPr>
            <a:r>
              <a:rPr lang="en-GB" altLang="en-US" sz="1100" dirty="0" smtClean="0">
                <a:latin typeface="Arial" charset="0"/>
              </a:rPr>
              <a:t>Sending nasty/ offensive letters</a:t>
            </a:r>
          </a:p>
          <a:p>
            <a:pPr marL="287779" indent="-287779">
              <a:buFont typeface="Arial" panose="020B0604020202020204" pitchFamily="34" charset="0"/>
              <a:buChar char="•"/>
            </a:pPr>
            <a:r>
              <a:rPr lang="en-GB" altLang="en-US" sz="1100" dirty="0" smtClean="0">
                <a:latin typeface="Arial" charset="0"/>
              </a:rPr>
              <a:t>Obscene/ nuisance phone calls</a:t>
            </a:r>
          </a:p>
          <a:p>
            <a:pPr marL="287779" indent="-287779">
              <a:buFont typeface="Arial" panose="020B0604020202020204" pitchFamily="34" charset="0"/>
              <a:buChar char="•"/>
            </a:pPr>
            <a:r>
              <a:rPr lang="en-GB" altLang="en-US" sz="1100" dirty="0" smtClean="0">
                <a:latin typeface="Arial" charset="0"/>
              </a:rPr>
              <a:t>Menacing gestures</a:t>
            </a:r>
          </a:p>
          <a:p>
            <a:pPr marL="0" indent="0">
              <a:buFont typeface="Arial" panose="020B0604020202020204" pitchFamily="34" charset="0"/>
              <a:buNone/>
            </a:pPr>
            <a:endParaRPr lang="en-GB" altLang="en-US" sz="1100" dirty="0" smtClean="0">
              <a:latin typeface="Arial" charset="0"/>
            </a:endParaRPr>
          </a:p>
          <a:p>
            <a:r>
              <a:rPr lang="en-GB" altLang="en-US" sz="1100" b="1" dirty="0" smtClean="0">
                <a:latin typeface="Arial" charset="0"/>
              </a:rPr>
              <a:t>Intimidation/Harassment</a:t>
            </a:r>
          </a:p>
          <a:p>
            <a:r>
              <a:rPr lang="en-GB" altLang="en-US" sz="1100" b="1" dirty="0" smtClean="0">
                <a:latin typeface="Arial" charset="0"/>
              </a:rPr>
              <a:t>Can be on the grounds of:</a:t>
            </a:r>
          </a:p>
          <a:p>
            <a:r>
              <a:rPr lang="en-GB" altLang="en-US" sz="1100" dirty="0" smtClean="0">
                <a:latin typeface="Arial" charset="0"/>
              </a:rPr>
              <a:t>Race</a:t>
            </a:r>
          </a:p>
          <a:p>
            <a:r>
              <a:rPr lang="en-GB" altLang="en-US" sz="1100" dirty="0" smtClean="0">
                <a:latin typeface="Arial" charset="0"/>
              </a:rPr>
              <a:t>Sexual Orientation</a:t>
            </a:r>
          </a:p>
          <a:p>
            <a:r>
              <a:rPr lang="en-GB" altLang="en-US" sz="1100" dirty="0" smtClean="0">
                <a:latin typeface="Arial" charset="0"/>
              </a:rPr>
              <a:t>Gender</a:t>
            </a:r>
          </a:p>
          <a:p>
            <a:r>
              <a:rPr lang="en-GB" altLang="en-US" sz="1100" dirty="0" smtClean="0">
                <a:latin typeface="Arial" charset="0"/>
              </a:rPr>
              <a:t>Religion</a:t>
            </a:r>
          </a:p>
          <a:p>
            <a:r>
              <a:rPr lang="en-GB" altLang="en-US" sz="1100" dirty="0" smtClean="0">
                <a:latin typeface="Arial" charset="0"/>
              </a:rPr>
              <a:t>Disability</a:t>
            </a:r>
          </a:p>
          <a:p>
            <a:endParaRPr lang="en-GB" dirty="0"/>
          </a:p>
        </p:txBody>
      </p:sp>
    </p:spTree>
    <p:extLst>
      <p:ext uri="{BB962C8B-B14F-4D97-AF65-F5344CB8AC3E}">
        <p14:creationId xmlns:p14="http://schemas.microsoft.com/office/powerpoint/2010/main" val="3580758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We looked at this in the Neighbourhood Policing module in respect of drug dealing – but the same community impact is evidence when it comes to persistent ASB.</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ASB incidents amount to Signal Crimes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•Continued fear of crime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•Vulnerability to repeat attack</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•Psychological 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•Risk of ill-health</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•Sense of powerlessness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•Self exclusion by fear of going out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•Fear of attending court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•Fear of being targeted following giving statements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•Fear of becoming a repeat victim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Possibly much worse?</a:t>
            </a:r>
          </a:p>
          <a:p>
            <a:endParaRPr lang="en-GB" dirty="0"/>
          </a:p>
        </p:txBody>
      </p:sp>
    </p:spTree>
    <p:extLst>
      <p:ext uri="{BB962C8B-B14F-4D97-AF65-F5344CB8AC3E}">
        <p14:creationId xmlns:p14="http://schemas.microsoft.com/office/powerpoint/2010/main" val="4040922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This is the SWP definition, but it follows national recommendations on RVAPs.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For the purpose of effective management of Anti-Social Behaviour it is important to identify repeat and vulnerable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Individuals identified as ‘vulnerable’ through the risk assessment process will receive an enhanced level of response to their call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Anti-Social Behaviour occurrences will not be finalised until the victim has been notified.</a:t>
            </a:r>
          </a:p>
          <a:p>
            <a:endParaRPr lang="en-GB" dirty="0"/>
          </a:p>
        </p:txBody>
      </p:sp>
    </p:spTree>
    <p:extLst>
      <p:ext uri="{BB962C8B-B14F-4D97-AF65-F5344CB8AC3E}">
        <p14:creationId xmlns:p14="http://schemas.microsoft.com/office/powerpoint/2010/main" val="3643158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For the purpose of effective management of Anti-Social Behaviour it is important to identify repeat and vulnerable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Individuals identified as ‘vulnerable’ through the risk assessment process will receive an enhanced level of response to their call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Anti-Social Behaviour occurrences will not be finalised until the victim has been notified.</a:t>
            </a:r>
          </a:p>
          <a:p>
            <a:endParaRPr lang="en-GB" dirty="0"/>
          </a:p>
        </p:txBody>
      </p:sp>
    </p:spTree>
    <p:extLst>
      <p:ext uri="{BB962C8B-B14F-4D97-AF65-F5344CB8AC3E}">
        <p14:creationId xmlns:p14="http://schemas.microsoft.com/office/powerpoint/2010/main" val="953094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Leads to more satisfaction when </a:t>
            </a: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community</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is involved in creating solutions to problems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Assists victims and witnesses to access help and assistance over and above what the police can provide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Offences are dealt with in a more appropriate manner when listening to what the victim/witness needs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Leads to more scrutiny/accountability of police and partners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Allays any unreasonable fears the victim may have in terms of personal vulnerability and repeat attacks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•Reassures witnesses of their personal safety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Helps explain the processes to both witnesses and victims should the matter come to court along with any compensation claim that could be made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Safety and security advice (Crime Prevention)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Maintain public safety and confidence and the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Leads to more crime/ASB being reported to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Leads to more community intelligence being reported to police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Helps identify signal crimes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Leads to narrowing the ‘reassurance gap’</a:t>
            </a:r>
          </a:p>
          <a:p>
            <a:endParaRPr lang="en-GB" dirty="0"/>
          </a:p>
        </p:txBody>
      </p:sp>
    </p:spTree>
    <p:extLst>
      <p:ext uri="{BB962C8B-B14F-4D97-AF65-F5344CB8AC3E}">
        <p14:creationId xmlns:p14="http://schemas.microsoft.com/office/powerpoint/2010/main" val="1476305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Prior to revealing slide, pose the question: ‘What factors would you consider may identify vulnerability?’.</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Facilitate answers from group and ensure the following is addressed:</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SWP itself may also be open to vulnerability in that any poor performance on our part may have adverse affects on the confidence of the public in our ability to provide a reliable and professional service.</a:t>
            </a:r>
          </a:p>
          <a:p>
            <a:pPr marL="0" marR="0" lvl="0" indent="0" algn="l" defTabSz="914400" rtl="0" eaLnBrk="1" fontAlgn="base" latinLnBrk="0" hangingPunct="1">
              <a:lnSpc>
                <a:spcPct val="100000"/>
              </a:lnSpc>
              <a:spcBef>
                <a:spcPct val="0"/>
              </a:spcBef>
              <a:spcAft>
                <a:spcPct val="0"/>
              </a:spcAft>
              <a:buClrTx/>
              <a:buSzTx/>
              <a:buFontTx/>
              <a:buChar char="•"/>
              <a:tabLst/>
              <a:defRPr/>
            </a:pPr>
            <a:endPar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Impact Factors – suggested considerations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Information provided by the informant that suggests vulnerability</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Physical or Mental impairment whether short term or long term</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Behavioral or language barriers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Consideration due to age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Mental Health Condition</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Learning difficulties</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Is in a highly emotional upset and distressed state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Victim of Domestic Violence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Victim of Hate Crime</a:t>
            </a:r>
          </a:p>
          <a:p>
            <a:pPr marL="0" marR="0" lvl="0" indent="0" algn="l" defTabSz="914400" rtl="0" eaLnBrk="1" fontAlgn="base" latinLnBrk="0" hangingPunct="1">
              <a:lnSpc>
                <a:spcPct val="100000"/>
              </a:lnSpc>
              <a:spcBef>
                <a:spcPct val="0"/>
              </a:spcBef>
              <a:spcAft>
                <a:spcPct val="0"/>
              </a:spcAft>
              <a:buClrTx/>
              <a:buSzTx/>
              <a:buFontTx/>
              <a:buChar char="•"/>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Repeat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Vicitm</a:t>
            </a: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This list is not definitive</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rPr>
              <a:t>MUST cover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Times New Roman" panose="02020603050405020304" pitchFamily="18"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Section 12 of the Domestic Violence, Crime and Victims Act 2004 (DVCVA 2004) came into force on 30 September 2009, amending section 5 of the Protection from Harassment Act 1997 (PHA 1997). Section 5 of the PHA 1997 previously permitted a criminal court to make a restraining order only when sentencing or otherwise dealing with a defendant convicted of an offence of harassment (contrary to section 2 PHA 1997) or an offence of putting someone in fear of violence (contrary to section 4 PHA 1997). Its amendment enables the court to impose a restraining order in a much wider range of circumstances. </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Restraining orders are distinct from Criminal Behaviour Orders (CBOs) on conviction (section 1C of the Crime and Disorder Act 1998) in a number of ways. Restraining orders: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are used in domestic situations whereas CBOs on conviction relate to persons not of the same household;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are to protect named persons whereas CBOs on conviction are used to protect unnamed persons in any place in England and Wales; and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can be made on conviction and acquittal. CBOs on conviction cannot be made on acquittal. </a:t>
            </a:r>
          </a:p>
          <a:p>
            <a:endParaRPr lang="en-GB" dirty="0"/>
          </a:p>
        </p:txBody>
      </p:sp>
    </p:spTree>
    <p:extLst>
      <p:ext uri="{BB962C8B-B14F-4D97-AF65-F5344CB8AC3E}">
        <p14:creationId xmlns:p14="http://schemas.microsoft.com/office/powerpoint/2010/main" val="574819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Trainer to state that these questions are posed to the victim by PSC when the initial call is made.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mn-cs"/>
              </a:rPr>
              <a:t>Trainer to emphasise that it would be beneficial for attending officers to ask the questions at scene to ensure that the individuals vulnerabilities and/or differences are highlighted.</a:t>
            </a:r>
          </a:p>
          <a:p>
            <a:endParaRPr lang="en-GB" dirty="0"/>
          </a:p>
        </p:txBody>
      </p:sp>
    </p:spTree>
    <p:extLst>
      <p:ext uri="{BB962C8B-B14F-4D97-AF65-F5344CB8AC3E}">
        <p14:creationId xmlns:p14="http://schemas.microsoft.com/office/powerpoint/2010/main" val="14502000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SWP ONLY </a:t>
            </a:r>
            <a:endParaRPr lang="en-GB" b="1" dirty="0"/>
          </a:p>
        </p:txBody>
      </p:sp>
    </p:spTree>
    <p:extLst>
      <p:ext uri="{BB962C8B-B14F-4D97-AF65-F5344CB8AC3E}">
        <p14:creationId xmlns:p14="http://schemas.microsoft.com/office/powerpoint/2010/main" val="988660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bodies of Fiona Pilkington, 38, and her daughter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Francecca</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Hardwick, 18, were found in a burnt-out car in a lay-by on the A47 near Earl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Shilton</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in Leicestershire on 23 October 2007. An inquest into their deaths in September 2009 concluded Fiona committed suicide and unlawfully killed her daughter. </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Fiona and her disabled daughter -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Francecca</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Hardwick, who was 18 but had a mental age of about 4 lived with her son Anthony, who was 15 when they died.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mother died alongside her mentally disabled daughter in a blazing car after suffering nearly ten years of abuse from yobs’</a:t>
            </a:r>
            <a:b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a:r>
            <a:b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Fiona Pilkington, 38, made 21 calls to police in a bid to stop the gang abusing her daughter </a:t>
            </a:r>
            <a:r>
              <a:rPr kumimoji="0" lang="en-GB"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Francecca</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Hardwick, but they failed to act. She had even written to her local MP. On the day of her death she called police to complain of children trampling her garden hedge but was told to ignore them. The youths would also urinate in the garden and throw stones and eggs at the house. The council imposed a 300-yard exclusion zone for the youths around the family's house but that had failed to enforce it. Nobody was doing anything to help her, not the police, the council or the Neighbourhood Watch were doing anything.</a:t>
            </a:r>
            <a:b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a:r>
            <a:b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b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some point the entire family was subject to ASB and bullying – but the police never put the pieces together – they treated all incidents separately – there was no application of any of the processes such as NDM, NIM, Problem Analysis Triangle.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incident was the one that prompted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significant change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how the police deal with ASB and in particular repeat and vulnerable victims.</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a:lnSpc>
                <a:spcPct val="100000"/>
              </a:lnSpc>
            </a:pPr>
            <a:endParaRPr lang="en-GB" sz="110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smtClean="0">
                <a:solidFill>
                  <a:schemeClr val="tx1"/>
                </a:solidFill>
                <a:effectLst/>
                <a:latin typeface="Arial" pitchFamily="34" charset="0"/>
                <a:ea typeface="ＭＳ Ｐゴシック" pitchFamily="-112" charset="-128"/>
                <a:cs typeface="ＭＳ Ｐゴシック" pitchFamily="-112" charset="-128"/>
              </a:rPr>
              <a:t>Consider where opportunities were missed to provide support and how vulnerable/repeat victims could be identified to prevent this type of incident from occurring again. – Discuss </a:t>
            </a:r>
          </a:p>
          <a:p>
            <a:endParaRPr lang="en-GB" dirty="0"/>
          </a:p>
        </p:txBody>
      </p:sp>
    </p:spTree>
    <p:extLst>
      <p:ext uri="{BB962C8B-B14F-4D97-AF65-F5344CB8AC3E}">
        <p14:creationId xmlns:p14="http://schemas.microsoft.com/office/powerpoint/2010/main" val="2059080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Under the previous Acts, there was an onus on the police and partners to work together to deal with ASB – this is simply reinforced in the 2014 Act, but there are clearer guidelines as to who should do what – the main partners under this legislation are: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Police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Local Authorities (or Councils)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Registered Social Landlords (or Housing Associations)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Criminal Justice System (CPS and Courts)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Failure to deal with ASB has a major impact on the way that people perceive the service provided by the police service.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This is true whether the behaviour complained about is actually the responsibility of the police or one of the other partners.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key to success is working together because frankly, the main perpetrators of ASB tend to be those who are of interest to the police in one way or another.</a:t>
            </a:r>
          </a:p>
          <a:p>
            <a:endParaRPr lang="en-GB" dirty="0"/>
          </a:p>
        </p:txBody>
      </p:sp>
    </p:spTree>
    <p:extLst>
      <p:ext uri="{BB962C8B-B14F-4D97-AF65-F5344CB8AC3E}">
        <p14:creationId xmlns:p14="http://schemas.microsoft.com/office/powerpoint/2010/main" val="24174706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The Anti-social Behaviour, Crime and Policing Act 2014 includes two new measures which are designed to give victims and communities a say in the way anti-social behaviour is dealt with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The Community Trigger</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gives victims the ability to demand action, starting with a review of their case, where the locally defined threshold is met.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It gives victims the ability to choose the most appropriate out of court punitive, reparative or rehabilitative actions to be taken against the perpetrators of low level crime and ASB. They will determine whether a certain threshold has been reached, which is usually 3 complaints over a six month period. The persistence and harm caused by the ASB will also be taken into account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Agencies inform the victim if the threshold has been met, and if it has not, a case review will take place with a problem solving approach.  If an action plan is required it will be discussed wit the victim and a timeline for action will be agreed.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Gives victims and communities the right to request a review of their case and bring agencies together to take a joined up, problem-solving approach to find a solution.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 </a:t>
            </a:r>
          </a:p>
          <a:p>
            <a:endParaRPr lang="en-GB" dirty="0"/>
          </a:p>
        </p:txBody>
      </p:sp>
    </p:spTree>
    <p:extLst>
      <p:ext uri="{BB962C8B-B14F-4D97-AF65-F5344CB8AC3E}">
        <p14:creationId xmlns:p14="http://schemas.microsoft.com/office/powerpoint/2010/main" val="13933086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The Community Remedy</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 gives victims a say in the out-of-court punishment of perpetrators for low-level crime and anti-social behaviour.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The Community Remedy document is a list of actions which may be chosen by the victim for the perpetrator to undertake in consequence of their behaviour or offending.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Some examples of community resolutions are: cleaning of graffiti, repairing damage, written apology, ABC contract, mediation, payment, unpaid work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To invoke a Community Remedy there will need to be: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Evidence indicating that there person has committed an offence or ASB that would warrant the use of a caution or court proceedings or civil injunction</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An admission from the perpetrator of the behaviour of the offence and agreement to participate in the community remedy</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If the perpetrator fails to comply a youth or conditional caution /court proceedings can commence</a:t>
            </a:r>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 </a:t>
            </a:r>
            <a:r>
              <a:rPr kumimoji="0" lang="en-GB"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community resolution </a:t>
            </a: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can only be agreed when an officer has obtained details about both the offence and the offender. The officer consults with the victim of the crime to reach a fair decision, in most cases endorsing the victim’s wishes, and, if the offender agrees to comply, the matter is regarded as resolved. If the resolution is not fulfilled by the offender the case goes to court.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Examples of community resolutions: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An officer advises an offender to stop Anti-social behaviour and outlines the implications of committing further offences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An offender agrees to give a formal apology to the victim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An offender agreeing to provide compensation to the victim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cs typeface="ＭＳ Ｐゴシック" pitchFamily="-112" charset="-128"/>
              </a:rPr>
              <a:t>An offender undertakes to repair damage caused by a crime. </a:t>
            </a:r>
          </a:p>
          <a:p>
            <a:endParaRPr lang="en-GB" dirty="0"/>
          </a:p>
        </p:txBody>
      </p:sp>
    </p:spTree>
    <p:extLst>
      <p:ext uri="{BB962C8B-B14F-4D97-AF65-F5344CB8AC3E}">
        <p14:creationId xmlns:p14="http://schemas.microsoft.com/office/powerpoint/2010/main" val="4259261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Early and informal interventions - also known as </a:t>
            </a:r>
            <a:r>
              <a:rPr kumimoji="0" lang="en-GB" altLang="en-US" sz="1100" b="1" i="0" u="sng"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supportive</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interventions.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Early and informal interventions can establish clear standards of behaviour and reinforce the message that anti-social behaviour will not be tolerated. In many cases, awareness of the impact of their behaviour on victims, and the threat of more formal enforcement tools, can be a sufficient incentive for an individual to change their behaviour.</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problem with previous ASB legislation was that there were few options other than applying for a full-blown ASBO, which often meant they were issued for low-level behaviour and were overturned by higher courts.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emphasis with the new legislation is to deal with incidents, where possible, with a proportionate response at the lowest possible level. Issues should only go to court where the behaviour is so unacceptable that there is no other way of dealing with it.</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Verbal warnings: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deciding to use a verbal warning, the officer should still consider the evidence. For instance, the officer should have reason to believe that the anti-social behaviour has occurred, or is likely to occur, and that the individual’s behaviour could be considered to be unreasonable. In issuing a verbal warning, the police, council or housing officer should make clear to the individual what behaviour is causing the issue and what effect this is having on the victim or community and the consequences of non-compliance are explained clearly. </a:t>
            </a: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Written warnings: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As with a verbal warning, a written warning should contain specifics about what behaviour has occurred and why this is not acceptable, including the impact on any victims or local community. Local agencies should alert each other that the warning has been given so that it can be effectively monitored.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Each agency needs to ensure that it keeps a record of any verbal or written warning given so that it may be used as evidence in court proceedings if required.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Local agencies may wish to consider what level of detail they go into at this stage regarding the consequences of further anti-social behaviour and more serious sanctions – for instance, an Acceptable Behaviour Contract, court proceedings for a civil injunction or even criminal proceedings if the behaviour escalates.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Community resolution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is the nationally recognised term for the resolution of a less serious offence or anti-social behaviour, through informal agreement between the parties involved as opposed to progression through the criminal justice process. A community resolution may be used with both youth and adult perpetrators. It enables the police to deal more proportionately with lower level crime and anti-social behaviour in a timely and transparent manner that takes into account the needs of the victim, perpetrator and wider community, outside the formal criminal justice system.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Mediation</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In many cases of anti-social behaviour, mediation can be an effective tool, solving the issue by bringing all parties to the table. This can be very effective in neighbour disputes, family conflicts, lifestyle differences such as noise nuisance complaints and similar situations where it can sometimes be difficult to identify the victim and the perpetrator.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Mediation does not work if it is forced on those involved. All parties must be willing to come to the table and discuss their issues and agencies should consider whether mediation is appropriate, who should attend and set clear ground rules for participation.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It is not for the mediator to establish a solution to the issue as, in most cases, they will have already tried this with each party unsuccessfully. For mediation to deliver long-term solutions, those in dispute should agree a solution. The mediator should facilitate this conversation and ensure all parties adhere to the ground rules. They can also draw up an agreement if required for all parties to sign to formalise what has been agreed. </a:t>
            </a:r>
          </a:p>
          <a:p>
            <a:pPr>
              <a:lnSpc>
                <a:spcPct val="100000"/>
              </a:lnSpc>
            </a:pPr>
            <a:endParaRPr kumimoji="0" lang="en-GB" altLang="en-US" sz="1100" b="0" i="0" u="none" strike="noStrike" kern="1200" cap="none" spc="0" normalizeH="0" baseline="0" noProof="0" dirty="0" smtClean="0">
              <a:ln>
                <a:noFill/>
              </a:ln>
              <a:solidFill>
                <a:schemeClr val="tx1"/>
              </a:solidFill>
              <a:effectLst/>
              <a:uLnTx/>
              <a:uFillTx/>
              <a:latin typeface="Arial" pitchFamily="34" charset="0"/>
              <a:ea typeface="ＭＳ Ｐゴシック" pitchFamily="-112" charset="-128"/>
            </a:endParaRPr>
          </a:p>
          <a:p>
            <a:pPr>
              <a:lnSpc>
                <a:spcPct val="100000"/>
              </a:lnSpc>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Acceptable behaviour contract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Acceptable behaviour contracts (ABCs), sometimes called acceptable behaviour agreements, can be an effective way of dealing with anti-social individuals, especially where there are a number of problem behaviours. They can also be very effective at dealing with young people early, to nip problem behaviours in the bud before they escalate.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ABCs are a written agreement between a perpetrator of anti-social behaviour and the agency or agencies acting locally to prevent that behaviour. The terms of an ABC can be discussed with the perpetrator before they are drafted and signed to encourage compliance. However, there is no formal sanction associated with refusing to sign an ABC, so if an individual does not wish to sign, they cannot be forced to do so. However, refusal to sign an ABC may persuade a court that only a civil injunction or a criminal behaviour order will prevent the anti-social behaviour.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While there are no formal sanctions associated with breaching the conditions of an ABC, agencies should consider further steps if the individual does not change their behaviour. Potential further action should be made clear in the ABC so that the perpetrator is aware of the consequences of failing to comply. In the case of graffiti, for example, this could be the issue of a community protection notice or an application for a civil injunction.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In cases where court proceedings are subsequently deemed necessary, the work undertaken as part of drafting an ABC can form part of the evidence pack. For instance, any discussion with victims and communities to assess the impact of the behaviour could form the basis of a community impact statement for the court.</a:t>
            </a:r>
          </a:p>
          <a:p>
            <a:pPr>
              <a:lnSpc>
                <a:spcPct val="100000"/>
              </a:lnSpc>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a:lnSpc>
                <a:spcPct val="100000"/>
              </a:lnSpc>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Parenting contract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Where informal interventions are used against under 18s, the parents or guardians of the young person should be contacted in advance of the decision to take action. In many cases, the parents or guardians can play an important role in ensuring the individual changes their behaviour. While there are formal routes such as parenting orders, at this stage it may be appropriate to include a role for the parent in an ABC. In addition, if the behaviour of the parent is part of the issue (either because they are a bad influence on the child or fail to provide suitable supervision) agencies could consider a parenting contract. These are similar to an ABC but are signed by the parent or guardian. They could also be considered where the child in question is under 10 and so other interventions are not appropriate for the perpetrator themselves.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With a potentially troubled family, agencies should consider discussing the matter with other bodies with an interest – for instance the local youth offending team, social services and school to assess the scale of the problem. Family intervention programmes and the local Troubled Families Unit should also be contacted where appropriate to discuss potential interventions. </a:t>
            </a:r>
          </a:p>
          <a:p>
            <a:pPr>
              <a:lnSpc>
                <a:spcPct val="100000"/>
              </a:lnSpc>
            </a:pPr>
            <a:endParaRPr lang="en-GB" sz="1100" b="1" i="0" u="none" strike="noStrike" kern="1200" baseline="0" dirty="0" smtClean="0">
              <a:solidFill>
                <a:schemeClr val="tx1"/>
              </a:solidFill>
              <a:latin typeface="Arial" pitchFamily="34" charset="0"/>
              <a:ea typeface="ＭＳ Ｐゴシック" pitchFamily="-112" charset="-128"/>
            </a:endParaRPr>
          </a:p>
          <a:p>
            <a:pPr>
              <a:lnSpc>
                <a:spcPct val="100000"/>
              </a:lnSpc>
            </a:pPr>
            <a:r>
              <a:rPr lang="en-GB" sz="1100" b="1" i="0" u="none" strike="noStrike" kern="1200" baseline="0" dirty="0" smtClean="0">
                <a:solidFill>
                  <a:schemeClr val="tx1"/>
                </a:solidFill>
                <a:latin typeface="Arial" pitchFamily="34" charset="0"/>
                <a:ea typeface="ＭＳ Ｐゴシック" pitchFamily="-112" charset="-128"/>
                <a:cs typeface="ＭＳ Ｐゴシック" pitchFamily="-112" charset="-128"/>
              </a:rPr>
              <a:t>Support &amp; Counselling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In many cases, there are underlying causes of the anti-social behaviour. The new powers allow professionals to actively deal with these through the use of positive requirements. However, there is no need to wait until formal court action before offering help.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Substance misuse or alcohol dependency can drive anti-social behaviour and low-level crime, and support can have a positive impact. Catching someone before they fall into a criminal way of life by supporting them to escape addiction can save thousands of pounds in enforcement action over a person’s lifetime.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Troubled Families Programme has already identified many of the issues faced by young people (https://www.gov.uk/government/policies/helping-troubled-families-turn-their-lives-around). The young person being dealt with may already be known by the Troubled Families Unit, but if not, it may be useful to discuss the issues with local experts to see whether there is a wider support programme that can be put in place. </a:t>
            </a:r>
            <a:endParaRPr lang="en-GB" altLang="en-US" sz="1100" b="1" dirty="0" smtClean="0">
              <a:latin typeface="Arial" charset="0"/>
            </a:endParaRPr>
          </a:p>
          <a:p>
            <a:pPr eaLnBrk="1" hangingPunct="1">
              <a:lnSpc>
                <a:spcPct val="100000"/>
              </a:lnSpc>
            </a:pPr>
            <a:endParaRPr lang="en-GB" altLang="en-US" sz="1100" b="1" dirty="0" smtClean="0">
              <a:latin typeface="Arial" charset="0"/>
            </a:endParaRPr>
          </a:p>
          <a:p>
            <a:pPr>
              <a:lnSpc>
                <a:spcPct val="100000"/>
              </a:lnSpc>
            </a:pPr>
            <a:r>
              <a:rPr lang="en-GB" altLang="en-US" sz="1100" b="1" dirty="0" smtClean="0">
                <a:latin typeface="Arial" charset="0"/>
              </a:rPr>
              <a:t>Civil Injunction –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The injunction under Part 1 of the Anti-social Behaviour, Crime and Policing Act 2014 is a civil power which can be applied for to deal with anti-social individuals. The injunction can offer fast and effective protection for victims and communities and set a clear standard of behaviour for perpetrators, stopping the person’s behaviour from escalating.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Although the injunction is a civil power, it is still a formal sanction and many professionals will want to consider informal approaches before resorting to court action, especially in the case of under 18s. However, where informal approaches have not worked or professionals decide that a formal response is needed more quickly, they should be free to do so. </a:t>
            </a:r>
          </a:p>
          <a:p>
            <a:pPr>
              <a:lnSpc>
                <a:spcPct val="100000"/>
              </a:lnSpc>
            </a:pPr>
            <a:endParaRPr lang="en-GB" altLang="en-US" sz="1100" b="0" i="0" u="none" strike="noStrike" kern="1200" baseline="0" dirty="0" smtClean="0">
              <a:solidFill>
                <a:schemeClr val="tx1"/>
              </a:solidFill>
              <a:latin typeface="Arial" pitchFamily="34" charset="0"/>
              <a:ea typeface="ＭＳ Ｐゴシック" pitchFamily="-112" charset="-128"/>
            </a:endParaRPr>
          </a:p>
          <a:p>
            <a:pPr>
              <a:lnSpc>
                <a:spcPct val="100000"/>
              </a:lnSpc>
            </a:pPr>
            <a:r>
              <a:rPr lang="en-GB" altLang="en-US" sz="1100" b="0" dirty="0" smtClean="0">
                <a:latin typeface="Arial" charset="0"/>
              </a:rPr>
              <a:t>Can be used at an</a:t>
            </a:r>
            <a:r>
              <a:rPr lang="en-GB" altLang="en-US" sz="1100" b="0" baseline="0" dirty="0" smtClean="0">
                <a:latin typeface="Arial" charset="0"/>
              </a:rPr>
              <a:t> early stage to prevent individuals engaging in ASB before there is an escalation. They are used in </a:t>
            </a:r>
          </a:p>
          <a:p>
            <a:pPr marL="171450" indent="-171450" eaLnBrk="1" hangingPunct="1">
              <a:lnSpc>
                <a:spcPct val="100000"/>
              </a:lnSpc>
              <a:buFontTx/>
              <a:buChar char="-"/>
            </a:pPr>
            <a:r>
              <a:rPr lang="en-GB" altLang="en-US" sz="1100" b="0" baseline="0" dirty="0" smtClean="0">
                <a:latin typeface="Arial" charset="0"/>
              </a:rPr>
              <a:t>Non housing related ASB in which behaviour has caused harassment alarm or distress</a:t>
            </a:r>
          </a:p>
          <a:p>
            <a:pPr marL="171450" indent="-171450" eaLnBrk="1" hangingPunct="1">
              <a:lnSpc>
                <a:spcPct val="100000"/>
              </a:lnSpc>
              <a:buFontTx/>
              <a:buChar char="-"/>
            </a:pPr>
            <a:r>
              <a:rPr lang="en-GB" altLang="en-US" sz="1100" b="0" baseline="0" dirty="0" smtClean="0">
                <a:latin typeface="Arial" charset="0"/>
              </a:rPr>
              <a:t>Housing related ASB in which conduct is capable of causing nuisance and annoyance</a:t>
            </a:r>
          </a:p>
          <a:p>
            <a:pPr marL="171450" indent="-171450" eaLnBrk="1" hangingPunct="1">
              <a:lnSpc>
                <a:spcPct val="100000"/>
              </a:lnSpc>
              <a:buFontTx/>
              <a:buChar char="-"/>
            </a:pPr>
            <a:endParaRPr lang="en-GB" altLang="en-US" sz="1100" b="0" baseline="0" dirty="0" smtClean="0">
              <a:latin typeface="Arial" charset="0"/>
            </a:endParaRPr>
          </a:p>
          <a:p>
            <a:pPr marL="0" indent="0" eaLnBrk="1" hangingPunct="1">
              <a:lnSpc>
                <a:spcPct val="100000"/>
              </a:lnSpc>
              <a:buFontTx/>
              <a:buNone/>
            </a:pPr>
            <a:r>
              <a:rPr lang="en-GB" altLang="en-US" sz="1100" b="0" baseline="0" dirty="0" smtClean="0">
                <a:latin typeface="Arial" charset="0"/>
              </a:rPr>
              <a:t>A wide range of organisations can apply for a civil injunction such as local councils and police. They are issued by County Court, and there will be a need to prove by the organisation that the injunction is necessary as they are obtained on a civil standard of the proof (balance of probability)</a:t>
            </a:r>
          </a:p>
          <a:p>
            <a:pPr marL="0" indent="0" eaLnBrk="1" hangingPunct="1">
              <a:lnSpc>
                <a:spcPct val="100000"/>
              </a:lnSpc>
              <a:buFontTx/>
              <a:buNone/>
            </a:pPr>
            <a:r>
              <a:rPr lang="en-GB" altLang="en-US" sz="1100" b="0" baseline="0" dirty="0" smtClean="0">
                <a:latin typeface="Arial" charset="0"/>
              </a:rPr>
              <a:t>The injunctions can include prohibitions. </a:t>
            </a:r>
          </a:p>
          <a:p>
            <a:pPr marL="0" indent="0" eaLnBrk="1" hangingPunct="1">
              <a:lnSpc>
                <a:spcPct val="100000"/>
              </a:lnSpc>
              <a:buFontTx/>
              <a:buNone/>
            </a:pPr>
            <a:r>
              <a:rPr lang="en-GB" altLang="en-US" sz="1100" b="0" baseline="0" dirty="0" smtClean="0">
                <a:latin typeface="Arial" charset="0"/>
              </a:rPr>
              <a:t>Breaching an order is not a criminal offence – under 18 years penalty is a supervision order, over 18 years civil contempt of court with a fine or up to 2yrs in prison. </a:t>
            </a:r>
          </a:p>
          <a:p>
            <a:pPr marL="0" indent="0" eaLnBrk="1" hangingPunct="1">
              <a:lnSpc>
                <a:spcPct val="100000"/>
              </a:lnSpc>
              <a:buFontTx/>
              <a:buNone/>
            </a:pPr>
            <a:endParaRPr lang="en-GB" altLang="en-US" sz="1100" b="0" baseline="0" dirty="0" smtClean="0">
              <a:latin typeface="Arial"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sz="1100" b="1" dirty="0" smtClean="0">
                <a:latin typeface="Arial" charset="0"/>
              </a:rPr>
              <a:t>Community Protection Notice (CPN) </a:t>
            </a:r>
            <a:r>
              <a:rPr lang="en-GB" altLang="en-US" sz="1100" dirty="0" smtClean="0">
                <a:latin typeface="Arial" charset="0"/>
              </a:rPr>
              <a:t>– </a:t>
            </a: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To stop a person aged 16 or over, business or organisation committing anti-social behaviour which spoils the community’s quality of life. 	</a:t>
            </a:r>
          </a:p>
          <a:p>
            <a:pPr eaLnBrk="1" hangingPunct="1">
              <a:lnSpc>
                <a:spcPct val="100000"/>
              </a:lnSpc>
            </a:pPr>
            <a:r>
              <a:rPr lang="en-GB" altLang="en-US" sz="1100" dirty="0" smtClean="0">
                <a:latin typeface="Arial" charset="0"/>
              </a:rPr>
              <a:t>Is designed to stop ASB by an individual aged over 16 years</a:t>
            </a:r>
            <a:r>
              <a:rPr lang="en-GB" altLang="en-US" sz="1100" baseline="0" dirty="0" smtClean="0">
                <a:latin typeface="Arial" charset="0"/>
              </a:rPr>
              <a:t> and also by businesses and organisations. The ASB would need to have a detrimental effect on the quality of life for people in the locality and be unreasonable and persistent. </a:t>
            </a:r>
          </a:p>
          <a:p>
            <a:pPr eaLnBrk="1" hangingPunct="1">
              <a:lnSpc>
                <a:spcPct val="100000"/>
              </a:lnSpc>
            </a:pPr>
            <a:r>
              <a:rPr lang="en-GB" altLang="en-US" sz="1100" b="0" dirty="0" smtClean="0">
                <a:latin typeface="Arial" charset="0"/>
              </a:rPr>
              <a:t>Who can issue a CPN? - </a:t>
            </a:r>
            <a:r>
              <a:rPr lang="en-GB" altLang="en-US" sz="1100" dirty="0" smtClean="0">
                <a:latin typeface="Arial" charset="0"/>
              </a:rPr>
              <a:t>Local Authority, Social Landlords and the police (including PCSOs).</a:t>
            </a:r>
          </a:p>
          <a:p>
            <a:pPr eaLnBrk="1" hangingPunct="1">
              <a:lnSpc>
                <a:spcPct val="100000"/>
              </a:lnSpc>
            </a:pPr>
            <a:r>
              <a:rPr lang="en-GB" altLang="en-US" sz="1100" dirty="0" smtClean="0">
                <a:latin typeface="Arial" charset="0"/>
              </a:rPr>
              <a:t>Decisions on whether behaviour is persistent should be taken on a case by case basis by issuing officers. Where an individual is storing rubbish in their garden for many months, proving persistence may be simple, but there may be cases where behaviour is continuing over a very short time period. A written warning must be given first,</a:t>
            </a:r>
            <a:r>
              <a:rPr lang="en-GB" altLang="en-US" sz="1100" baseline="0" dirty="0" smtClean="0">
                <a:latin typeface="Arial" charset="0"/>
              </a:rPr>
              <a:t> stating the behaviour and the consequences if it continues. </a:t>
            </a:r>
          </a:p>
          <a:p>
            <a:pPr eaLnBrk="1" hangingPunct="1">
              <a:lnSpc>
                <a:spcPct val="100000"/>
              </a:lnSpc>
            </a:pPr>
            <a:endParaRPr lang="en-GB" altLang="en-US" sz="1100" baseline="0" dirty="0" smtClean="0">
              <a:latin typeface="Arial" charset="0"/>
            </a:endParaRPr>
          </a:p>
          <a:p>
            <a:pPr eaLnBrk="1" hangingPunct="1">
              <a:lnSpc>
                <a:spcPct val="100000"/>
              </a:lnSpc>
            </a:pPr>
            <a:r>
              <a:rPr lang="en-GB" altLang="en-US" sz="1100" baseline="0" dirty="0" smtClean="0">
                <a:latin typeface="Arial" charset="0"/>
              </a:rPr>
              <a:t>Breaching a CPN is a criminal offence  which may include the issue of a FPN of £100 on the spot fine, If the offender is found guilty at court, the court can impose  remedial action for example to clear up rubbish from their front garden and items used to cause the ASB may be sized (e.g. spray painting equipment)</a:t>
            </a:r>
          </a:p>
          <a:p>
            <a:pPr eaLnBrk="1" hangingPunct="1">
              <a:lnSpc>
                <a:spcPct val="100000"/>
              </a:lnSpc>
            </a:pPr>
            <a:endParaRPr lang="en-GB" altLang="en-US" sz="1100" baseline="0" dirty="0" smtClean="0">
              <a:latin typeface="Arial" charset="0"/>
            </a:endParaRPr>
          </a:p>
          <a:p>
            <a:pPr eaLnBrk="1" hangingPunct="1">
              <a:lnSpc>
                <a:spcPct val="100000"/>
              </a:lnSpc>
            </a:pPr>
            <a:endParaRPr lang="en-GB" altLang="en-US" sz="1100" baseline="0" dirty="0" smtClean="0">
              <a:latin typeface="Arial" charset="0"/>
            </a:endParaRPr>
          </a:p>
          <a:p>
            <a:pPr eaLnBrk="1" hangingPunct="1">
              <a:lnSpc>
                <a:spcPct val="100000"/>
              </a:lnSpc>
            </a:pPr>
            <a:endParaRPr lang="en-GB" altLang="en-US" sz="1100" b="0" baseline="0" dirty="0" smtClean="0">
              <a:latin typeface="Arial" charset="0"/>
            </a:endParaRPr>
          </a:p>
          <a:p>
            <a:endParaRPr lang="en-GB" dirty="0"/>
          </a:p>
        </p:txBody>
      </p:sp>
    </p:spTree>
    <p:extLst>
      <p:ext uri="{BB962C8B-B14F-4D97-AF65-F5344CB8AC3E}">
        <p14:creationId xmlns:p14="http://schemas.microsoft.com/office/powerpoint/2010/main" val="7692062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Under the previous Acts, there was an onus on the police and partners to work together to deal with ASB – this is simply reinforced in the 2014 Act, but there are clearer guidelines as to who should do what – the main partners under this legislation are: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Police</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Local Authorities (or Councils)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Registered Social Landlords (or Housing Associations)</a:t>
            </a:r>
          </a:p>
          <a:p>
            <a:pPr marL="287779" marR="0" lvl="0" indent="-287779"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Criminal Justice System (CPS and Courts)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Failure to deal with ASB has a major impact on the way that people perceive the service provided by the police service.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This is true whether the behaviour complained about is actually the responsibility of the police or one of the other partners.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key to success is working together because frankly, the main perpetrators of ASB tend to be those who are of interest to the police in one way or another.</a:t>
            </a:r>
          </a:p>
          <a:p>
            <a:endParaRPr lang="en-GB" dirty="0"/>
          </a:p>
        </p:txBody>
      </p:sp>
    </p:spTree>
    <p:extLst>
      <p:ext uri="{BB962C8B-B14F-4D97-AF65-F5344CB8AC3E}">
        <p14:creationId xmlns:p14="http://schemas.microsoft.com/office/powerpoint/2010/main" val="8531099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Dispersal Power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can be used by </a:t>
            </a:r>
            <a:r>
              <a:rPr kumimoji="0" lang="en-GB" altLang="en-US" sz="1100" b="1"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police</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officers in uniform. Police Community Support Officers (PCSOs) can also use this power if designated by their chief constable. Use of the dispersal power must be authorised by an officer of at least the rank of inspector before use.</a:t>
            </a:r>
            <a:endPar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officer must have reasonable grounds to suspect that the behaviour of the person has contributed, or is likely to contribute, to: </a:t>
            </a:r>
          </a:p>
          <a:p>
            <a:pPr marL="287779" marR="0" lvl="0" indent="-28777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members of the public in the locality being harassed, alarmed or distressed; or </a:t>
            </a:r>
          </a:p>
          <a:p>
            <a:pPr marL="287779" marR="0" lvl="0" indent="-28777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crime and disorder occurring in the locality.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direction must be given </a:t>
            </a: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in writing</a:t>
            </a: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 unless that is not reasonably practicable and </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will specify for how long the person must leave the area.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officer must first get the permission of an inspector or above.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officer must specify the area and they can determine time and route to take when leaving the area.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legislation says that anyone over 10 can be issued with section 35, however SWP have decided 16 years and over is applicable.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Examples of items that could be confiscated are spray cans, speakers, </a:t>
            </a:r>
            <a:r>
              <a:rPr kumimoji="0" lang="en-GB" altLang="en-US" sz="1100" b="0" i="0" u="none" strike="noStrike" kern="1200" cap="none" spc="0" normalizeH="0" baseline="0" noProof="0" dirty="0" err="1" smtClean="0">
                <a:ln>
                  <a:noFill/>
                </a:ln>
                <a:solidFill>
                  <a:srgbClr val="000000"/>
                </a:solidFill>
                <a:effectLst/>
                <a:uLnTx/>
                <a:uFillTx/>
                <a:latin typeface="Arial" pitchFamily="34" charset="0"/>
                <a:ea typeface="ＭＳ Ｐゴシック" pitchFamily="-112" charset="-128"/>
              </a:rPr>
              <a:t>lazer</a:t>
            </a: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 pens </a:t>
            </a:r>
            <a:r>
              <a:rPr kumimoji="0" lang="en-GB" altLang="en-US" sz="1100" b="0" i="0" u="none" strike="noStrike" kern="1200" cap="none" spc="0" normalizeH="0" baseline="0" noProof="0" dirty="0" err="1" smtClean="0">
                <a:ln>
                  <a:noFill/>
                </a:ln>
                <a:solidFill>
                  <a:srgbClr val="000000"/>
                </a:solidFill>
                <a:effectLst/>
                <a:uLnTx/>
                <a:uFillTx/>
                <a:latin typeface="Arial" pitchFamily="34" charset="0"/>
                <a:ea typeface="ＭＳ Ｐゴシック" pitchFamily="-112" charset="-128"/>
              </a:rPr>
              <a:t>etc</a:t>
            </a: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A major benefit is that a dispersal order can be issued to someone committing or likely to commit, harassment alarm or distress or crime and disorder in a public place – don’t have to wait for the behaviour to escalate.</a:t>
            </a:r>
          </a:p>
          <a:p>
            <a:pPr>
              <a:lnSpc>
                <a:spcPct val="100000"/>
              </a:lnSpc>
            </a:pPr>
            <a:endParaRPr lang="en-GB" sz="110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Dispersal Powers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only apply to Police Officers in SWP – it is a discretionary power for PCSOs which does not apply in SWP.</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officer must first get the permission of an Inspector or above.</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officer must specify the area and they can determine time and route to take when leaving the area.</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legislation says that anyone over 10 can be issued with section 35, however SWP have decided </a:t>
            </a: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16 years and over </a:t>
            </a: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is applicable.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ＭＳ Ｐゴシック" pitchFamily="-112" charset="-128"/>
              </a:rPr>
              <a:t>Question</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Can anyone give some examples of items that could be confiscated?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Examples to look for are spray cans, speakers, laser pens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A major benefit is that a dispersal order can be issued to someone committing or likely to commit, harassment alarm or distress or crime and disorder in a public place – don’t have to wait for the behaviour to escalate.</a:t>
            </a:r>
          </a:p>
          <a:p>
            <a:endParaRPr lang="en-GB" dirty="0"/>
          </a:p>
        </p:txBody>
      </p:sp>
    </p:spTree>
    <p:extLst>
      <p:ext uri="{BB962C8B-B14F-4D97-AF65-F5344CB8AC3E}">
        <p14:creationId xmlns:p14="http://schemas.microsoft.com/office/powerpoint/2010/main" val="9839970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Closure Power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 </a:t>
            </a: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closure notice </a:t>
            </a: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can be issued by the council or a police inspector to close a </a:t>
            </a: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premises</a:t>
            </a: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 down. Following the issuing of a closure notice, an application must be made to the magistrates’ court for a </a:t>
            </a: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closure order </a:t>
            </a: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within 24 hours (or 48 if on the weekend).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There is now only </a:t>
            </a:r>
            <a:r>
              <a:rPr kumimoji="0" lang="en-GB" altLang="en-US" sz="1100" b="1" i="0" u="none" strike="noStrike" kern="1200" cap="none" spc="0" normalizeH="0" baseline="0" noProof="0" dirty="0" smtClean="0">
                <a:ln>
                  <a:noFill/>
                </a:ln>
                <a:solidFill>
                  <a:srgbClr val="000000"/>
                </a:solidFill>
                <a:effectLst/>
                <a:uLnTx/>
                <a:uFillTx/>
                <a:latin typeface="Arial" charset="0"/>
                <a:ea typeface="ＭＳ Ｐゴシック" pitchFamily="-112" charset="-128"/>
              </a:rPr>
              <a:t>one</a:t>
            </a: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 closure order, to deal with premises associated with nuisance and/or disorder (previously there were 3 – ASB/Drugs/Licensing). The closure notice/order will state that no-one can enter the premises for a specified period of time (usually to allow the police or local authority to enter and deal with any issues.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ＭＳ Ｐゴシック" pitchFamily="-112" charset="-128"/>
              </a:rPr>
              <a:t>It effectively evicts the person on the premises and they can’t return during the duration of the order…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Closure notice can be issued for 24 hours if the council or police officer (of at least the rank of inspector) is satisfied on reasonable grounds. It can be issued out of court.  The closure notice can be extended from 24 to 48 hours by police superintendent or above or council’s chief executive officer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Following the issue of the notice, an application must be made to the magistrates court for closure order, unless the closure notice has been cancelled.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Breach can lead to imprisonment or a unlimited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Examples: premises where ASB is causing nuisance or disorder such as noisy premises, environmental pollution, drug/alcohol-related ASB etc.</a:t>
            </a:r>
          </a:p>
          <a:p>
            <a:pPr>
              <a:lnSpc>
                <a:spcPct val="100000"/>
              </a:lnSpc>
            </a:pPr>
            <a:endParaRPr lang="en-GB" sz="1100" dirty="0" smtClean="0"/>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Closure notice can be issued for </a:t>
            </a: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24 hours</a:t>
            </a:r>
            <a:r>
              <a:rPr kumimoji="0" lang="en-GB" altLang="en-US" sz="1100" b="0"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if the council or police officer (of at least the rank of inspector) is satisfied on reasonable grounds.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It can be issued out of court.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closure notice can be extended from </a:t>
            </a: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24 to 48 hours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by police superintendent or above or council’s chief executive officer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Following the issue of the notice, an application must be made to the magistrates court for closure order, unless the closure notice has been cancelled.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Breach can lead to imprisonment or a unlimited fine.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Examples: premises where ASB is causing nuisance or disorder such as noisy premises, environmental pollution, drug/alcohol-related ASB etc.</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FF"/>
                </a:solidFill>
                <a:effectLst/>
                <a:uLnTx/>
                <a:uFillTx/>
                <a:latin typeface="Arial" panose="020B0604020202020204" pitchFamily="34" charset="0"/>
                <a:ea typeface="ＭＳ Ｐゴシック" pitchFamily="-112" charset="-128"/>
              </a:rPr>
              <a:t>What to include in a closure notice?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closure notice should: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identify the premises;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explain the effect of the notice;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state that failure to comply with the notice is an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state that an application will be made for a closure order;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specify when and where the application will be heard;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explain the effect of the closure order; and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give information about the names of, and means of contacting, persons and organisations in the area that provide advice about housing and legal matters.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Information should be displayed clearly in simple language, avoiding the use of jargon.</a:t>
            </a:r>
          </a:p>
          <a:p>
            <a:endParaRPr lang="en-GB" dirty="0"/>
          </a:p>
        </p:txBody>
      </p:sp>
    </p:spTree>
    <p:extLst>
      <p:ext uri="{BB962C8B-B14F-4D97-AF65-F5344CB8AC3E}">
        <p14:creationId xmlns:p14="http://schemas.microsoft.com/office/powerpoint/2010/main" val="30961290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dirty="0" smtClean="0">
                <a:latin typeface="Arial" charset="0"/>
              </a:rPr>
              <a:t>Community Protection Notice (CPN) </a:t>
            </a:r>
            <a:r>
              <a:rPr lang="en-GB" altLang="en-US" sz="1100" dirty="0" smtClean="0">
                <a:latin typeface="Arial" charset="0"/>
              </a:rPr>
              <a:t>– Is designed to stop ASB by an individual aged over 16 years</a:t>
            </a:r>
            <a:r>
              <a:rPr lang="en-GB" altLang="en-US" sz="1100" baseline="0" dirty="0" smtClean="0">
                <a:latin typeface="Arial" charset="0"/>
              </a:rPr>
              <a:t> and also by businesses and organisations. The ASB would need to have a detrimental effect on the quality of life for people in the locality and be unreasonable and persistent. </a:t>
            </a:r>
          </a:p>
          <a:p>
            <a:pPr eaLnBrk="1" hangingPunct="1">
              <a:lnSpc>
                <a:spcPct val="100000"/>
              </a:lnSpc>
            </a:pPr>
            <a:r>
              <a:rPr lang="en-GB" altLang="en-US" sz="1100" b="0" dirty="0" smtClean="0">
                <a:latin typeface="Arial" charset="0"/>
              </a:rPr>
              <a:t>Who can issue a CPN? - </a:t>
            </a:r>
            <a:r>
              <a:rPr lang="en-GB" altLang="en-US" sz="1100" dirty="0" smtClean="0">
                <a:latin typeface="Arial" charset="0"/>
              </a:rPr>
              <a:t>Local Authority, Social Landlords and the police (including PCSOs).</a:t>
            </a:r>
          </a:p>
          <a:p>
            <a:pPr eaLnBrk="1" hangingPunct="1">
              <a:lnSpc>
                <a:spcPct val="100000"/>
              </a:lnSpc>
            </a:pPr>
            <a:r>
              <a:rPr lang="en-GB" altLang="en-US" sz="1100" dirty="0" smtClean="0">
                <a:latin typeface="Arial" charset="0"/>
              </a:rPr>
              <a:t>Decisions on whether behaviour is persistent should be taken on a case by case basis by issuing officers. Where an individual is storing rubbish in their garden for many months, proving persistence may be simple, but there may be cases where behaviour is continuing over a very short time period. A written warning must be given first,</a:t>
            </a:r>
            <a:r>
              <a:rPr lang="en-GB" altLang="en-US" sz="1100" baseline="0" dirty="0" smtClean="0">
                <a:latin typeface="Arial" charset="0"/>
              </a:rPr>
              <a:t> stating the behaviour and the consequences if it continues. </a:t>
            </a:r>
          </a:p>
          <a:p>
            <a:pPr eaLnBrk="1" hangingPunct="1">
              <a:lnSpc>
                <a:spcPct val="100000"/>
              </a:lnSpc>
            </a:pPr>
            <a:endParaRPr lang="en-GB" altLang="en-US" sz="1100" baseline="0" dirty="0" smtClean="0">
              <a:latin typeface="Arial" charset="0"/>
            </a:endParaRPr>
          </a:p>
          <a:p>
            <a:pPr eaLnBrk="1" hangingPunct="1">
              <a:lnSpc>
                <a:spcPct val="100000"/>
              </a:lnSpc>
            </a:pPr>
            <a:r>
              <a:rPr lang="en-GB" altLang="en-US" sz="1100" baseline="0" dirty="0" smtClean="0">
                <a:latin typeface="Arial" charset="0"/>
              </a:rPr>
              <a:t>Breaching a CPN is a criminal offence  which may include the issue of a FPN of £100 on the spot fine, If the offender is found guilty at court, the court can impose  remedial action for example to clear up rubbish from their front garden and items used to cause the ASB may be sized (e.g. spray painting equipment)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Notice to stop persistent ASB individuals/businesses/organisations whose behaviour is having a detrimental effect on the quality of life of others within the community and that behaviour is unreasonable, persistent and continuing.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Example – Overflowing skip, looks unsightly  -  issued notice  -  28 days to rectify problem.  Other examples of where CPN’s are used are dog fouling, graffiti , persistent begging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Breach of CPN is a criminal offence – Arrest/PND apply</a:t>
            </a:r>
          </a:p>
          <a:p>
            <a:pPr>
              <a:lnSpc>
                <a:spcPct val="100000"/>
              </a:lnSpc>
            </a:pPr>
            <a:endParaRPr lang="en-GB" sz="1100" dirty="0" smtClean="0"/>
          </a:p>
          <a:p>
            <a:pPr>
              <a:lnSpc>
                <a:spcPct val="100000"/>
              </a:lnSpc>
            </a:pPr>
            <a:endParaRPr lang="en-GB" sz="1100" dirty="0" smtClean="0"/>
          </a:p>
          <a:p>
            <a:pPr eaLnBrk="1" hangingPunct="1">
              <a:lnSpc>
                <a:spcPct val="100000"/>
              </a:lnSpc>
            </a:pPr>
            <a:r>
              <a:rPr lang="en-GB" altLang="en-US" sz="1100" b="1" dirty="0" smtClean="0">
                <a:latin typeface="Arial" charset="0"/>
              </a:rPr>
              <a:t>Civil Injunction – </a:t>
            </a:r>
            <a:r>
              <a:rPr lang="en-GB" altLang="en-US" sz="1100" b="0" dirty="0" smtClean="0">
                <a:latin typeface="Arial" charset="0"/>
              </a:rPr>
              <a:t>Can be used at an</a:t>
            </a:r>
            <a:r>
              <a:rPr lang="en-GB" altLang="en-US" sz="1100" b="0" baseline="0" dirty="0" smtClean="0">
                <a:latin typeface="Arial" charset="0"/>
              </a:rPr>
              <a:t> early stage to prevent individuals engaging in ASB before there is an escalation. They are used in </a:t>
            </a:r>
          </a:p>
          <a:p>
            <a:pPr marL="171450" indent="-171450" eaLnBrk="1" hangingPunct="1">
              <a:lnSpc>
                <a:spcPct val="100000"/>
              </a:lnSpc>
              <a:buFontTx/>
              <a:buChar char="-"/>
            </a:pPr>
            <a:r>
              <a:rPr lang="en-GB" altLang="en-US" sz="1100" b="0" baseline="0" dirty="0" smtClean="0">
                <a:latin typeface="Arial" charset="0"/>
              </a:rPr>
              <a:t>Non housing related ASB in which behaviour has caused harassment alarm or distress</a:t>
            </a:r>
          </a:p>
          <a:p>
            <a:pPr marL="171450" indent="-171450" eaLnBrk="1" hangingPunct="1">
              <a:lnSpc>
                <a:spcPct val="100000"/>
              </a:lnSpc>
              <a:buFontTx/>
              <a:buChar char="-"/>
            </a:pPr>
            <a:r>
              <a:rPr lang="en-GB" altLang="en-US" sz="1100" b="0" baseline="0" dirty="0" smtClean="0">
                <a:latin typeface="Arial" charset="0"/>
              </a:rPr>
              <a:t>Housing related ASB in which conduct is capable of causing nuisance and annoyance</a:t>
            </a:r>
          </a:p>
          <a:p>
            <a:pPr marL="171450" indent="-171450" eaLnBrk="1" hangingPunct="1">
              <a:lnSpc>
                <a:spcPct val="100000"/>
              </a:lnSpc>
              <a:buFontTx/>
              <a:buChar char="-"/>
            </a:pPr>
            <a:endParaRPr lang="en-GB" altLang="en-US" sz="1100" b="0" baseline="0" dirty="0" smtClean="0">
              <a:latin typeface="Arial" charset="0"/>
            </a:endParaRPr>
          </a:p>
          <a:p>
            <a:pPr marL="0" indent="0" eaLnBrk="1" hangingPunct="1">
              <a:lnSpc>
                <a:spcPct val="100000"/>
              </a:lnSpc>
              <a:buFontTx/>
              <a:buNone/>
            </a:pPr>
            <a:r>
              <a:rPr lang="en-GB" altLang="en-US" sz="1100" b="0" baseline="0" dirty="0" smtClean="0">
                <a:latin typeface="Arial" charset="0"/>
              </a:rPr>
              <a:t>A wide range of organisations can apply for a civil injunction such as local councils and police. They are issued by County Court, and there will be a need to prove by the organisation that the injunction is necessary as they are obtained on a civil standard of the proof (balance of probability)</a:t>
            </a:r>
          </a:p>
          <a:p>
            <a:pPr marL="0" indent="0" eaLnBrk="1" hangingPunct="1">
              <a:lnSpc>
                <a:spcPct val="100000"/>
              </a:lnSpc>
              <a:buFontTx/>
              <a:buNone/>
            </a:pPr>
            <a:r>
              <a:rPr lang="en-GB" altLang="en-US" sz="1100" b="0" baseline="0" dirty="0" smtClean="0">
                <a:latin typeface="Arial" charset="0"/>
              </a:rPr>
              <a:t>The injunctions can include prohibitions. </a:t>
            </a:r>
          </a:p>
          <a:p>
            <a:pPr marL="0" indent="0" eaLnBrk="1" hangingPunct="1">
              <a:lnSpc>
                <a:spcPct val="100000"/>
              </a:lnSpc>
              <a:buFontTx/>
              <a:buNone/>
            </a:pPr>
            <a:r>
              <a:rPr lang="en-GB" altLang="en-US" sz="1100" b="0" baseline="0" dirty="0" smtClean="0">
                <a:latin typeface="Arial" charset="0"/>
              </a:rPr>
              <a:t>Breaching an order is not a criminal offence – under 18 years penalty is a supervision order, over 18 years civil contempt of court with a fine or up to 2yrs in prison. </a:t>
            </a:r>
          </a:p>
          <a:p>
            <a:endParaRPr lang="en-GB" dirty="0"/>
          </a:p>
        </p:txBody>
      </p:sp>
    </p:spTree>
    <p:extLst>
      <p:ext uri="{BB962C8B-B14F-4D97-AF65-F5344CB8AC3E}">
        <p14:creationId xmlns:p14="http://schemas.microsoft.com/office/powerpoint/2010/main" val="28270857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100" b="1" baseline="0" dirty="0" smtClean="0">
                <a:latin typeface="Arial" charset="0"/>
              </a:rPr>
              <a:t>Public Spaces Protection Order – </a:t>
            </a:r>
            <a:r>
              <a:rPr lang="en-GB" altLang="en-US" sz="1100" b="0" baseline="0" dirty="0" smtClean="0">
                <a:latin typeface="Arial" charset="0"/>
              </a:rPr>
              <a:t>Issues by the council and is designed to manage a specific problem that effects the local community and caused within a public space. Restrictions can be made to public spaces such as: dig walkers to keep dogs on leads, prohibiting the consumption of alcohol, alley ways to close to public except for residents only.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Designed to protect public spaces from persistent anti-social individuals and/or groups.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Behaviour has to be unreasonable, continuing and having a detrimental effect on others within the community.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Issued by the Council/Local Authority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smtClean="0">
                <a:ln>
                  <a:noFill/>
                </a:ln>
                <a:solidFill>
                  <a:srgbClr val="0000FF"/>
                </a:solidFill>
                <a:effectLst/>
                <a:uLnTx/>
                <a:uFillTx/>
                <a:latin typeface="Arial" panose="020B0604020202020204" pitchFamily="34" charset="0"/>
                <a:ea typeface="ＭＳ Ｐゴシック" pitchFamily="-112" charset="-128"/>
              </a:rPr>
              <a:t>Replaces ‘designated places’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(Assigned designated areas will continue to exist for 3 years and will be completely replaced by the PSPO)</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Covers things such as drugs/alcohol related issues; dog control offences.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Breach is a criminal offence – Arrest/PND applies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Purpose</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 Designed to stop individuals or groups committing anti-social behaviour in a public space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Who can make a PSPO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Councils issue a public spaces protection order (PSPO) after consultation with the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police, Police and Crime Commissioner and other relevant bodies.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Test</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 Behaviour being restricted has to:</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be having, or be likely to have, a detrimental effect on the quality of life of those in the locality;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be persistent or continuing nature and be unreasonable.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Details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Restrictions and requirements set by the council.</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These can be blanket restrictions or requirements or can be targeted against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certain behaviours by certain groups at certain times.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Can restrict access to public spaces (including certain types of highway) where that route is being used to commit anti-social behaviour.</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Can be enforced by a police officer, police community support officers and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council officers.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Penalty on breach </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Breach is a criminal offence.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Enforcement officers can issue a fixed penalty notice of up to £100 if appropriate.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A fine of up to level 3 on prosecution.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112" charset="-128"/>
              </a:rPr>
              <a:t>Appeals</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 Anyone who lives in, or regularly works in or visits the area can appeal a PSPO in the High Court within six weeks of issue.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Further appeal is available each time the PSPO is varied by the council.</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Important changes/differences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More than one restriction can be added to the same PSPO, meaning that a single PSPO can deal with a wider range of behaviours than the orders it replaces</a:t>
            </a:r>
          </a:p>
          <a:p>
            <a:endParaRPr lang="en-GB" dirty="0"/>
          </a:p>
        </p:txBody>
      </p:sp>
    </p:spTree>
    <p:extLst>
      <p:ext uri="{BB962C8B-B14F-4D97-AF65-F5344CB8AC3E}">
        <p14:creationId xmlns:p14="http://schemas.microsoft.com/office/powerpoint/2010/main" val="5986970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1" baseline="0" dirty="0" smtClean="0">
                <a:latin typeface="Arial" charset="0"/>
              </a:rPr>
              <a:t>Absolute Ground For Possession – </a:t>
            </a:r>
            <a:r>
              <a:rPr lang="en-GB" altLang="en-US" sz="1100" b="0" baseline="0" dirty="0" smtClean="0">
                <a:latin typeface="Arial" charset="0"/>
              </a:rPr>
              <a:t>this can be used by landlords to evict tenants where ASB or criminality has already been proven by another court. In can be used for tenancies both in the social and private sector. The landlord does not need to prove that it is reasonable to grant him possession of the property if the property has:</a:t>
            </a:r>
          </a:p>
          <a:p>
            <a:pPr marL="171450" indent="-171450" eaLnBrk="1" hangingPunct="1">
              <a:lnSpc>
                <a:spcPct val="100000"/>
              </a:lnSpc>
              <a:buFont typeface="Arial" panose="020B0604020202020204" pitchFamily="34" charset="0"/>
              <a:buChar char="•"/>
            </a:pPr>
            <a:r>
              <a:rPr lang="en-GB" altLang="en-US" sz="1100" b="0" baseline="0" dirty="0" smtClean="0">
                <a:latin typeface="Arial" charset="0"/>
              </a:rPr>
              <a:t>Been closed for more than 48hrs under a closure order for ASB</a:t>
            </a:r>
          </a:p>
          <a:p>
            <a:pPr marL="171450" indent="-171450" eaLnBrk="1" hangingPunct="1">
              <a:lnSpc>
                <a:spcPct val="100000"/>
              </a:lnSpc>
              <a:buFont typeface="Arial" panose="020B0604020202020204" pitchFamily="34" charset="0"/>
              <a:buChar char="•"/>
            </a:pPr>
            <a:r>
              <a:rPr lang="en-GB" altLang="en-US" sz="1100" b="0" baseline="0" dirty="0" smtClean="0">
                <a:latin typeface="Arial" charset="0"/>
              </a:rPr>
              <a:t>The tenant, a member of the tenants family or person visiting the property  has been found guilty at court for a serious offence or have  breached a civil injunction or CBO</a:t>
            </a:r>
          </a:p>
          <a:p>
            <a:pPr marL="171450" indent="-171450" eaLnBrk="1" hangingPunct="1">
              <a:lnSpc>
                <a:spcPct val="100000"/>
              </a:lnSpc>
              <a:buFont typeface="Arial" panose="020B0604020202020204" pitchFamily="34" charset="0"/>
              <a:buChar char="•"/>
            </a:pPr>
            <a:r>
              <a:rPr lang="en-GB" altLang="en-US" sz="1100" b="0" baseline="0" dirty="0" smtClean="0">
                <a:latin typeface="Arial" charset="0"/>
              </a:rPr>
              <a:t>The breach needs to have occurred in the locality of the property or affected a person who lives within the locality.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Anti-social behaviour or criminality has already been proven by another court.  </a:t>
            </a:r>
            <a:r>
              <a:rPr kumimoji="0" lang="en-GB" sz="1100" b="1" i="0" u="none" strike="noStrike" kern="1200" cap="none" spc="0" normalizeH="0" baseline="0" noProof="0" dirty="0" smtClean="0">
                <a:ln>
                  <a:noFill/>
                </a:ln>
                <a:solidFill>
                  <a:srgbClr val="0000FF"/>
                </a:solidFill>
                <a:effectLst/>
                <a:uLnTx/>
                <a:uFillTx/>
                <a:latin typeface="Arial" pitchFamily="34" charset="0"/>
                <a:ea typeface="ＭＳ Ｐゴシック" pitchFamily="-112" charset="-128"/>
              </a:rPr>
              <a:t>The only way police officers or the PCSO’s would be involved is to potentially provide statements to housing providers of the nature of the criminality or anti-social behaviour that has taken place at the address.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To get possession one of the following grounds has to be met: The tenant, a member of the tenant’s household, or a person visiting the property has:</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Been convicted of a serious offence</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Found by a court to have breached a civil injunction</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Convicted for breaching a criminal behaviour order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Convicted for breaching a noise abatement notice or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tenants property has been closed for more than 48 hours under a closure order for anti-social behaviour</a:t>
            </a: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endParaRPr lang="en-GB" dirty="0"/>
          </a:p>
        </p:txBody>
      </p:sp>
    </p:spTree>
    <p:extLst>
      <p:ext uri="{BB962C8B-B14F-4D97-AF65-F5344CB8AC3E}">
        <p14:creationId xmlns:p14="http://schemas.microsoft.com/office/powerpoint/2010/main" val="24822106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lnSpc>
                <a:spcPct val="100000"/>
              </a:lnSpc>
              <a:buFontTx/>
              <a:buNone/>
            </a:pPr>
            <a:r>
              <a:rPr lang="en-GB" altLang="en-US" sz="1100" b="1" baseline="0" dirty="0" smtClean="0">
                <a:latin typeface="Arial" charset="0"/>
              </a:rPr>
              <a:t>Criminal Behaviour Order (CBO) </a:t>
            </a:r>
            <a:r>
              <a:rPr lang="en-GB" altLang="en-US" sz="1100" b="0" baseline="0" dirty="0" smtClean="0">
                <a:latin typeface="Arial" charset="0"/>
              </a:rPr>
              <a:t>– Used to deal with the most persistent offenders of ASB. Issued by a criminal court on conviction for </a:t>
            </a:r>
            <a:r>
              <a:rPr lang="en-GB" altLang="en-US" sz="1100" b="0" u="sng" baseline="0" dirty="0" smtClean="0">
                <a:latin typeface="Arial" charset="0"/>
              </a:rPr>
              <a:t>any</a:t>
            </a:r>
            <a:r>
              <a:rPr lang="en-GB" altLang="en-US" sz="1100" b="0" baseline="0" dirty="0" smtClean="0">
                <a:latin typeface="Arial" charset="0"/>
              </a:rPr>
              <a:t> criminal offence. EG: The offender may be found guilty at court for causing criminal damage and providing additional evidence was available to show ASB had also occurred, the court may be asked to make a CBO. This may make the offender address the causes of their behaviour </a:t>
            </a:r>
          </a:p>
          <a:p>
            <a:pPr marL="0" indent="0" eaLnBrk="1" hangingPunct="1">
              <a:lnSpc>
                <a:spcPct val="100000"/>
              </a:lnSpc>
              <a:buFontTx/>
              <a:buNone/>
            </a:pPr>
            <a:r>
              <a:rPr lang="en-GB" altLang="en-US" sz="1100" b="0" baseline="0" dirty="0" smtClean="0">
                <a:latin typeface="Arial" charset="0"/>
              </a:rPr>
              <a:t>Breaching a CBO is a criminal offence – summary only up to 6 moths imprisonment/fine – Indictable up to 5 years imprisonment/fine</a:t>
            </a:r>
            <a:endParaRPr lang="en-GB" altLang="en-US" sz="1100" b="1" dirty="0" smtClean="0">
              <a:latin typeface="Arial" charset="0"/>
            </a:endParaRPr>
          </a:p>
          <a:p>
            <a:pPr marL="172667" marR="0" lvl="0" indent="-172667"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a:lnSpc>
                <a:spcPct val="100000"/>
              </a:lnSpc>
            </a:pPr>
            <a:endPar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endParaRP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General principles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A CBO application differs from a post-conviction ASBO application in that the prosecution can apply for a CBO at its own initiative or following a request from the local authority or the police.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The CPS can only accept a CBO file where the police have submitted a file to CPS either having charged the defendant with a criminal offence or seeking charging advice.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Local authority officers wishing to submit a CBO file should consult with the police to confirm that a file has been submitted, and that there are no other pending applications for a CBO.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Where the offender is under the age of 18, it will be necessary to find out the view of the local Youth Offending Team (YOT). The request for the view of the local YOT, and any response received must be included as part of the CBO file submitted to the CPS. </a:t>
            </a:r>
          </a:p>
          <a:p>
            <a:pPr>
              <a:lnSpc>
                <a:spcPct val="100000"/>
              </a:lnSpc>
            </a:pPr>
            <a:r>
              <a:rPr lang="en-GB" sz="1100" b="0" i="0" u="none" strike="noStrike" kern="1200" baseline="0" dirty="0" smtClean="0">
                <a:solidFill>
                  <a:schemeClr val="tx1"/>
                </a:solidFill>
                <a:latin typeface="Arial" pitchFamily="34" charset="0"/>
                <a:ea typeface="ＭＳ Ｐゴシック" pitchFamily="-112" charset="-128"/>
                <a:cs typeface="ＭＳ Ｐゴシック" pitchFamily="-112" charset="-128"/>
              </a:rPr>
              <a:t>• The court may make a CBO against the offender only on the application of the prosecution. </a:t>
            </a:r>
          </a:p>
          <a:p>
            <a:endParaRPr lang="en-GB" dirty="0"/>
          </a:p>
        </p:txBody>
      </p:sp>
    </p:spTree>
    <p:extLst>
      <p:ext uri="{BB962C8B-B14F-4D97-AF65-F5344CB8AC3E}">
        <p14:creationId xmlns:p14="http://schemas.microsoft.com/office/powerpoint/2010/main" val="3849996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sz="1100" b="1" kern="1200" dirty="0" smtClean="0">
                <a:solidFill>
                  <a:schemeClr val="tx1"/>
                </a:solidFill>
                <a:effectLst/>
                <a:latin typeface="Arial" pitchFamily="34" charset="0"/>
                <a:ea typeface="ＭＳ Ｐゴシック" pitchFamily="-112" charset="-128"/>
                <a:cs typeface="ＭＳ Ｐゴシック" pitchFamily="-112" charset="-128"/>
              </a:rPr>
              <a:t>5 Stage Approach to Civil Injunction/Criminal Behaviour Order</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sz="1100" kern="1200" dirty="0" smtClean="0">
              <a:solidFill>
                <a:schemeClr val="tx1"/>
              </a:solidFill>
              <a:effectLst/>
              <a:latin typeface="Arial" pitchFamily="34" charset="0"/>
              <a:ea typeface="ＭＳ Ｐゴシック" pitchFamily="-112" charset="-128"/>
              <a:cs typeface="ＭＳ Ｐゴシック" pitchFamily="-112" charset="-128"/>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There are a number of responses to ASB which ranges from a letter of concern to an application to the courts for an civil injunction/criminal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order.</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On the first occasion the Partnership is notified of anti-social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a letter is sent to the person identified. In the case of under 16 year olds, a letter is also sent to their parent or guardian warning of the consequences of any further incidents. The incident and personal details are formally recorded on a computer database for monitoring and following-up.</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 second incident results in a personal visit by the Partnership staff. This will reinforce the point that such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is unacceptable and will not be tolerated. It will also assist in identifying the root cause of the problem and developing a solution.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The third referral generates a case conference involving the relevant partners acting as a problem-solving group. They discuss the anti-social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and any surrounding issues. Any interventions required would be put into place at this stage to provide the subject with support and an opportunity to stop the unacceptable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 fourth referral is again responded to by letter and case conference and could also then result in an antisocial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order being applied for through the courts.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Trainer information</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An example of 1</a:t>
            </a:r>
            <a:r>
              <a:rPr kumimoji="0" lang="en-US" altLang="en-US" sz="1100" b="0" i="0" u="none" strike="noStrike" kern="1200" cap="none" spc="0" normalizeH="0" baseline="3000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stage compliance is that of F Division where there is a 90% compliance rate in relation to the 1</a:t>
            </a:r>
            <a:r>
              <a:rPr kumimoji="0" lang="en-US" altLang="en-US" sz="1100" b="0" i="0" u="none" strike="noStrike" kern="1200" cap="none" spc="0" normalizeH="0" baseline="3000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stage letters.</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Neighbourhood</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policing teams are responsible for these visits at this stage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Stage 2. There is a possibility of some 20 – 30 referrals here before moving to the next stage.</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ASBO are a last resort. Remember they are not a punishment they are  there to help with </a:t>
            </a:r>
            <a:r>
              <a:rPr kumimoji="0" lang="en-US" altLang="en-US" sz="1100" b="0" i="0" u="none" strike="noStrike" kern="1200" cap="none" spc="0" normalizeH="0" baseline="0" noProof="0" dirty="0" err="1"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behavioural</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 problems.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Example 1.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15year old male was subject to in excess of 20 referrals in one weekend from Friday evening until Monday Morning. Due to the numbers of referrals a case conference was held immediately between police and other agencies. It was established that his mother had died on the Friday and as his father was grieving himself and with other younger siblings he had been left to his own coping mechanisms. Once this had been established and that he himself wanted help Social Services put matters in place to aid him and from that day on there have been no further incidents involving this person. </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Example 2. </a:t>
            </a: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19 year old male had moved into this force area with his parents who had moved to South Wales for work purposes. Both parents were working long hours and he was left to his own devices. He soon turned to drugs and despite numerous referrals he had  nothing had seen to work for this person. A case conference was held and for the first time since he had moved here he was asked what he was looking to do. It was established that he wanted to work with his hands and had a want to be either a bricklayer or carpenter. After some time in the conference he agreed to sign an ABC. The Terms were that providing he was no longer in trouble and clean he would have a place on a course the following September as an apprentice Carpenter. This male stayed out of trouble and broke free from drugs, attended the course and has not been in trouble again since. </a:t>
            </a:r>
            <a:endParaRPr kumimoji="0" lang="en-US" altLang="en-US" sz="1100" b="0"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endParaRPr lang="en-GB" dirty="0"/>
          </a:p>
        </p:txBody>
      </p:sp>
    </p:spTree>
    <p:extLst>
      <p:ext uri="{BB962C8B-B14F-4D97-AF65-F5344CB8AC3E}">
        <p14:creationId xmlns:p14="http://schemas.microsoft.com/office/powerpoint/2010/main" val="30645253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t>We shall look at Restorative Justice in more</a:t>
            </a:r>
            <a:r>
              <a:rPr lang="en-GB" sz="1100" baseline="0" dirty="0" smtClean="0"/>
              <a:t> detail in a later lesson </a:t>
            </a:r>
            <a:endParaRPr lang="en-GB" sz="1100" dirty="0"/>
          </a:p>
        </p:txBody>
      </p:sp>
    </p:spTree>
    <p:extLst>
      <p:ext uri="{BB962C8B-B14F-4D97-AF65-F5344CB8AC3E}">
        <p14:creationId xmlns:p14="http://schemas.microsoft.com/office/powerpoint/2010/main" val="9842406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Leading on from supportive Interventions, a Restorative Justice approach may be considered.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Restorative justice is the process of bringing together those harmed by crime or conflict with those responsible for the harm, to find a positive way forward. In criminal justice, restorative processes give victims the opportunity to: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talk to offenders about the impact the crime has had on their lives and the lives of other people and how that has affected them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get answers to their questions about why the offender committed the crime and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get an apology from the offender.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Restorative justice holds offenders to account for what they have done. It helps them understand the real impact, take responsibility, and make amends. </a:t>
            </a:r>
          </a:p>
          <a:p>
            <a:pPr>
              <a:lnSpc>
                <a:spcPct val="100000"/>
              </a:lnSpc>
            </a:pPr>
            <a:endParaRPr lang="en-GB" sz="1100" dirty="0" smtClean="0"/>
          </a:p>
          <a:p>
            <a:pPr>
              <a:lnSpc>
                <a:spcPct val="100000"/>
              </a:lnSpc>
              <a:spcBef>
                <a:spcPct val="0"/>
              </a:spcBef>
            </a:pPr>
            <a:r>
              <a:rPr lang="en-GB" altLang="en-US" sz="1100" i="1" dirty="0" smtClean="0">
                <a:latin typeface="Arial" panose="020B0604020202020204" pitchFamily="34" charset="0"/>
                <a:cs typeface="Arial" panose="020B0604020202020204" pitchFamily="34" charset="0"/>
              </a:rPr>
              <a:t>(Community Resolution is the nationally recognised term for the resolution of a less serious offence or anti-social incident, where an offender has been identified through informed agreement between parties involved as opposed to progression through the criminal justice process. It enables the police to deal more proportionately with lower level crime and anti-social behaviour in a timely and transparent manner that takes into account the needs of the victim, perpetrator and wider community outside the formal criminal justice system)</a:t>
            </a:r>
          </a:p>
          <a:p>
            <a:pPr>
              <a:lnSpc>
                <a:spcPct val="100000"/>
              </a:lnSpc>
              <a:spcBef>
                <a:spcPct val="0"/>
              </a:spcBef>
            </a:pPr>
            <a:endParaRPr lang="en-GB" altLang="en-US" sz="1100" i="1" dirty="0" smtClean="0">
              <a:latin typeface="Arial" panose="020B0604020202020204" pitchFamily="34" charset="0"/>
              <a:cs typeface="Arial" panose="020B0604020202020204" pitchFamily="34" charset="0"/>
            </a:endParaRPr>
          </a:p>
          <a:p>
            <a:pPr>
              <a:lnSpc>
                <a:spcPct val="100000"/>
              </a:lnSpc>
              <a:spcBef>
                <a:spcPct val="0"/>
              </a:spcBef>
            </a:pPr>
            <a:r>
              <a:rPr lang="en-GB" altLang="en-US" sz="1100" i="1" dirty="0" smtClean="0">
                <a:latin typeface="Arial" panose="020B0604020202020204" pitchFamily="34" charset="0"/>
                <a:cs typeface="Arial" panose="020B0604020202020204" pitchFamily="34" charset="0"/>
              </a:rPr>
              <a:t>It may be used for both adult and youth offenders. </a:t>
            </a:r>
            <a:endParaRPr lang="en-GB" altLang="en-US" sz="1100" i="0" dirty="0" smtClean="0">
              <a:latin typeface="Arial" panose="020B0604020202020204" pitchFamily="34" charset="0"/>
              <a:cs typeface="Arial" panose="020B0604020202020204" pitchFamily="34" charset="0"/>
            </a:endParaRPr>
          </a:p>
          <a:p>
            <a:pPr>
              <a:lnSpc>
                <a:spcPct val="100000"/>
              </a:lnSpc>
              <a:spcBef>
                <a:spcPct val="0"/>
              </a:spcBef>
            </a:pPr>
            <a:endParaRPr lang="en-GB" altLang="en-US" sz="1100" i="1"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GB" altLang="en-US" sz="1100" dirty="0" smtClean="0">
                <a:latin typeface="Arial" panose="020B0604020202020204" pitchFamily="34" charset="0"/>
                <a:cs typeface="Arial" panose="020B0604020202020204" pitchFamily="34" charset="0"/>
              </a:rPr>
              <a:t>However, police officers or police community support officers may use restorative skills to resolve conflict in the course of their duties.  Level 1 Resolution - An instant or on street disposal</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smtClean="0">
              <a:latin typeface="Arial" panose="020B0604020202020204" pitchFamily="34" charset="0"/>
              <a:cs typeface="Arial" panose="020B0604020202020204" pitchFamily="34" charset="0"/>
            </a:endParaRPr>
          </a:p>
          <a:p>
            <a:pPr>
              <a:lnSpc>
                <a:spcPct val="100000"/>
              </a:lnSpc>
              <a:spcBef>
                <a:spcPct val="0"/>
              </a:spcBef>
            </a:pPr>
            <a:r>
              <a:rPr lang="en-GB" altLang="en-US" sz="1100" dirty="0" smtClean="0">
                <a:latin typeface="Arial" panose="020B0604020202020204" pitchFamily="34" charset="0"/>
                <a:cs typeface="Arial" panose="020B0604020202020204" pitchFamily="34" charset="0"/>
              </a:rPr>
              <a:t>This allows staff to deal with minor crimes and incidents quickly and proportionately.  Instant RJ is conducted as an alternative to formal criminal justice (CJ) process.</a:t>
            </a:r>
            <a:endParaRPr lang="en-GB" sz="1100" dirty="0" smtClean="0"/>
          </a:p>
          <a:p>
            <a:endParaRPr lang="en-GB" dirty="0"/>
          </a:p>
        </p:txBody>
      </p:sp>
    </p:spTree>
    <p:extLst>
      <p:ext uri="{BB962C8B-B14F-4D97-AF65-F5344CB8AC3E}">
        <p14:creationId xmlns:p14="http://schemas.microsoft.com/office/powerpoint/2010/main" val="32571076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smtClean="0">
                <a:latin typeface="Arial" panose="020B0604020202020204" pitchFamily="34" charset="0"/>
                <a:cs typeface="Arial" panose="020B0604020202020204" pitchFamily="34" charset="0"/>
              </a:rPr>
              <a:t>Restorative Justice Council (extract from Web page):</a:t>
            </a:r>
          </a:p>
          <a:p>
            <a:pPr>
              <a:spcBef>
                <a:spcPct val="0"/>
              </a:spcBef>
            </a:pPr>
            <a:endParaRPr lang="en-US"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justice bring those harmed by crime or conflict and those responsible for the harm into communication, enabling everyone affected by a particular incident to play a part in repairing the harm and finding a positive way forward.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This is part of a wider field called restorative practice.</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can be used anywhere to prevent conflict, build relationships and repair harm by enabling people to communicate effectively and positively.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is increasingly being used in schools, children’s services, workplaces, hospitals, communities and the criminal justice system.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can involve both a proactive approach to preventing harm and conflict and activities that repair harm where conflicts have already arisen.</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Where the latter is required, a facilitated restorative meeting can be held. This enables individuals and groups to work together to improve their mutual understanding of an issue and jointly reach the best available solution. In many cases a less formal approach, based on restorative principles, may be more appropriate.</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Restorative practice supports people to recognise that all of their activities affect others and that people are responsible for their choices and actions and can be held accountable for them. </a:t>
            </a:r>
          </a:p>
          <a:p>
            <a:pPr>
              <a:spcBef>
                <a:spcPct val="0"/>
              </a:spcBef>
            </a:pPr>
            <a:endParaRPr lang="en-GB" altLang="en-US" sz="1100" dirty="0" smtClean="0">
              <a:latin typeface="Arial" panose="020B0604020202020204" pitchFamily="34" charset="0"/>
              <a:cs typeface="Arial" panose="020B0604020202020204" pitchFamily="34" charset="0"/>
            </a:endParaRPr>
          </a:p>
          <a:p>
            <a:pPr>
              <a:spcBef>
                <a:spcPct val="0"/>
              </a:spcBef>
            </a:pPr>
            <a:r>
              <a:rPr lang="en-GB" altLang="en-US" sz="1100" dirty="0" smtClean="0">
                <a:latin typeface="Arial" panose="020B0604020202020204" pitchFamily="34" charset="0"/>
                <a:cs typeface="Arial" panose="020B0604020202020204" pitchFamily="34" charset="0"/>
              </a:rPr>
              <a:t>It enables people to reflect on how they interact with each other and consider how best to prevent harm and conflict.</a:t>
            </a:r>
          </a:p>
          <a:p>
            <a:endParaRPr lang="en-GB" dirty="0"/>
          </a:p>
        </p:txBody>
      </p:sp>
    </p:spTree>
    <p:extLst>
      <p:ext uri="{BB962C8B-B14F-4D97-AF65-F5344CB8AC3E}">
        <p14:creationId xmlns:p14="http://schemas.microsoft.com/office/powerpoint/2010/main" val="6045398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Group Task</a:t>
            </a:r>
            <a:endParaRPr lang="en-US" altLang="en-US" sz="1100" b="1" dirty="0" smtClean="0">
              <a:latin typeface="Arial" panose="020B0604020202020204" pitchFamily="34" charset="0"/>
              <a:cs typeface="Arial" panose="020B0604020202020204" pitchFamily="34" charset="0"/>
            </a:endParaRP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Trainer to board blast with group – who are the stakeholders: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Victim </a:t>
            </a:r>
          </a:p>
          <a:p>
            <a:r>
              <a:rPr lang="en-US" altLang="en-US" sz="1100" dirty="0" smtClean="0">
                <a:latin typeface="Arial" panose="020B0604020202020204" pitchFamily="34" charset="0"/>
                <a:cs typeface="Arial" panose="020B0604020202020204" pitchFamily="34" charset="0"/>
              </a:rPr>
              <a:t>Victim’s supporters</a:t>
            </a:r>
          </a:p>
          <a:p>
            <a:r>
              <a:rPr lang="en-US" altLang="en-US" sz="1100" dirty="0" smtClean="0">
                <a:latin typeface="Arial" panose="020B0604020202020204" pitchFamily="34" charset="0"/>
                <a:cs typeface="Arial" panose="020B0604020202020204" pitchFamily="34" charset="0"/>
              </a:rPr>
              <a:t>Offender </a:t>
            </a:r>
          </a:p>
          <a:p>
            <a:r>
              <a:rPr lang="en-US" altLang="en-US" sz="1100" dirty="0" smtClean="0">
                <a:latin typeface="Arial" panose="020B0604020202020204" pitchFamily="34" charset="0"/>
                <a:cs typeface="Arial" panose="020B0604020202020204" pitchFamily="34" charset="0"/>
              </a:rPr>
              <a:t>Offender supporters</a:t>
            </a:r>
          </a:p>
          <a:p>
            <a:r>
              <a:rPr lang="en-US" altLang="en-US" sz="1100" dirty="0" smtClean="0">
                <a:latin typeface="Arial" panose="020B0604020202020204" pitchFamily="34" charset="0"/>
                <a:cs typeface="Arial" panose="020B0604020202020204" pitchFamily="34" charset="0"/>
              </a:rPr>
              <a:t>Community</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NOT THE PROFESSIONALS For example the police.</a:t>
            </a:r>
          </a:p>
          <a:p>
            <a:endParaRPr lang="en-GB" dirty="0"/>
          </a:p>
        </p:txBody>
      </p:sp>
    </p:spTree>
    <p:extLst>
      <p:ext uri="{BB962C8B-B14F-4D97-AF65-F5344CB8AC3E}">
        <p14:creationId xmlns:p14="http://schemas.microsoft.com/office/powerpoint/2010/main" val="225779165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Trainer to reinforce it is not to be used to “cuff”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endParaRPr lang="en-GB" dirty="0"/>
          </a:p>
        </p:txBody>
      </p:sp>
    </p:spTree>
    <p:extLst>
      <p:ext uri="{BB962C8B-B14F-4D97-AF65-F5344CB8AC3E}">
        <p14:creationId xmlns:p14="http://schemas.microsoft.com/office/powerpoint/2010/main" val="21234315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9217759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Restorative processes bring those harmed by crime or conflict, and those responsible for the harm, into communication, enabling everyone affected by a particular incident to play a part in repairing the harm and finding a positive way forward.</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(RJC 2012)</a:t>
            </a: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Criminal Justice Route:   Offence/Punish/LIMITED VICTIM INVOLVEMENT IN CJ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Restorative Approach Route:  Offence/Recognise Injury – Harm/Heal/Repair/VICTIM VIEWS HEARD BY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Benefits of Restorative Approach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Challenges behaviour of Offender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Gives Victim and voice and opportunity to ask questions of the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Trainer to facilitate discussion with group of differences between RA and CJ</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Links to Victim’s Charter – “cope” and “recovery”</a:t>
            </a:r>
          </a:p>
          <a:p>
            <a:endParaRPr lang="en-GB" dirty="0"/>
          </a:p>
        </p:txBody>
      </p:sp>
    </p:spTree>
    <p:extLst>
      <p:ext uri="{BB962C8B-B14F-4D97-AF65-F5344CB8AC3E}">
        <p14:creationId xmlns:p14="http://schemas.microsoft.com/office/powerpoint/2010/main" val="34794621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Group Task</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Trainer to split class into groups and flip chart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What are the benefits of RA to:</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Victim</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Offender</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Community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SWP</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Met Police has carried out research which showed an hourly rate of £250 it costs the service when a person is arrested.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Reveal next slide to reinforce learning</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FEEL GOOD FACTOR FOR THE COMMUNITY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Video – West Midlands: on You Tube:  “Victims praise new West Midlands approach to justice.  (We have permission to use).</a:t>
            </a:r>
          </a:p>
          <a:p>
            <a:endParaRPr lang="en-GB" dirty="0"/>
          </a:p>
        </p:txBody>
      </p:sp>
    </p:spTree>
    <p:extLst>
      <p:ext uri="{BB962C8B-B14F-4D97-AF65-F5344CB8AC3E}">
        <p14:creationId xmlns:p14="http://schemas.microsoft.com/office/powerpoint/2010/main" val="4804058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Not necessarily crime related – consider discord within own family / personal environment.</a:t>
            </a:r>
          </a:p>
          <a:p>
            <a:pPr marL="0" marR="0" lvl="0" indent="0" algn="l" defTabSz="914400" rtl="0" eaLnBrk="1" fontAlgn="base" latinLnBrk="0" hangingPunct="1">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ts val="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What do you need when some one harms you?  </a:t>
            </a:r>
          </a:p>
          <a:p>
            <a:pPr marL="0" marR="0" lvl="0" indent="0" algn="l" defTabSz="914400" rtl="0" eaLnBrk="1" fontAlgn="base" latinLnBrk="0" hangingPunct="1">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ts val="0"/>
              </a:spcBef>
              <a:spcAft>
                <a:spcPct val="0"/>
              </a:spcAft>
              <a:buClrTx/>
              <a:buSzTx/>
              <a:buFontTx/>
              <a:buNone/>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What does this make you? (Victim) </a:t>
            </a:r>
          </a:p>
          <a:p>
            <a:pPr marL="0" marR="0" lvl="0" indent="0" algn="l" defTabSz="914400" rtl="0" eaLnBrk="1" fontAlgn="base" latinLnBrk="0" hangingPunct="1">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Extract from students  what they would want / need / explore how they may feel in order to get answers.</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Board blast responses</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Pull up  slide responses at the end of this  part of the task</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Tears:</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Truth (telling)</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Empowerment</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Answers</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Restitution (vindication </a:t>
            </a: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Safety (emotional and physical)</a:t>
            </a:r>
          </a:p>
          <a:p>
            <a:endParaRPr lang="en-GB" dirty="0"/>
          </a:p>
        </p:txBody>
      </p:sp>
    </p:spTree>
    <p:extLst>
      <p:ext uri="{BB962C8B-B14F-4D97-AF65-F5344CB8AC3E}">
        <p14:creationId xmlns:p14="http://schemas.microsoft.com/office/powerpoint/2010/main" val="13875184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Not necessarily crime related – consider discord within own family / personal environment.</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What do you need when  you have harmed someone?  </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0" fontAlgn="base" latinLnBrk="0" hangingPunct="0">
              <a:lnSpc>
                <a:spcPct val="100000"/>
              </a:lnSpc>
              <a:spcBef>
                <a:spcPts val="0"/>
              </a:spcBef>
              <a:spcAft>
                <a:spcPct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What does this make you? (Offender) </a:t>
            </a:r>
          </a:p>
          <a:p>
            <a:pPr marL="0" marR="0" lvl="0" indent="0" algn="l" defTabSz="914400" rtl="0" eaLnBrk="0" fontAlgn="base" latinLnBrk="0" hangingPunct="0">
              <a:lnSpc>
                <a:spcPct val="100000"/>
              </a:lnSpc>
              <a:spcBef>
                <a:spcPts val="0"/>
              </a:spcBef>
              <a:spcAft>
                <a:spcPct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Extract from students  what they would want / need / explore how they may feel in order to get answers.</a:t>
            </a:r>
          </a:p>
          <a:p>
            <a:pPr marL="171450" marR="0" lvl="0" indent="-1714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Board blast responses</a:t>
            </a:r>
          </a:p>
          <a:p>
            <a:pPr marL="171450" marR="0" lvl="0" indent="-171450" algn="l" defTabSz="914400" rtl="0" eaLnBrk="0" fontAlgn="base" latinLnBrk="0" hangingPunct="0">
              <a:lnSpc>
                <a:spcPct val="100000"/>
              </a:lnSpc>
              <a:spcBef>
                <a:spcPts val="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Pull up  slide responses at the end of this  part of the task</a:t>
            </a:r>
          </a:p>
          <a:p>
            <a:pPr marL="0" marR="0" lvl="0" indent="0" algn="l" defTabSz="914400" rtl="0" eaLnBrk="1" fontAlgn="base" latinLnBrk="0" hangingPunct="1">
              <a:lnSpc>
                <a:spcPct val="100000"/>
              </a:lnSpc>
              <a:spcBef>
                <a:spcPts val="0"/>
              </a:spcBef>
              <a:spcAft>
                <a:spcPct val="0"/>
              </a:spcAft>
              <a:buClrTx/>
              <a:buSzTx/>
              <a:buFontTx/>
              <a:buNone/>
              <a:tabLst/>
              <a:defRPr/>
            </a:pPr>
            <a:endParaRPr kumimoji="0" lang="en-GB" sz="1100" b="1" i="1"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0" marR="0" lvl="0" indent="0" algn="l" defTabSz="914400" rtl="0" eaLnBrk="1" fontAlgn="base" latinLnBrk="0" hangingPunct="1">
              <a:lnSpc>
                <a:spcPct val="100000"/>
              </a:lnSpc>
              <a:spcBef>
                <a:spcPts val="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Discuss the similarities between the needs of the victim and the needs of the offender.</a:t>
            </a:r>
          </a:p>
          <a:p>
            <a:pPr marL="0" marR="0" lvl="0" indent="0" algn="l" defTabSz="914400" rtl="0" eaLnBrk="1" fontAlgn="base" latinLnBrk="0" hangingPunct="1">
              <a:lnSpc>
                <a:spcPct val="100000"/>
              </a:lnSpc>
              <a:spcBef>
                <a:spcPts val="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endParaRPr>
          </a:p>
          <a:p>
            <a:pPr marL="171450" marR="0" lvl="0" indent="-171450" algn="l" defTabSz="914400" rtl="0" eaLnBrk="1" fontAlgn="base" latinLnBrk="0" hangingPunct="1">
              <a:lnSpc>
                <a:spcPct val="100000"/>
              </a:lnSpc>
              <a:spcBef>
                <a:spcPts val="0"/>
              </a:spcBef>
              <a:spcAft>
                <a:spcPct val="0"/>
              </a:spcAft>
              <a:buClrTx/>
              <a:buSzTx/>
              <a:buFont typeface="Arial" panose="020B0604020202020204" pitchFamily="34" charset="0"/>
              <a:buChar char="•"/>
              <a:tabLst/>
              <a:defRPr/>
            </a:pPr>
            <a:r>
              <a:rPr kumimoji="0" lang="en-GB"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cs typeface="Arial" panose="020B0604020202020204" pitchFamily="34" charset="0"/>
              </a:rPr>
              <a:t>Being aware of the needs of both is fundamental to a Restorative Process and to enable  issues such as closure for the victim and behaviour change in the offender</a:t>
            </a:r>
          </a:p>
          <a:p>
            <a:endParaRPr lang="en-GB" dirty="0"/>
          </a:p>
        </p:txBody>
      </p:sp>
    </p:spTree>
    <p:extLst>
      <p:ext uri="{BB962C8B-B14F-4D97-AF65-F5344CB8AC3E}">
        <p14:creationId xmlns:p14="http://schemas.microsoft.com/office/powerpoint/2010/main" val="31054859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Significant Improvement in Victim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Provides the Victim the chance to tell the offenders the real impact of their crime, get answers to questions and get an apology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 unnecessary entry into the Criminal Justice System</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Holds offender to account, helps them understand the real impact, take responsibility and make amends*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Reduction in Reoffending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Community Cohesion – offenders repair the harm done to individual or neighbourhood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 demand on frontline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PROPORTIONATE, EFFECTIVE AND EFFICIENT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INCREASED VICTIM SATISFACTION AND EMPOWERMENT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INCREASED OFFENDER REHABILITATION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Draft Guidelines on the use of Restorative Justice (NPCC)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Offenders can be disconnected to their offending – RJ reconnects them to the impact of their offending.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Previous Pilots have shown that Victims felt the verbal apology was genuine.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Substantially reduced repeat 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Doubled the offences brought to 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victims’ PTSD symptoms.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Provided Victims and offenders with more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victims’ desire for revenge.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costs.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Reduced recidivism more than prison.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(Sherman Shang 2007)</a:t>
            </a:r>
          </a:p>
          <a:p>
            <a:endParaRPr lang="en-GB" dirty="0"/>
          </a:p>
        </p:txBody>
      </p:sp>
    </p:spTree>
    <p:extLst>
      <p:ext uri="{BB962C8B-B14F-4D97-AF65-F5344CB8AC3E}">
        <p14:creationId xmlns:p14="http://schemas.microsoft.com/office/powerpoint/2010/main" val="127250417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This is the initial Role Out of RA and will only be used for low level offences – Instant Disposal.</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ACPO Guidance:  CR Level 1 “An instant or on-street disposal where Police Officers or PCSO’s use restorative skills to resolve conflict in the course of their duties; this allows staff to deal with minor crimes and incidents quickly and proportionately. Instant RJ as an alternative to a formal criminal justice (CJ) process.”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Where an offender has left the scene investigators are as usual but still consider an RA approach.</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solidFill>
                  <a:srgbClr val="0070C0"/>
                </a:solidFill>
                <a:latin typeface="Arial" panose="020B0604020202020204" pitchFamily="34" charset="0"/>
                <a:cs typeface="Arial" panose="020B0604020202020204" pitchFamily="34" charset="0"/>
              </a:rPr>
              <a:t>REINFORCE THIS IS NOT A PROCESS TO “CUFF” OFFENCES.</a:t>
            </a:r>
          </a:p>
          <a:p>
            <a:pPr eaLnBrk="1" hangingPunct="1">
              <a:spcBef>
                <a:spcPct val="0"/>
              </a:spcBef>
            </a:pPr>
            <a:endParaRPr lang="en-GB" altLang="en-US" sz="1100" b="1" dirty="0" smtClean="0">
              <a:solidFill>
                <a:srgbClr val="0070C0"/>
              </a:solidFill>
              <a:latin typeface="Arial" panose="020B0604020202020204" pitchFamily="34" charset="0"/>
              <a:cs typeface="Arial" panose="020B0604020202020204" pitchFamily="34" charset="0"/>
            </a:endParaRPr>
          </a:p>
          <a:p>
            <a:pPr eaLnBrk="1" hangingPunct="1">
              <a:spcBef>
                <a:spcPct val="0"/>
              </a:spcBef>
            </a:pPr>
            <a:r>
              <a:rPr lang="en-GB" altLang="en-US" sz="1100" b="1" u="sng" dirty="0" smtClean="0">
                <a:latin typeface="Arial" panose="020B0604020202020204" pitchFamily="34" charset="0"/>
                <a:cs typeface="Arial" panose="020B0604020202020204" pitchFamily="34" charset="0"/>
              </a:rPr>
              <a:t>Domestic abuse incidents are excluded from the CR process. </a:t>
            </a:r>
          </a:p>
          <a:p>
            <a:pPr eaLnBrk="1" hangingPunct="1">
              <a:spcBef>
                <a:spcPct val="0"/>
              </a:spcBef>
            </a:pPr>
            <a:endParaRPr lang="en-GB" altLang="en-US" sz="1100" b="1" u="sng"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Currently it is national police policy that restorative justice </a:t>
            </a:r>
            <a:r>
              <a:rPr lang="en-GB" altLang="en-US" sz="1100" u="sng" dirty="0" smtClean="0">
                <a:latin typeface="Arial" panose="020B0604020202020204" pitchFamily="34" charset="0"/>
                <a:cs typeface="Arial" panose="020B0604020202020204" pitchFamily="34" charset="0"/>
              </a:rPr>
              <a:t>should not </a:t>
            </a:r>
            <a:r>
              <a:rPr lang="en-GB" altLang="en-US" sz="1100" dirty="0" smtClean="0">
                <a:latin typeface="Arial" panose="020B0604020202020204" pitchFamily="34" charset="0"/>
                <a:cs typeface="Arial" panose="020B0604020202020204" pitchFamily="34" charset="0"/>
              </a:rPr>
              <a:t>be used as an alternative to prosecution, in cases of domestic abuse. (There is currently a consultation process regarding out of court disposals, which is looking at all offences including domestic abuse. This may result in a review of their use)</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pPr eaLnBrk="1" hangingPunct="1">
              <a:spcBef>
                <a:spcPct val="0"/>
              </a:spcBef>
            </a:pPr>
            <a:r>
              <a:rPr lang="en-GB" altLang="en-US" sz="1100" i="1" dirty="0" smtClean="0">
                <a:latin typeface="Arial" panose="020B0604020202020204" pitchFamily="34" charset="0"/>
                <a:cs typeface="Arial" panose="020B0604020202020204" pitchFamily="34" charset="0"/>
              </a:rPr>
              <a:t>The definition of domestic violence and abuse states;</a:t>
            </a:r>
          </a:p>
          <a:p>
            <a:pPr eaLnBrk="1" hangingPunct="1">
              <a:spcBef>
                <a:spcPct val="0"/>
              </a:spcBef>
            </a:pPr>
            <a:r>
              <a:rPr lang="en-GB" altLang="en-US" sz="1100" i="1" dirty="0" smtClean="0">
                <a:latin typeface="Arial" panose="020B0604020202020204" pitchFamily="34" charset="0"/>
                <a:cs typeface="Arial" panose="020B0604020202020204" pitchFamily="34" charset="0"/>
              </a:rPr>
              <a:t>“Any incident or pattern of incidents of controlling, coercive or threatening behaviour, violence or abuse between those aged 16 or over who are or have been intimate partners or family members regardless of gender or sexuality. This can encompass, but is not limited to, the following types of abuse:</a:t>
            </a:r>
          </a:p>
          <a:p>
            <a:pPr eaLnBrk="1" hangingPunct="1">
              <a:spcBef>
                <a:spcPct val="0"/>
              </a:spcBef>
            </a:pPr>
            <a:r>
              <a:rPr lang="en-GB" altLang="en-US" sz="1100" i="1" dirty="0" smtClean="0">
                <a:latin typeface="Arial" panose="020B0604020202020204" pitchFamily="34" charset="0"/>
                <a:cs typeface="Arial" panose="020B0604020202020204" pitchFamily="34" charset="0"/>
              </a:rPr>
              <a:t>· psychological</a:t>
            </a:r>
            <a:br>
              <a:rPr lang="en-GB" altLang="en-US" sz="1100" i="1" dirty="0" smtClean="0">
                <a:latin typeface="Arial" panose="020B0604020202020204" pitchFamily="34" charset="0"/>
                <a:cs typeface="Arial" panose="020B0604020202020204" pitchFamily="34" charset="0"/>
              </a:rPr>
            </a:br>
            <a:r>
              <a:rPr lang="en-GB" altLang="en-US" sz="1100" i="1" dirty="0" smtClean="0">
                <a:latin typeface="Arial" panose="020B0604020202020204" pitchFamily="34" charset="0"/>
                <a:cs typeface="Arial" panose="020B0604020202020204" pitchFamily="34" charset="0"/>
              </a:rPr>
              <a:t>· physical</a:t>
            </a:r>
            <a:br>
              <a:rPr lang="en-GB" altLang="en-US" sz="1100" i="1" dirty="0" smtClean="0">
                <a:latin typeface="Arial" panose="020B0604020202020204" pitchFamily="34" charset="0"/>
                <a:cs typeface="Arial" panose="020B0604020202020204" pitchFamily="34" charset="0"/>
              </a:rPr>
            </a:br>
            <a:r>
              <a:rPr lang="en-GB" altLang="en-US" sz="1100" i="1" dirty="0" smtClean="0">
                <a:latin typeface="Arial" panose="020B0604020202020204" pitchFamily="34" charset="0"/>
                <a:cs typeface="Arial" panose="020B0604020202020204" pitchFamily="34" charset="0"/>
              </a:rPr>
              <a:t>· sexual</a:t>
            </a:r>
            <a:br>
              <a:rPr lang="en-GB" altLang="en-US" sz="1100" i="1" dirty="0" smtClean="0">
                <a:latin typeface="Arial" panose="020B0604020202020204" pitchFamily="34" charset="0"/>
                <a:cs typeface="Arial" panose="020B0604020202020204" pitchFamily="34" charset="0"/>
              </a:rPr>
            </a:br>
            <a:r>
              <a:rPr lang="en-GB" altLang="en-US" sz="1100" i="1" dirty="0" smtClean="0">
                <a:latin typeface="Arial" panose="020B0604020202020204" pitchFamily="34" charset="0"/>
                <a:cs typeface="Arial" panose="020B0604020202020204" pitchFamily="34" charset="0"/>
              </a:rPr>
              <a:t>· financial </a:t>
            </a:r>
            <a:br>
              <a:rPr lang="en-GB" altLang="en-US" sz="1100" i="1" dirty="0" smtClean="0">
                <a:latin typeface="Arial" panose="020B0604020202020204" pitchFamily="34" charset="0"/>
                <a:cs typeface="Arial" panose="020B0604020202020204" pitchFamily="34" charset="0"/>
              </a:rPr>
            </a:br>
            <a:r>
              <a:rPr lang="en-GB" altLang="en-US" sz="1100" i="1" dirty="0" smtClean="0">
                <a:latin typeface="Arial" panose="020B0604020202020204" pitchFamily="34" charset="0"/>
                <a:cs typeface="Arial" panose="020B0604020202020204" pitchFamily="34" charset="0"/>
              </a:rPr>
              <a:t>· emotional</a:t>
            </a:r>
          </a:p>
          <a:p>
            <a:pPr eaLnBrk="1" hangingPunct="1">
              <a:spcBef>
                <a:spcPct val="0"/>
              </a:spcBef>
            </a:pPr>
            <a:r>
              <a:rPr lang="en-GB" altLang="en-US" sz="1100" i="1" dirty="0" smtClean="0">
                <a:latin typeface="Arial" panose="020B0604020202020204" pitchFamily="34" charset="0"/>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eaLnBrk="1" hangingPunct="1">
              <a:spcBef>
                <a:spcPct val="0"/>
              </a:spcBef>
            </a:pPr>
            <a:r>
              <a:rPr lang="en-GB" altLang="en-US" sz="1100" i="1" dirty="0" smtClean="0">
                <a:latin typeface="Arial" panose="020B0604020202020204" pitchFamily="34" charset="0"/>
                <a:cs typeface="Arial" panose="020B0604020202020204" pitchFamily="34" charset="0"/>
              </a:rPr>
              <a:t>“Coercive behaviour is: an act or a pattern of acts of assault, threats, humiliation and intimidation or other abuse that is used to harm, punish, or frighten their victim.” *</a:t>
            </a:r>
          </a:p>
          <a:p>
            <a:pPr eaLnBrk="1" hangingPunct="1">
              <a:spcBef>
                <a:spcPct val="0"/>
              </a:spcBef>
            </a:pPr>
            <a:r>
              <a:rPr lang="en-GB" altLang="en-US" sz="1100" i="1" dirty="0" smtClean="0">
                <a:latin typeface="Arial" panose="020B0604020202020204" pitchFamily="34" charset="0"/>
                <a:cs typeface="Arial" panose="020B0604020202020204" pitchFamily="34" charset="0"/>
              </a:rPr>
              <a:t>* This definition, which is not a legal definition, includes so called 'honour’ based violence, female genital mutilation (FGM) and forced marriage, and is clear that victims are not confined to one gender or ethnic group.</a:t>
            </a:r>
          </a:p>
          <a:p>
            <a:pPr eaLnBrk="1" hangingPunct="1">
              <a:spcBef>
                <a:spcPct val="0"/>
              </a:spcBef>
            </a:pPr>
            <a:r>
              <a:rPr lang="en-GB" altLang="en-US" sz="1100" i="1" dirty="0" smtClean="0">
                <a:latin typeface="Arial" panose="020B0604020202020204" pitchFamily="34" charset="0"/>
                <a:cs typeface="Arial" panose="020B0604020202020204" pitchFamily="34" charset="0"/>
              </a:rPr>
              <a:t>If there is any doubt over whether an incident is classified as domestic abuse, advice should be sought from a supervisor.</a:t>
            </a:r>
          </a:p>
          <a:p>
            <a:pPr eaLnBrk="1" hangingPunct="1">
              <a:spcBef>
                <a:spcPct val="0"/>
              </a:spcBef>
            </a:pPr>
            <a:r>
              <a:rPr lang="en-GB" altLang="en-US" sz="1100" dirty="0" smtClean="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2287042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The Police approach to all ASB incidents will always take into account the 3 P’s - Positive, Professional &amp; Proud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SWP ONLY (please make this clear, however the same principle can be followed by GWENT)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We follow the </a:t>
            </a: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GET OUT</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standards for every incident of ASB that we attend, which are: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G</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Go and speak to the victim/callers. If they have asked not to be visited  then contact them by phone.</a:t>
            </a:r>
            <a:b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b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E</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Examine the scene and gather evidence; is this a repeat victim/offender/ location? Consider NICHE search.</a:t>
            </a:r>
            <a:b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b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Take details of all victims, witnesses, offenders or suspects and forward relevant community intelligence.</a:t>
            </a:r>
            <a:endPar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O</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Offer advice on what to do if it happens again; provide a reference number and your calling card and if  vulnerable make a referral to the ASB unit.</a:t>
            </a:r>
            <a:b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b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U</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Update the Occurrence Enquiry Log with the action you have taken.</a:t>
            </a:r>
            <a:b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br>
            <a:r>
              <a:rPr kumimoji="0" lang="en-GB" altLang="en-US" sz="1100" b="1"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a:t>
            </a: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Take immediate action – ‘Area Search Negative’ is not an option! Tell the victim/caller what you have done and keep them informed and updated.</a:t>
            </a:r>
            <a:b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b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0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 </a:t>
            </a:r>
          </a:p>
          <a:p>
            <a:endParaRPr lang="en-GB" dirty="0"/>
          </a:p>
        </p:txBody>
      </p:sp>
    </p:spTree>
    <p:extLst>
      <p:ext uri="{BB962C8B-B14F-4D97-AF65-F5344CB8AC3E}">
        <p14:creationId xmlns:p14="http://schemas.microsoft.com/office/powerpoint/2010/main" val="31839263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SWP ONLY</a:t>
            </a:r>
            <a:r>
              <a:rPr lang="en-GB" b="1" baseline="0" dirty="0" smtClean="0"/>
              <a:t> </a:t>
            </a:r>
            <a:endParaRPr lang="en-GB" b="1" dirty="0"/>
          </a:p>
        </p:txBody>
      </p:sp>
    </p:spTree>
    <p:extLst>
      <p:ext uri="{BB962C8B-B14F-4D97-AF65-F5344CB8AC3E}">
        <p14:creationId xmlns:p14="http://schemas.microsoft.com/office/powerpoint/2010/main" val="346185706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914400" rtl="0" eaLnBrk="0" fontAlgn="base" latinLnBrk="0" hangingPunct="0">
              <a:lnSpc>
                <a:spcPct val="100000"/>
              </a:lnSpc>
              <a:spcBef>
                <a:spcPct val="30000"/>
              </a:spcBef>
              <a:spcAft>
                <a:spcPct val="0"/>
              </a:spcAft>
              <a:buClrTx/>
              <a:buSzTx/>
              <a:buFontTx/>
              <a:buNone/>
              <a:tabLst/>
              <a:defRPr/>
            </a:pPr>
            <a:r>
              <a:rPr kumimoji="0" lang="en-GB" altLang="en-US" sz="1100" b="1" i="0" u="sng"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SWP ONLY </a:t>
            </a:r>
          </a:p>
          <a:p>
            <a:pPr marL="228600" marR="0" lvl="0" indent="-22860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marL="228600" marR="0" lvl="0" indent="-22860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rPr>
              <a:t>TRICK compliance is guaranteed </a:t>
            </a:r>
          </a:p>
          <a:p>
            <a:pPr marL="228600" marR="0" lvl="0" indent="-22860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panose="020B0604020202020204" pitchFamily="34" charset="0"/>
              <a:ea typeface="ＭＳ Ｐゴシック" pitchFamily="-112" charset="-128"/>
            </a:endParaRPr>
          </a:p>
          <a:p>
            <a:pPr>
              <a:lnSpc>
                <a:spcPct val="100000"/>
              </a:lnSpc>
            </a:pPr>
            <a:r>
              <a:rPr lang="en-GB" sz="1100" dirty="0" smtClean="0"/>
              <a:t>Time – Arrive at</a:t>
            </a:r>
            <a:r>
              <a:rPr lang="en-GB" sz="1100" baseline="0" dirty="0" smtClean="0"/>
              <a:t> time agreed, if delayed let victim know</a:t>
            </a:r>
          </a:p>
          <a:p>
            <a:pPr>
              <a:lnSpc>
                <a:spcPct val="100000"/>
              </a:lnSpc>
            </a:pPr>
            <a:endParaRPr lang="en-GB" sz="1100" baseline="0" dirty="0" smtClean="0"/>
          </a:p>
          <a:p>
            <a:pPr>
              <a:lnSpc>
                <a:spcPct val="100000"/>
              </a:lnSpc>
            </a:pPr>
            <a:r>
              <a:rPr lang="en-GB" sz="1100" baseline="0" dirty="0" smtClean="0"/>
              <a:t>Reference – Give crime number and your details </a:t>
            </a:r>
          </a:p>
          <a:p>
            <a:pPr>
              <a:lnSpc>
                <a:spcPct val="100000"/>
              </a:lnSpc>
            </a:pPr>
            <a:endParaRPr lang="en-GB" sz="1100" baseline="0" dirty="0" smtClean="0"/>
          </a:p>
          <a:p>
            <a:pPr>
              <a:lnSpc>
                <a:spcPct val="100000"/>
              </a:lnSpc>
            </a:pPr>
            <a:r>
              <a:rPr lang="en-GB" sz="1100" baseline="0" dirty="0" smtClean="0"/>
              <a:t>Inform – Your victim of everything you have done and everything you plan to do</a:t>
            </a:r>
          </a:p>
          <a:p>
            <a:pPr>
              <a:lnSpc>
                <a:spcPct val="100000"/>
              </a:lnSpc>
            </a:pPr>
            <a:endParaRPr lang="en-GB" sz="1100" baseline="0" dirty="0" smtClean="0"/>
          </a:p>
          <a:p>
            <a:pPr>
              <a:lnSpc>
                <a:spcPct val="100000"/>
              </a:lnSpc>
            </a:pPr>
            <a:r>
              <a:rPr lang="en-GB" sz="1100" baseline="0" dirty="0" smtClean="0"/>
              <a:t>Complete – All enquires and update the victim</a:t>
            </a:r>
          </a:p>
          <a:p>
            <a:pPr>
              <a:lnSpc>
                <a:spcPct val="100000"/>
              </a:lnSpc>
            </a:pPr>
            <a:endParaRPr lang="en-GB" sz="1100" baseline="0" dirty="0" smtClean="0"/>
          </a:p>
          <a:p>
            <a:pPr>
              <a:lnSpc>
                <a:spcPct val="100000"/>
              </a:lnSpc>
            </a:pPr>
            <a:r>
              <a:rPr lang="en-GB" sz="1100" baseline="0" dirty="0" smtClean="0"/>
              <a:t>Keep – The victim at the heart of everything we do </a:t>
            </a:r>
          </a:p>
          <a:p>
            <a:endParaRPr lang="en-GB" baseline="0" dirty="0" smtClean="0"/>
          </a:p>
          <a:p>
            <a:endParaRPr lang="en-GB" dirty="0"/>
          </a:p>
        </p:txBody>
      </p:sp>
    </p:spTree>
    <p:extLst>
      <p:ext uri="{BB962C8B-B14F-4D97-AF65-F5344CB8AC3E}">
        <p14:creationId xmlns:p14="http://schemas.microsoft.com/office/powerpoint/2010/main" val="245701046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A dog must be kept under control and prevented from injuring people or other dogs.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sng"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Section 3</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owner of the dog or person in charge at the time  commits an offence under Section 3(1) of the Dangerous Dogs Act 1991 if the dog is dangerously out of control in any place , whether public or private. The offence becomes aggravated the dog injures a person.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offence is not committed if the dog in inside a dwelling (in a building or part in it) and victim enters as a trespasser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14 years if a person dies as a result of being injured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5 years in any other case where a person is injured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3 years in any case where an assistance dog is injured (whether or not it dies).”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sng"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Section 4</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In section 4 (destruction and disqualification orders) the court must decide whether a dog would constitute a danger to public safety.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They must consider</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the temperament of the dog and its past behaviour, and</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0000"/>
                </a:solidFill>
                <a:effectLst/>
                <a:uLnTx/>
                <a:uFillTx/>
                <a:latin typeface="Arial" pitchFamily="34" charset="0"/>
                <a:ea typeface="ＭＳ Ｐゴシック" pitchFamily="-112" charset="-128"/>
              </a:rPr>
              <a:t>whether the owner of the dog, or the person for the time being in charge of it, is a fit and proper person to be in charge of the dog</a:t>
            </a:r>
          </a:p>
          <a:p>
            <a:endParaRPr lang="en-GB" dirty="0"/>
          </a:p>
        </p:txBody>
      </p:sp>
    </p:spTree>
    <p:extLst>
      <p:ext uri="{BB962C8B-B14F-4D97-AF65-F5344CB8AC3E}">
        <p14:creationId xmlns:p14="http://schemas.microsoft.com/office/powerpoint/2010/main" val="119585324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0" hangingPunct="0">
              <a:lnSpc>
                <a:spcPct val="100000"/>
              </a:lnSpc>
              <a:spcBef>
                <a:spcPct val="30000"/>
              </a:spcBef>
            </a:pPr>
            <a:r>
              <a:rPr lang="en-GB" sz="1100" u="sng" dirty="0" smtClean="0">
                <a:solidFill>
                  <a:srgbClr val="000000"/>
                </a:solidFill>
                <a:latin typeface="Arial" panose="020B0604020202020204" pitchFamily="34" charset="0"/>
                <a:cs typeface="Arial" panose="020B0604020202020204" pitchFamily="34" charset="0"/>
              </a:rPr>
              <a:t>Under the legislation there are prescribed offences</a:t>
            </a:r>
          </a:p>
          <a:p>
            <a:pPr eaLnBrk="0" hangingPunct="0">
              <a:lnSpc>
                <a:spcPct val="100000"/>
              </a:lnSpc>
              <a:spcBef>
                <a:spcPct val="30000"/>
              </a:spcBef>
            </a:pPr>
            <a:r>
              <a:rPr lang="en-GB" sz="1100" dirty="0" smtClean="0">
                <a:solidFill>
                  <a:srgbClr val="000000"/>
                </a:solidFill>
                <a:latin typeface="Arial" panose="020B0604020202020204" pitchFamily="34" charset="0"/>
                <a:cs typeface="Arial" panose="020B0604020202020204" pitchFamily="34" charset="0"/>
              </a:rPr>
              <a:t>Failing to remove dog faeces</a:t>
            </a:r>
          </a:p>
          <a:p>
            <a:pPr eaLnBrk="0" hangingPunct="0">
              <a:lnSpc>
                <a:spcPct val="100000"/>
              </a:lnSpc>
              <a:spcBef>
                <a:spcPct val="30000"/>
              </a:spcBef>
            </a:pPr>
            <a:r>
              <a:rPr lang="en-GB" sz="1100" dirty="0" smtClean="0">
                <a:solidFill>
                  <a:srgbClr val="000000"/>
                </a:solidFill>
                <a:latin typeface="Arial" panose="020B0604020202020204" pitchFamily="34" charset="0"/>
                <a:cs typeface="Arial" panose="020B0604020202020204" pitchFamily="34" charset="0"/>
              </a:rPr>
              <a:t>Not keeping a dog on a lead</a:t>
            </a:r>
          </a:p>
          <a:p>
            <a:pPr eaLnBrk="0" hangingPunct="0">
              <a:lnSpc>
                <a:spcPct val="100000"/>
              </a:lnSpc>
              <a:spcBef>
                <a:spcPct val="30000"/>
              </a:spcBef>
            </a:pPr>
            <a:r>
              <a:rPr lang="en-GB" sz="1100" dirty="0" smtClean="0">
                <a:solidFill>
                  <a:srgbClr val="000000"/>
                </a:solidFill>
                <a:latin typeface="Arial" panose="020B0604020202020204" pitchFamily="34" charset="0"/>
                <a:cs typeface="Arial" panose="020B0604020202020204" pitchFamily="34" charset="0"/>
              </a:rPr>
              <a:t>Not putting a dog on the lead when directed</a:t>
            </a:r>
          </a:p>
          <a:p>
            <a:pPr eaLnBrk="0" hangingPunct="0">
              <a:lnSpc>
                <a:spcPct val="100000"/>
              </a:lnSpc>
              <a:spcBef>
                <a:spcPct val="30000"/>
              </a:spcBef>
            </a:pPr>
            <a:r>
              <a:rPr lang="en-GB" sz="1100" dirty="0" smtClean="0">
                <a:solidFill>
                  <a:srgbClr val="000000"/>
                </a:solidFill>
                <a:latin typeface="Arial" panose="020B0604020202020204" pitchFamily="34" charset="0"/>
                <a:cs typeface="Arial" panose="020B0604020202020204" pitchFamily="34" charset="0"/>
              </a:rPr>
              <a:t>Permitting a dog to enter excluded land</a:t>
            </a:r>
          </a:p>
          <a:p>
            <a:pPr eaLnBrk="0" hangingPunct="0">
              <a:lnSpc>
                <a:spcPct val="100000"/>
              </a:lnSpc>
              <a:spcBef>
                <a:spcPct val="30000"/>
              </a:spcBef>
            </a:pPr>
            <a:r>
              <a:rPr lang="en-GB" sz="1100" dirty="0" smtClean="0">
                <a:solidFill>
                  <a:srgbClr val="000000"/>
                </a:solidFill>
                <a:latin typeface="Arial" panose="020B0604020202020204" pitchFamily="34" charset="0"/>
                <a:cs typeface="Arial" panose="020B0604020202020204" pitchFamily="34" charset="0"/>
              </a:rPr>
              <a:t>More than the specified number of dogs</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dirty="0" smtClean="0">
                <a:solidFill>
                  <a:srgbClr val="000000"/>
                </a:solidFill>
                <a:latin typeface="Arial" panose="020B0604020202020204" pitchFamily="34" charset="0"/>
                <a:cs typeface="Arial" panose="020B0604020202020204" pitchFamily="34" charset="0"/>
              </a:rPr>
              <a:t>Designated officers (Including PCSO’s) may issue fixed penalties for contravention of a DCO.</a:t>
            </a:r>
            <a:endParaRPr lang="en-GB" sz="1100" dirty="0" smtClean="0">
              <a:solidFill>
                <a:srgbClr val="FFFFFF"/>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9099806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29127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2143351"/>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23590914"/>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2021883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2064532"/>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23/04/2019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43983064"/>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23/04/2019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3819717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23/04/2019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96107762"/>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140966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23/04/2019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39639703"/>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88563594"/>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23/04/2019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6349681"/>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23/04/2019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4009564561"/>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youtu.be/yS6nWXrPDNk" TargetMode="External"/><Relationship Id="rId5" Type="http://schemas.openxmlformats.org/officeDocument/2006/relationships/image" Target="../media/image16.jpg"/><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9.jp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3.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4.png"/></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3.png"/></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3.pn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28.wmf"/></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3.jpg"/><Relationship Id="rId7" Type="http://schemas.openxmlformats.org/officeDocument/2006/relationships/image" Target="../media/image32.jpeg"/><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image" Target="../media/image31.jpeg"/><Relationship Id="rId5" Type="http://schemas.openxmlformats.org/officeDocument/2006/relationships/image" Target="../media/image30.jpeg"/><Relationship Id="rId10" Type="http://schemas.openxmlformats.org/officeDocument/2006/relationships/image" Target="../media/image35.jpeg"/><Relationship Id="rId4" Type="http://schemas.openxmlformats.org/officeDocument/2006/relationships/image" Target="../media/image29.jpeg"/><Relationship Id="rId9" Type="http://schemas.openxmlformats.org/officeDocument/2006/relationships/image" Target="../media/image34.jpeg"/></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 Id="rId5" Type="http://schemas.openxmlformats.org/officeDocument/2006/relationships/image" Target="../media/image37.png"/><Relationship Id="rId4" Type="http://schemas.openxmlformats.org/officeDocument/2006/relationships/image" Target="../media/image36.png"/></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gif"/></Relationships>
</file>

<file path=ppt/slides/_rels/slide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4.xml"/><Relationship Id="rId1" Type="http://schemas.openxmlformats.org/officeDocument/2006/relationships/slideLayout" Target="../slideLayouts/slideLayout7.xml"/><Relationship Id="rId4"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251520" y="2492896"/>
            <a:ext cx="3240360" cy="1554272"/>
          </a:xfrm>
          <a:prstGeom prst="rect">
            <a:avLst/>
          </a:prstGeom>
          <a:noFill/>
        </p:spPr>
        <p:txBody>
          <a:bodyPr wrap="square" rtlCol="0">
            <a:spAutoFit/>
          </a:bodyPr>
          <a:lstStyle/>
          <a:p>
            <a:pPr defTabSz="685800" fontAlgn="auto">
              <a:spcBef>
                <a:spcPts val="0"/>
              </a:spcBef>
              <a:spcAft>
                <a:spcPts val="0"/>
              </a:spcAft>
            </a:pPr>
            <a:r>
              <a:rPr lang="en-GB" sz="4000" dirty="0" smtClean="0">
                <a:latin typeface="Tahoma" panose="020B0604030504040204" pitchFamily="34" charset="0"/>
                <a:ea typeface="Tahoma" panose="020B0604030504040204" pitchFamily="34" charset="0"/>
                <a:cs typeface="Tahoma" panose="020B0604030504040204" pitchFamily="34" charset="0"/>
              </a:rPr>
              <a:t>Anti-Social</a:t>
            </a:r>
          </a:p>
          <a:p>
            <a:pPr defTabSz="685800" fontAlgn="auto">
              <a:spcBef>
                <a:spcPts val="0"/>
              </a:spcBef>
              <a:spcAft>
                <a:spcPts val="0"/>
              </a:spcAft>
            </a:pPr>
            <a:r>
              <a:rPr lang="en-GB" sz="4000" dirty="0" smtClean="0">
                <a:latin typeface="Tahoma" panose="020B0604030504040204" pitchFamily="34" charset="0"/>
                <a:ea typeface="Tahoma" panose="020B0604030504040204" pitchFamily="34" charset="0"/>
                <a:cs typeface="Tahoma" panose="020B0604030504040204" pitchFamily="34" charset="0"/>
              </a:rPr>
              <a:t>Behaviour </a:t>
            </a:r>
            <a:endParaRPr lang="en-GB" sz="4000" dirty="0">
              <a:latin typeface="Tahoma" panose="020B0604030504040204" pitchFamily="34" charset="0"/>
              <a:ea typeface="Tahoma" panose="020B0604030504040204" pitchFamily="34" charset="0"/>
              <a:cs typeface="Tahoma" panose="020B0604030504040204" pitchFamily="34" charset="0"/>
            </a:endParaRPr>
          </a:p>
          <a:p>
            <a:pPr algn="l" defTabSz="685800" fontAlgn="auto">
              <a:spcBef>
                <a:spcPts val="0"/>
              </a:spcBef>
              <a:spcAft>
                <a:spcPts val="0"/>
              </a:spcAft>
            </a:pPr>
            <a:endParaRPr lang="en-GB" sz="1500" b="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51520" y="260648"/>
            <a:ext cx="499653" cy="603427"/>
          </a:xfrm>
          <a:prstGeom prst="rect">
            <a:avLst/>
          </a:prstGeom>
        </p:spPr>
      </p:pic>
    </p:spTree>
    <p:extLst>
      <p:ext uri="{BB962C8B-B14F-4D97-AF65-F5344CB8AC3E}">
        <p14:creationId xmlns:p14="http://schemas.microsoft.com/office/powerpoint/2010/main" val="35674959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763688" y="2420888"/>
            <a:ext cx="5472608"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David Young</a:t>
            </a:r>
            <a:endParaRPr lang="en-GB" sz="4000" b="1" dirty="0">
              <a:solidFill>
                <a:schemeClr val="bg1"/>
              </a:solidFill>
            </a:endParaRPr>
          </a:p>
        </p:txBody>
      </p:sp>
      <p:pic>
        <p:nvPicPr>
          <p:cNvPr id="4" name="Picture 3"/>
          <p:cNvPicPr>
            <a:picLocks noChangeAspect="1"/>
          </p:cNvPicPr>
          <p:nvPr/>
        </p:nvPicPr>
        <p:blipFill rotWithShape="1">
          <a:blip r:embed="rId4"/>
          <a:srcRect l="14190" t="8961" r="13527" b="7880"/>
          <a:stretch/>
        </p:blipFill>
        <p:spPr>
          <a:xfrm>
            <a:off x="7812360" y="4437112"/>
            <a:ext cx="936104" cy="661284"/>
          </a:xfrm>
          <a:prstGeom prst="rect">
            <a:avLst/>
          </a:prstGeom>
        </p:spPr>
      </p:pic>
    </p:spTree>
    <p:extLst>
      <p:ext uri="{BB962C8B-B14F-4D97-AF65-F5344CB8AC3E}">
        <p14:creationId xmlns:p14="http://schemas.microsoft.com/office/powerpoint/2010/main" val="21840847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6660232" y="1196752"/>
            <a:ext cx="2124698" cy="4076734"/>
          </a:xfrm>
          <a:prstGeom prst="rect">
            <a:avLst/>
          </a:prstGeom>
          <a:solidFill>
            <a:schemeClr val="bg1"/>
          </a:solidFill>
        </p:spPr>
      </p:pic>
      <p:sp>
        <p:nvSpPr>
          <p:cNvPr id="4" name="Rectangle 3"/>
          <p:cNvSpPr txBox="1">
            <a:spLocks noChangeArrowheads="1"/>
          </p:cNvSpPr>
          <p:nvPr/>
        </p:nvSpPr>
        <p:spPr bwMode="auto">
          <a:xfrm>
            <a:off x="1187624" y="998563"/>
            <a:ext cx="5184576" cy="485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that has caused, or is likely to cause, </a:t>
            </a:r>
            <a:r>
              <a:rPr kumimoji="0" lang="en-GB" altLang="en-US" sz="2000" b="1"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harassment, alarm or distress</a:t>
            </a:r>
            <a:r>
              <a:rPr kumimoji="0" lang="en-GB" altLang="en-US" sz="2000" b="1"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to any person</a:t>
            </a:r>
          </a:p>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In a housing-related context it is:</a:t>
            </a:r>
          </a:p>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capable of causing </a:t>
            </a:r>
            <a:r>
              <a:rPr kumimoji="0" lang="en-GB" altLang="en-US" sz="2000" b="1"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nuisance</a:t>
            </a: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or </a:t>
            </a:r>
            <a:r>
              <a:rPr kumimoji="0" lang="en-GB" altLang="en-US" sz="2000" b="1"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annoyance</a:t>
            </a:r>
            <a:r>
              <a:rPr kumimoji="0" lang="en-GB" altLang="en-US" sz="2000" b="0"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to a person in relation to that person’s occupation of residential premises</a:t>
            </a: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or</a:t>
            </a: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Conduct capable of causing housing-related </a:t>
            </a:r>
            <a:r>
              <a:rPr kumimoji="0" lang="en-GB" altLang="en-US" sz="2000" b="1"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nuisance</a:t>
            </a:r>
            <a:r>
              <a:rPr kumimoji="0" lang="en-GB" altLang="en-US" sz="2000" b="0"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 </a:t>
            </a: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or </a:t>
            </a:r>
            <a:r>
              <a:rPr kumimoji="0" lang="en-GB" altLang="en-US" sz="2000" b="1" i="0" u="none" strike="noStrike" kern="0" cap="none" spc="0" normalizeH="0" baseline="0" noProof="0" dirty="0" smtClean="0">
                <a:ln>
                  <a:noFill/>
                </a:ln>
                <a:solidFill>
                  <a:srgbClr val="3333FF"/>
                </a:solidFill>
                <a:effectLst/>
                <a:uLnTx/>
                <a:uFillTx/>
                <a:latin typeface="Tahoma" panose="020B0604030504040204" pitchFamily="34" charset="0"/>
                <a:ea typeface="Tahoma" panose="020B0604030504040204" pitchFamily="34" charset="0"/>
                <a:cs typeface="Tahoma" panose="020B0604030504040204" pitchFamily="34" charset="0"/>
              </a:rPr>
              <a:t>annoyance</a:t>
            </a:r>
            <a:r>
              <a:rPr kumimoji="0" lang="en-GB" altLang="en-US" sz="2000" b="0" i="0" u="none" strike="noStrike" kern="0" cap="none" spc="0" normalizeH="0" baseline="0" noProof="0" dirty="0" smtClean="0">
                <a:ln>
                  <a:noFill/>
                </a:ln>
                <a:solidFill>
                  <a:schemeClr val="tx1"/>
                </a:solidFill>
                <a:effectLst/>
                <a:uLnTx/>
                <a:uFillTx/>
                <a:latin typeface="Tahoma" panose="020B0604030504040204" pitchFamily="34" charset="0"/>
                <a:ea typeface="Tahoma" panose="020B0604030504040204" pitchFamily="34" charset="0"/>
                <a:cs typeface="Tahoma" panose="020B0604030504040204" pitchFamily="34" charset="0"/>
              </a:rPr>
              <a:t> to any person.</a:t>
            </a: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What is Anti-social Behaviour?</a:t>
            </a:r>
            <a:endParaRPr lang="en-GB" sz="2800" b="1" dirty="0">
              <a:solidFill>
                <a:schemeClr val="bg1"/>
              </a:solidFill>
            </a:endParaRPr>
          </a:p>
        </p:txBody>
      </p:sp>
    </p:spTree>
    <p:extLst>
      <p:ext uri="{BB962C8B-B14F-4D97-AF65-F5344CB8AC3E}">
        <p14:creationId xmlns:p14="http://schemas.microsoft.com/office/powerpoint/2010/main" val="44774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fade">
                                      <p:cBhvr>
                                        <p:cTn id="2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013393" y="1556792"/>
            <a:ext cx="7097739" cy="3783421"/>
          </a:xfrm>
          <a:prstGeom prst="rect">
            <a:avLst/>
          </a:prstGeom>
        </p:spPr>
      </p:pic>
      <p:sp>
        <p:nvSpPr>
          <p:cNvPr id="4" name="TextBox 3"/>
          <p:cNvSpPr txBox="1"/>
          <p:nvPr/>
        </p:nvSpPr>
        <p:spPr>
          <a:xfrm>
            <a:off x="539551" y="620688"/>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Categories of Anti-social Behaviour</a:t>
            </a:r>
            <a:endParaRPr lang="en-GB" sz="2800" b="1" dirty="0">
              <a:solidFill>
                <a:schemeClr val="bg1"/>
              </a:solidFill>
            </a:endParaRPr>
          </a:p>
        </p:txBody>
      </p:sp>
    </p:spTree>
    <p:extLst>
      <p:ext uri="{BB962C8B-B14F-4D97-AF65-F5344CB8AC3E}">
        <p14:creationId xmlns:p14="http://schemas.microsoft.com/office/powerpoint/2010/main" val="417614237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Categories of Anti-social Behaviour</a:t>
            </a:r>
            <a:endParaRPr lang="en-GB" sz="2800" b="1" dirty="0">
              <a:solidFill>
                <a:schemeClr val="bg1"/>
              </a:solidFill>
            </a:endParaRPr>
          </a:p>
        </p:txBody>
      </p:sp>
      <p:sp>
        <p:nvSpPr>
          <p:cNvPr id="2" name="TextBox 1"/>
          <p:cNvSpPr txBox="1"/>
          <p:nvPr/>
        </p:nvSpPr>
        <p:spPr>
          <a:xfrm>
            <a:off x="539552" y="1124744"/>
            <a:ext cx="3665604" cy="3046988"/>
          </a:xfrm>
          <a:prstGeom prst="rect">
            <a:avLst/>
          </a:prstGeom>
          <a:noFill/>
        </p:spPr>
        <p:txBody>
          <a:bodyPr wrap="square" rtlCol="0">
            <a:spAutoFit/>
          </a:bodyPr>
          <a:lstStyle/>
          <a:p>
            <a:pPr algn="l"/>
            <a:r>
              <a:rPr lang="en-GB" sz="2400" dirty="0" smtClean="0">
                <a:solidFill>
                  <a:schemeClr val="tx1"/>
                </a:solidFill>
                <a:latin typeface="+mn-lt"/>
                <a:cs typeface="Arial" panose="020B0604020202020204" pitchFamily="34" charset="0"/>
              </a:rPr>
              <a:t>Misuse of Public Space:</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Drugs &amp; substances</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Street drinking</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Begging</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Prostitution</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Sexual acts</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Vehicle-related nuisance</a:t>
            </a:r>
            <a:endParaRPr lang="en-GB" sz="2400" b="0" dirty="0">
              <a:solidFill>
                <a:srgbClr val="0070C0"/>
              </a:solidFill>
              <a:latin typeface="+mn-lt"/>
              <a:cs typeface="Arial" panose="020B0604020202020204" pitchFamily="34" charset="0"/>
            </a:endParaRPr>
          </a:p>
        </p:txBody>
      </p:sp>
      <p:sp>
        <p:nvSpPr>
          <p:cNvPr id="8" name="TextBox 7"/>
          <p:cNvSpPr txBox="1"/>
          <p:nvPr/>
        </p:nvSpPr>
        <p:spPr>
          <a:xfrm>
            <a:off x="4205156" y="1124744"/>
            <a:ext cx="4379818" cy="2677656"/>
          </a:xfrm>
          <a:prstGeom prst="rect">
            <a:avLst/>
          </a:prstGeom>
          <a:noFill/>
        </p:spPr>
        <p:txBody>
          <a:bodyPr wrap="square" rtlCol="0">
            <a:spAutoFit/>
          </a:bodyPr>
          <a:lstStyle/>
          <a:p>
            <a:pPr algn="l"/>
            <a:r>
              <a:rPr lang="en-GB" sz="2400" dirty="0" smtClean="0">
                <a:solidFill>
                  <a:schemeClr val="tx1"/>
                </a:solidFill>
                <a:latin typeface="+mn-lt"/>
                <a:ea typeface="Tahoma" panose="020B0604030504040204" pitchFamily="34" charset="0"/>
                <a:cs typeface="Tahoma" panose="020B0604030504040204" pitchFamily="34" charset="0"/>
              </a:rPr>
              <a:t>Disregard for community/personal well-being:</a:t>
            </a:r>
          </a:p>
          <a:p>
            <a:pPr marL="457200" indent="-457200" algn="l">
              <a:buFont typeface="Arial" panose="020B0604020202020204" pitchFamily="34" charset="0"/>
              <a:buChar char="•"/>
            </a:pPr>
            <a:r>
              <a:rPr lang="en-GB" sz="2400" b="0" dirty="0" smtClean="0">
                <a:solidFill>
                  <a:srgbClr val="0070C0"/>
                </a:solidFill>
                <a:latin typeface="+mn-lt"/>
              </a:rPr>
              <a:t>Rowdy behaviour</a:t>
            </a:r>
          </a:p>
          <a:p>
            <a:pPr marL="457200" indent="-457200" algn="l">
              <a:buFont typeface="Arial" panose="020B0604020202020204" pitchFamily="34" charset="0"/>
              <a:buChar char="•"/>
            </a:pPr>
            <a:r>
              <a:rPr lang="en-GB" sz="2400" b="0" dirty="0" smtClean="0">
                <a:solidFill>
                  <a:srgbClr val="0070C0"/>
                </a:solidFill>
                <a:latin typeface="+mn-lt"/>
              </a:rPr>
              <a:t>Noise</a:t>
            </a:r>
          </a:p>
          <a:p>
            <a:pPr marL="457200" indent="-457200" algn="l">
              <a:buFont typeface="Arial" panose="020B0604020202020204" pitchFamily="34" charset="0"/>
              <a:buChar char="•"/>
            </a:pPr>
            <a:r>
              <a:rPr lang="en-GB" sz="2400" b="0" dirty="0" smtClean="0">
                <a:solidFill>
                  <a:srgbClr val="0070C0"/>
                </a:solidFill>
                <a:latin typeface="+mn-lt"/>
              </a:rPr>
              <a:t>Nuisance behaviour</a:t>
            </a:r>
          </a:p>
          <a:p>
            <a:pPr marL="457200" indent="-457200" algn="l">
              <a:buFont typeface="Arial" panose="020B0604020202020204" pitchFamily="34" charset="0"/>
              <a:buChar char="•"/>
            </a:pPr>
            <a:r>
              <a:rPr lang="en-GB" sz="2400" b="0" dirty="0" smtClean="0">
                <a:solidFill>
                  <a:srgbClr val="0070C0"/>
                </a:solidFill>
                <a:latin typeface="+mn-lt"/>
              </a:rPr>
              <a:t>Hoax calls</a:t>
            </a:r>
          </a:p>
          <a:p>
            <a:pPr marL="457200" indent="-457200" algn="l">
              <a:buFont typeface="Arial" panose="020B0604020202020204" pitchFamily="34" charset="0"/>
              <a:buChar char="•"/>
            </a:pPr>
            <a:r>
              <a:rPr lang="en-GB" sz="2400" b="0" dirty="0" smtClean="0">
                <a:solidFill>
                  <a:srgbClr val="0070C0"/>
                </a:solidFill>
                <a:latin typeface="+mn-lt"/>
              </a:rPr>
              <a:t>Animal-related problems</a:t>
            </a:r>
            <a:endParaRPr lang="en-GB" sz="2400" b="0" dirty="0">
              <a:solidFill>
                <a:srgbClr val="0070C0"/>
              </a:solidFill>
              <a:latin typeface="+mn-lt"/>
            </a:endParaRPr>
          </a:p>
        </p:txBody>
      </p:sp>
      <p:pic>
        <p:nvPicPr>
          <p:cNvPr id="9" name="Picture 8"/>
          <p:cNvPicPr>
            <a:picLocks noChangeAspect="1"/>
          </p:cNvPicPr>
          <p:nvPr/>
        </p:nvPicPr>
        <p:blipFill>
          <a:blip r:embed="rId4"/>
          <a:stretch>
            <a:fillRect/>
          </a:stretch>
        </p:blipFill>
        <p:spPr>
          <a:xfrm>
            <a:off x="1835696" y="4171732"/>
            <a:ext cx="5822192" cy="1701872"/>
          </a:xfrm>
          <a:prstGeom prst="rect">
            <a:avLst/>
          </a:prstGeom>
        </p:spPr>
      </p:pic>
    </p:spTree>
    <p:extLst>
      <p:ext uri="{BB962C8B-B14F-4D97-AF65-F5344CB8AC3E}">
        <p14:creationId xmlns:p14="http://schemas.microsoft.com/office/powerpoint/2010/main" val="254131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fade">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0" end="0"/>
                                            </p:txEl>
                                          </p:spTgt>
                                        </p:tgtEl>
                                        <p:attrNameLst>
                                          <p:attrName>style.visibility</p:attrName>
                                        </p:attrNameLst>
                                      </p:cBhvr>
                                      <p:to>
                                        <p:strVal val="visible"/>
                                      </p:to>
                                    </p:set>
                                    <p:animEffect transition="in" filter="fade">
                                      <p:cBhvr>
                                        <p:cTn id="42" dur="500"/>
                                        <p:tgtEl>
                                          <p:spTgt spid="8">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1" end="1"/>
                                            </p:txEl>
                                          </p:spTgt>
                                        </p:tgtEl>
                                        <p:attrNameLst>
                                          <p:attrName>style.visibility</p:attrName>
                                        </p:attrNameLst>
                                      </p:cBhvr>
                                      <p:to>
                                        <p:strVal val="visible"/>
                                      </p:to>
                                    </p:set>
                                    <p:animEffect transition="in" filter="fade">
                                      <p:cBhvr>
                                        <p:cTn id="47" dur="500"/>
                                        <p:tgtEl>
                                          <p:spTgt spid="8">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2" end="2"/>
                                            </p:txEl>
                                          </p:spTgt>
                                        </p:tgtEl>
                                        <p:attrNameLst>
                                          <p:attrName>style.visibility</p:attrName>
                                        </p:attrNameLst>
                                      </p:cBhvr>
                                      <p:to>
                                        <p:strVal val="visible"/>
                                      </p:to>
                                    </p:set>
                                    <p:animEffect transition="in" filter="fade">
                                      <p:cBhvr>
                                        <p:cTn id="52" dur="500"/>
                                        <p:tgtEl>
                                          <p:spTgt spid="8">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8">
                                            <p:txEl>
                                              <p:pRg st="3" end="3"/>
                                            </p:txEl>
                                          </p:spTgt>
                                        </p:tgtEl>
                                        <p:attrNameLst>
                                          <p:attrName>style.visibility</p:attrName>
                                        </p:attrNameLst>
                                      </p:cBhvr>
                                      <p:to>
                                        <p:strVal val="visible"/>
                                      </p:to>
                                    </p:set>
                                    <p:animEffect transition="in" filter="fade">
                                      <p:cBhvr>
                                        <p:cTn id="57" dur="500"/>
                                        <p:tgtEl>
                                          <p:spTgt spid="8">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8">
                                            <p:txEl>
                                              <p:pRg st="4" end="4"/>
                                            </p:txEl>
                                          </p:spTgt>
                                        </p:tgtEl>
                                        <p:attrNameLst>
                                          <p:attrName>style.visibility</p:attrName>
                                        </p:attrNameLst>
                                      </p:cBhvr>
                                      <p:to>
                                        <p:strVal val="visible"/>
                                      </p:to>
                                    </p:set>
                                    <p:animEffect transition="in" filter="fade">
                                      <p:cBhvr>
                                        <p:cTn id="62" dur="500"/>
                                        <p:tgtEl>
                                          <p:spTgt spid="8">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8">
                                            <p:txEl>
                                              <p:pRg st="5" end="5"/>
                                            </p:txEl>
                                          </p:spTgt>
                                        </p:tgtEl>
                                        <p:attrNameLst>
                                          <p:attrName>style.visibility</p:attrName>
                                        </p:attrNameLst>
                                      </p:cBhvr>
                                      <p:to>
                                        <p:strVal val="visible"/>
                                      </p:to>
                                    </p:set>
                                    <p:animEffect transition="in" filter="fade">
                                      <p:cBhvr>
                                        <p:cTn id="67"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p:cNvSpPr txBox="1"/>
          <p:nvPr/>
        </p:nvSpPr>
        <p:spPr>
          <a:xfrm>
            <a:off x="755576" y="1478033"/>
            <a:ext cx="3665604" cy="1200329"/>
          </a:xfrm>
          <a:prstGeom prst="rect">
            <a:avLst/>
          </a:prstGeom>
          <a:noFill/>
        </p:spPr>
        <p:txBody>
          <a:bodyPr wrap="square" rtlCol="0">
            <a:spAutoFit/>
          </a:bodyPr>
          <a:lstStyle/>
          <a:p>
            <a:pPr algn="l"/>
            <a:r>
              <a:rPr lang="en-GB" sz="2400" dirty="0" smtClean="0">
                <a:solidFill>
                  <a:schemeClr val="tx1"/>
                </a:solidFill>
                <a:latin typeface="+mn-lt"/>
                <a:cs typeface="Arial" panose="020B0604020202020204" pitchFamily="34" charset="0"/>
              </a:rPr>
              <a:t>Acts directed at people:</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Intimidation</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Harassment</a:t>
            </a:r>
            <a:endParaRPr lang="en-GB" sz="2400" b="0" dirty="0">
              <a:solidFill>
                <a:srgbClr val="0070C0"/>
              </a:solidFill>
              <a:latin typeface="+mn-lt"/>
              <a:cs typeface="Arial" panose="020B0604020202020204" pitchFamily="34" charset="0"/>
            </a:endParaRPr>
          </a:p>
        </p:txBody>
      </p:sp>
      <p:sp>
        <p:nvSpPr>
          <p:cNvPr id="9" name="TextBox 8"/>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Categories of Anti-social Behaviour</a:t>
            </a:r>
            <a:endParaRPr lang="en-GB" sz="2800" b="1" dirty="0">
              <a:solidFill>
                <a:schemeClr val="bg1"/>
              </a:solidFill>
            </a:endParaRPr>
          </a:p>
        </p:txBody>
      </p:sp>
      <p:sp>
        <p:nvSpPr>
          <p:cNvPr id="10" name="TextBox 9"/>
          <p:cNvSpPr txBox="1"/>
          <p:nvPr/>
        </p:nvSpPr>
        <p:spPr>
          <a:xfrm>
            <a:off x="4447192" y="1206183"/>
            <a:ext cx="3665604" cy="1938992"/>
          </a:xfrm>
          <a:prstGeom prst="rect">
            <a:avLst/>
          </a:prstGeom>
          <a:noFill/>
        </p:spPr>
        <p:txBody>
          <a:bodyPr wrap="square" rtlCol="0">
            <a:spAutoFit/>
          </a:bodyPr>
          <a:lstStyle/>
          <a:p>
            <a:pPr algn="l"/>
            <a:r>
              <a:rPr lang="en-GB" sz="2400" dirty="0" smtClean="0">
                <a:solidFill>
                  <a:schemeClr val="tx1"/>
                </a:solidFill>
                <a:latin typeface="+mn-lt"/>
                <a:cs typeface="Arial" panose="020B0604020202020204" pitchFamily="34" charset="0"/>
              </a:rPr>
              <a:t>Environmental damage:</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Criminal damage</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Vandalism</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Litter</a:t>
            </a:r>
          </a:p>
          <a:p>
            <a:pPr marL="457200" indent="-457200" algn="l">
              <a:buFont typeface="Arial" panose="020B0604020202020204" pitchFamily="34" charset="0"/>
              <a:buChar char="•"/>
            </a:pPr>
            <a:r>
              <a:rPr lang="en-GB" sz="2400" b="0" dirty="0" smtClean="0">
                <a:solidFill>
                  <a:srgbClr val="0070C0"/>
                </a:solidFill>
                <a:latin typeface="+mn-lt"/>
                <a:cs typeface="Arial" panose="020B0604020202020204" pitchFamily="34" charset="0"/>
              </a:rPr>
              <a:t>Rubbish</a:t>
            </a:r>
            <a:endParaRPr lang="en-GB" sz="2400" b="0" dirty="0">
              <a:solidFill>
                <a:srgbClr val="0070C0"/>
              </a:solidFill>
              <a:latin typeface="+mn-lt"/>
              <a:cs typeface="Arial" panose="020B0604020202020204" pitchFamily="34" charset="0"/>
            </a:endParaRPr>
          </a:p>
        </p:txBody>
      </p:sp>
      <p:pic>
        <p:nvPicPr>
          <p:cNvPr id="2" name="Picture 1"/>
          <p:cNvPicPr>
            <a:picLocks noChangeAspect="1"/>
          </p:cNvPicPr>
          <p:nvPr/>
        </p:nvPicPr>
        <p:blipFill>
          <a:blip r:embed="rId4"/>
          <a:stretch>
            <a:fillRect/>
          </a:stretch>
        </p:blipFill>
        <p:spPr>
          <a:xfrm>
            <a:off x="1402314" y="3501008"/>
            <a:ext cx="6319898" cy="2024261"/>
          </a:xfrm>
          <a:prstGeom prst="rect">
            <a:avLst/>
          </a:prstGeom>
        </p:spPr>
      </p:pic>
    </p:spTree>
    <p:extLst>
      <p:ext uri="{BB962C8B-B14F-4D97-AF65-F5344CB8AC3E}">
        <p14:creationId xmlns:p14="http://schemas.microsoft.com/office/powerpoint/2010/main" val="27911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1" end="1"/>
                                            </p:txEl>
                                          </p:spTgt>
                                        </p:tgtEl>
                                        <p:attrNameLst>
                                          <p:attrName>style.visibility</p:attrName>
                                        </p:attrNameLst>
                                      </p:cBhvr>
                                      <p:to>
                                        <p:strVal val="visible"/>
                                      </p:to>
                                    </p:set>
                                    <p:animEffect transition="in" filter="fade">
                                      <p:cBhvr>
                                        <p:cTn id="27" dur="500"/>
                                        <p:tgtEl>
                                          <p:spTgt spid="10">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2" end="2"/>
                                            </p:txEl>
                                          </p:spTgt>
                                        </p:tgtEl>
                                        <p:attrNameLst>
                                          <p:attrName>style.visibility</p:attrName>
                                        </p:attrNameLst>
                                      </p:cBhvr>
                                      <p:to>
                                        <p:strVal val="visible"/>
                                      </p:to>
                                    </p:set>
                                    <p:animEffect transition="in" filter="fade">
                                      <p:cBhvr>
                                        <p:cTn id="32" dur="500"/>
                                        <p:tgtEl>
                                          <p:spTgt spid="10">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3" end="3"/>
                                            </p:txEl>
                                          </p:spTgt>
                                        </p:tgtEl>
                                        <p:attrNameLst>
                                          <p:attrName>style.visibility</p:attrName>
                                        </p:attrNameLst>
                                      </p:cBhvr>
                                      <p:to>
                                        <p:strVal val="visible"/>
                                      </p:to>
                                    </p:set>
                                    <p:animEffect transition="in" filter="fade">
                                      <p:cBhvr>
                                        <p:cTn id="37" dur="500"/>
                                        <p:tgtEl>
                                          <p:spTgt spid="10">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xEl>
                                              <p:pRg st="4" end="4"/>
                                            </p:txEl>
                                          </p:spTgt>
                                        </p:tgtEl>
                                        <p:attrNameLst>
                                          <p:attrName>style.visibility</p:attrName>
                                        </p:attrNameLst>
                                      </p:cBhvr>
                                      <p:to>
                                        <p:strVal val="visible"/>
                                      </p:to>
                                    </p:set>
                                    <p:animEffect transition="in" filter="fade">
                                      <p:cBhvr>
                                        <p:cTn id="42"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506910" y="1414539"/>
            <a:ext cx="4320479" cy="44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Fear of continued crime</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Vulnerability and fear of a repeat attack</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Psychological trauma</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Risk of ill-health</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Sense of powerlessness</a:t>
            </a:r>
          </a:p>
          <a:p>
            <a:pPr marL="342900" marR="0" lvl="0" indent="-342900" algn="l" defTabSz="914400" rtl="0" eaLnBrk="0" fontAlgn="base" latinLnBrk="0" hangingPunct="0">
              <a:lnSpc>
                <a:spcPct val="140000"/>
              </a:lnSpc>
              <a:spcBef>
                <a:spcPct val="20000"/>
              </a:spcBef>
              <a:spcAft>
                <a:spcPct val="0"/>
              </a:spcAft>
              <a:buClrTx/>
              <a:buSzTx/>
              <a:buFontTx/>
              <a:buChar char="•"/>
              <a:tabLst/>
              <a:defRPr/>
            </a:pPr>
            <a:endParaRPr kumimoji="0" lang="en-GB" altLang="en-US" sz="2000" b="1"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342900" marR="0" lvl="0" indent="-342900" algn="l" defTabSz="914400" rtl="0" eaLnBrk="0" fontAlgn="base" latinLnBrk="0" hangingPunct="0">
              <a:lnSpc>
                <a:spcPct val="140000"/>
              </a:lnSpc>
              <a:spcBef>
                <a:spcPct val="20000"/>
              </a:spcBef>
              <a:spcAft>
                <a:spcPct val="0"/>
              </a:spcAft>
              <a:buClrTx/>
              <a:buSzTx/>
              <a:buFontTx/>
              <a:buNone/>
              <a:tabLst/>
              <a:defRPr/>
            </a:pPr>
            <a:endParaRPr kumimoji="0" lang="en-GB" altLang="en-US" sz="2000" b="0" i="1" u="none" strike="noStrike" kern="0" cap="none" spc="0" normalizeH="0" baseline="0" noProof="0" dirty="0" smtClean="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506910" y="62712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Potential Impact of Anti-social Behaviour</a:t>
            </a:r>
            <a:endParaRPr lang="en-GB" sz="2800" b="1" dirty="0">
              <a:solidFill>
                <a:schemeClr val="bg1"/>
              </a:solidFill>
            </a:endParaRPr>
          </a:p>
        </p:txBody>
      </p:sp>
      <p:sp>
        <p:nvSpPr>
          <p:cNvPr id="5" name="Rectangle 4"/>
          <p:cNvSpPr/>
          <p:nvPr/>
        </p:nvSpPr>
        <p:spPr>
          <a:xfrm>
            <a:off x="4827389" y="1422471"/>
            <a:ext cx="4572000" cy="3970318"/>
          </a:xfrm>
          <a:prstGeom prst="rect">
            <a:avLst/>
          </a:prstGeom>
        </p:spPr>
        <p:txBody>
          <a:bodyPr>
            <a:spAutoFit/>
          </a:bodyPr>
          <a:lstStyle/>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Self exclusion</a:t>
            </a:r>
          </a:p>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Fear of attending court</a:t>
            </a:r>
          </a:p>
          <a:p>
            <a:pPr marL="342900" lvl="0" indent="-342900" algn="l" eaLnBrk="0" hangingPunct="0">
              <a:lnSpc>
                <a:spcPct val="140000"/>
              </a:lnSpc>
              <a:spcBef>
                <a:spcPct val="20000"/>
              </a:spcBef>
              <a:buFontTx/>
              <a:buChar char="•"/>
              <a:defRPr/>
            </a:pPr>
            <a:r>
              <a:rPr lang="en-GB" altLang="en-US" sz="2800" b="0" kern="0" dirty="0">
                <a:solidFill>
                  <a:schemeClr val="tx1"/>
                </a:solidFill>
                <a:latin typeface="+mn-lt"/>
                <a:ea typeface="Tahoma" panose="020B0604030504040204" pitchFamily="34" charset="0"/>
                <a:cs typeface="Tahoma" panose="020B0604030504040204" pitchFamily="34" charset="0"/>
              </a:rPr>
              <a:t>Lack of faith in the police/other responsible authorities;</a:t>
            </a:r>
          </a:p>
          <a:p>
            <a:pPr lvl="0" algn="l" eaLnBrk="0" hangingPunct="0">
              <a:lnSpc>
                <a:spcPct val="140000"/>
              </a:lnSpc>
              <a:spcBef>
                <a:spcPct val="20000"/>
              </a:spcBef>
              <a:defRPr/>
            </a:pPr>
            <a:r>
              <a:rPr lang="en-GB" altLang="en-US" sz="2800" kern="0" dirty="0">
                <a:solidFill>
                  <a:schemeClr val="tx1"/>
                </a:solidFill>
                <a:latin typeface="+mn-lt"/>
                <a:ea typeface="Tahoma" panose="020B0604030504040204" pitchFamily="34" charset="0"/>
                <a:cs typeface="Tahoma" panose="020B0604030504040204" pitchFamily="34" charset="0"/>
              </a:rPr>
              <a:t>Or possibly much worse…</a:t>
            </a:r>
          </a:p>
        </p:txBody>
      </p:sp>
    </p:spTree>
    <p:extLst>
      <p:ext uri="{BB962C8B-B14F-4D97-AF65-F5344CB8AC3E}">
        <p14:creationId xmlns:p14="http://schemas.microsoft.com/office/powerpoint/2010/main" val="4090502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fade">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fade">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animEffect transition="in" filter="fade">
                                      <p:cBhvr>
                                        <p:cTn id="4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611560" y="1772816"/>
            <a:ext cx="8045422" cy="39604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‘An individual or location that has been the</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subject of 3 similar occurrences of Anti-Social</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behaviour within the last 3 months and the</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ASB Unit has required a Repeat Victim Action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Plan (RVAP) to be in place.’</a:t>
            </a:r>
          </a:p>
          <a:p>
            <a:pPr marL="342900" marR="0" lvl="0" indent="-342900" algn="ctr" defTabSz="914400" rtl="0" eaLnBrk="0" fontAlgn="base" latinLnBrk="0" hangingPunct="0">
              <a:lnSpc>
                <a:spcPct val="140000"/>
              </a:lnSpc>
              <a:spcBef>
                <a:spcPct val="20000"/>
              </a:spcBef>
              <a:spcAft>
                <a:spcPct val="0"/>
              </a:spcAft>
              <a:buClrTx/>
              <a:buSzTx/>
              <a:buFontTx/>
              <a:buNone/>
              <a:tabLst/>
              <a:defRPr/>
            </a:pPr>
            <a:endParaRPr kumimoji="0" lang="en-GB" altLang="en-US" b="0" i="1" u="none" strike="noStrike" kern="0" cap="none" spc="0" normalizeH="0" baseline="0" noProof="0" dirty="0" smtClean="0">
              <a:ln>
                <a:noFill/>
              </a:ln>
              <a:solidFill>
                <a:srgbClr val="333399"/>
              </a:solidFill>
              <a:effectLst/>
              <a:uLnTx/>
              <a:uFillTx/>
              <a:latin typeface="Verdana"/>
            </a:endParaRPr>
          </a:p>
        </p:txBody>
      </p:sp>
      <p:sp>
        <p:nvSpPr>
          <p:cNvPr id="5" name="TextBox 4"/>
          <p:cNvSpPr txBox="1"/>
          <p:nvPr/>
        </p:nvSpPr>
        <p:spPr>
          <a:xfrm>
            <a:off x="539552" y="620688"/>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Repeat Victim</a:t>
            </a:r>
            <a:endParaRPr lang="en-GB" sz="2800" b="1" dirty="0">
              <a:solidFill>
                <a:schemeClr val="bg1"/>
              </a:solidFill>
            </a:endParaRPr>
          </a:p>
        </p:txBody>
      </p:sp>
    </p:spTree>
    <p:extLst>
      <p:ext uri="{BB962C8B-B14F-4D97-AF65-F5344CB8AC3E}">
        <p14:creationId xmlns:p14="http://schemas.microsoft.com/office/powerpoint/2010/main" val="3038850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961863" y="1844824"/>
            <a:ext cx="7200800" cy="4032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8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18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‘An individual that has been subject to an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ASB Risk Assessment, and who has been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recorded as medium or high risk for which</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there is a Vulnerable Victim Action Plan</a:t>
            </a:r>
          </a:p>
          <a:p>
            <a:pPr marL="342900" marR="0" lvl="0" indent="-342900" algn="ctr" defTabSz="914400" rtl="0" eaLnBrk="0" fontAlgn="base" latinLnBrk="0" hangingPunct="0">
              <a:lnSpc>
                <a:spcPct val="140000"/>
              </a:lnSpc>
              <a:spcBef>
                <a:spcPct val="20000"/>
              </a:spcBef>
              <a:spcAft>
                <a:spcPct val="0"/>
              </a:spcAft>
              <a:buClrTx/>
              <a:buSzTx/>
              <a:buFontTx/>
              <a:buNone/>
              <a:tabLst/>
              <a:defRPr/>
            </a:pPr>
            <a:r>
              <a:rPr kumimoji="0" lang="en-GB" altLang="en-US"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(VVAP) in place.’</a:t>
            </a:r>
          </a:p>
        </p:txBody>
      </p:sp>
      <p:sp>
        <p:nvSpPr>
          <p:cNvPr id="5" name="TextBox 4"/>
          <p:cNvSpPr txBox="1"/>
          <p:nvPr/>
        </p:nvSpPr>
        <p:spPr>
          <a:xfrm>
            <a:off x="539552" y="69269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Vulnerable Victim</a:t>
            </a:r>
            <a:endParaRPr lang="en-GB" sz="2800" b="1" dirty="0">
              <a:solidFill>
                <a:schemeClr val="bg1"/>
              </a:solidFill>
            </a:endParaRPr>
          </a:p>
        </p:txBody>
      </p:sp>
    </p:spTree>
    <p:extLst>
      <p:ext uri="{BB962C8B-B14F-4D97-AF65-F5344CB8AC3E}">
        <p14:creationId xmlns:p14="http://schemas.microsoft.com/office/powerpoint/2010/main" val="4898511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785019" y="2060848"/>
            <a:ext cx="5554488" cy="3539430"/>
          </a:xfrm>
          <a:prstGeom prst="rect">
            <a:avLst/>
          </a:prstGeom>
          <a:noFill/>
        </p:spPr>
        <p:txBody>
          <a:bodyPr wrap="square" rtlCol="0">
            <a:spAutoFit/>
          </a:bodyPr>
          <a:lstStyle/>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Community confidence and safety</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Public Perception</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Crime reporting</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Information and intelligence</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Crime solving</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0" cap="none" spc="0" normalizeH="0" baseline="0" noProof="0" dirty="0" smtClean="0">
                <a:ln>
                  <a:noFill/>
                </a:ln>
                <a:solidFill>
                  <a:schemeClr val="tx1"/>
                </a:solidFill>
                <a:effectLst/>
                <a:uLnTx/>
                <a:uFillTx/>
                <a:latin typeface="+mn-lt"/>
                <a:ea typeface="Tahoma" panose="020B0604030504040204" pitchFamily="34" charset="0"/>
                <a:cs typeface="Tahoma" panose="020B0604030504040204" pitchFamily="34" charset="0"/>
              </a:rPr>
              <a:t>Community cohesion</a:t>
            </a:r>
          </a:p>
          <a:p>
            <a:pPr marL="457200" marR="0" lvl="0" indent="-457200" algn="l"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0" cap="none" spc="0" normalizeH="0" baseline="0" noProof="0" dirty="0" smtClean="0">
              <a:ln>
                <a:noFill/>
              </a:ln>
              <a:solidFill>
                <a:srgbClr val="002060"/>
              </a:solidFill>
              <a:effectLst/>
              <a:uLnTx/>
              <a:uFillTx/>
            </a:endParaRPr>
          </a:p>
        </p:txBody>
      </p:sp>
      <p:sp>
        <p:nvSpPr>
          <p:cNvPr id="5" name="TextBox 4"/>
          <p:cNvSpPr txBox="1"/>
          <p:nvPr/>
        </p:nvSpPr>
        <p:spPr>
          <a:xfrm>
            <a:off x="539552" y="548680"/>
            <a:ext cx="8045422"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The Importance of Addressing the Needs of Victims &amp; Witnesses</a:t>
            </a:r>
            <a:endParaRPr lang="en-GB" sz="2800" b="1" dirty="0">
              <a:solidFill>
                <a:schemeClr val="bg1"/>
              </a:solidFill>
            </a:endParaRPr>
          </a:p>
        </p:txBody>
      </p:sp>
    </p:spTree>
    <p:extLst>
      <p:ext uri="{BB962C8B-B14F-4D97-AF65-F5344CB8AC3E}">
        <p14:creationId xmlns:p14="http://schemas.microsoft.com/office/powerpoint/2010/main" val="377608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descr="http://t2.gstatic.com/images?q=tbn:ANd9GcTkhq0EYISCxRUrMKt61g0QPCamzSikc0vSAtLmzXxL1UugeNi_"/>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312576"/>
            <a:ext cx="3456384"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11" descr="http://static.guim.co.uk/sys-images/Society/Pix/pictures/2007/07/20/e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12576"/>
            <a:ext cx="3384376" cy="28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7" descr="http://t3.gstatic.com/images?q=tbn:ANd9GcSzATq1-2ov_G2XsclYy8q29QCpH_scwXwRqT3ZOd9PprhU-mNeX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0" y="3284984"/>
            <a:ext cx="3384376" cy="2604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descr="http://thatswordisbourne.com/wp-content/uploads/2011/03/damian-furtch_facebook.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1600" y="3297596"/>
            <a:ext cx="3456384" cy="259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8148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strips(downLeft)">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strips(downLeft)">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strips(downLeft)">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descr="checklist-image"/>
          <p:cNvPicPr>
            <a:picLocks noChangeAspect="1" noChangeArrowheads="1"/>
          </p:cNvPicPr>
          <p:nvPr/>
        </p:nvPicPr>
        <p:blipFill>
          <a:blip r:embed="rId4">
            <a:duotone>
              <a:srgbClr val="E7E6E6">
                <a:shade val="45000"/>
                <a:satMod val="135000"/>
              </a:srgbClr>
              <a:prstClr val="white"/>
            </a:duotone>
            <a:extLst>
              <a:ext uri="{28A0092B-C50C-407E-A947-70E740481C1C}">
                <a14:useLocalDpi xmlns:a14="http://schemas.microsoft.com/office/drawing/2010/main" val="0"/>
              </a:ext>
            </a:extLst>
          </a:blip>
          <a:srcRect/>
          <a:stretch>
            <a:fillRect/>
          </a:stretch>
        </p:blipFill>
        <p:spPr bwMode="auto">
          <a:xfrm>
            <a:off x="899592" y="1818172"/>
            <a:ext cx="7416824" cy="36118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3"/>
          <p:cNvSpPr txBox="1">
            <a:spLocks noChangeArrowheads="1"/>
          </p:cNvSpPr>
          <p:nvPr/>
        </p:nvSpPr>
        <p:spPr>
          <a:xfrm>
            <a:off x="920100" y="2204864"/>
            <a:ext cx="7416824" cy="3612577"/>
          </a:xfrm>
          <a:prstGeom prst="rect">
            <a:avLst/>
          </a:prstGeom>
        </p:spPr>
        <p:txBody>
          <a:bodyPr vert="horz" lIns="91440" tIns="45720" rIns="91440" bIns="45720" rtlCol="0">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rPr>
              <a:t>Have you reported this problem before?</a:t>
            </a: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endPar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endParaRP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rPr>
              <a:t>Why do you think this is happening to you or your family or others?</a:t>
            </a:r>
          </a:p>
          <a:p>
            <a:pPr marL="385763" marR="0" lvl="0" indent="-385763" algn="l" defTabSz="685800" rtl="0" eaLnBrk="1" fontAlgn="auto" latinLnBrk="0" hangingPunct="1">
              <a:lnSpc>
                <a:spcPct val="90000"/>
              </a:lnSpc>
              <a:spcBef>
                <a:spcPts val="750"/>
              </a:spcBef>
              <a:spcAft>
                <a:spcPts val="0"/>
              </a:spcAft>
              <a:buClrTx/>
              <a:buSzTx/>
              <a:buFont typeface="+mj-lt"/>
              <a:buAutoNum type="arabicPeriod"/>
              <a:tabLst/>
              <a:defRPr/>
            </a:pPr>
            <a:endPar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endParaRPr>
          </a:p>
          <a:p>
            <a:pPr marL="385763" marR="0" lvl="0" indent="-385763" algn="just" defTabSz="685800" rtl="0" eaLnBrk="1" fontAlgn="auto" latinLnBrk="0" hangingPunct="1">
              <a:lnSpc>
                <a:spcPct val="90000"/>
              </a:lnSpc>
              <a:spcBef>
                <a:spcPts val="750"/>
              </a:spcBef>
              <a:spcAft>
                <a:spcPts val="0"/>
              </a:spcAft>
              <a:buClrTx/>
              <a:buSzTx/>
              <a:buFont typeface="+mj-lt"/>
              <a:buAutoNum type="arabicPeriod"/>
              <a:tabLst/>
              <a:defRPr/>
            </a:pPr>
            <a:r>
              <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rPr>
              <a:t>How is this affecting you</a:t>
            </a:r>
            <a:r>
              <a:rPr kumimoji="0" lang="en-GB" altLang="en-US" sz="2800" b="0" i="0" u="none" strike="noStrike" kern="1200" cap="none" spc="0" normalizeH="0" noProof="0" dirty="0" smtClean="0">
                <a:ln>
                  <a:noFill/>
                </a:ln>
                <a:solidFill>
                  <a:sysClr val="windowText" lastClr="000000"/>
                </a:solidFill>
                <a:effectLst/>
                <a:uLnTx/>
                <a:uFillTx/>
                <a:ea typeface="Tahoma" panose="020B0604030504040204" pitchFamily="34" charset="0"/>
                <a:cs typeface="Tahoma" panose="020B0604030504040204" pitchFamily="34" charset="0"/>
              </a:rPr>
              <a:t> </a:t>
            </a:r>
            <a:r>
              <a:rPr kumimoji="0" lang="en-GB" altLang="en-US" sz="2800" b="0" i="0" u="none" strike="noStrike" kern="1200" cap="none" spc="0" normalizeH="0" baseline="0" noProof="0" dirty="0" smtClean="0">
                <a:ln>
                  <a:noFill/>
                </a:ln>
                <a:solidFill>
                  <a:sysClr val="windowText" lastClr="000000"/>
                </a:solidFill>
                <a:effectLst/>
                <a:uLnTx/>
                <a:uFillTx/>
                <a:ea typeface="Tahoma" panose="020B0604030504040204" pitchFamily="34" charset="0"/>
                <a:cs typeface="Tahoma" panose="020B0604030504040204" pitchFamily="34" charset="0"/>
              </a:rPr>
              <a:t>/ your family / others?</a:t>
            </a:r>
          </a:p>
          <a:p>
            <a:pPr marL="457200" marR="0" lvl="0" indent="-45720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GB" altLang="en-US" sz="2800" b="0" i="0" u="none" strike="noStrike" kern="1200" cap="none" spc="0" normalizeH="0" baseline="0" noProof="0" dirty="0" smtClean="0">
              <a:ln>
                <a:noFill/>
              </a:ln>
              <a:solidFill>
                <a:sysClr val="windowText" lastClr="000000"/>
              </a:solidFill>
              <a:effectLst/>
              <a:uLnTx/>
              <a:uFillTx/>
              <a:latin typeface="Calibri" panose="020F0502020204030204"/>
            </a:endParaRPr>
          </a:p>
        </p:txBody>
      </p:sp>
      <p:sp>
        <p:nvSpPr>
          <p:cNvPr id="5" name="TextBox 4"/>
          <p:cNvSpPr txBox="1"/>
          <p:nvPr/>
        </p:nvSpPr>
        <p:spPr>
          <a:xfrm>
            <a:off x="585293" y="692696"/>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Three Vital Questions….</a:t>
            </a:r>
            <a:endParaRPr lang="en-GB" sz="2800" b="1" dirty="0">
              <a:solidFill>
                <a:schemeClr val="bg1"/>
              </a:solidFill>
            </a:endParaRPr>
          </a:p>
        </p:txBody>
      </p:sp>
    </p:spTree>
    <p:extLst>
      <p:ext uri="{BB962C8B-B14F-4D97-AF65-F5344CB8AC3E}">
        <p14:creationId xmlns:p14="http://schemas.microsoft.com/office/powerpoint/2010/main" val="190406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imgLiberty" descr="Operation Liber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3608" y="764704"/>
            <a:ext cx="7014902" cy="438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803064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1484421"/>
            <a:ext cx="2880320" cy="3816787"/>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297846" y="1484421"/>
            <a:ext cx="2880320" cy="3816787"/>
          </a:xfrm>
          <a:prstGeom prst="rect">
            <a:avLst/>
          </a:prstGeom>
        </p:spPr>
      </p:pic>
      <p:sp>
        <p:nvSpPr>
          <p:cNvPr id="6" name="TextBox 5"/>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Fiona Pilkington Case Study  2009</a:t>
            </a:r>
            <a:endParaRPr lang="en-GB" sz="2800" b="1" dirty="0">
              <a:solidFill>
                <a:schemeClr val="bg1"/>
              </a:solidFill>
            </a:endParaRPr>
          </a:p>
        </p:txBody>
      </p:sp>
      <p:pic>
        <p:nvPicPr>
          <p:cNvPr id="9" name="Picture 8">
            <a:hlinkClick r:id="rId6"/>
          </p:cNvPr>
          <p:cNvPicPr>
            <a:picLocks noChangeAspect="1"/>
          </p:cNvPicPr>
          <p:nvPr/>
        </p:nvPicPr>
        <p:blipFill rotWithShape="1">
          <a:blip r:embed="rId7"/>
          <a:srcRect l="14190" t="8961" r="13527" b="7880"/>
          <a:stretch/>
        </p:blipFill>
        <p:spPr>
          <a:xfrm>
            <a:off x="7812360" y="4437112"/>
            <a:ext cx="936104" cy="661284"/>
          </a:xfrm>
          <a:prstGeom prst="rect">
            <a:avLst/>
          </a:prstGeom>
        </p:spPr>
      </p:pic>
    </p:spTree>
    <p:extLst>
      <p:ext uri="{BB962C8B-B14F-4D97-AF65-F5344CB8AC3E}">
        <p14:creationId xmlns:p14="http://schemas.microsoft.com/office/powerpoint/2010/main" val="42826555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lum bright="70000" contrast="-70000"/>
            <a:extLst>
              <a:ext uri="{28A0092B-C50C-407E-A947-70E740481C1C}">
                <a14:useLocalDpi xmlns:a14="http://schemas.microsoft.com/office/drawing/2010/main" val="0"/>
              </a:ext>
            </a:extLst>
          </a:blip>
          <a:stretch>
            <a:fillRect/>
          </a:stretch>
        </p:blipFill>
        <p:spPr>
          <a:xfrm>
            <a:off x="755576" y="620688"/>
            <a:ext cx="7527237" cy="5040560"/>
          </a:xfrm>
          <a:prstGeom prst="rect">
            <a:avLst/>
          </a:prstGeom>
          <a:effectLst>
            <a:softEdge rad="317500"/>
          </a:effectLst>
        </p:spPr>
      </p:pic>
      <p:sp>
        <p:nvSpPr>
          <p:cNvPr id="4" name="TextBox 3"/>
          <p:cNvSpPr txBox="1"/>
          <p:nvPr/>
        </p:nvSpPr>
        <p:spPr>
          <a:xfrm>
            <a:off x="1838342" y="2540803"/>
            <a:ext cx="5361704"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Dealing with                                                      Anti-social Behaviour</a:t>
            </a:r>
            <a:endParaRPr lang="en-GB" sz="2800" b="1" dirty="0">
              <a:solidFill>
                <a:schemeClr val="bg1"/>
              </a:solidFill>
            </a:endParaRPr>
          </a:p>
        </p:txBody>
      </p:sp>
    </p:spTree>
    <p:extLst>
      <p:ext uri="{BB962C8B-B14F-4D97-AF65-F5344CB8AC3E}">
        <p14:creationId xmlns:p14="http://schemas.microsoft.com/office/powerpoint/2010/main" val="13459410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lum bright="70000" contrast="-70000"/>
          </a:blip>
          <a:stretch>
            <a:fillRect/>
          </a:stretch>
        </p:blipFill>
        <p:spPr>
          <a:xfrm>
            <a:off x="1052127" y="719042"/>
            <a:ext cx="7020272" cy="5265204"/>
          </a:xfrm>
          <a:prstGeom prst="rect">
            <a:avLst/>
          </a:prstGeom>
          <a:effectLst>
            <a:softEdge rad="317500"/>
          </a:effectLst>
        </p:spPr>
      </p:pic>
      <p:sp>
        <p:nvSpPr>
          <p:cNvPr id="3" name="Content Placeholder 2"/>
          <p:cNvSpPr txBox="1">
            <a:spLocks/>
          </p:cNvSpPr>
          <p:nvPr/>
        </p:nvSpPr>
        <p:spPr bwMode="auto">
          <a:xfrm>
            <a:off x="832066" y="1578378"/>
            <a:ext cx="7776864" cy="35465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gn="ctr">
              <a:buFontTx/>
              <a:buNone/>
              <a:defRPr/>
            </a:pPr>
            <a:endParaRPr lang="en-GB" b="1" kern="0" dirty="0" smtClean="0">
              <a:latin typeface="Arial" panose="020B0604020202020204" pitchFamily="34" charset="0"/>
              <a:cs typeface="Arial" panose="020B0604020202020204" pitchFamily="34" charset="0"/>
            </a:endParaRPr>
          </a:p>
          <a:p>
            <a:pPr>
              <a:buFont typeface="Wingdings" panose="05000000000000000000" pitchFamily="2" charset="2"/>
              <a:buChar char="ü"/>
              <a:defRPr/>
            </a:pPr>
            <a:r>
              <a:rPr lang="en-GB" b="0" kern="0" dirty="0" smtClean="0">
                <a:solidFill>
                  <a:schemeClr val="tx1"/>
                </a:solidFill>
                <a:latin typeface="Tahoma" panose="020B0604030504040204" pitchFamily="34" charset="0"/>
                <a:ea typeface="Tahoma" panose="020B0604030504040204" pitchFamily="34" charset="0"/>
                <a:cs typeface="Tahoma" panose="020B0604030504040204" pitchFamily="34" charset="0"/>
              </a:rPr>
              <a:t>Gives victims the ability to demand action, starting with a review of their case</a:t>
            </a:r>
          </a:p>
          <a:p>
            <a:pPr>
              <a:buFont typeface="Wingdings" panose="05000000000000000000" pitchFamily="2" charset="2"/>
              <a:buChar char="ü"/>
              <a:defRPr/>
            </a:pPr>
            <a:r>
              <a:rPr lang="en-GB" b="0" kern="0" dirty="0" smtClean="0">
                <a:solidFill>
                  <a:schemeClr val="tx1"/>
                </a:solidFill>
                <a:latin typeface="Tahoma" panose="020B0604030504040204" pitchFamily="34" charset="0"/>
                <a:ea typeface="Tahoma" panose="020B0604030504040204" pitchFamily="34" charset="0"/>
                <a:cs typeface="Tahoma" panose="020B0604030504040204" pitchFamily="34" charset="0"/>
              </a:rPr>
              <a:t>Multi-agency problem solving approach</a:t>
            </a:r>
          </a:p>
          <a:p>
            <a:pPr>
              <a:buFont typeface="Wingdings" panose="05000000000000000000" pitchFamily="2" charset="2"/>
              <a:buChar char="ü"/>
              <a:defRPr/>
            </a:pPr>
            <a:r>
              <a:rPr lang="en-GB" b="0" kern="0" dirty="0" smtClean="0">
                <a:solidFill>
                  <a:schemeClr val="tx1"/>
                </a:solidFill>
                <a:latin typeface="Tahoma" panose="020B0604030504040204" pitchFamily="34" charset="0"/>
                <a:ea typeface="Tahoma" panose="020B0604030504040204" pitchFamily="34" charset="0"/>
                <a:cs typeface="Tahoma" panose="020B0604030504040204" pitchFamily="34" charset="0"/>
              </a:rPr>
              <a:t>3 complaints in 6 months</a:t>
            </a:r>
          </a:p>
          <a:p>
            <a:pPr>
              <a:buFont typeface="Wingdings" panose="05000000000000000000" pitchFamily="2" charset="2"/>
              <a:buChar char="ü"/>
              <a:defRPr/>
            </a:pPr>
            <a:r>
              <a:rPr lang="en-GB" b="0" kern="0" dirty="0" smtClean="0">
                <a:solidFill>
                  <a:schemeClr val="tx1"/>
                </a:solidFill>
                <a:latin typeface="Tahoma" panose="020B0604030504040204" pitchFamily="34" charset="0"/>
                <a:ea typeface="Tahoma" panose="020B0604030504040204" pitchFamily="34" charset="0"/>
                <a:cs typeface="Tahoma" panose="020B0604030504040204" pitchFamily="34" charset="0"/>
              </a:rPr>
              <a:t>Action plan agreed</a:t>
            </a:r>
          </a:p>
          <a:p>
            <a:pPr>
              <a:buFont typeface="Wingdings" panose="05000000000000000000" pitchFamily="2" charset="2"/>
              <a:buChar char="ü"/>
              <a:defRPr/>
            </a:pPr>
            <a:r>
              <a:rPr lang="en-GB" b="0" kern="0" dirty="0" smtClean="0">
                <a:solidFill>
                  <a:schemeClr val="tx1"/>
                </a:solidFill>
                <a:latin typeface="Tahoma" panose="020B0604030504040204" pitchFamily="34" charset="0"/>
                <a:ea typeface="Tahoma" panose="020B0604030504040204" pitchFamily="34" charset="0"/>
                <a:cs typeface="Tahoma" panose="020B0604030504040204" pitchFamily="34" charset="0"/>
              </a:rPr>
              <a:t>A victim of ASB or another person acting on behalf of the victim can make the request</a:t>
            </a:r>
            <a:endParaRPr lang="en-GB" b="0" kern="0" dirty="0">
              <a:solidFill>
                <a:schemeClr val="tx1"/>
              </a:solidFill>
              <a:latin typeface="Tahoma" panose="020B0604030504040204" pitchFamily="34" charset="0"/>
              <a:ea typeface="Tahoma" panose="020B0604030504040204" pitchFamily="34" charset="0"/>
              <a:cs typeface="Tahoma" panose="020B0604030504040204" pitchFamily="34" charset="0"/>
            </a:endParaRPr>
          </a:p>
        </p:txBody>
      </p:sp>
      <p:sp>
        <p:nvSpPr>
          <p:cNvPr id="5" name="TextBox 4"/>
          <p:cNvSpPr txBox="1"/>
          <p:nvPr/>
        </p:nvSpPr>
        <p:spPr>
          <a:xfrm>
            <a:off x="563508" y="62549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Community Trigger</a:t>
            </a:r>
            <a:endParaRPr lang="en-GB" sz="2800" b="1" dirty="0">
              <a:solidFill>
                <a:schemeClr val="bg1"/>
              </a:solidFill>
            </a:endParaRPr>
          </a:p>
        </p:txBody>
      </p:sp>
    </p:spTree>
    <p:extLst>
      <p:ext uri="{BB962C8B-B14F-4D97-AF65-F5344CB8AC3E}">
        <p14:creationId xmlns:p14="http://schemas.microsoft.com/office/powerpoint/2010/main" val="22621104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lum bright="70000" contrast="-70000"/>
          </a:blip>
          <a:stretch>
            <a:fillRect/>
          </a:stretch>
        </p:blipFill>
        <p:spPr>
          <a:xfrm>
            <a:off x="1043608" y="404664"/>
            <a:ext cx="7092280" cy="5319210"/>
          </a:xfrm>
          <a:prstGeom prst="rect">
            <a:avLst/>
          </a:prstGeom>
          <a:effectLst>
            <a:softEdge rad="317500"/>
          </a:effectLst>
        </p:spPr>
      </p:pic>
      <p:sp>
        <p:nvSpPr>
          <p:cNvPr id="3" name="Content Placeholder 2"/>
          <p:cNvSpPr txBox="1">
            <a:spLocks/>
          </p:cNvSpPr>
          <p:nvPr/>
        </p:nvSpPr>
        <p:spPr bwMode="auto">
          <a:xfrm>
            <a:off x="611560" y="1372130"/>
            <a:ext cx="7848872" cy="4145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gn="ctr">
              <a:buFontTx/>
              <a:buNone/>
              <a:defRPr/>
            </a:pPr>
            <a:r>
              <a:rPr lang="en-GB" sz="2800" kern="0" dirty="0" smtClean="0">
                <a:solidFill>
                  <a:srgbClr val="3333FF"/>
                </a:solidFill>
                <a:ea typeface="Tahoma" panose="020B0604030504040204" pitchFamily="34" charset="0"/>
                <a:cs typeface="Tahoma" panose="020B0604030504040204" pitchFamily="34" charset="0"/>
              </a:rPr>
              <a:t>Community Remedy</a:t>
            </a:r>
          </a:p>
          <a:p>
            <a:pPr marL="0" indent="0" algn="ctr">
              <a:buFontTx/>
              <a:buNone/>
              <a:defRPr/>
            </a:pPr>
            <a:endParaRPr lang="en-GB" sz="2800" b="1" u="sng" kern="0" dirty="0" smtClean="0">
              <a:solidFill>
                <a:srgbClr val="FF0000"/>
              </a:solidFill>
              <a:cs typeface="Arial" panose="020B0604020202020204" pitchFamily="34" charset="0"/>
            </a:endParaRPr>
          </a:p>
          <a:p>
            <a:pPr>
              <a:buFont typeface="Wingdings" panose="05000000000000000000" pitchFamily="2" charset="2"/>
              <a:buChar char="ü"/>
              <a:defRPr/>
            </a:pPr>
            <a:r>
              <a:rPr lang="en-GB" sz="2800" b="0" kern="0" dirty="0" smtClean="0">
                <a:solidFill>
                  <a:schemeClr val="tx1"/>
                </a:solidFill>
                <a:ea typeface="Tahoma" panose="020B0604030504040204" pitchFamily="34" charset="0"/>
                <a:cs typeface="Tahoma" panose="020B0604030504040204" pitchFamily="34" charset="0"/>
              </a:rPr>
              <a:t>A list of agreed community resolutions are agreed by the Chief Constable</a:t>
            </a:r>
          </a:p>
          <a:p>
            <a:pPr>
              <a:buFont typeface="Wingdings" panose="05000000000000000000" pitchFamily="2" charset="2"/>
              <a:buChar char="ü"/>
              <a:defRPr/>
            </a:pPr>
            <a:r>
              <a:rPr lang="en-GB" sz="2800" b="0" kern="0" dirty="0" smtClean="0">
                <a:solidFill>
                  <a:schemeClr val="tx1"/>
                </a:solidFill>
                <a:ea typeface="Tahoma" panose="020B0604030504040204" pitchFamily="34" charset="0"/>
                <a:cs typeface="Tahoma" panose="020B0604030504040204" pitchFamily="34" charset="0"/>
              </a:rPr>
              <a:t>These are presented to the victim to ‘choose’ a remedy</a:t>
            </a:r>
          </a:p>
          <a:p>
            <a:pPr>
              <a:buFont typeface="Wingdings" panose="05000000000000000000" pitchFamily="2" charset="2"/>
              <a:buChar char="ü"/>
              <a:defRPr/>
            </a:pPr>
            <a:r>
              <a:rPr lang="en-GB" sz="2800" b="0" kern="0" dirty="0" smtClean="0">
                <a:solidFill>
                  <a:schemeClr val="tx1"/>
                </a:solidFill>
                <a:ea typeface="Tahoma" panose="020B0604030504040204" pitchFamily="34" charset="0"/>
                <a:cs typeface="Tahoma" panose="020B0604030504040204" pitchFamily="34" charset="0"/>
              </a:rPr>
              <a:t>Gives victims of low level crime and ASB a say in the punishment of the perpetrator out of court</a:t>
            </a:r>
            <a:endParaRPr lang="en-GB" sz="2800" b="0" kern="0" dirty="0">
              <a:solidFill>
                <a:schemeClr val="tx1"/>
              </a:solidFill>
              <a:ea typeface="Tahoma" panose="020B0604030504040204" pitchFamily="34" charset="0"/>
              <a:cs typeface="Tahoma" panose="020B0604030504040204" pitchFamily="34" charset="0"/>
            </a:endParaRP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Putting the Victim First</a:t>
            </a:r>
            <a:endParaRPr lang="en-GB" sz="2800" b="1" dirty="0">
              <a:solidFill>
                <a:schemeClr val="bg1"/>
              </a:solidFill>
            </a:endParaRPr>
          </a:p>
        </p:txBody>
      </p:sp>
    </p:spTree>
    <p:extLst>
      <p:ext uri="{BB962C8B-B14F-4D97-AF65-F5344CB8AC3E}">
        <p14:creationId xmlns:p14="http://schemas.microsoft.com/office/powerpoint/2010/main" val="15968016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6"/>
          <p:cNvSpPr>
            <a:spLocks noChangeArrowheads="1"/>
          </p:cNvSpPr>
          <p:nvPr/>
        </p:nvSpPr>
        <p:spPr bwMode="auto">
          <a:xfrm>
            <a:off x="899592" y="188511"/>
            <a:ext cx="7272808" cy="2110060"/>
          </a:xfrm>
          <a:prstGeom prst="rect">
            <a:avLst/>
          </a:prstGeom>
          <a:solidFill>
            <a:srgbClr val="B2B2B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3" name="Rectangle 15"/>
          <p:cNvSpPr>
            <a:spLocks noChangeArrowheads="1"/>
          </p:cNvSpPr>
          <p:nvPr/>
        </p:nvSpPr>
        <p:spPr bwMode="auto">
          <a:xfrm>
            <a:off x="899592" y="2298700"/>
            <a:ext cx="7272808" cy="21336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4" name="Rectangle 14"/>
          <p:cNvSpPr>
            <a:spLocks noChangeArrowheads="1"/>
          </p:cNvSpPr>
          <p:nvPr/>
        </p:nvSpPr>
        <p:spPr bwMode="auto">
          <a:xfrm>
            <a:off x="899592" y="4417292"/>
            <a:ext cx="7272808" cy="1603996"/>
          </a:xfrm>
          <a:prstGeom prst="rect">
            <a:avLst/>
          </a:prstGeom>
          <a:solidFill>
            <a:srgbClr val="DDDDDD"/>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800" b="0" i="0" u="none" strike="noStrike" kern="0" cap="none" spc="0" normalizeH="0" baseline="0" noProof="0">
              <a:ln>
                <a:noFill/>
              </a:ln>
              <a:solidFill>
                <a:srgbClr val="000000"/>
              </a:solidFill>
              <a:effectLst/>
              <a:uLnTx/>
              <a:uFillTx/>
              <a:latin typeface="Arial" panose="020B0604020202020204" pitchFamily="34" charset="0"/>
            </a:endParaRPr>
          </a:p>
        </p:txBody>
      </p:sp>
      <p:sp>
        <p:nvSpPr>
          <p:cNvPr id="5" name="Line 6"/>
          <p:cNvSpPr>
            <a:spLocks noChangeShapeType="1"/>
          </p:cNvSpPr>
          <p:nvPr/>
        </p:nvSpPr>
        <p:spPr bwMode="auto">
          <a:xfrm flipH="1" flipV="1">
            <a:off x="467544" y="188639"/>
            <a:ext cx="0" cy="5198023"/>
          </a:xfrm>
          <a:prstGeom prst="line">
            <a:avLst/>
          </a:prstGeom>
          <a:noFill/>
          <a:ln w="152400">
            <a:gradFill flip="none" rotWithShape="1">
              <a:gsLst>
                <a:gs pos="0">
                  <a:srgbClr val="FF0000"/>
                </a:gs>
                <a:gs pos="97000">
                  <a:srgbClr val="BBE0E3">
                    <a:lumMod val="45000"/>
                    <a:lumOff val="55000"/>
                  </a:srgbClr>
                </a:gs>
                <a:gs pos="100000">
                  <a:srgbClr val="BBE0E3">
                    <a:lumMod val="45000"/>
                    <a:lumOff val="55000"/>
                  </a:srgbClr>
                </a:gs>
                <a:gs pos="100000">
                  <a:srgbClr val="BBE0E3">
                    <a:lumMod val="30000"/>
                    <a:lumOff val="70000"/>
                  </a:srgbClr>
                </a:gs>
              </a:gsLst>
              <a:lin ang="16200000" scaled="1"/>
              <a:tileRect/>
            </a:gra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FFFFFF"/>
              </a:solidFill>
              <a:effectLst/>
              <a:uLnTx/>
              <a:uFillTx/>
              <a:latin typeface="Verdana"/>
            </a:endParaRPr>
          </a:p>
        </p:txBody>
      </p:sp>
      <p:sp>
        <p:nvSpPr>
          <p:cNvPr id="6" name="AutoShape 12"/>
          <p:cNvSpPr>
            <a:spLocks noChangeArrowheads="1"/>
          </p:cNvSpPr>
          <p:nvPr/>
        </p:nvSpPr>
        <p:spPr bwMode="auto">
          <a:xfrm>
            <a:off x="1187624" y="523572"/>
            <a:ext cx="1368425" cy="86360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Courts</a:t>
            </a:r>
          </a:p>
        </p:txBody>
      </p:sp>
      <p:sp>
        <p:nvSpPr>
          <p:cNvPr id="7" name="AutoShape 12"/>
          <p:cNvSpPr>
            <a:spLocks noChangeArrowheads="1"/>
          </p:cNvSpPr>
          <p:nvPr/>
        </p:nvSpPr>
        <p:spPr bwMode="auto">
          <a:xfrm>
            <a:off x="1208652" y="1799726"/>
            <a:ext cx="1368425" cy="150495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Police, Local Authority, Social Landlord</a:t>
            </a:r>
          </a:p>
        </p:txBody>
      </p:sp>
      <p:sp>
        <p:nvSpPr>
          <p:cNvPr id="8" name="AutoShape 12"/>
          <p:cNvSpPr>
            <a:spLocks noChangeArrowheads="1"/>
          </p:cNvSpPr>
          <p:nvPr/>
        </p:nvSpPr>
        <p:spPr bwMode="auto">
          <a:xfrm>
            <a:off x="1240402" y="3637455"/>
            <a:ext cx="1336675" cy="2209800"/>
          </a:xfrm>
          <a:prstGeom prst="roundRect">
            <a:avLst>
              <a:gd name="adj" fmla="val 16667"/>
            </a:avLst>
          </a:prstGeom>
          <a:solidFill>
            <a:srgbClr val="FFFFFF"/>
          </a:solidFill>
          <a:ln w="38100">
            <a:solidFill>
              <a:srgbClr val="00206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Issued by the Police, Local Authority, YOT,   Social Landlord, </a:t>
            </a:r>
            <a:r>
              <a:rPr kumimoji="0" lang="en-GB" altLang="en-US" sz="1400" b="0" i="0" u="none" strike="noStrike" kern="0" cap="none" spc="0" normalizeH="0" baseline="0" noProof="0" dirty="0" err="1">
                <a:ln>
                  <a:noFill/>
                </a:ln>
                <a:solidFill>
                  <a:srgbClr val="000000"/>
                </a:solidFill>
                <a:effectLst/>
                <a:uLnTx/>
                <a:uFillTx/>
                <a:latin typeface="Arial" panose="020B0604020202020204" pitchFamily="34" charset="0"/>
              </a:rPr>
              <a:t>N’hood</a:t>
            </a: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 Justice </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Panel</a:t>
            </a:r>
          </a:p>
        </p:txBody>
      </p:sp>
      <p:sp>
        <p:nvSpPr>
          <p:cNvPr id="9" name="AutoShape 12"/>
          <p:cNvSpPr>
            <a:spLocks noChangeArrowheads="1"/>
          </p:cNvSpPr>
          <p:nvPr/>
        </p:nvSpPr>
        <p:spPr bwMode="auto">
          <a:xfrm>
            <a:off x="2721930" y="203502"/>
            <a:ext cx="532332" cy="2036554"/>
          </a:xfrm>
          <a:prstGeom prst="roundRect">
            <a:avLst>
              <a:gd name="adj" fmla="val 16667"/>
            </a:avLst>
          </a:prstGeom>
          <a:noFill/>
          <a:ln w="38100">
            <a:noFill/>
            <a:round/>
            <a:headEnd/>
            <a:tailEnd/>
          </a:ln>
          <a:effectLst/>
        </p:spPr>
        <p:txBody>
          <a:bodyPr vert="vert27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FF0000"/>
                </a:solidFill>
                <a:effectLst/>
                <a:uLnTx/>
                <a:uFillTx/>
                <a:latin typeface="Arial" panose="020B0604020202020204" pitchFamily="34" charset="0"/>
              </a:rPr>
              <a:t>Enhanced</a:t>
            </a:r>
            <a:r>
              <a:rPr kumimoji="0" lang="en-GB" altLang="en-US" sz="2000" b="0" i="0" u="none" strike="noStrike" kern="0" cap="none" spc="0" normalizeH="0" noProof="0" dirty="0" smtClean="0">
                <a:ln>
                  <a:noFill/>
                </a:ln>
                <a:solidFill>
                  <a:srgbClr val="FF0000"/>
                </a:solidFill>
                <a:effectLst/>
                <a:uLnTx/>
                <a:uFillTx/>
                <a:latin typeface="Arial" panose="020B0604020202020204" pitchFamily="34" charset="0"/>
              </a:rPr>
              <a:t> Powers</a:t>
            </a:r>
            <a:endParaRPr kumimoji="0" lang="en-GB" altLang="en-US" sz="2000" b="0" i="0" u="none" strike="noStrike" kern="0" cap="none" spc="0" normalizeH="0" baseline="0" noProof="0" dirty="0" smtClean="0">
              <a:ln>
                <a:noFill/>
              </a:ln>
              <a:solidFill>
                <a:srgbClr val="FF0000"/>
              </a:solidFill>
              <a:effectLst/>
              <a:uLnTx/>
              <a:uFillTx/>
              <a:latin typeface="Arial" panose="020B0604020202020204" pitchFamily="34" charset="0"/>
            </a:endParaRPr>
          </a:p>
        </p:txBody>
      </p:sp>
      <p:sp>
        <p:nvSpPr>
          <p:cNvPr id="10" name="AutoShape 12"/>
          <p:cNvSpPr>
            <a:spLocks noChangeArrowheads="1"/>
          </p:cNvSpPr>
          <p:nvPr/>
        </p:nvSpPr>
        <p:spPr bwMode="auto">
          <a:xfrm>
            <a:off x="2742958" y="2060848"/>
            <a:ext cx="532332" cy="4311346"/>
          </a:xfrm>
          <a:prstGeom prst="roundRect">
            <a:avLst>
              <a:gd name="adj" fmla="val 16667"/>
            </a:avLst>
          </a:prstGeom>
          <a:noFill/>
          <a:ln w="38100">
            <a:noFill/>
            <a:round/>
            <a:headEnd/>
            <a:tailEnd/>
          </a:ln>
          <a:effectLst/>
        </p:spPr>
        <p:txBody>
          <a:bodyPr vert="vert27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smtClean="0">
                <a:ln>
                  <a:noFill/>
                </a:ln>
                <a:solidFill>
                  <a:srgbClr val="FF5050"/>
                </a:solidFill>
                <a:effectLst/>
                <a:uLnTx/>
                <a:uFillTx/>
                <a:latin typeface="Arial" panose="020B0604020202020204" pitchFamily="34" charset="0"/>
              </a:rPr>
              <a:t>Supportive Interventions</a:t>
            </a:r>
          </a:p>
        </p:txBody>
      </p:sp>
      <p:sp>
        <p:nvSpPr>
          <p:cNvPr id="11" name="AutoShape 13"/>
          <p:cNvSpPr>
            <a:spLocks noChangeArrowheads="1"/>
          </p:cNvSpPr>
          <p:nvPr/>
        </p:nvSpPr>
        <p:spPr bwMode="auto">
          <a:xfrm>
            <a:off x="3721877" y="398214"/>
            <a:ext cx="1712912" cy="649287"/>
          </a:xfrm>
          <a:prstGeom prst="roundRect">
            <a:avLst>
              <a:gd name="adj" fmla="val 16667"/>
            </a:avLst>
          </a:prstGeom>
          <a:solidFill>
            <a:srgbClr val="FFFFFF"/>
          </a:solidFill>
          <a:ln w="3810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Criminal Behaviour Order </a:t>
            </a:r>
          </a:p>
        </p:txBody>
      </p:sp>
      <p:sp>
        <p:nvSpPr>
          <p:cNvPr id="12" name="AutoShape 11"/>
          <p:cNvSpPr>
            <a:spLocks noChangeArrowheads="1"/>
          </p:cNvSpPr>
          <p:nvPr/>
        </p:nvSpPr>
        <p:spPr bwMode="auto">
          <a:xfrm>
            <a:off x="3721877" y="1295564"/>
            <a:ext cx="1712912" cy="649287"/>
          </a:xfrm>
          <a:prstGeom prst="roundRect">
            <a:avLst>
              <a:gd name="adj" fmla="val 16667"/>
            </a:avLst>
          </a:prstGeom>
          <a:solidFill>
            <a:srgbClr val="FFFFFF"/>
          </a:solidFill>
          <a:ln w="38100">
            <a:solidFill>
              <a:srgbClr val="FF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Crime Prevention Injunction </a:t>
            </a:r>
          </a:p>
        </p:txBody>
      </p:sp>
      <p:sp>
        <p:nvSpPr>
          <p:cNvPr id="13" name="AutoShape 12"/>
          <p:cNvSpPr>
            <a:spLocks noChangeArrowheads="1"/>
          </p:cNvSpPr>
          <p:nvPr/>
        </p:nvSpPr>
        <p:spPr bwMode="auto">
          <a:xfrm>
            <a:off x="3722945" y="2412809"/>
            <a:ext cx="2505240" cy="642937"/>
          </a:xfrm>
          <a:prstGeom prst="roundRect">
            <a:avLst>
              <a:gd name="adj" fmla="val 16667"/>
            </a:avLst>
          </a:prstGeom>
          <a:solidFill>
            <a:srgbClr val="FFFFFF"/>
          </a:solidFill>
          <a:ln w="38100">
            <a:solidFill>
              <a:srgbClr val="FFC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Community Protection Notice</a:t>
            </a:r>
          </a:p>
        </p:txBody>
      </p:sp>
      <p:sp>
        <p:nvSpPr>
          <p:cNvPr id="14" name="AutoShape 10"/>
          <p:cNvSpPr>
            <a:spLocks noChangeArrowheads="1"/>
          </p:cNvSpPr>
          <p:nvPr/>
        </p:nvSpPr>
        <p:spPr bwMode="auto">
          <a:xfrm>
            <a:off x="3707338" y="3286132"/>
            <a:ext cx="2520847" cy="872022"/>
          </a:xfrm>
          <a:prstGeom prst="roundRect">
            <a:avLst>
              <a:gd name="adj" fmla="val 16667"/>
            </a:avLst>
          </a:prstGeom>
          <a:solidFill>
            <a:srgbClr val="FFFFFF"/>
          </a:solidFill>
          <a:ln w="38100">
            <a:solidFill>
              <a:srgbClr val="FFC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Community Resolution </a:t>
            </a:r>
          </a:p>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(Rehabilitative or Restorative                     Out-of-court Disposals) </a:t>
            </a:r>
          </a:p>
        </p:txBody>
      </p:sp>
      <p:sp>
        <p:nvSpPr>
          <p:cNvPr id="15" name="AutoShape 9"/>
          <p:cNvSpPr>
            <a:spLocks noChangeArrowheads="1"/>
          </p:cNvSpPr>
          <p:nvPr/>
        </p:nvSpPr>
        <p:spPr bwMode="auto">
          <a:xfrm>
            <a:off x="3707337" y="4496299"/>
            <a:ext cx="2805087" cy="649287"/>
          </a:xfrm>
          <a:prstGeom prst="roundRect">
            <a:avLst>
              <a:gd name="adj" fmla="val 16667"/>
            </a:avLst>
          </a:prstGeom>
          <a:solidFill>
            <a:srgbClr val="FFFFFF"/>
          </a:solidFill>
          <a:ln w="38100">
            <a:solidFill>
              <a:srgbClr val="008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Warning Letters and ABCs </a:t>
            </a:r>
          </a:p>
        </p:txBody>
      </p:sp>
      <p:sp>
        <p:nvSpPr>
          <p:cNvPr id="16" name="AutoShape 8"/>
          <p:cNvSpPr>
            <a:spLocks noChangeArrowheads="1"/>
          </p:cNvSpPr>
          <p:nvPr/>
        </p:nvSpPr>
        <p:spPr bwMode="auto">
          <a:xfrm>
            <a:off x="3707338" y="5295454"/>
            <a:ext cx="2820694" cy="649287"/>
          </a:xfrm>
          <a:prstGeom prst="roundRect">
            <a:avLst>
              <a:gd name="adj" fmla="val 16667"/>
            </a:avLst>
          </a:prstGeom>
          <a:solidFill>
            <a:srgbClr val="FFFFFF"/>
          </a:solidFill>
          <a:ln w="38100">
            <a:solidFill>
              <a:srgbClr val="008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rPr>
              <a:t>Early and Informal </a:t>
            </a:r>
            <a:r>
              <a:rPr kumimoji="0" lang="en-GB" altLang="en-US" sz="1400" b="0" i="0" u="none" strike="noStrike" kern="0" cap="none" spc="0" normalizeH="0" baseline="0" noProof="0" dirty="0" smtClean="0">
                <a:ln>
                  <a:noFill/>
                </a:ln>
                <a:solidFill>
                  <a:srgbClr val="000000"/>
                </a:solidFill>
                <a:effectLst/>
                <a:uLnTx/>
                <a:uFillTx/>
                <a:latin typeface="Arial" panose="020B0604020202020204" pitchFamily="34" charset="0"/>
              </a:rPr>
              <a:t>Interventions</a:t>
            </a:r>
            <a:endParaRPr kumimoji="0" lang="en-GB" altLang="en-US" sz="1400" b="0" i="0" u="none" strike="noStrike" kern="0" cap="none" spc="0" normalizeH="0" baseline="0" noProof="0" dirty="0">
              <a:ln>
                <a:noFill/>
              </a:ln>
              <a:solidFill>
                <a:srgbClr val="000000"/>
              </a:solidFill>
              <a:effectLst/>
              <a:uLnTx/>
              <a:uFillTx/>
              <a:latin typeface="Arial" panose="020B0604020202020204" pitchFamily="34" charset="0"/>
            </a:endParaRPr>
          </a:p>
        </p:txBody>
      </p:sp>
      <p:sp>
        <p:nvSpPr>
          <p:cNvPr id="17" name="AutoShape 20"/>
          <p:cNvSpPr>
            <a:spLocks noChangeArrowheads="1"/>
          </p:cNvSpPr>
          <p:nvPr/>
        </p:nvSpPr>
        <p:spPr bwMode="auto">
          <a:xfrm>
            <a:off x="7131420" y="307672"/>
            <a:ext cx="1782086" cy="647700"/>
          </a:xfrm>
          <a:prstGeom prst="wedgeRectCallout">
            <a:avLst>
              <a:gd name="adj1" fmla="val -143315"/>
              <a:gd name="adj2" fmla="val -20097"/>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on conviction for drug dealing, harassment</a:t>
            </a:r>
          </a:p>
        </p:txBody>
      </p:sp>
      <p:sp>
        <p:nvSpPr>
          <p:cNvPr id="18" name="AutoShape 21"/>
          <p:cNvSpPr>
            <a:spLocks noChangeArrowheads="1"/>
          </p:cNvSpPr>
          <p:nvPr/>
        </p:nvSpPr>
        <p:spPr bwMode="auto">
          <a:xfrm>
            <a:off x="7131419" y="1132795"/>
            <a:ext cx="1782087" cy="812056"/>
          </a:xfrm>
          <a:prstGeom prst="wedgeRectCallout">
            <a:avLst>
              <a:gd name="adj1" fmla="val -120565"/>
              <a:gd name="adj2" fmla="val -22796"/>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neighbour disputes involving threatening behaviour</a:t>
            </a:r>
          </a:p>
        </p:txBody>
      </p:sp>
      <p:sp>
        <p:nvSpPr>
          <p:cNvPr id="19" name="AutoShape 22"/>
          <p:cNvSpPr>
            <a:spLocks noChangeArrowheads="1"/>
          </p:cNvSpPr>
          <p:nvPr/>
        </p:nvSpPr>
        <p:spPr bwMode="auto">
          <a:xfrm>
            <a:off x="7201789" y="2141269"/>
            <a:ext cx="1706563" cy="885825"/>
          </a:xfrm>
          <a:prstGeom prst="wedgeRectCallout">
            <a:avLst>
              <a:gd name="adj1" fmla="val -98486"/>
              <a:gd name="adj2" fmla="val -18079"/>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litter, graffiti, noise, crack house, street drinking, dangerous dogs</a:t>
            </a:r>
          </a:p>
        </p:txBody>
      </p:sp>
      <p:sp>
        <p:nvSpPr>
          <p:cNvPr id="20" name="AutoShape 23"/>
          <p:cNvSpPr>
            <a:spLocks noChangeArrowheads="1"/>
          </p:cNvSpPr>
          <p:nvPr/>
        </p:nvSpPr>
        <p:spPr bwMode="auto">
          <a:xfrm>
            <a:off x="7201789" y="3155908"/>
            <a:ext cx="1688635" cy="885825"/>
          </a:xfrm>
          <a:prstGeom prst="wedgeRectCallout">
            <a:avLst>
              <a:gd name="adj1" fmla="val -94823"/>
              <a:gd name="adj2" fmla="val -18343"/>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cautioned for first offence, such as drunk and disorderly or minor damage</a:t>
            </a:r>
          </a:p>
        </p:txBody>
      </p:sp>
      <p:sp>
        <p:nvSpPr>
          <p:cNvPr id="21" name="AutoShape 24"/>
          <p:cNvSpPr>
            <a:spLocks noChangeArrowheads="1"/>
          </p:cNvSpPr>
          <p:nvPr/>
        </p:nvSpPr>
        <p:spPr bwMode="auto">
          <a:xfrm>
            <a:off x="7286356" y="4182740"/>
            <a:ext cx="1635352" cy="693325"/>
          </a:xfrm>
          <a:prstGeom prst="wedgeRectCallout">
            <a:avLst>
              <a:gd name="adj1" fmla="val -91431"/>
              <a:gd name="adj2" fmla="val 23264"/>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persistent nuisance, shouting, swearing </a:t>
            </a:r>
          </a:p>
        </p:txBody>
      </p:sp>
      <p:sp>
        <p:nvSpPr>
          <p:cNvPr id="22" name="AutoShape 25"/>
          <p:cNvSpPr>
            <a:spLocks noChangeArrowheads="1"/>
          </p:cNvSpPr>
          <p:nvPr/>
        </p:nvSpPr>
        <p:spPr bwMode="auto">
          <a:xfrm>
            <a:off x="6912359" y="5003036"/>
            <a:ext cx="1260041" cy="985646"/>
          </a:xfrm>
          <a:prstGeom prst="wedgeRectCallout">
            <a:avLst>
              <a:gd name="adj1" fmla="val -74888"/>
              <a:gd name="adj2" fmla="val -8483"/>
            </a:avLst>
          </a:prstGeom>
          <a:solidFill>
            <a:srgbClr val="FF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200" b="0" i="0" u="none" strike="noStrike" kern="0" cap="none" spc="0" normalizeH="0" baseline="0" noProof="0" dirty="0">
                <a:ln>
                  <a:noFill/>
                </a:ln>
                <a:solidFill>
                  <a:srgbClr val="000000"/>
                </a:solidFill>
                <a:effectLst/>
                <a:uLnTx/>
                <a:uFillTx/>
                <a:latin typeface="Arial" panose="020B0604020202020204" pitchFamily="34" charset="0"/>
              </a:rPr>
              <a:t>e.g. one off incident (e.g. breaking a window), guilt admitted</a:t>
            </a:r>
          </a:p>
        </p:txBody>
      </p:sp>
    </p:spTree>
    <p:extLst>
      <p:ext uri="{BB962C8B-B14F-4D97-AF65-F5344CB8AC3E}">
        <p14:creationId xmlns:p14="http://schemas.microsoft.com/office/powerpoint/2010/main" val="11173411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Effect transition="in" filter="fade">
                                      <p:cBhvr>
                                        <p:cTn id="42" dur="500"/>
                                        <p:tgtEl>
                                          <p:spTgt spid="1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7"/>
                                        </p:tgtEl>
                                        <p:attrNameLst>
                                          <p:attrName>style.visibility</p:attrName>
                                        </p:attrNameLst>
                                      </p:cBhvr>
                                      <p:to>
                                        <p:strVal val="visible"/>
                                      </p:to>
                                    </p:set>
                                    <p:animEffect transition="in" filter="fade">
                                      <p:cBhvr>
                                        <p:cTn id="6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998090" y="332656"/>
            <a:ext cx="516510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Enhanced Powers</a:t>
            </a:r>
            <a:endParaRPr lang="en-GB" sz="2800" b="1" dirty="0">
              <a:solidFill>
                <a:schemeClr val="bg1"/>
              </a:solidFill>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64118" y="1844824"/>
            <a:ext cx="5633045" cy="3096344"/>
          </a:xfrm>
          <a:prstGeom prst="rect">
            <a:avLst/>
          </a:prstGeom>
        </p:spPr>
      </p:pic>
    </p:spTree>
    <p:extLst>
      <p:ext uri="{BB962C8B-B14F-4D97-AF65-F5344CB8AC3E}">
        <p14:creationId xmlns:p14="http://schemas.microsoft.com/office/powerpoint/2010/main" val="3125001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539552" y="1340768"/>
            <a:ext cx="5112568" cy="4401205"/>
          </a:xfrm>
          <a:prstGeom prst="rect">
            <a:avLst/>
          </a:prstGeom>
          <a:noFill/>
        </p:spPr>
        <p:txBody>
          <a:bodyPr wrap="square" rtlCol="0">
            <a:spAutoFit/>
          </a:bodyPr>
          <a:lstStyle/>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Police Officer/PCSO (designated power</a:t>
            </a:r>
            <a:r>
              <a:rPr lang="en-GB" sz="2800" b="0" dirty="0" smtClean="0">
                <a:solidFill>
                  <a:srgbClr val="000000"/>
                </a:solidFill>
                <a:latin typeface="+mn-lt"/>
                <a:ea typeface="Tahoma" panose="020B0604030504040204" pitchFamily="34" charset="0"/>
                <a:cs typeface="Tahoma" panose="020B0604030504040204" pitchFamily="34" charset="0"/>
              </a:rPr>
              <a:t>) - Section </a:t>
            </a:r>
            <a:r>
              <a:rPr lang="en-GB" sz="2800" b="0" dirty="0">
                <a:solidFill>
                  <a:srgbClr val="000000"/>
                </a:solidFill>
                <a:latin typeface="+mn-lt"/>
                <a:ea typeface="Tahoma" panose="020B0604030504040204" pitchFamily="34" charset="0"/>
                <a:cs typeface="Tahoma" panose="020B0604030504040204" pitchFamily="34" charset="0"/>
              </a:rPr>
              <a:t>35</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Requires a person committing or likely to commit anti-social behaviour, crime or disorder to leave an area for up to 48 hrs</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Power to confiscate any item related to ASB</a:t>
            </a:r>
          </a:p>
          <a:p>
            <a:pPr marL="457200" indent="-457200" algn="l">
              <a:buFont typeface="Arial" panose="020B0604020202020204" pitchFamily="34" charset="0"/>
              <a:buChar char="•"/>
              <a:defRPr/>
            </a:pPr>
            <a:r>
              <a:rPr lang="en-GB" sz="2800" b="0" dirty="0">
                <a:solidFill>
                  <a:srgbClr val="000000"/>
                </a:solidFill>
                <a:latin typeface="+mn-lt"/>
                <a:ea typeface="Tahoma" panose="020B0604030504040204" pitchFamily="34" charset="0"/>
                <a:cs typeface="Tahoma" panose="020B0604030504040204" pitchFamily="34" charset="0"/>
              </a:rPr>
              <a:t>Breach is a criminal offence</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Dispersal Power</a:t>
            </a:r>
            <a:endParaRPr lang="en-GB" sz="2800" b="1" dirty="0">
              <a:solidFill>
                <a:schemeClr val="bg1"/>
              </a:solidFill>
            </a:endParaRPr>
          </a:p>
        </p:txBody>
      </p:sp>
      <p:pic>
        <p:nvPicPr>
          <p:cNvPr id="5" name="Picture 4"/>
          <p:cNvPicPr>
            <a:picLocks noChangeAspect="1"/>
          </p:cNvPicPr>
          <p:nvPr/>
        </p:nvPicPr>
        <p:blipFill>
          <a:blip r:embed="rId4"/>
          <a:stretch>
            <a:fillRect/>
          </a:stretch>
        </p:blipFill>
        <p:spPr>
          <a:xfrm>
            <a:off x="5956074" y="1885186"/>
            <a:ext cx="2628900" cy="3312368"/>
          </a:xfrm>
          <a:prstGeom prst="rect">
            <a:avLst/>
          </a:prstGeom>
        </p:spPr>
      </p:pic>
    </p:spTree>
    <p:extLst>
      <p:ext uri="{BB962C8B-B14F-4D97-AF65-F5344CB8AC3E}">
        <p14:creationId xmlns:p14="http://schemas.microsoft.com/office/powerpoint/2010/main" val="23223743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539552" y="1968077"/>
            <a:ext cx="8045422" cy="3108543"/>
          </a:xfrm>
          <a:prstGeom prst="rect">
            <a:avLst/>
          </a:prstGeom>
          <a:noFill/>
        </p:spPr>
        <p:txBody>
          <a:bodyPr wrap="square" rtlCol="0">
            <a:spAutoFit/>
          </a:bodyPr>
          <a:lstStyle/>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Close premises which are being used, or likely to be used, to commit nuisance or disorder </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Police or Council power</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Closure notice        </a:t>
            </a:r>
            <a:r>
              <a:rPr lang="en-US" altLang="en-US" sz="2800" b="0" dirty="0" smtClean="0">
                <a:solidFill>
                  <a:schemeClr val="tx1"/>
                </a:solidFill>
                <a:latin typeface="+mn-lt"/>
                <a:ea typeface="Tahoma" panose="020B0604030504040204" pitchFamily="34" charset="0"/>
                <a:cs typeface="Tahoma" panose="020B0604030504040204" pitchFamily="34" charset="0"/>
              </a:rPr>
              <a:t>Closure </a:t>
            </a:r>
            <a:r>
              <a:rPr lang="en-US" altLang="en-US" sz="2800" b="0" dirty="0">
                <a:solidFill>
                  <a:schemeClr val="tx1"/>
                </a:solidFill>
                <a:latin typeface="+mn-lt"/>
                <a:ea typeface="Tahoma" panose="020B0604030504040204" pitchFamily="34" charset="0"/>
                <a:cs typeface="Tahoma" panose="020B0604030504040204" pitchFamily="34" charset="0"/>
              </a:rPr>
              <a:t>order</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Closure order can be issued for 3 months but can be extended to 6 months</a:t>
            </a:r>
          </a:p>
          <a:p>
            <a:pPr marL="457200" indent="-457200" algn="l">
              <a:buFont typeface="Arial" panose="020B0604020202020204" pitchFamily="34" charset="0"/>
              <a:buChar char="•"/>
            </a:pPr>
            <a:r>
              <a:rPr lang="en-US" altLang="en-US" sz="2800" b="0" dirty="0">
                <a:solidFill>
                  <a:schemeClr val="tx1"/>
                </a:solidFill>
                <a:latin typeface="+mn-lt"/>
                <a:ea typeface="Tahoma" panose="020B0604030504040204" pitchFamily="34" charset="0"/>
                <a:cs typeface="Tahoma" panose="020B0604030504040204" pitchFamily="34" charset="0"/>
              </a:rPr>
              <a:t>Breach is criminal offence     </a:t>
            </a:r>
          </a:p>
        </p:txBody>
      </p:sp>
      <p:pic>
        <p:nvPicPr>
          <p:cNvPr id="8" name="Picture 4" descr="C:\Program Files (x86)\Microsoft Office\MEDIA\OFFICE14\Bullets\BD21298_.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3848" y="3399093"/>
            <a:ext cx="611981" cy="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539552" y="839445"/>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Closure Power</a:t>
            </a:r>
            <a:endParaRPr lang="en-GB" sz="2800" b="1" dirty="0">
              <a:solidFill>
                <a:schemeClr val="bg1"/>
              </a:solidFill>
            </a:endParaRPr>
          </a:p>
        </p:txBody>
      </p:sp>
    </p:spTree>
    <p:extLst>
      <p:ext uri="{BB962C8B-B14F-4D97-AF65-F5344CB8AC3E}">
        <p14:creationId xmlns:p14="http://schemas.microsoft.com/office/powerpoint/2010/main" val="19570579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753951" y="1484784"/>
            <a:ext cx="5616624" cy="3744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defRPr/>
            </a:pPr>
            <a:r>
              <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To stop persistent anti-social individuals, businesses or organisation, </a:t>
            </a:r>
          </a:p>
          <a:p>
            <a:pPr>
              <a:defRPr/>
            </a:pPr>
            <a:r>
              <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Can be issued by Council/Local Authority, Police and Social Landlords</a:t>
            </a:r>
          </a:p>
          <a:p>
            <a:pPr>
              <a:defRPr/>
            </a:pPr>
            <a:r>
              <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Breach of the Notice is a criminal offence     </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Community Protection Notice</a:t>
            </a:r>
            <a:endParaRPr lang="en-GB" sz="2800" b="1" dirty="0">
              <a:solidFill>
                <a:schemeClr val="bg1"/>
              </a:solidFill>
            </a:endParaRPr>
          </a:p>
        </p:txBody>
      </p:sp>
    </p:spTree>
    <p:extLst>
      <p:ext uri="{BB962C8B-B14F-4D97-AF65-F5344CB8AC3E}">
        <p14:creationId xmlns:p14="http://schemas.microsoft.com/office/powerpoint/2010/main" val="15837956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45987" y="2060848"/>
            <a:ext cx="7538987" cy="3384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defRPr/>
            </a:pPr>
            <a:r>
              <a:rPr kumimoji="0" lang="en-GB"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Protects public spaces from persistent Anti-Social individuals or groups</a:t>
            </a:r>
          </a:p>
          <a:p>
            <a:pPr>
              <a:defRPr/>
            </a:pPr>
            <a:r>
              <a:rPr kumimoji="0" lang="en-GB"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Issued by Council/Local Authority       </a:t>
            </a:r>
          </a:p>
          <a:p>
            <a:pPr>
              <a:defRPr/>
            </a:pPr>
            <a:r>
              <a:rPr kumimoji="0" lang="en-GB"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Recently replaced designated public places orders/gating orders and dog control orders</a:t>
            </a:r>
          </a:p>
          <a:p>
            <a:pPr>
              <a:defRPr/>
            </a:pPr>
            <a:r>
              <a:rPr kumimoji="0" lang="en-GB"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Breach of an Order is a criminal offence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333399"/>
              </a:solidFill>
              <a:effectLst/>
              <a:uLnTx/>
              <a:uFillTx/>
              <a:latin typeface="Cambria" panose="02040503050406030204" pitchFamily="18" charset="0"/>
              <a:ea typeface="ＭＳ Ｐゴシック" pitchFamily="-112" charset="-128"/>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400" b="0" i="0" u="none" strike="noStrike" kern="0" cap="none" spc="0" normalizeH="0" baseline="0" noProof="0" dirty="0">
              <a:ln>
                <a:noFill/>
              </a:ln>
              <a:solidFill>
                <a:srgbClr val="333399"/>
              </a:solidFill>
              <a:effectLst/>
              <a:uLnTx/>
              <a:uFillTx/>
              <a:latin typeface="Verdana"/>
              <a:ea typeface="ＭＳ Ｐゴシック" pitchFamily="-112" charset="-128"/>
            </a:endParaRPr>
          </a:p>
        </p:txBody>
      </p:sp>
      <p:sp>
        <p:nvSpPr>
          <p:cNvPr id="4" name="TextBox 3"/>
          <p:cNvSpPr txBox="1"/>
          <p:nvPr/>
        </p:nvSpPr>
        <p:spPr>
          <a:xfrm>
            <a:off x="539552" y="90872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Public Spaces Protection Order (PSPO)</a:t>
            </a:r>
            <a:endParaRPr lang="en-GB" sz="2800" b="1" dirty="0">
              <a:solidFill>
                <a:schemeClr val="bg1"/>
              </a:solidFill>
            </a:endParaRPr>
          </a:p>
        </p:txBody>
      </p:sp>
    </p:spTree>
    <p:extLst>
      <p:ext uri="{BB962C8B-B14F-4D97-AF65-F5344CB8AC3E}">
        <p14:creationId xmlns:p14="http://schemas.microsoft.com/office/powerpoint/2010/main" val="39833925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755576" y="1412776"/>
            <a:ext cx="4464496" cy="4248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To expedite the eviction of landlords’ most anti-social tenants to bring faster relief to victims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rPr>
              <a:t>Power for social landlords, councils, housing associations and private landlords</a:t>
            </a:r>
          </a:p>
        </p:txBody>
      </p:sp>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Absolute Grounds for Possession</a:t>
            </a:r>
            <a:endParaRPr lang="en-GB" sz="2800" b="1" dirty="0">
              <a:solidFill>
                <a:schemeClr val="bg1"/>
              </a:solidFill>
            </a:endParaRPr>
          </a:p>
        </p:txBody>
      </p:sp>
      <p:pic>
        <p:nvPicPr>
          <p:cNvPr id="5" name="Picture 4"/>
          <p:cNvPicPr>
            <a:picLocks noChangeAspect="1"/>
          </p:cNvPicPr>
          <p:nvPr/>
        </p:nvPicPr>
        <p:blipFill>
          <a:blip r:embed="rId4"/>
          <a:stretch>
            <a:fillRect/>
          </a:stretch>
        </p:blipFill>
        <p:spPr>
          <a:xfrm>
            <a:off x="5364088" y="1628800"/>
            <a:ext cx="2857500" cy="3240360"/>
          </a:xfrm>
          <a:prstGeom prst="rect">
            <a:avLst/>
          </a:prstGeom>
        </p:spPr>
      </p:pic>
    </p:spTree>
    <p:extLst>
      <p:ext uri="{BB962C8B-B14F-4D97-AF65-F5344CB8AC3E}">
        <p14:creationId xmlns:p14="http://schemas.microsoft.com/office/powerpoint/2010/main" val="9273119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357907" y="1484784"/>
            <a:ext cx="6408712" cy="388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333399"/>
              </a:solidFill>
              <a:effectLst/>
              <a:uLnTx/>
              <a:uFillTx/>
              <a:latin typeface="Verdana"/>
              <a:ea typeface="ＭＳ Ｐゴシック" pitchFamily="-112" charset="-128"/>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smtClean="0">
                <a:solidFill>
                  <a:schemeClr val="tx1"/>
                </a:solidFill>
                <a:ea typeface="Tahoma" panose="020B0604030504040204" pitchFamily="34" charset="0"/>
                <a:cs typeface="Tahoma" panose="020B0604030504040204" pitchFamily="34" charset="0"/>
              </a:rPr>
              <a:t>Used to deal with persistent offenders</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3200" b="0" i="0" u="none" strike="noStrike" kern="0" cap="none" spc="0" normalizeH="0" baseline="0" noProof="0" dirty="0">
              <a:ln>
                <a:noFill/>
              </a:ln>
              <a:solidFill>
                <a:schemeClr val="tx1"/>
              </a:solidFill>
              <a:effectLst/>
              <a:uLnTx/>
              <a:uFillTx/>
              <a:ea typeface="Tahoma" panose="020B0604030504040204" pitchFamily="34" charset="0"/>
              <a:cs typeface="Tahoma" panose="020B060403050404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smtClean="0">
                <a:solidFill>
                  <a:schemeClr val="tx1"/>
                </a:solidFill>
                <a:ea typeface="Tahoma" panose="020B0604030504040204" pitchFamily="34" charset="0"/>
                <a:cs typeface="Tahoma" panose="020B0604030504040204" pitchFamily="34" charset="0"/>
              </a:rPr>
              <a:t>Issues by a criminal court for </a:t>
            </a:r>
            <a:r>
              <a:rPr lang="en-GB" altLang="en-US" sz="3200" b="0" u="sng" kern="0" dirty="0" smtClean="0">
                <a:solidFill>
                  <a:schemeClr val="tx1"/>
                </a:solidFill>
                <a:ea typeface="Tahoma" panose="020B0604030504040204" pitchFamily="34" charset="0"/>
                <a:cs typeface="Tahoma" panose="020B0604030504040204" pitchFamily="34" charset="0"/>
              </a:rPr>
              <a:t>any</a:t>
            </a:r>
            <a:r>
              <a:rPr lang="en-GB" altLang="en-US" sz="3200" b="0" kern="0" dirty="0" smtClean="0">
                <a:solidFill>
                  <a:schemeClr val="tx1"/>
                </a:solidFill>
                <a:ea typeface="Tahoma" panose="020B0604030504040204" pitchFamily="34" charset="0"/>
                <a:cs typeface="Tahoma" panose="020B0604030504040204" pitchFamily="34" charset="0"/>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lang="en-GB" altLang="en-US" sz="3200" b="0" kern="0" dirty="0" smtClean="0">
                <a:solidFill>
                  <a:schemeClr val="tx1"/>
                </a:solidFill>
                <a:ea typeface="Tahoma" panose="020B0604030504040204" pitchFamily="34" charset="0"/>
                <a:cs typeface="Tahoma" panose="020B0604030504040204" pitchFamily="34" charset="0"/>
              </a:rPr>
              <a:t>criminal offence </a:t>
            </a:r>
            <a:endParaRPr kumimoji="0" lang="en-GB" altLang="en-US" sz="3200" b="0" i="0" u="none" strike="noStrike" kern="0" cap="none" spc="0" normalizeH="0" baseline="0" noProof="0" dirty="0" smtClean="0">
              <a:ln>
                <a:noFill/>
              </a:ln>
              <a:solidFill>
                <a:schemeClr val="tx1"/>
              </a:solidFill>
              <a:effectLst/>
              <a:uLnTx/>
              <a:uFillTx/>
              <a:ea typeface="Tahoma" panose="020B0604030504040204" pitchFamily="34" charset="0"/>
              <a:cs typeface="Tahoma" panose="020B0604030504040204" pitchFamily="34" charset="0"/>
            </a:endParaRPr>
          </a:p>
        </p:txBody>
      </p:sp>
      <p:sp>
        <p:nvSpPr>
          <p:cNvPr id="4" name="TextBox 3"/>
          <p:cNvSpPr txBox="1"/>
          <p:nvPr/>
        </p:nvSpPr>
        <p:spPr>
          <a:xfrm>
            <a:off x="611560" y="836712"/>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Criminal Behaviour Order</a:t>
            </a:r>
            <a:endParaRPr lang="en-GB" sz="2800" b="1" dirty="0">
              <a:solidFill>
                <a:schemeClr val="bg1"/>
              </a:solidFill>
            </a:endParaRPr>
          </a:p>
        </p:txBody>
      </p:sp>
    </p:spTree>
    <p:extLst>
      <p:ext uri="{BB962C8B-B14F-4D97-AF65-F5344CB8AC3E}">
        <p14:creationId xmlns:p14="http://schemas.microsoft.com/office/powerpoint/2010/main" val="30920643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399247713"/>
              </p:ext>
            </p:extLst>
          </p:nvPr>
        </p:nvGraphicFramePr>
        <p:xfrm>
          <a:off x="808110" y="1196752"/>
          <a:ext cx="7776864" cy="46955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539552" y="32713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5 Stage Approach</a:t>
            </a:r>
            <a:endParaRPr lang="en-GB" sz="3600" b="1" dirty="0">
              <a:solidFill>
                <a:schemeClr val="bg1"/>
              </a:solidFill>
            </a:endParaRPr>
          </a:p>
        </p:txBody>
      </p:sp>
    </p:spTree>
    <p:extLst>
      <p:ext uri="{BB962C8B-B14F-4D97-AF65-F5344CB8AC3E}">
        <p14:creationId xmlns:p14="http://schemas.microsoft.com/office/powerpoint/2010/main" val="13694928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403648" y="2348880"/>
            <a:ext cx="6480720" cy="707886"/>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000" b="1" dirty="0" smtClean="0">
                <a:solidFill>
                  <a:schemeClr val="bg1"/>
                </a:solidFill>
              </a:rPr>
              <a:t>Restorative Justice</a:t>
            </a:r>
            <a:endParaRPr lang="en-GB" sz="4000" b="1" dirty="0">
              <a:solidFill>
                <a:schemeClr val="bg1"/>
              </a:solidFill>
            </a:endParaRPr>
          </a:p>
        </p:txBody>
      </p:sp>
    </p:spTree>
    <p:extLst>
      <p:ext uri="{BB962C8B-B14F-4D97-AF65-F5344CB8AC3E}">
        <p14:creationId xmlns:p14="http://schemas.microsoft.com/office/powerpoint/2010/main" val="13272029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BEBA8EAE-BF5A-486C-A8C5-ECC9F3942E4B}">
                <a14:imgProps xmlns:a14="http://schemas.microsoft.com/office/drawing/2010/main">
                  <a14:imgLayer r:embed="rId5">
                    <a14:imgEffect>
                      <a14:colorTemperature colorTemp="1500"/>
                    </a14:imgEffect>
                    <a14:imgEffect>
                      <a14:saturation sat="0"/>
                    </a14:imgEffect>
                  </a14:imgLayer>
                </a14:imgProps>
              </a:ext>
            </a:extLst>
          </a:blip>
          <a:stretch>
            <a:fillRect/>
          </a:stretch>
        </p:blipFill>
        <p:spPr>
          <a:xfrm>
            <a:off x="620589" y="980728"/>
            <a:ext cx="7704855" cy="5476178"/>
          </a:xfrm>
          <a:prstGeom prst="rect">
            <a:avLst/>
          </a:prstGeom>
        </p:spPr>
      </p:pic>
      <p:sp>
        <p:nvSpPr>
          <p:cNvPr id="3" name="Content Placeholder 1"/>
          <p:cNvSpPr txBox="1">
            <a:spLocks/>
          </p:cNvSpPr>
          <p:nvPr/>
        </p:nvSpPr>
        <p:spPr bwMode="auto">
          <a:xfrm>
            <a:off x="611560" y="1442653"/>
            <a:ext cx="7560839" cy="3858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0" marR="0" lvl="0" indent="0" defTabSz="914400" rtl="0" eaLnBrk="0" fontAlgn="base" latinLnBrk="0" hangingPunct="0">
              <a:lnSpc>
                <a:spcPct val="100000"/>
              </a:lnSpc>
              <a:spcBef>
                <a:spcPct val="20000"/>
              </a:spcBef>
              <a:spcAft>
                <a:spcPct val="0"/>
              </a:spcAft>
              <a:buClrTx/>
              <a:buSzTx/>
              <a:buFontTx/>
              <a:buNone/>
              <a:tabLst/>
              <a:defRPr/>
            </a:pPr>
            <a:endParaRPr kumimoji="0" lang="en-GB" altLang="en-US" b="0" i="1" u="none" strike="noStrike" kern="0" cap="none" spc="0" normalizeH="0" baseline="0" noProof="0" dirty="0" smtClean="0">
              <a:ln>
                <a:noFill/>
              </a:ln>
              <a:solidFill>
                <a:srgbClr val="000000"/>
              </a:solidFill>
              <a:effectLst/>
              <a:uLnTx/>
              <a:uFillTx/>
              <a:latin typeface="Arial"/>
            </a:endParaRPr>
          </a:p>
          <a:p>
            <a:pPr marL="0" marR="0" lvl="0" indent="0" defTabSz="914400" rtl="0" eaLnBrk="0" fontAlgn="base" latinLnBrk="0" hangingPunct="0">
              <a:lnSpc>
                <a:spcPct val="100000"/>
              </a:lnSpc>
              <a:spcBef>
                <a:spcPct val="20000"/>
              </a:spcBef>
              <a:spcAft>
                <a:spcPct val="0"/>
              </a:spcAft>
              <a:buClrTx/>
              <a:buSzTx/>
              <a:buFontTx/>
              <a:buNone/>
              <a:tabLst/>
              <a:defRPr/>
            </a:pPr>
            <a:r>
              <a:rPr kumimoji="0" lang="en-GB" altLang="en-US" sz="2800" b="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“Restorative Processes bring those harmed by crime or conflict and those responsible for the harm into communication, enabling everyone affected by a particular incident to play a part in repairing the harm and finding a positive way forward.”</a:t>
            </a:r>
          </a:p>
          <a:p>
            <a:pPr marL="0" marR="0" lvl="0" indent="0" algn="r" defTabSz="914400" rtl="0" eaLnBrk="0" fontAlgn="base" latinLnBrk="0" hangingPunct="0">
              <a:lnSpc>
                <a:spcPct val="100000"/>
              </a:lnSpc>
              <a:spcBef>
                <a:spcPct val="20000"/>
              </a:spcBef>
              <a:spcAft>
                <a:spcPct val="0"/>
              </a:spcAft>
              <a:buClrTx/>
              <a:buSzTx/>
              <a:buFontTx/>
              <a:buNone/>
              <a:tabLst/>
              <a:defRPr/>
            </a:pPr>
            <a:r>
              <a:rPr kumimoji="0" lang="en-GB" altLang="en-US" b="0" i="1" u="none" strike="noStrike" kern="0" cap="none" spc="0" normalizeH="0" baseline="0" noProof="0" dirty="0" smtClean="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rPr>
              <a:t>Restorative Justice Council</a:t>
            </a:r>
            <a:endParaRPr kumimoji="0" lang="en-GB" altLang="en-US" b="0" i="1" u="none" strike="noStrike" kern="0" cap="none" spc="0" normalizeH="0" baseline="0" noProof="0" dirty="0">
              <a:ln>
                <a:noFill/>
              </a:ln>
              <a:solidFill>
                <a:srgbClr val="00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Restorative Justice</a:t>
            </a:r>
            <a:endParaRPr lang="en-GB" sz="2800" b="1" dirty="0">
              <a:solidFill>
                <a:schemeClr val="bg1"/>
              </a:solidFill>
            </a:endParaRPr>
          </a:p>
        </p:txBody>
      </p:sp>
    </p:spTree>
    <p:extLst>
      <p:ext uri="{BB962C8B-B14F-4D97-AF65-F5344CB8AC3E}">
        <p14:creationId xmlns:p14="http://schemas.microsoft.com/office/powerpoint/2010/main" val="36665209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BEBA8EAE-BF5A-486C-A8C5-ECC9F3942E4B}">
                <a14:imgProps xmlns:a14="http://schemas.microsoft.com/office/drawing/2010/main">
                  <a14:imgLayer r:embed="rId5">
                    <a14:imgEffect>
                      <a14:colorTemperature colorTemp="2324"/>
                    </a14:imgEffect>
                    <a14:imgEffect>
                      <a14:saturation sat="0"/>
                    </a14:imgEffect>
                  </a14:imgLayer>
                </a14:imgProps>
              </a:ext>
            </a:extLst>
          </a:blip>
          <a:stretch>
            <a:fillRect/>
          </a:stretch>
        </p:blipFill>
        <p:spPr>
          <a:xfrm>
            <a:off x="755576" y="980728"/>
            <a:ext cx="7704855" cy="5476178"/>
          </a:xfrm>
          <a:prstGeom prst="rect">
            <a:avLst/>
          </a:prstGeom>
        </p:spPr>
      </p:pic>
      <p:sp>
        <p:nvSpPr>
          <p:cNvPr id="5" name="Content Placeholder 1"/>
          <p:cNvSpPr txBox="1">
            <a:spLocks/>
          </p:cNvSpPr>
          <p:nvPr/>
        </p:nvSpPr>
        <p:spPr bwMode="auto">
          <a:xfrm>
            <a:off x="755576" y="1916832"/>
            <a:ext cx="7704855" cy="26642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 Restorative Approach is not the absolute answer for removing all ills, resolving all conflict or repairing all harm.  It is not a naive alternative to punitive sanctions or an idealistic response to offending.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 It is not an easy option for the offender.</a:t>
            </a:r>
            <a:endParaRPr kumimoji="0" lang="en-US" altLang="en-US" sz="2800" b="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6" name="TextBox 5"/>
          <p:cNvSpPr txBox="1"/>
          <p:nvPr/>
        </p:nvSpPr>
        <p:spPr>
          <a:xfrm>
            <a:off x="585292" y="660403"/>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Restorative Approach</a:t>
            </a:r>
            <a:endParaRPr lang="en-GB" sz="2800" b="1" dirty="0">
              <a:solidFill>
                <a:schemeClr val="bg1"/>
              </a:solidFill>
            </a:endParaRPr>
          </a:p>
        </p:txBody>
      </p:sp>
    </p:spTree>
    <p:extLst>
      <p:ext uri="{BB962C8B-B14F-4D97-AF65-F5344CB8AC3E}">
        <p14:creationId xmlns:p14="http://schemas.microsoft.com/office/powerpoint/2010/main" val="34863604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BEBA8EAE-BF5A-486C-A8C5-ECC9F3942E4B}">
                <a14:imgProps xmlns:a14="http://schemas.microsoft.com/office/drawing/2010/main">
                  <a14:imgLayer r:embed="rId5">
                    <a14:imgEffect>
                      <a14:colorTemperature colorTemp="1500"/>
                    </a14:imgEffect>
                    <a14:imgEffect>
                      <a14:saturation sat="0"/>
                    </a14:imgEffect>
                  </a14:imgLayer>
                </a14:imgProps>
              </a:ext>
            </a:extLst>
          </a:blip>
          <a:stretch>
            <a:fillRect/>
          </a:stretch>
        </p:blipFill>
        <p:spPr>
          <a:xfrm>
            <a:off x="179512" y="836712"/>
            <a:ext cx="7704855" cy="5476178"/>
          </a:xfrm>
          <a:prstGeom prst="rect">
            <a:avLst/>
          </a:prstGeom>
        </p:spPr>
      </p:pic>
      <p:sp>
        <p:nvSpPr>
          <p:cNvPr id="6" name="Content Placeholder 4"/>
          <p:cNvSpPr txBox="1">
            <a:spLocks/>
          </p:cNvSpPr>
          <p:nvPr/>
        </p:nvSpPr>
        <p:spPr bwMode="auto">
          <a:xfrm>
            <a:off x="699491" y="1988840"/>
            <a:ext cx="7725544"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sz="2800" b="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‘Restorative Justice is a process whereby parties with a stake in a specific offence resolve collectively how to deal with the aftermath of the offence and its implications for the future.’</a:t>
            </a:r>
          </a:p>
          <a:p>
            <a:pPr marL="0" marR="0" lvl="0" indent="0" algn="ctr" defTabSz="914400" rtl="0" eaLnBrk="1" fontAlgn="base" latinLnBrk="0" hangingPunct="1">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GB" b="0" i="1"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Tony Marshall  (Restorative Justice: an overview - 1999)</a:t>
            </a:r>
          </a:p>
          <a:p>
            <a:pPr marL="257175" marR="0" lvl="0" indent="-257175" algn="ctr" defTabSz="914400" rtl="0" eaLnBrk="0" fontAlgn="base" latinLnBrk="0" hangingPunct="0">
              <a:lnSpc>
                <a:spcPct val="100000"/>
              </a:lnSpc>
              <a:spcBef>
                <a:spcPct val="20000"/>
              </a:spcBef>
              <a:spcAft>
                <a:spcPct val="0"/>
              </a:spcAft>
              <a:buClrTx/>
              <a:buSzTx/>
              <a:buFontTx/>
              <a:buChar char="•"/>
              <a:tabLst/>
              <a:defRPr/>
            </a:pPr>
            <a:endParaRPr kumimoji="0" lang="en-GB" sz="3200" b="0" i="0" u="none" strike="noStrike" kern="0" cap="none" spc="0" normalizeH="0" baseline="0" noProof="0" dirty="0">
              <a:ln>
                <a:noFill/>
              </a:ln>
              <a:solidFill>
                <a:srgbClr val="000000"/>
              </a:solidFill>
              <a:effectLst/>
              <a:uLnTx/>
              <a:uFillTx/>
              <a:latin typeface="Arial"/>
              <a:ea typeface="+mn-ea"/>
              <a:cs typeface="+mn-cs"/>
            </a:endParaRP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Restorative Approach</a:t>
            </a:r>
            <a:endParaRPr lang="en-GB" sz="2800" b="1" dirty="0">
              <a:solidFill>
                <a:schemeClr val="bg1"/>
              </a:solidFill>
            </a:endParaRPr>
          </a:p>
        </p:txBody>
      </p:sp>
    </p:spTree>
    <p:extLst>
      <p:ext uri="{BB962C8B-B14F-4D97-AF65-F5344CB8AC3E}">
        <p14:creationId xmlns:p14="http://schemas.microsoft.com/office/powerpoint/2010/main" val="9602812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chemeClr val="accent3">
                <a:shade val="45000"/>
                <a:satMod val="135000"/>
              </a:schemeClr>
              <a:prstClr val="white"/>
            </a:duotone>
            <a:extLst>
              <a:ext uri="{BEBA8EAE-BF5A-486C-A8C5-ECC9F3942E4B}">
                <a14:imgProps xmlns:a14="http://schemas.microsoft.com/office/drawing/2010/main">
                  <a14:imgLayer r:embed="rId5">
                    <a14:imgEffect>
                      <a14:colorTemperature colorTemp="1500"/>
                    </a14:imgEffect>
                    <a14:imgEffect>
                      <a14:saturation sat="0"/>
                    </a14:imgEffect>
                  </a14:imgLayer>
                </a14:imgProps>
              </a:ext>
            </a:extLst>
          </a:blip>
          <a:stretch>
            <a:fillRect/>
          </a:stretch>
        </p:blipFill>
        <p:spPr>
          <a:xfrm>
            <a:off x="107504" y="950153"/>
            <a:ext cx="7704855" cy="5476178"/>
          </a:xfrm>
          <a:prstGeom prst="rect">
            <a:avLst/>
          </a:prstGeom>
        </p:spPr>
      </p:pic>
      <p:sp>
        <p:nvSpPr>
          <p:cNvPr id="5" name="Content Placeholder 1"/>
          <p:cNvSpPr txBox="1">
            <a:spLocks/>
          </p:cNvSpPr>
          <p:nvPr/>
        </p:nvSpPr>
        <p:spPr bwMode="auto">
          <a:xfrm>
            <a:off x="673831" y="1596484"/>
            <a:ext cx="7776864" cy="3126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An RA meeting is a voluntary and facilitated - in a meaningful manner by a trained officer</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Officer must explain the process to both Victim and Offender </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Early intervention to “get in” before real problems</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endParaRPr kumimoji="0" lang="en-GB" altLang="en-US" sz="36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6" name="TextBox 5"/>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Restorative Approach</a:t>
            </a:r>
            <a:endParaRPr lang="en-GB" sz="2800" b="1" dirty="0">
              <a:solidFill>
                <a:schemeClr val="bg1"/>
              </a:solidFill>
            </a:endParaRPr>
          </a:p>
        </p:txBody>
      </p:sp>
    </p:spTree>
    <p:extLst>
      <p:ext uri="{BB962C8B-B14F-4D97-AF65-F5344CB8AC3E}">
        <p14:creationId xmlns:p14="http://schemas.microsoft.com/office/powerpoint/2010/main" val="27636504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Content Placeholder 1"/>
          <p:cNvSpPr txBox="1">
            <a:spLocks/>
          </p:cNvSpPr>
          <p:nvPr/>
        </p:nvSpPr>
        <p:spPr bwMode="auto">
          <a:xfrm>
            <a:off x="539552" y="1700809"/>
            <a:ext cx="8045422" cy="3024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US" altLang="en-US" sz="220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This Act states that</a:t>
            </a:r>
            <a:r>
              <a:rPr kumimoji="0" lang="en-US" altLang="en-US" sz="2200" i="0" u="none" strike="noStrike" kern="0" cap="none" spc="0" normalizeH="0" noProof="0" dirty="0" smtClean="0">
                <a:ln>
                  <a:noFill/>
                </a:ln>
                <a:solidFill>
                  <a:srgbClr val="000000"/>
                </a:solidFill>
                <a:effectLst/>
                <a:uLnTx/>
                <a:uFillTx/>
                <a:ea typeface="Tahoma" panose="020B0604030504040204" pitchFamily="34" charset="0"/>
                <a:cs typeface="Tahoma" panose="020B0604030504040204" pitchFamily="34" charset="0"/>
              </a:rPr>
              <a:t> a</a:t>
            </a:r>
            <a:r>
              <a:rPr lang="en-US" altLang="en-US" sz="2200" kern="0" dirty="0" smtClean="0">
                <a:solidFill>
                  <a:srgbClr val="000000"/>
                </a:solidFill>
                <a:ea typeface="Tahoma" panose="020B0604030504040204" pitchFamily="34" charset="0"/>
                <a:cs typeface="Tahoma" panose="020B0604030504040204" pitchFamily="34" charset="0"/>
              </a:rPr>
              <a:t>n activity is a restorative justice activity if:</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US" altLang="en-US" sz="220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 </a:t>
            </a:r>
            <a:r>
              <a:rPr kumimoji="0" lang="en-US" altLang="en-US" sz="22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the participants consist of, or include, the offender and one or more of the victims,</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US" altLang="en-US" sz="220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(b) </a:t>
            </a:r>
            <a:r>
              <a:rPr kumimoji="0" lang="en-US" altLang="en-US" sz="22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the aim of the activity is to maximise the offender’s awareness of the impact of the offending concerned on the victims, and</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US" altLang="en-US" sz="220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(c) </a:t>
            </a:r>
            <a:r>
              <a:rPr kumimoji="0" lang="en-US" altLang="en-US" sz="22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the activity gives a victim or victims an opportunity to talk about, or by other means express experience of, the offending and its impact.</a:t>
            </a:r>
          </a:p>
          <a:p>
            <a:pPr marL="0" marR="0" lvl="0" indent="0" defTabSz="914400" rtl="0" eaLnBrk="0" fontAlgn="base" latinLnBrk="0" hangingPunct="0">
              <a:lnSpc>
                <a:spcPct val="100000"/>
              </a:lnSpc>
              <a:spcBef>
                <a:spcPct val="20000"/>
              </a:spcBef>
              <a:spcAft>
                <a:spcPct val="0"/>
              </a:spcAft>
              <a:buClrTx/>
              <a:buSzTx/>
              <a:buNone/>
              <a:tabLst/>
              <a:defRPr/>
            </a:pPr>
            <a:endParaRPr kumimoji="0" lang="en-US" altLang="en-US" sz="22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p:txBody>
      </p:sp>
      <p:sp>
        <p:nvSpPr>
          <p:cNvPr id="4" name="TextBox 3"/>
          <p:cNvSpPr txBox="1"/>
          <p:nvPr/>
        </p:nvSpPr>
        <p:spPr>
          <a:xfrm>
            <a:off x="540927" y="547213"/>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Section 15 Offenders Rehabilitation Act 2014</a:t>
            </a:r>
            <a:endParaRPr lang="en-GB" sz="2800" b="1" dirty="0">
              <a:solidFill>
                <a:schemeClr val="bg1"/>
              </a:solidFill>
            </a:endParaRPr>
          </a:p>
        </p:txBody>
      </p:sp>
      <p:sp>
        <p:nvSpPr>
          <p:cNvPr id="2" name="Rectangle 1"/>
          <p:cNvSpPr/>
          <p:nvPr/>
        </p:nvSpPr>
        <p:spPr>
          <a:xfrm>
            <a:off x="889855" y="4722069"/>
            <a:ext cx="7344816" cy="1175706"/>
          </a:xfrm>
          <a:prstGeom prst="rect">
            <a:avLst/>
          </a:prstGeom>
        </p:spPr>
        <p:txBody>
          <a:bodyPr wrap="square">
            <a:spAutoFit/>
          </a:bodyPr>
          <a:lstStyle/>
          <a:p>
            <a:pPr lvl="0" eaLnBrk="0" hangingPunct="0">
              <a:spcBef>
                <a:spcPct val="20000"/>
              </a:spcBef>
              <a:defRPr/>
            </a:pPr>
            <a:r>
              <a:rPr lang="en-US" altLang="en-US" sz="2200" kern="0" dirty="0">
                <a:solidFill>
                  <a:srgbClr val="000000"/>
                </a:solidFill>
                <a:latin typeface="+mn-lt"/>
                <a:ea typeface="Tahoma" panose="020B0604030504040204" pitchFamily="34" charset="0"/>
                <a:cs typeface="Tahoma" panose="020B0604030504040204" pitchFamily="34" charset="0"/>
              </a:rPr>
              <a:t>The key thing being that the activity must involve the victim </a:t>
            </a:r>
          </a:p>
          <a:p>
            <a:pPr lvl="0" eaLnBrk="0" hangingPunct="0">
              <a:spcBef>
                <a:spcPct val="20000"/>
              </a:spcBef>
              <a:defRPr/>
            </a:pPr>
            <a:r>
              <a:rPr lang="en-US" altLang="en-US" sz="2200" kern="0" dirty="0">
                <a:solidFill>
                  <a:srgbClr val="000000"/>
                </a:solidFill>
                <a:latin typeface="+mn-lt"/>
                <a:ea typeface="Tahoma" panose="020B0604030504040204" pitchFamily="34" charset="0"/>
                <a:cs typeface="Tahoma" panose="020B0604030504040204" pitchFamily="34" charset="0"/>
              </a:rPr>
              <a:t>i.e. A victim awareness programme would not count as a restorative activity!!</a:t>
            </a:r>
          </a:p>
        </p:txBody>
      </p:sp>
    </p:spTree>
    <p:extLst>
      <p:ext uri="{BB962C8B-B14F-4D97-AF65-F5344CB8AC3E}">
        <p14:creationId xmlns:p14="http://schemas.microsoft.com/office/powerpoint/2010/main" val="4564116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93911" y="1052736"/>
            <a:ext cx="6336704" cy="47520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Criminal </a:t>
            </a:r>
            <a:r>
              <a:rPr lang="en-GB" sz="2800" dirty="0" smtClean="0">
                <a:solidFill>
                  <a:schemeClr val="bg1"/>
                </a:solidFill>
              </a:rPr>
              <a:t>Justice &amp; </a:t>
            </a:r>
            <a:r>
              <a:rPr lang="en-GB" sz="2800" b="1" dirty="0" smtClean="0">
                <a:solidFill>
                  <a:schemeClr val="bg1"/>
                </a:solidFill>
              </a:rPr>
              <a:t>Restorative Approach</a:t>
            </a:r>
            <a:endParaRPr lang="en-GB" sz="2800" b="1" dirty="0">
              <a:solidFill>
                <a:schemeClr val="bg1"/>
              </a:solidFill>
            </a:endParaRPr>
          </a:p>
        </p:txBody>
      </p:sp>
    </p:spTree>
    <p:extLst>
      <p:ext uri="{BB962C8B-B14F-4D97-AF65-F5344CB8AC3E}">
        <p14:creationId xmlns:p14="http://schemas.microsoft.com/office/powerpoint/2010/main" val="6639098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19114" y="1300064"/>
            <a:ext cx="6286298"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539552" y="476672"/>
            <a:ext cx="8045422" cy="46166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400" b="1" dirty="0" smtClean="0">
                <a:solidFill>
                  <a:schemeClr val="bg1"/>
                </a:solidFill>
              </a:rPr>
              <a:t>What are the Benefits of </a:t>
            </a:r>
            <a:r>
              <a:rPr lang="en-GB" sz="2400" dirty="0" smtClean="0">
                <a:solidFill>
                  <a:schemeClr val="bg1"/>
                </a:solidFill>
              </a:rPr>
              <a:t>a </a:t>
            </a:r>
            <a:r>
              <a:rPr lang="en-GB" sz="2400" b="1" dirty="0" smtClean="0">
                <a:solidFill>
                  <a:schemeClr val="bg1"/>
                </a:solidFill>
              </a:rPr>
              <a:t>Restorative Approach</a:t>
            </a:r>
            <a:endParaRPr lang="en-GB" sz="2400" b="1" dirty="0">
              <a:solidFill>
                <a:schemeClr val="bg1"/>
              </a:solidFill>
            </a:endParaRPr>
          </a:p>
        </p:txBody>
      </p:sp>
    </p:spTree>
    <p:extLst>
      <p:ext uri="{BB962C8B-B14F-4D97-AF65-F5344CB8AC3E}">
        <p14:creationId xmlns:p14="http://schemas.microsoft.com/office/powerpoint/2010/main" val="2116889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551507" y="476672"/>
            <a:ext cx="2652341" cy="151216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Understanding</a:t>
            </a:r>
          </a:p>
        </p:txBody>
      </p:sp>
      <p:sp>
        <p:nvSpPr>
          <p:cNvPr id="3" name="Cloud"/>
          <p:cNvSpPr>
            <a:spLocks noChangeAspect="1" noEditPoints="1" noChangeArrowheads="1"/>
          </p:cNvSpPr>
          <p:nvPr/>
        </p:nvSpPr>
        <p:spPr bwMode="auto">
          <a:xfrm>
            <a:off x="3635896" y="116632"/>
            <a:ext cx="2102247" cy="162961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Put right the damage</a:t>
            </a:r>
          </a:p>
        </p:txBody>
      </p:sp>
      <p:sp>
        <p:nvSpPr>
          <p:cNvPr id="4" name="Cloud"/>
          <p:cNvSpPr>
            <a:spLocks noChangeAspect="1" noEditPoints="1" noChangeArrowheads="1"/>
          </p:cNvSpPr>
          <p:nvPr/>
        </p:nvSpPr>
        <p:spPr bwMode="auto">
          <a:xfrm>
            <a:off x="6563896" y="620688"/>
            <a:ext cx="2031822" cy="136815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Explanation</a:t>
            </a:r>
          </a:p>
        </p:txBody>
      </p:sp>
      <p:sp>
        <p:nvSpPr>
          <p:cNvPr id="5" name="Cloud"/>
          <p:cNvSpPr>
            <a:spLocks noChangeAspect="1" noEditPoints="1" noChangeArrowheads="1"/>
          </p:cNvSpPr>
          <p:nvPr/>
        </p:nvSpPr>
        <p:spPr bwMode="auto">
          <a:xfrm>
            <a:off x="123975" y="2644210"/>
            <a:ext cx="2448272" cy="1098351"/>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Tell them how I feel</a:t>
            </a:r>
          </a:p>
        </p:txBody>
      </p:sp>
      <p:sp>
        <p:nvSpPr>
          <p:cNvPr id="6" name="Cloud"/>
          <p:cNvSpPr>
            <a:spLocks noChangeAspect="1" noEditPoints="1" noChangeArrowheads="1"/>
          </p:cNvSpPr>
          <p:nvPr/>
        </p:nvSpPr>
        <p:spPr bwMode="auto">
          <a:xfrm>
            <a:off x="2650706" y="1934778"/>
            <a:ext cx="4267191" cy="21199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As a Victim:</a:t>
            </a:r>
          </a:p>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What do you need when someone does something that harms you?</a:t>
            </a:r>
          </a:p>
        </p:txBody>
      </p:sp>
      <p:sp>
        <p:nvSpPr>
          <p:cNvPr id="7" name="Cloud"/>
          <p:cNvSpPr>
            <a:spLocks noChangeAspect="1" noEditPoints="1" noChangeArrowheads="1"/>
          </p:cNvSpPr>
          <p:nvPr/>
        </p:nvSpPr>
        <p:spPr bwMode="auto">
          <a:xfrm>
            <a:off x="6917897" y="2675447"/>
            <a:ext cx="2057819" cy="1098351"/>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An apology</a:t>
            </a:r>
          </a:p>
        </p:txBody>
      </p:sp>
      <p:sp>
        <p:nvSpPr>
          <p:cNvPr id="8" name="Cloud"/>
          <p:cNvSpPr>
            <a:spLocks noChangeAspect="1" noEditPoints="1" noChangeArrowheads="1"/>
          </p:cNvSpPr>
          <p:nvPr/>
        </p:nvSpPr>
        <p:spPr bwMode="auto">
          <a:xfrm>
            <a:off x="614605" y="4058842"/>
            <a:ext cx="2526144" cy="144016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Tell them how I’ve been affected</a:t>
            </a:r>
          </a:p>
        </p:txBody>
      </p:sp>
      <p:sp>
        <p:nvSpPr>
          <p:cNvPr id="9" name="Cloud"/>
          <p:cNvSpPr>
            <a:spLocks noChangeAspect="1" noEditPoints="1" noChangeArrowheads="1"/>
          </p:cNvSpPr>
          <p:nvPr/>
        </p:nvSpPr>
        <p:spPr bwMode="auto">
          <a:xfrm>
            <a:off x="3911843" y="4243281"/>
            <a:ext cx="2030240" cy="162961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Ask ‘Why?’</a:t>
            </a:r>
          </a:p>
        </p:txBody>
      </p:sp>
      <p:sp>
        <p:nvSpPr>
          <p:cNvPr id="10" name="Cloud"/>
          <p:cNvSpPr>
            <a:spLocks noChangeAspect="1" noEditPoints="1" noChangeArrowheads="1"/>
          </p:cNvSpPr>
          <p:nvPr/>
        </p:nvSpPr>
        <p:spPr bwMode="auto">
          <a:xfrm>
            <a:off x="6444208" y="4194979"/>
            <a:ext cx="2541873" cy="1440159"/>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CCFF">
                  <a:alpha val="50998"/>
                </a:srgbClr>
              </a:gs>
              <a:gs pos="100000">
                <a:srgbClr val="5E5E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Tell them who has been affected</a:t>
            </a:r>
          </a:p>
        </p:txBody>
      </p:sp>
    </p:spTree>
    <p:extLst>
      <p:ext uri="{BB962C8B-B14F-4D97-AF65-F5344CB8AC3E}">
        <p14:creationId xmlns:p14="http://schemas.microsoft.com/office/powerpoint/2010/main" val="1647374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1+#ppt_w/2"/>
                                          </p:val>
                                        </p:tav>
                                        <p:tav tm="100000">
                                          <p:val>
                                            <p:strVal val="#ppt_x"/>
                                          </p:val>
                                        </p:tav>
                                      </p:tavLst>
                                    </p:anim>
                                    <p:anim calcmode="lin" valueType="num">
                                      <p:cBhvr additive="base">
                                        <p:cTn id="20"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0-#ppt_w/2"/>
                                          </p:val>
                                        </p:tav>
                                        <p:tav tm="100000">
                                          <p:val>
                                            <p:strVal val="#ppt_x"/>
                                          </p:val>
                                        </p:tav>
                                      </p:tavLst>
                                    </p:anim>
                                    <p:anim calcmode="lin" valueType="num">
                                      <p:cBhvr additive="base">
                                        <p:cTn id="26"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1+#ppt_w/2"/>
                                          </p:val>
                                        </p:tav>
                                        <p:tav tm="100000">
                                          <p:val>
                                            <p:strVal val="#ppt_x"/>
                                          </p:val>
                                        </p:tav>
                                      </p:tavLst>
                                    </p:anim>
                                    <p:anim calcmode="lin" valueType="num">
                                      <p:cBhvr additive="base">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6"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1+#ppt_w/2"/>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P spid="8" grpId="0" animBg="1"/>
      <p:bldP spid="9" grpId="0" animBg="1"/>
      <p:bldP spid="10"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611560" y="404664"/>
            <a:ext cx="2207180" cy="136815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Forgiveness</a:t>
            </a:r>
          </a:p>
        </p:txBody>
      </p:sp>
      <p:sp>
        <p:nvSpPr>
          <p:cNvPr id="3" name="Cloud"/>
          <p:cNvSpPr>
            <a:spLocks noChangeAspect="1" noEditPoints="1" noChangeArrowheads="1"/>
          </p:cNvSpPr>
          <p:nvPr/>
        </p:nvSpPr>
        <p:spPr bwMode="auto">
          <a:xfrm>
            <a:off x="3707904" y="260648"/>
            <a:ext cx="2016224" cy="151216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Chance to say sorry</a:t>
            </a:r>
          </a:p>
        </p:txBody>
      </p:sp>
      <p:sp>
        <p:nvSpPr>
          <p:cNvPr id="4" name="Cloud"/>
          <p:cNvSpPr>
            <a:spLocks noChangeAspect="1" noEditPoints="1" noChangeArrowheads="1"/>
          </p:cNvSpPr>
          <p:nvPr/>
        </p:nvSpPr>
        <p:spPr bwMode="auto">
          <a:xfrm>
            <a:off x="6695956" y="430003"/>
            <a:ext cx="2131803" cy="136815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Move on</a:t>
            </a:r>
          </a:p>
        </p:txBody>
      </p:sp>
      <p:sp>
        <p:nvSpPr>
          <p:cNvPr id="5" name="Cloud"/>
          <p:cNvSpPr>
            <a:spLocks noChangeAspect="1" noEditPoints="1" noChangeArrowheads="1"/>
          </p:cNvSpPr>
          <p:nvPr/>
        </p:nvSpPr>
        <p:spPr bwMode="auto">
          <a:xfrm>
            <a:off x="608469" y="2712604"/>
            <a:ext cx="2210271" cy="1305396"/>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Chance to explain</a:t>
            </a:r>
          </a:p>
        </p:txBody>
      </p:sp>
      <p:sp>
        <p:nvSpPr>
          <p:cNvPr id="6" name="Cloud"/>
          <p:cNvSpPr>
            <a:spLocks noChangeAspect="1" noEditPoints="1" noChangeArrowheads="1"/>
          </p:cNvSpPr>
          <p:nvPr/>
        </p:nvSpPr>
        <p:spPr bwMode="auto">
          <a:xfrm>
            <a:off x="3026800" y="2046858"/>
            <a:ext cx="3473871" cy="197114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Restorative Approach provides an opportunity for the </a:t>
            </a:r>
            <a:r>
              <a:rPr kumimoji="0" lang="en-GB" altLang="en-US" sz="2000" b="0" i="0" u="none" strike="noStrike" kern="0" cap="none" spc="0" normalizeH="0" baseline="0" noProof="0" dirty="0" smtClean="0">
                <a:ln>
                  <a:noFill/>
                </a:ln>
                <a:effectLst/>
                <a:uLnTx/>
                <a:uFillTx/>
                <a:latin typeface="Tahoma" panose="020B0604030504040204" pitchFamily="34" charset="0"/>
                <a:ea typeface="Tahoma" panose="020B0604030504040204" pitchFamily="34" charset="0"/>
                <a:cs typeface="Tahoma" panose="020B0604030504040204" pitchFamily="34" charset="0"/>
              </a:rPr>
              <a:t>offender</a:t>
            </a:r>
            <a:endPar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endParaRPr>
          </a:p>
        </p:txBody>
      </p:sp>
      <p:sp>
        <p:nvSpPr>
          <p:cNvPr id="7" name="Cloud"/>
          <p:cNvSpPr>
            <a:spLocks noChangeAspect="1" noEditPoints="1" noChangeArrowheads="1"/>
          </p:cNvSpPr>
          <p:nvPr/>
        </p:nvSpPr>
        <p:spPr bwMode="auto">
          <a:xfrm>
            <a:off x="6708732" y="2453719"/>
            <a:ext cx="2122537" cy="1440160"/>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Fresh start</a:t>
            </a:r>
          </a:p>
        </p:txBody>
      </p:sp>
      <p:sp>
        <p:nvSpPr>
          <p:cNvPr id="8" name="Cloud"/>
          <p:cNvSpPr>
            <a:spLocks noChangeAspect="1" noEditPoints="1" noChangeArrowheads="1"/>
          </p:cNvSpPr>
          <p:nvPr/>
        </p:nvSpPr>
        <p:spPr bwMode="auto">
          <a:xfrm>
            <a:off x="1666612" y="4282298"/>
            <a:ext cx="2304256" cy="146822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Chance to repair damage</a:t>
            </a:r>
          </a:p>
        </p:txBody>
      </p:sp>
      <p:sp>
        <p:nvSpPr>
          <p:cNvPr id="9" name="Cloud"/>
          <p:cNvSpPr>
            <a:spLocks noChangeAspect="1" noEditPoints="1" noChangeArrowheads="1"/>
          </p:cNvSpPr>
          <p:nvPr/>
        </p:nvSpPr>
        <p:spPr bwMode="auto">
          <a:xfrm>
            <a:off x="5177967" y="4282297"/>
            <a:ext cx="2595165" cy="135098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3500" rIns="13500"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0" fontAlgn="auto" latinLnBrk="0" hangingPunct="0">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Tahoma" panose="020B0604030504040204" pitchFamily="34" charset="0"/>
                <a:ea typeface="Tahoma" panose="020B0604030504040204" pitchFamily="34" charset="0"/>
                <a:cs typeface="Tahoma" panose="020B0604030504040204" pitchFamily="34" charset="0"/>
              </a:rPr>
              <a:t>Understanding</a:t>
            </a:r>
          </a:p>
        </p:txBody>
      </p:sp>
    </p:spTree>
    <p:extLst>
      <p:ext uri="{BB962C8B-B14F-4D97-AF65-F5344CB8AC3E}">
        <p14:creationId xmlns:p14="http://schemas.microsoft.com/office/powerpoint/2010/main" val="4262649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3"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1+#ppt_w/2"/>
                                          </p:val>
                                        </p:tav>
                                        <p:tav tm="100000">
                                          <p:val>
                                            <p:strVal val="#ppt_x"/>
                                          </p:val>
                                        </p:tav>
                                      </p:tavLst>
                                    </p:anim>
                                    <p:anim calcmode="lin" valueType="num">
                                      <p:cBhvr additive="base">
                                        <p:cTn id="20"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0-#ppt_w/2"/>
                                          </p:val>
                                        </p:tav>
                                        <p:tav tm="100000">
                                          <p:val>
                                            <p:strVal val="#ppt_x"/>
                                          </p:val>
                                        </p:tav>
                                      </p:tavLst>
                                    </p:anim>
                                    <p:anim calcmode="lin" valueType="num">
                                      <p:cBhvr additive="base">
                                        <p:cTn id="26"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1+#ppt_w/2"/>
                                          </p:val>
                                        </p:tav>
                                        <p:tav tm="100000">
                                          <p:val>
                                            <p:strVal val="#ppt_x"/>
                                          </p:val>
                                        </p:tav>
                                      </p:tavLst>
                                    </p:anim>
                                    <p:anim calcmode="lin" valueType="num">
                                      <p:cBhvr additive="base">
                                        <p:cTn id="32"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6"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1+#ppt_w/2"/>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7" grpId="0" animBg="1"/>
      <p:bldP spid="8" grpId="0" animBg="1"/>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rgbClr val="FFFFFF">
                <a:shade val="45000"/>
                <a:satMod val="135000"/>
              </a:srgbClr>
              <a:prstClr val="white"/>
            </a:duotone>
          </a:blip>
          <a:stretch>
            <a:fillRect/>
          </a:stretch>
        </p:blipFill>
        <p:spPr>
          <a:xfrm>
            <a:off x="251520" y="1556792"/>
            <a:ext cx="3349674" cy="3672408"/>
          </a:xfrm>
          <a:prstGeom prst="rect">
            <a:avLst/>
          </a:prstGeom>
          <a:effectLst>
            <a:softEdge rad="317500"/>
          </a:effectLst>
        </p:spPr>
      </p:pic>
      <p:sp>
        <p:nvSpPr>
          <p:cNvPr id="3" name="Content Placeholder 2"/>
          <p:cNvSpPr txBox="1">
            <a:spLocks/>
          </p:cNvSpPr>
          <p:nvPr/>
        </p:nvSpPr>
        <p:spPr bwMode="auto">
          <a:xfrm>
            <a:off x="3512824" y="1340768"/>
            <a:ext cx="5072150" cy="45365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Char char="•"/>
              <a:defRPr sz="2400">
                <a:solidFill>
                  <a:schemeClr val="tx1"/>
                </a:solidFill>
                <a:latin typeface="+mn-lt"/>
                <a:ea typeface="+mn-ea"/>
                <a:cs typeface="+mn-cs"/>
              </a:defRPr>
            </a:lvl1pPr>
            <a:lvl2pPr marL="557213" indent="-214313" algn="l" rtl="0" eaLnBrk="0" fontAlgn="base" hangingPunct="0">
              <a:spcBef>
                <a:spcPct val="20000"/>
              </a:spcBef>
              <a:spcAft>
                <a:spcPct val="0"/>
              </a:spcAft>
              <a:buChar char="–"/>
              <a:defRPr sz="2100">
                <a:solidFill>
                  <a:schemeClr val="tx1"/>
                </a:solidFill>
                <a:latin typeface="+mn-lt"/>
              </a:defRPr>
            </a:lvl2pPr>
            <a:lvl3pPr marL="857250" indent="-171450" algn="l" rtl="0" eaLnBrk="0" fontAlgn="base" hangingPunct="0">
              <a:spcBef>
                <a:spcPct val="20000"/>
              </a:spcBef>
              <a:spcAft>
                <a:spcPct val="0"/>
              </a:spcAft>
              <a:buChar char="•"/>
              <a:defRPr sz="1800">
                <a:solidFill>
                  <a:schemeClr val="tx1"/>
                </a:solidFill>
                <a:latin typeface="+mn-lt"/>
              </a:defRPr>
            </a:lvl3pPr>
            <a:lvl4pPr marL="1200150" indent="-171450" algn="l" rtl="0" eaLnBrk="0" fontAlgn="base" hangingPunct="0">
              <a:spcBef>
                <a:spcPct val="20000"/>
              </a:spcBef>
              <a:spcAft>
                <a:spcPct val="0"/>
              </a:spcAft>
              <a:buChar char="–"/>
              <a:defRPr sz="1500">
                <a:solidFill>
                  <a:schemeClr val="tx1"/>
                </a:solidFill>
                <a:latin typeface="+mn-lt"/>
              </a:defRPr>
            </a:lvl4pPr>
            <a:lvl5pPr marL="1543050" indent="-171450" algn="l" rtl="0" eaLnBrk="0" fontAlgn="base" hangingPunct="0">
              <a:spcBef>
                <a:spcPct val="20000"/>
              </a:spcBef>
              <a:spcAft>
                <a:spcPct val="0"/>
              </a:spcAft>
              <a:buChar char="»"/>
              <a:defRPr sz="1500">
                <a:solidFill>
                  <a:schemeClr val="tx1"/>
                </a:solidFill>
                <a:latin typeface="+mn-lt"/>
              </a:defRPr>
            </a:lvl5pPr>
            <a:lvl6pPr marL="1885950" indent="-171450" algn="l" rtl="0" fontAlgn="base">
              <a:spcBef>
                <a:spcPct val="20000"/>
              </a:spcBef>
              <a:spcAft>
                <a:spcPct val="0"/>
              </a:spcAft>
              <a:buChar char="»"/>
              <a:defRPr sz="1500">
                <a:solidFill>
                  <a:schemeClr val="tx1"/>
                </a:solidFill>
                <a:latin typeface="+mn-lt"/>
              </a:defRPr>
            </a:lvl6pPr>
            <a:lvl7pPr marL="2228850" indent="-171450" algn="l" rtl="0" fontAlgn="base">
              <a:spcBef>
                <a:spcPct val="20000"/>
              </a:spcBef>
              <a:spcAft>
                <a:spcPct val="0"/>
              </a:spcAft>
              <a:buChar char="»"/>
              <a:defRPr sz="1500">
                <a:solidFill>
                  <a:schemeClr val="tx1"/>
                </a:solidFill>
                <a:latin typeface="+mn-lt"/>
              </a:defRPr>
            </a:lvl7pPr>
            <a:lvl8pPr marL="2571750" indent="-171450" algn="l" rtl="0" fontAlgn="base">
              <a:spcBef>
                <a:spcPct val="20000"/>
              </a:spcBef>
              <a:spcAft>
                <a:spcPct val="0"/>
              </a:spcAft>
              <a:buChar char="»"/>
              <a:defRPr sz="1500">
                <a:solidFill>
                  <a:schemeClr val="tx1"/>
                </a:solidFill>
                <a:latin typeface="+mn-lt"/>
              </a:defRPr>
            </a:lvl8pPr>
            <a:lvl9pPr marL="2914650" indent="-171450" algn="l" rtl="0" fontAlgn="base">
              <a:spcBef>
                <a:spcPct val="20000"/>
              </a:spcBef>
              <a:spcAft>
                <a:spcPct val="0"/>
              </a:spcAft>
              <a:buChar char="»"/>
              <a:defRPr sz="1500">
                <a:solidFill>
                  <a:schemeClr val="tx1"/>
                </a:solidFill>
                <a:latin typeface="+mn-lt"/>
              </a:defRPr>
            </a:lvl9pPr>
          </a:lstStyle>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Victim Satisfaction</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Give the Victim a voice</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Accountability of offender</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Reduces unnecessary entry into CJS</a:t>
            </a:r>
            <a:endPar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Reduction in Reoffending</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Community Cohesion </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Reduce demand on frontline officers</a:t>
            </a:r>
          </a:p>
          <a:p>
            <a:pPr marL="257175" marR="0" lvl="0" indent="-257175" algn="l" defTabSz="914400" rtl="0" eaLnBrk="0" fontAlgn="base" latinLnBrk="0" hangingPunct="0">
              <a:lnSpc>
                <a:spcPct val="100000"/>
              </a:lnSpc>
              <a:spcBef>
                <a:spcPct val="20000"/>
              </a:spcBef>
              <a:spcAft>
                <a:spcPct val="0"/>
              </a:spcAft>
              <a:buClrTx/>
              <a:buSzTx/>
              <a:buFontTx/>
              <a:buChar char="•"/>
              <a:tabLst/>
              <a:defRPr/>
            </a:pPr>
            <a:endParaRPr kumimoji="0" lang="en-GB" altLang="en-US" b="0" i="0" u="none" strike="noStrike" kern="0" cap="none" spc="0" normalizeH="0" baseline="0" noProof="0" dirty="0" smtClean="0">
              <a:ln>
                <a:noFill/>
              </a:ln>
              <a:solidFill>
                <a:srgbClr val="000000"/>
              </a:solidFill>
              <a:effectLst/>
              <a:uLnTx/>
              <a:uFillTx/>
              <a:latin typeface="Aria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b="0" i="0" u="none" strike="noStrike" kern="0" cap="none" spc="0" normalizeH="0" baseline="0" noProof="0" dirty="0" smtClean="0">
              <a:ln>
                <a:noFill/>
              </a:ln>
              <a:solidFill>
                <a:srgbClr val="000000"/>
              </a:solidFill>
              <a:effectLst/>
              <a:uLnTx/>
              <a:uFillTx/>
              <a:latin typeface="Arial"/>
            </a:endParaRPr>
          </a:p>
          <a:p>
            <a:pPr marL="257175" marR="0" lvl="0" indent="-257175" algn="l" defTabSz="914400" rtl="0" eaLnBrk="0" fontAlgn="base" latinLnBrk="0" hangingPunct="0">
              <a:lnSpc>
                <a:spcPct val="100000"/>
              </a:lnSpc>
              <a:spcBef>
                <a:spcPct val="20000"/>
              </a:spcBef>
              <a:spcAft>
                <a:spcPct val="0"/>
              </a:spcAft>
              <a:buClrTx/>
              <a:buSzTx/>
              <a:buFontTx/>
              <a:buChar char="•"/>
              <a:tabLst/>
              <a:defRPr/>
            </a:pPr>
            <a:endParaRPr kumimoji="0" lang="en-GB" altLang="en-US" b="0" i="0" u="none" strike="noStrike" kern="0" cap="none" spc="0" normalizeH="0" baseline="0" noProof="0" dirty="0" smtClean="0">
              <a:ln>
                <a:noFill/>
              </a:ln>
              <a:solidFill>
                <a:srgbClr val="000000"/>
              </a:solidFill>
              <a:effectLst/>
              <a:uLnTx/>
              <a:uFillTx/>
              <a:latin typeface="Arial"/>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altLang="en-US" b="0" i="0" u="none" strike="noStrike" kern="0" cap="none" spc="0" normalizeH="0" baseline="0" noProof="0" dirty="0">
              <a:ln>
                <a:noFill/>
              </a:ln>
              <a:solidFill>
                <a:srgbClr val="000000"/>
              </a:solidFill>
              <a:effectLst/>
              <a:uLnTx/>
              <a:uFillTx/>
              <a:latin typeface="Arial"/>
            </a:endParaRPr>
          </a:p>
        </p:txBody>
      </p:sp>
      <p:sp>
        <p:nvSpPr>
          <p:cNvPr id="5" name="TextBox 4"/>
          <p:cNvSpPr txBox="1"/>
          <p:nvPr/>
        </p:nvSpPr>
        <p:spPr>
          <a:xfrm>
            <a:off x="539552" y="32713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Benefits of a Restorative Approach</a:t>
            </a:r>
            <a:endParaRPr lang="en-GB" sz="2800" b="1" dirty="0">
              <a:solidFill>
                <a:schemeClr val="bg1"/>
              </a:solidFill>
            </a:endParaRPr>
          </a:p>
        </p:txBody>
      </p:sp>
    </p:spTree>
    <p:extLst>
      <p:ext uri="{BB962C8B-B14F-4D97-AF65-F5344CB8AC3E}">
        <p14:creationId xmlns:p14="http://schemas.microsoft.com/office/powerpoint/2010/main" val="106089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6"/>
          <p:cNvSpPr txBox="1">
            <a:spLocks/>
          </p:cNvSpPr>
          <p:nvPr/>
        </p:nvSpPr>
        <p:spPr bwMode="auto">
          <a:xfrm>
            <a:off x="467544" y="1505665"/>
            <a:ext cx="8229600" cy="31027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RA can be used for all low level offences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3333FF"/>
                </a:solidFill>
                <a:effectLst/>
                <a:uLnTx/>
                <a:uFillTx/>
                <a:ea typeface="Tahoma" panose="020B0604030504040204" pitchFamily="34" charset="0"/>
                <a:cs typeface="Tahoma" panose="020B0604030504040204" pitchFamily="34" charset="0"/>
              </a:rPr>
              <a:t>RA cannot be used for domestic abuse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Aggravating and Mitigating considerations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Use common sense and officer’s discretion</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Any doubts on whether RA is suitable for a certain offence - contact supervisor for guidance</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0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491062" y="54868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When can a Restorative Approach be used?</a:t>
            </a:r>
            <a:endParaRPr lang="en-GB" sz="2800" b="1" dirty="0">
              <a:solidFill>
                <a:schemeClr val="bg1"/>
              </a:solidFill>
            </a:endParaRPr>
          </a:p>
        </p:txBody>
      </p:sp>
      <p:sp>
        <p:nvSpPr>
          <p:cNvPr id="5" name="Rectangle 4"/>
          <p:cNvSpPr/>
          <p:nvPr/>
        </p:nvSpPr>
        <p:spPr>
          <a:xfrm>
            <a:off x="1053952" y="4725144"/>
            <a:ext cx="7056784" cy="1200329"/>
          </a:xfrm>
          <a:prstGeom prst="rect">
            <a:avLst/>
          </a:prstGeom>
        </p:spPr>
        <p:txBody>
          <a:bodyPr wrap="square">
            <a:spAutoFit/>
          </a:bodyPr>
          <a:lstStyle/>
          <a:p>
            <a:pPr lvl="0" eaLnBrk="0" hangingPunct="0">
              <a:spcBef>
                <a:spcPct val="20000"/>
              </a:spcBef>
              <a:defRPr/>
            </a:pPr>
            <a:r>
              <a:rPr lang="en-GB" sz="2400" kern="0" dirty="0">
                <a:solidFill>
                  <a:srgbClr val="000000"/>
                </a:solidFill>
                <a:latin typeface="+mn-lt"/>
                <a:ea typeface="Tahoma" panose="020B0604030504040204" pitchFamily="34" charset="0"/>
                <a:cs typeface="Tahoma" panose="020B0604030504040204" pitchFamily="34" charset="0"/>
              </a:rPr>
              <a:t>First time offence that are suitable for a caution may be eligible for RA when taking the above into </a:t>
            </a:r>
            <a:r>
              <a:rPr lang="en-GB" sz="2400" kern="0" dirty="0" smtClean="0">
                <a:solidFill>
                  <a:srgbClr val="000000"/>
                </a:solidFill>
                <a:latin typeface="+mn-lt"/>
                <a:ea typeface="Tahoma" panose="020B0604030504040204" pitchFamily="34" charset="0"/>
                <a:cs typeface="Tahoma" panose="020B0604030504040204" pitchFamily="34" charset="0"/>
              </a:rPr>
              <a:t>consideration.</a:t>
            </a:r>
            <a:endParaRPr lang="en-GB" sz="2400" kern="0" dirty="0">
              <a:solidFill>
                <a:srgbClr val="000000"/>
              </a:solidFill>
              <a:latin typeface="+mn-lt"/>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080843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7"/>
          <p:cNvPicPr>
            <a:picLocks noChangeAspect="1" noChangeArrowheads="1"/>
          </p:cNvPicPr>
          <p:nvPr/>
        </p:nvPicPr>
        <p:blipFill>
          <a:blip r:embed="rId4">
            <a:extLst>
              <a:ext uri="{28A0092B-C50C-407E-A947-70E740481C1C}">
                <a14:useLocalDpi xmlns:a14="http://schemas.microsoft.com/office/drawing/2010/main" val="0"/>
              </a:ext>
            </a:extLst>
          </a:blip>
          <a:srcRect r="71262" b="34259"/>
          <a:stretch>
            <a:fillRect/>
          </a:stretch>
        </p:blipFill>
        <p:spPr bwMode="auto">
          <a:xfrm>
            <a:off x="1187624" y="476672"/>
            <a:ext cx="1800200" cy="51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8"/>
          <p:cNvPicPr>
            <a:picLocks noChangeAspect="1" noChangeArrowheads="1"/>
          </p:cNvPicPr>
          <p:nvPr/>
        </p:nvPicPr>
        <p:blipFill>
          <a:blip r:embed="rId4">
            <a:extLst>
              <a:ext uri="{28A0092B-C50C-407E-A947-70E740481C1C}">
                <a14:useLocalDpi xmlns:a14="http://schemas.microsoft.com/office/drawing/2010/main" val="0"/>
              </a:ext>
            </a:extLst>
          </a:blip>
          <a:srcRect l="30273" t="41498" r="4640" b="49905"/>
          <a:stretch>
            <a:fillRect/>
          </a:stretch>
        </p:blipFill>
        <p:spPr bwMode="auto">
          <a:xfrm>
            <a:off x="3635896" y="219942"/>
            <a:ext cx="4320779" cy="803672"/>
          </a:xfrm>
          <a:prstGeom prst="rect">
            <a:avLst/>
          </a:prstGeom>
          <a:gradFill flip="none" rotWithShape="1">
            <a:gsLst>
              <a:gs pos="0">
                <a:srgbClr val="3333FF">
                  <a:tint val="66000"/>
                  <a:satMod val="160000"/>
                </a:srgbClr>
              </a:gs>
              <a:gs pos="50000">
                <a:srgbClr val="3333FF">
                  <a:tint val="44500"/>
                  <a:satMod val="160000"/>
                </a:srgbClr>
              </a:gs>
              <a:gs pos="100000">
                <a:srgbClr val="3333FF">
                  <a:tint val="23500"/>
                  <a:satMod val="160000"/>
                </a:srgbClr>
              </a:gs>
            </a:gsLst>
            <a:path path="circle">
              <a:fillToRect l="100000" b="100000"/>
            </a:path>
            <a:tileRect t="-100000" r="-100000"/>
          </a:gradFill>
          <a:ln>
            <a:noFill/>
          </a:ln>
          <a:extLst/>
        </p:spPr>
      </p:pic>
      <p:pic>
        <p:nvPicPr>
          <p:cNvPr id="6" name="Picture 21"/>
          <p:cNvPicPr>
            <a:picLocks noChangeAspect="1" noChangeArrowheads="1"/>
          </p:cNvPicPr>
          <p:nvPr/>
        </p:nvPicPr>
        <p:blipFill>
          <a:blip r:embed="rId4">
            <a:extLst>
              <a:ext uri="{28A0092B-C50C-407E-A947-70E740481C1C}">
                <a14:useLocalDpi xmlns:a14="http://schemas.microsoft.com/office/drawing/2010/main" val="0"/>
              </a:ext>
            </a:extLst>
          </a:blip>
          <a:srcRect l="30273" t="50095" r="4640" b="43463"/>
          <a:stretch>
            <a:fillRect/>
          </a:stretch>
        </p:blipFill>
        <p:spPr bwMode="auto">
          <a:xfrm>
            <a:off x="3635896" y="1122496"/>
            <a:ext cx="4320779" cy="601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0"/>
          <p:cNvPicPr>
            <a:picLocks noChangeAspect="1" noChangeArrowheads="1"/>
          </p:cNvPicPr>
          <p:nvPr/>
        </p:nvPicPr>
        <p:blipFill>
          <a:blip r:embed="rId4">
            <a:extLst>
              <a:ext uri="{28A0092B-C50C-407E-A947-70E740481C1C}">
                <a14:useLocalDpi xmlns:a14="http://schemas.microsoft.com/office/drawing/2010/main" val="0"/>
              </a:ext>
            </a:extLst>
          </a:blip>
          <a:srcRect l="30273" t="56537" r="4640" b="34865"/>
          <a:stretch>
            <a:fillRect/>
          </a:stretch>
        </p:blipFill>
        <p:spPr bwMode="auto">
          <a:xfrm>
            <a:off x="3635896" y="1822644"/>
            <a:ext cx="4320778" cy="803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2"/>
          <p:cNvPicPr>
            <a:picLocks noChangeAspect="1" noChangeArrowheads="1"/>
          </p:cNvPicPr>
          <p:nvPr/>
        </p:nvPicPr>
        <p:blipFill>
          <a:blip r:embed="rId4">
            <a:extLst>
              <a:ext uri="{28A0092B-C50C-407E-A947-70E740481C1C}">
                <a14:useLocalDpi xmlns:a14="http://schemas.microsoft.com/office/drawing/2010/main" val="0"/>
              </a:ext>
            </a:extLst>
          </a:blip>
          <a:srcRect l="30273" t="74799" r="4640" b="18735"/>
          <a:stretch>
            <a:fillRect/>
          </a:stretch>
        </p:blipFill>
        <p:spPr bwMode="auto">
          <a:xfrm>
            <a:off x="3635896" y="3791013"/>
            <a:ext cx="4320778" cy="604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3"/>
          <p:cNvPicPr>
            <a:picLocks noChangeAspect="1" noChangeArrowheads="1"/>
          </p:cNvPicPr>
          <p:nvPr/>
        </p:nvPicPr>
        <p:blipFill>
          <a:blip r:embed="rId4">
            <a:extLst>
              <a:ext uri="{28A0092B-C50C-407E-A947-70E740481C1C}">
                <a14:useLocalDpi xmlns:a14="http://schemas.microsoft.com/office/drawing/2010/main" val="0"/>
              </a:ext>
            </a:extLst>
          </a:blip>
          <a:srcRect l="30273" t="65135" r="4640" b="25201"/>
          <a:stretch>
            <a:fillRect/>
          </a:stretch>
        </p:blipFill>
        <p:spPr bwMode="auto">
          <a:xfrm>
            <a:off x="3635896" y="2725198"/>
            <a:ext cx="4320779"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24"/>
          <p:cNvPicPr>
            <a:picLocks noChangeAspect="1" noChangeArrowheads="1"/>
          </p:cNvPicPr>
          <p:nvPr/>
        </p:nvPicPr>
        <p:blipFill>
          <a:blip r:embed="rId4">
            <a:extLst>
              <a:ext uri="{28A0092B-C50C-407E-A947-70E740481C1C}">
                <a14:useLocalDpi xmlns:a14="http://schemas.microsoft.com/office/drawing/2010/main" val="0"/>
              </a:ext>
            </a:extLst>
          </a:blip>
          <a:srcRect l="30273" t="81239" r="4640" b="6941"/>
          <a:stretch>
            <a:fillRect/>
          </a:stretch>
        </p:blipFill>
        <p:spPr bwMode="auto">
          <a:xfrm>
            <a:off x="3620289" y="4544144"/>
            <a:ext cx="4320778" cy="1106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1688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683567" y="1628800"/>
            <a:ext cx="7921487"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Once </a:t>
            </a:r>
            <a:r>
              <a:rPr kumimoji="0" lang="en-GB" altLang="en-US" sz="2800" b="0" i="0" u="none" strike="noStrike" kern="0" cap="none" spc="0" normalizeH="0" baseline="0" noProof="0" dirty="0" smtClean="0">
                <a:ln>
                  <a:noFill/>
                </a:ln>
                <a:solidFill>
                  <a:srgbClr val="3333FF"/>
                </a:solidFill>
                <a:effectLst/>
                <a:uLnTx/>
                <a:uFillTx/>
                <a:ea typeface="Tahoma" panose="020B0604030504040204" pitchFamily="34" charset="0"/>
                <a:cs typeface="Tahoma" panose="020B0604030504040204" pitchFamily="34" charset="0"/>
              </a:rPr>
              <a:t>G.E.T.O.U.T</a:t>
            </a: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 has been complied with at the</a:t>
            </a:r>
          </a:p>
          <a:p>
            <a:pPr marL="342900" marR="0" lvl="0" indent="-342900" defTabSz="914400" rtl="0" eaLnBrk="0" fontAlgn="base" latinLnBrk="0" hangingPunct="0">
              <a:lnSpc>
                <a:spcPct val="100000"/>
              </a:lnSpc>
              <a:spcBef>
                <a:spcPct val="20000"/>
              </a:spcBef>
              <a:spcAft>
                <a:spcPct val="0"/>
              </a:spcAft>
              <a:buClrTx/>
              <a:buSzTx/>
              <a:buFontTx/>
              <a:buNone/>
              <a:tabLst/>
              <a:defRPr/>
            </a:pPr>
            <a:r>
              <a:rPr lang="en-GB" altLang="en-US" sz="2800" b="0" kern="0" dirty="0">
                <a:solidFill>
                  <a:srgbClr val="000000"/>
                </a:solidFill>
                <a:ea typeface="Tahoma" panose="020B0604030504040204" pitchFamily="34" charset="0"/>
                <a:cs typeface="Tahoma" panose="020B0604030504040204" pitchFamily="34" charset="0"/>
              </a:rPr>
              <a:t>s</a:t>
            </a:r>
            <a:r>
              <a:rPr kumimoji="0" lang="en-GB" altLang="en-US" sz="2800" b="0" i="0" u="none" strike="noStrike" kern="0" cap="none" spc="0" normalizeH="0" baseline="0" noProof="0" dirty="0" err="1" smtClean="0">
                <a:ln>
                  <a:noFill/>
                </a:ln>
                <a:solidFill>
                  <a:srgbClr val="000000"/>
                </a:solidFill>
                <a:effectLst/>
                <a:uLnTx/>
                <a:uFillTx/>
                <a:ea typeface="Tahoma" panose="020B0604030504040204" pitchFamily="34" charset="0"/>
                <a:cs typeface="Tahoma" panose="020B0604030504040204" pitchFamily="34" charset="0"/>
              </a:rPr>
              <a:t>cene</a:t>
            </a: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……Ensure a substantive update is placed on</a:t>
            </a:r>
            <a:endParaRPr lang="en-GB" altLang="en-US" sz="2800" b="0" kern="0" noProof="0" dirty="0" smtClean="0">
              <a:solidFill>
                <a:srgbClr val="000000"/>
              </a:solidFill>
              <a:ea typeface="Tahoma" panose="020B0604030504040204" pitchFamily="34" charset="0"/>
              <a:cs typeface="Tahoma" panose="020B0604030504040204" pitchFamily="34" charset="0"/>
            </a:endParaRP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the</a:t>
            </a:r>
            <a:r>
              <a:rPr lang="en-GB" altLang="en-US" sz="2800" b="0" kern="0" dirty="0" smtClean="0">
                <a:solidFill>
                  <a:srgbClr val="000000"/>
                </a:solidFill>
                <a:ea typeface="Tahoma" panose="020B0604030504040204" pitchFamily="34" charset="0"/>
                <a:cs typeface="Tahoma" panose="020B0604030504040204" pitchFamily="34" charset="0"/>
              </a:rPr>
              <a:t> </a:t>
            </a: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NICHE occurrence using the correct update code</a:t>
            </a:r>
          </a:p>
          <a:p>
            <a:pPr marL="342900" marR="0" lvl="0" indent="-342900"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and a</a:t>
            </a:r>
            <a:r>
              <a:rPr kumimoji="0" lang="en-GB" altLang="en-US" sz="2800" b="0" i="0" u="none" strike="noStrike" kern="0" cap="none" spc="0" normalizeH="0" noProof="0" dirty="0" smtClean="0">
                <a:ln>
                  <a:noFill/>
                </a:ln>
                <a:solidFill>
                  <a:srgbClr val="000000"/>
                </a:solidFill>
                <a:effectLst/>
                <a:uLnTx/>
                <a:uFillTx/>
                <a:ea typeface="Tahoma" panose="020B0604030504040204" pitchFamily="34" charset="0"/>
                <a:cs typeface="Tahoma" panose="020B0604030504040204" pitchFamily="34" charset="0"/>
              </a:rPr>
              <a:t> </a:t>
            </a: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full Pocket Notebook entry is made.</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ea typeface="Tahoma" panose="020B0604030504040204" pitchFamily="34" charset="0"/>
                <a:cs typeface="Tahoma" panose="020B0604030504040204" pitchFamily="34" charset="0"/>
              </a:rPr>
              <a:t>   </a:t>
            </a:r>
            <a:r>
              <a:rPr kumimoji="0" lang="en-GB" altLang="en-US" sz="2800" b="0" i="0" u="none" strike="noStrike" kern="0" cap="none" spc="0" normalizeH="0" baseline="0" noProof="0" dirty="0" smtClean="0">
                <a:ln>
                  <a:noFill/>
                </a:ln>
                <a:solidFill>
                  <a:srgbClr val="3333FF"/>
                </a:solidFill>
                <a:effectLst/>
                <a:uLnTx/>
                <a:uFillTx/>
                <a:ea typeface="Tahoma" panose="020B0604030504040204" pitchFamily="34" charset="0"/>
                <a:cs typeface="Tahoma" panose="020B0604030504040204" pitchFamily="34" charset="0"/>
              </a:rPr>
              <a:t>Task ASB Unit in </a:t>
            </a:r>
            <a:r>
              <a:rPr kumimoji="0" lang="en-GB" altLang="en-US" sz="2800" b="0" i="0" u="sng" strike="noStrike" kern="0" cap="none" spc="0" normalizeH="0" baseline="0" noProof="0" dirty="0" smtClean="0">
                <a:ln>
                  <a:noFill/>
                </a:ln>
                <a:solidFill>
                  <a:srgbClr val="3333FF"/>
                </a:solidFill>
                <a:effectLst/>
                <a:uLnTx/>
                <a:uFillTx/>
                <a:ea typeface="Tahoma" panose="020B0604030504040204" pitchFamily="34" charset="0"/>
                <a:cs typeface="Tahoma" panose="020B0604030504040204" pitchFamily="34" charset="0"/>
              </a:rPr>
              <a:t>all</a:t>
            </a:r>
            <a:r>
              <a:rPr kumimoji="0" lang="en-GB" altLang="en-US" sz="2800" b="0" i="0" u="none" strike="noStrike" kern="0" cap="none" spc="0" normalizeH="0" baseline="0" noProof="0" dirty="0" smtClean="0">
                <a:ln>
                  <a:noFill/>
                </a:ln>
                <a:solidFill>
                  <a:srgbClr val="3333FF"/>
                </a:solidFill>
                <a:effectLst/>
                <a:uLnTx/>
                <a:uFillTx/>
                <a:ea typeface="Tahoma" panose="020B0604030504040204" pitchFamily="34" charset="0"/>
                <a:cs typeface="Tahoma" panose="020B0604030504040204" pitchFamily="34" charset="0"/>
              </a:rPr>
              <a:t> incidents.</a:t>
            </a:r>
          </a:p>
        </p:txBody>
      </p:sp>
      <p:sp>
        <p:nvSpPr>
          <p:cNvPr id="4" name="TextBox 3"/>
          <p:cNvSpPr txBox="1"/>
          <p:nvPr/>
        </p:nvSpPr>
        <p:spPr>
          <a:xfrm>
            <a:off x="559633" y="188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After the incident …</a:t>
            </a:r>
            <a:endParaRPr lang="en-GB" sz="3600" b="1" dirty="0">
              <a:solidFill>
                <a:schemeClr val="bg1"/>
              </a:solidFill>
            </a:endParaRPr>
          </a:p>
        </p:txBody>
      </p:sp>
    </p:spTree>
    <p:extLst>
      <p:ext uri="{BB962C8B-B14F-4D97-AF65-F5344CB8AC3E}">
        <p14:creationId xmlns:p14="http://schemas.microsoft.com/office/powerpoint/2010/main" val="36600623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t="3998" b="91110"/>
          <a:stretch>
            <a:fillRect/>
          </a:stretch>
        </p:blipFill>
        <p:spPr bwMode="auto">
          <a:xfrm>
            <a:off x="1043608" y="476672"/>
            <a:ext cx="5375463" cy="527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t="8871" b="64575"/>
          <a:stretch>
            <a:fillRect/>
          </a:stretch>
        </p:blipFill>
        <p:spPr bwMode="auto">
          <a:xfrm rot="16200000">
            <a:off x="-91849" y="2764256"/>
            <a:ext cx="4032448" cy="1473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l="18810" t="35451" r="17905" b="54068"/>
          <a:stretch>
            <a:fillRect/>
          </a:stretch>
        </p:blipFill>
        <p:spPr bwMode="auto">
          <a:xfrm>
            <a:off x="3347864" y="1484784"/>
            <a:ext cx="3430168" cy="803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p:cNvPicPr>
            <a:picLocks noChangeAspect="1" noChangeArrowheads="1"/>
          </p:cNvPicPr>
          <p:nvPr/>
        </p:nvPicPr>
        <p:blipFill>
          <a:blip r:embed="rId7" cstate="print">
            <a:extLst>
              <a:ext uri="{28A0092B-C50C-407E-A947-70E740481C1C}">
                <a14:useLocalDpi xmlns:a14="http://schemas.microsoft.com/office/drawing/2010/main" val="0"/>
              </a:ext>
            </a:extLst>
          </a:blip>
          <a:srcRect l="18810" t="45114" r="17905" b="45222"/>
          <a:stretch>
            <a:fillRect/>
          </a:stretch>
        </p:blipFill>
        <p:spPr bwMode="auto">
          <a:xfrm>
            <a:off x="3347864" y="2387577"/>
            <a:ext cx="3426809" cy="739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p:cNvPicPr>
            <a:picLocks noChangeAspect="1" noChangeArrowheads="1"/>
          </p:cNvPicPr>
          <p:nvPr/>
        </p:nvPicPr>
        <p:blipFill>
          <a:blip r:embed="rId8" cstate="print">
            <a:extLst>
              <a:ext uri="{28A0092B-C50C-407E-A947-70E740481C1C}">
                <a14:useLocalDpi xmlns:a14="http://schemas.microsoft.com/office/drawing/2010/main" val="0"/>
              </a:ext>
            </a:extLst>
          </a:blip>
          <a:srcRect l="18810" t="54796" r="17905" b="35541"/>
          <a:stretch>
            <a:fillRect/>
          </a:stretch>
        </p:blipFill>
        <p:spPr bwMode="auto">
          <a:xfrm>
            <a:off x="3347864" y="3227056"/>
            <a:ext cx="3454639" cy="714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
          <p:cNvPicPr>
            <a:picLocks noChangeAspect="1" noChangeArrowheads="1"/>
          </p:cNvPicPr>
          <p:nvPr/>
        </p:nvPicPr>
        <p:blipFill>
          <a:blip r:embed="rId9" cstate="print">
            <a:extLst>
              <a:ext uri="{28A0092B-C50C-407E-A947-70E740481C1C}">
                <a14:useLocalDpi xmlns:a14="http://schemas.microsoft.com/office/drawing/2010/main" val="0"/>
              </a:ext>
            </a:extLst>
          </a:blip>
          <a:srcRect l="18810" t="64459" r="17905" b="26677"/>
          <a:stretch>
            <a:fillRect/>
          </a:stretch>
        </p:blipFill>
        <p:spPr bwMode="auto">
          <a:xfrm>
            <a:off x="3350475" y="4019610"/>
            <a:ext cx="3452028" cy="745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1"/>
          <p:cNvPicPr>
            <a:picLocks noChangeAspect="1" noChangeArrowheads="1"/>
          </p:cNvPicPr>
          <p:nvPr/>
        </p:nvPicPr>
        <p:blipFill>
          <a:blip r:embed="rId10" cstate="print">
            <a:extLst>
              <a:ext uri="{28A0092B-C50C-407E-A947-70E740481C1C}">
                <a14:useLocalDpi xmlns:a14="http://schemas.microsoft.com/office/drawing/2010/main" val="0"/>
              </a:ext>
            </a:extLst>
          </a:blip>
          <a:srcRect l="18810" t="73323" r="28758" b="16196"/>
          <a:stretch>
            <a:fillRect/>
          </a:stretch>
        </p:blipFill>
        <p:spPr bwMode="auto">
          <a:xfrm>
            <a:off x="3316837" y="4843117"/>
            <a:ext cx="3457836" cy="768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9376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797" y="1636659"/>
            <a:ext cx="2161217" cy="172791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3065240" y="1637775"/>
            <a:ext cx="5178358" cy="1532727"/>
          </a:xfrm>
          <a:prstGeom prst="rect">
            <a:avLst/>
          </a:prstGeom>
          <a:noFill/>
        </p:spPr>
        <p:txBody>
          <a:bodyPr wrap="square" rtlCol="0">
            <a:spAutoFit/>
          </a:bodyPr>
          <a:lstStyle/>
          <a:p>
            <a:pPr eaLnBrk="0" hangingPunct="0">
              <a:spcBef>
                <a:spcPct val="30000"/>
              </a:spcBef>
            </a:pPr>
            <a:r>
              <a:rPr lang="en-GB" sz="2600" b="0" dirty="0">
                <a:solidFill>
                  <a:schemeClr val="tx1"/>
                </a:solidFill>
                <a:latin typeface="+mn-lt"/>
                <a:ea typeface="Tahoma" panose="020B0604030504040204" pitchFamily="34" charset="0"/>
                <a:cs typeface="Tahoma" panose="020B0604030504040204" pitchFamily="34" charset="0"/>
              </a:rPr>
              <a:t>Keeping Dogs Under Control</a:t>
            </a:r>
          </a:p>
          <a:p>
            <a:pPr eaLnBrk="0" hangingPunct="0">
              <a:spcBef>
                <a:spcPct val="30000"/>
              </a:spcBef>
            </a:pPr>
            <a:endParaRPr lang="en-GB" sz="2600" b="0" dirty="0">
              <a:solidFill>
                <a:srgbClr val="3333FF"/>
              </a:solidFill>
              <a:latin typeface="+mn-lt"/>
              <a:ea typeface="Tahoma" panose="020B0604030504040204" pitchFamily="34" charset="0"/>
              <a:cs typeface="Tahoma" panose="020B0604030504040204" pitchFamily="34" charset="0"/>
            </a:endParaRPr>
          </a:p>
          <a:p>
            <a:pPr eaLnBrk="0" hangingPunct="0">
              <a:spcBef>
                <a:spcPct val="30000"/>
              </a:spcBef>
            </a:pPr>
            <a:r>
              <a:rPr lang="en-GB" sz="2600" b="0" dirty="0">
                <a:solidFill>
                  <a:srgbClr val="3333FF"/>
                </a:solidFill>
                <a:latin typeface="+mn-lt"/>
                <a:ea typeface="Tahoma" panose="020B0604030504040204" pitchFamily="34" charset="0"/>
                <a:cs typeface="Tahoma" panose="020B0604030504040204" pitchFamily="34" charset="0"/>
              </a:rPr>
              <a:t>Section 3 Dangerous Dogs Act 1991</a:t>
            </a:r>
          </a:p>
        </p:txBody>
      </p:sp>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7118" y="3789040"/>
            <a:ext cx="2129896" cy="185497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6" name="TextBox 5"/>
          <p:cNvSpPr txBox="1"/>
          <p:nvPr/>
        </p:nvSpPr>
        <p:spPr>
          <a:xfrm>
            <a:off x="3065240" y="3789040"/>
            <a:ext cx="5178358" cy="1932837"/>
          </a:xfrm>
          <a:prstGeom prst="rect">
            <a:avLst/>
          </a:prstGeom>
          <a:noFill/>
        </p:spPr>
        <p:txBody>
          <a:bodyPr wrap="square" rtlCol="0">
            <a:spAutoFit/>
          </a:bodyPr>
          <a:lstStyle/>
          <a:p>
            <a:pPr eaLnBrk="0" hangingPunct="0">
              <a:spcBef>
                <a:spcPct val="30000"/>
              </a:spcBef>
            </a:pPr>
            <a:r>
              <a:rPr lang="en-GB" sz="2600" b="0" dirty="0">
                <a:solidFill>
                  <a:srgbClr val="000000"/>
                </a:solidFill>
                <a:latin typeface="+mn-lt"/>
                <a:ea typeface="Tahoma" panose="020B0604030504040204" pitchFamily="34" charset="0"/>
                <a:cs typeface="Tahoma" panose="020B0604030504040204" pitchFamily="34" charset="0"/>
              </a:rPr>
              <a:t>Whether a dog is a danger to Public Safety</a:t>
            </a:r>
          </a:p>
          <a:p>
            <a:pPr eaLnBrk="0" hangingPunct="0">
              <a:spcBef>
                <a:spcPct val="30000"/>
              </a:spcBef>
            </a:pPr>
            <a:endParaRPr lang="en-GB" sz="2600" b="0" dirty="0">
              <a:solidFill>
                <a:srgbClr val="000000"/>
              </a:solidFill>
              <a:latin typeface="+mn-lt"/>
              <a:ea typeface="Tahoma" panose="020B0604030504040204" pitchFamily="34" charset="0"/>
              <a:cs typeface="Tahoma" panose="020B0604030504040204" pitchFamily="34" charset="0"/>
            </a:endParaRPr>
          </a:p>
          <a:p>
            <a:pPr eaLnBrk="0" hangingPunct="0">
              <a:spcBef>
                <a:spcPct val="30000"/>
              </a:spcBef>
            </a:pPr>
            <a:r>
              <a:rPr lang="en-GB" sz="2600" b="0" dirty="0">
                <a:solidFill>
                  <a:srgbClr val="3333FF"/>
                </a:solidFill>
                <a:latin typeface="+mn-lt"/>
                <a:ea typeface="Tahoma" panose="020B0604030504040204" pitchFamily="34" charset="0"/>
                <a:cs typeface="Tahoma" panose="020B0604030504040204" pitchFamily="34" charset="0"/>
              </a:rPr>
              <a:t>Section 4 Dangerous Dogs Act 1991</a:t>
            </a:r>
          </a:p>
        </p:txBody>
      </p:sp>
      <p:sp>
        <p:nvSpPr>
          <p:cNvPr id="7" name="TextBox 6"/>
          <p:cNvSpPr txBox="1"/>
          <p:nvPr/>
        </p:nvSpPr>
        <p:spPr>
          <a:xfrm>
            <a:off x="539552" y="494901"/>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Dangerous Dogs and Anti-Social Behaviour</a:t>
            </a:r>
            <a:endParaRPr lang="en-GB" sz="2800" b="1" dirty="0">
              <a:solidFill>
                <a:schemeClr val="bg1"/>
              </a:solidFill>
            </a:endParaRPr>
          </a:p>
        </p:txBody>
      </p:sp>
    </p:spTree>
    <p:extLst>
      <p:ext uri="{BB962C8B-B14F-4D97-AF65-F5344CB8AC3E}">
        <p14:creationId xmlns:p14="http://schemas.microsoft.com/office/powerpoint/2010/main" val="344978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99992" y="1424932"/>
            <a:ext cx="3484830" cy="2352260"/>
          </a:xfrm>
          <a:prstGeom prst="rect">
            <a:avLst/>
          </a:prstGeom>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43608" y="1049307"/>
            <a:ext cx="2952328" cy="2727885"/>
          </a:xfrm>
          <a:prstGeom prst="rect">
            <a:avLst/>
          </a:prstGeom>
        </p:spPr>
      </p:pic>
      <p:sp>
        <p:nvSpPr>
          <p:cNvPr id="5" name="TextBox 4"/>
          <p:cNvSpPr txBox="1"/>
          <p:nvPr/>
        </p:nvSpPr>
        <p:spPr>
          <a:xfrm>
            <a:off x="901004" y="5013176"/>
            <a:ext cx="7197975" cy="492443"/>
          </a:xfrm>
          <a:prstGeom prst="rect">
            <a:avLst/>
          </a:prstGeom>
          <a:solidFill>
            <a:schemeClr val="accent1">
              <a:lumMod val="20000"/>
              <a:lumOff val="80000"/>
            </a:schemeClr>
          </a:solidFill>
        </p:spPr>
        <p:txBody>
          <a:bodyPr wrap="square" rtlCol="0">
            <a:spAutoFit/>
          </a:bodyPr>
          <a:lstStyle/>
          <a:p>
            <a:pPr eaLnBrk="0" hangingPunct="0">
              <a:spcBef>
                <a:spcPct val="30000"/>
              </a:spcBef>
            </a:pPr>
            <a:r>
              <a:rPr lang="en-GB" sz="2600" dirty="0" smtClean="0">
                <a:solidFill>
                  <a:srgbClr val="002060"/>
                </a:solidFill>
                <a:latin typeface="+mn-lt"/>
                <a:ea typeface="Tahoma" panose="020B0604030504040204" pitchFamily="34" charset="0"/>
                <a:cs typeface="Tahoma" panose="020B0604030504040204" pitchFamily="34" charset="0"/>
              </a:rPr>
              <a:t>Clean Neighbourhoods and Environment Act 2005</a:t>
            </a:r>
            <a:endParaRPr lang="en-GB" sz="2600" dirty="0">
              <a:solidFill>
                <a:srgbClr val="002060"/>
              </a:solidFill>
              <a:latin typeface="+mn-lt"/>
              <a:ea typeface="Tahoma" panose="020B0604030504040204" pitchFamily="34" charset="0"/>
              <a:cs typeface="Tahoma" panose="020B0604030504040204" pitchFamily="34" charset="0"/>
            </a:endParaRPr>
          </a:p>
        </p:txBody>
      </p:sp>
      <p:sp>
        <p:nvSpPr>
          <p:cNvPr id="6" name="TextBox 5"/>
          <p:cNvSpPr txBox="1"/>
          <p:nvPr/>
        </p:nvSpPr>
        <p:spPr>
          <a:xfrm>
            <a:off x="632656" y="4018715"/>
            <a:ext cx="8392984" cy="492443"/>
          </a:xfrm>
          <a:prstGeom prst="rect">
            <a:avLst/>
          </a:prstGeom>
          <a:noFill/>
        </p:spPr>
        <p:txBody>
          <a:bodyPr wrap="square" rtlCol="0">
            <a:spAutoFit/>
          </a:bodyPr>
          <a:lstStyle/>
          <a:p>
            <a:pPr algn="l" eaLnBrk="0" hangingPunct="0">
              <a:spcBef>
                <a:spcPct val="30000"/>
              </a:spcBef>
            </a:pPr>
            <a:r>
              <a:rPr lang="en-GB" sz="2600" b="0" dirty="0" smtClean="0">
                <a:solidFill>
                  <a:schemeClr val="tx1"/>
                </a:solidFill>
                <a:latin typeface="+mn-lt"/>
                <a:ea typeface="Tahoma" panose="020B0604030504040204" pitchFamily="34" charset="0"/>
                <a:cs typeface="Tahoma" panose="020B0604030504040204" pitchFamily="34" charset="0"/>
              </a:rPr>
              <a:t>Local authorities can apply for a DCO to cover public places.</a:t>
            </a:r>
            <a:endParaRPr lang="en-GB" sz="2600" b="0" dirty="0">
              <a:solidFill>
                <a:schemeClr val="tx1"/>
              </a:solidFill>
              <a:latin typeface="+mn-lt"/>
              <a:ea typeface="Tahoma" panose="020B0604030504040204" pitchFamily="34" charset="0"/>
              <a:cs typeface="Tahoma" panose="020B0604030504040204" pitchFamily="34" charset="0"/>
            </a:endParaRPr>
          </a:p>
        </p:txBody>
      </p:sp>
      <p:sp>
        <p:nvSpPr>
          <p:cNvPr id="7" name="TextBox 6"/>
          <p:cNvSpPr txBox="1"/>
          <p:nvPr/>
        </p:nvSpPr>
        <p:spPr>
          <a:xfrm>
            <a:off x="559633" y="188640"/>
            <a:ext cx="8045422"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Dog Control Orders</a:t>
            </a:r>
            <a:endParaRPr lang="en-GB" sz="2800" b="1" dirty="0">
              <a:solidFill>
                <a:schemeClr val="bg1"/>
              </a:solidFill>
            </a:endParaRPr>
          </a:p>
        </p:txBody>
      </p:sp>
    </p:spTree>
    <p:extLst>
      <p:ext uri="{BB962C8B-B14F-4D97-AF65-F5344CB8AC3E}">
        <p14:creationId xmlns:p14="http://schemas.microsoft.com/office/powerpoint/2010/main" val="1294288932"/>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1979712" y="1340768"/>
            <a:ext cx="5429909" cy="3960440"/>
          </a:xfrm>
          <a:prstGeom prst="rect">
            <a:avLst/>
          </a:prstGeom>
        </p:spPr>
      </p:pic>
    </p:spTree>
    <p:extLst>
      <p:ext uri="{BB962C8B-B14F-4D97-AF65-F5344CB8AC3E}">
        <p14:creationId xmlns:p14="http://schemas.microsoft.com/office/powerpoint/2010/main" val="30797172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26575</TotalTime>
  <Words>10420</Words>
  <Application>Microsoft Office PowerPoint</Application>
  <PresentationFormat>On-screen Show (4:3)</PresentationFormat>
  <Paragraphs>889</Paragraphs>
  <Slides>44</Slides>
  <Notes>44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44</vt:i4>
      </vt:variant>
    </vt:vector>
  </HeadingPairs>
  <TitlesOfParts>
    <vt:vector size="55" baseType="lpstr">
      <vt:lpstr>ＭＳ Ｐゴシック</vt:lpstr>
      <vt:lpstr>Arial</vt:lpstr>
      <vt:lpstr>Calibri</vt:lpstr>
      <vt:lpstr>Calibri Light</vt:lpstr>
      <vt:lpstr>Cambria</vt:lpstr>
      <vt:lpstr>Microsoft Sans Serif</vt:lpstr>
      <vt:lpstr>Tahoma</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Jones,Sarah swp5354</cp:lastModifiedBy>
  <cp:revision>558</cp:revision>
  <cp:lastPrinted>2018-02-27T15:48:05Z</cp:lastPrinted>
  <dcterms:created xsi:type="dcterms:W3CDTF">2010-07-02T08:46:54Z</dcterms:created>
  <dcterms:modified xsi:type="dcterms:W3CDTF">2019-04-23T07:51:29Z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8b78bdb0-e076-43fb-a761-ab28b044b3ab</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