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1"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93" autoAdjust="0"/>
    <p:restoredTop sz="94660"/>
  </p:normalViewPr>
  <p:slideViewPr>
    <p:cSldViewPr snapToGrid="0">
      <p:cViewPr varScale="1">
        <p:scale>
          <a:sx n="101" d="100"/>
          <a:sy n="101" d="100"/>
        </p:scale>
        <p:origin x="252" y="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diagrams/_rels/data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3CD65DA-34C2-4491-9330-8AF650C351AF}"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BCA2F8E0-995D-40DE-AF18-6AB387B63311}">
      <dgm:prSet custT="1"/>
      <dgm:spPr/>
      <dgm:t>
        <a:bodyPr/>
        <a:lstStyle/>
        <a:p>
          <a:pPr>
            <a:lnSpc>
              <a:spcPct val="100000"/>
            </a:lnSpc>
          </a:pPr>
          <a:r>
            <a:rPr lang="en-US" sz="1400" dirty="0">
              <a:latin typeface="Arial" panose="020B0604020202020204" pitchFamily="34" charset="0"/>
              <a:cs typeface="Arial" panose="020B0604020202020204" pitchFamily="34" charset="0"/>
            </a:rPr>
            <a:t>Celebrity endorsements can boost brand associations, credibility, and emotional appeal, especially when their public persona matches the brand’s personality (Jun et al., 2023).</a:t>
          </a:r>
        </a:p>
      </dgm:t>
    </dgm:pt>
    <dgm:pt modelId="{5F26B324-9172-4E97-8545-4BAAC12908AC}" type="parTrans" cxnId="{9B9B01D1-AA14-4A90-8D75-9EF5CC1C62A7}">
      <dgm:prSet/>
      <dgm:spPr/>
      <dgm:t>
        <a:bodyPr/>
        <a:lstStyle/>
        <a:p>
          <a:endParaRPr lang="en-US"/>
        </a:p>
      </dgm:t>
    </dgm:pt>
    <dgm:pt modelId="{58AB5B21-5411-4FF9-B4F9-49B572615DC0}" type="sibTrans" cxnId="{9B9B01D1-AA14-4A90-8D75-9EF5CC1C62A7}">
      <dgm:prSet/>
      <dgm:spPr/>
      <dgm:t>
        <a:bodyPr/>
        <a:lstStyle/>
        <a:p>
          <a:endParaRPr lang="en-US"/>
        </a:p>
      </dgm:t>
    </dgm:pt>
    <dgm:pt modelId="{A0F7C256-A707-404B-A25F-C498A5F9D80C}">
      <dgm:prSet custT="1"/>
      <dgm:spPr/>
      <dgm:t>
        <a:bodyPr/>
        <a:lstStyle/>
        <a:p>
          <a:pPr>
            <a:lnSpc>
              <a:spcPct val="100000"/>
            </a:lnSpc>
          </a:pPr>
          <a:r>
            <a:rPr lang="en-US" sz="1400" dirty="0">
              <a:latin typeface="Arial" panose="020B0604020202020204" pitchFamily="34" charset="0"/>
              <a:cs typeface="Arial" panose="020B0604020202020204" pitchFamily="34" charset="0"/>
            </a:rPr>
            <a:t>Studies note that endorsements are only effective when consumers deem them authentic and relevant; inaccurate partnerships decrease consumer trust (Ambroise and Albert, 2020).</a:t>
          </a:r>
        </a:p>
      </dgm:t>
    </dgm:pt>
    <dgm:pt modelId="{29F957BA-EB3A-4B26-8072-5CF6D8DC0BAE}" type="parTrans" cxnId="{081AD33F-EF75-4A78-8577-BFB3C0BC148F}">
      <dgm:prSet/>
      <dgm:spPr/>
      <dgm:t>
        <a:bodyPr/>
        <a:lstStyle/>
        <a:p>
          <a:endParaRPr lang="en-US"/>
        </a:p>
      </dgm:t>
    </dgm:pt>
    <dgm:pt modelId="{38C3B0FD-8638-4CC0-B950-2680D45DF0D9}" type="sibTrans" cxnId="{081AD33F-EF75-4A78-8577-BFB3C0BC148F}">
      <dgm:prSet/>
      <dgm:spPr/>
      <dgm:t>
        <a:bodyPr/>
        <a:lstStyle/>
        <a:p>
          <a:endParaRPr lang="en-US"/>
        </a:p>
      </dgm:t>
    </dgm:pt>
    <dgm:pt modelId="{D1283DAB-230D-43F3-99A6-B0A21193941E}">
      <dgm:prSet custT="1"/>
      <dgm:spPr/>
      <dgm:t>
        <a:bodyPr/>
        <a:lstStyle/>
        <a:p>
          <a:pPr>
            <a:lnSpc>
              <a:spcPct val="100000"/>
            </a:lnSpc>
          </a:pPr>
          <a:r>
            <a:rPr lang="en-US" sz="1400" dirty="0">
              <a:latin typeface="Arial" panose="020B0604020202020204" pitchFamily="34" charset="0"/>
              <a:cs typeface="Arial" panose="020B0604020202020204" pitchFamily="34" charset="0"/>
            </a:rPr>
            <a:t>Furthermore, the kind of celebrity used, such as traditional celebrities or social media influencers  shapes how consumers interpret the campaign’s message (Zhou et al., 2024).</a:t>
          </a:r>
        </a:p>
      </dgm:t>
    </dgm:pt>
    <dgm:pt modelId="{98B1EDE9-5238-4D58-9720-80E9B277670C}" type="parTrans" cxnId="{26F7534D-020B-4E33-9FE2-C3BE59B4E2D9}">
      <dgm:prSet/>
      <dgm:spPr/>
      <dgm:t>
        <a:bodyPr/>
        <a:lstStyle/>
        <a:p>
          <a:endParaRPr lang="en-US"/>
        </a:p>
      </dgm:t>
    </dgm:pt>
    <dgm:pt modelId="{8C86170C-FCCB-4E2E-9A09-AACC0098D53B}" type="sibTrans" cxnId="{26F7534D-020B-4E33-9FE2-C3BE59B4E2D9}">
      <dgm:prSet/>
      <dgm:spPr/>
      <dgm:t>
        <a:bodyPr/>
        <a:lstStyle/>
        <a:p>
          <a:endParaRPr lang="en-US"/>
        </a:p>
      </dgm:t>
    </dgm:pt>
    <dgm:pt modelId="{13C3E556-7F69-4419-B7BD-9E1C601C06BF}">
      <dgm:prSet custT="1"/>
      <dgm:spPr/>
      <dgm:t>
        <a:bodyPr/>
        <a:lstStyle/>
        <a:p>
          <a:pPr>
            <a:lnSpc>
              <a:spcPct val="100000"/>
            </a:lnSpc>
          </a:pPr>
          <a:r>
            <a:rPr lang="en-US" sz="1400" dirty="0">
              <a:latin typeface="Arial" panose="020B0604020202020204" pitchFamily="34" charset="0"/>
              <a:cs typeface="Arial" panose="020B0604020202020204" pitchFamily="34" charset="0"/>
            </a:rPr>
            <a:t>In summary, celebrity endorsement continues to be a tactical mechanism for working towards the formation of consumer attitudes and reinforcing brand identification (Nautiyal, 2023).</a:t>
          </a:r>
        </a:p>
      </dgm:t>
    </dgm:pt>
    <dgm:pt modelId="{225B5D3C-5F9A-4CEE-9777-9E27797D3AF7}" type="parTrans" cxnId="{3D3B33E8-6B32-462F-8C53-75E9CEA05829}">
      <dgm:prSet/>
      <dgm:spPr/>
      <dgm:t>
        <a:bodyPr/>
        <a:lstStyle/>
        <a:p>
          <a:endParaRPr lang="en-US"/>
        </a:p>
      </dgm:t>
    </dgm:pt>
    <dgm:pt modelId="{70FCCEF4-3E1A-49E3-9F3E-A2E25140943D}" type="sibTrans" cxnId="{3D3B33E8-6B32-462F-8C53-75E9CEA05829}">
      <dgm:prSet/>
      <dgm:spPr/>
      <dgm:t>
        <a:bodyPr/>
        <a:lstStyle/>
        <a:p>
          <a:endParaRPr lang="en-US"/>
        </a:p>
      </dgm:t>
    </dgm:pt>
    <dgm:pt modelId="{C3D66B75-E006-4E9D-AD82-0992052E2B59}" type="pres">
      <dgm:prSet presAssocID="{03CD65DA-34C2-4491-9330-8AF650C351AF}" presName="root" presStyleCnt="0">
        <dgm:presLayoutVars>
          <dgm:dir/>
          <dgm:resizeHandles val="exact"/>
        </dgm:presLayoutVars>
      </dgm:prSet>
      <dgm:spPr/>
    </dgm:pt>
    <dgm:pt modelId="{B37EFDD3-1DC7-47F9-999C-590E6AA4A71E}" type="pres">
      <dgm:prSet presAssocID="{BCA2F8E0-995D-40DE-AF18-6AB387B63311}" presName="compNode" presStyleCnt="0"/>
      <dgm:spPr/>
    </dgm:pt>
    <dgm:pt modelId="{B8394EEC-8226-4D6B-A47D-6E843388613A}" type="pres">
      <dgm:prSet presAssocID="{BCA2F8E0-995D-40DE-AF18-6AB387B63311}" presName="bgRect" presStyleLbl="bgShp" presStyleIdx="0" presStyleCnt="4"/>
      <dgm:spPr/>
    </dgm:pt>
    <dgm:pt modelId="{3FE3B6FB-D2EC-427E-B4BD-D415C8BAB7A2}" type="pres">
      <dgm:prSet presAssocID="{BCA2F8E0-995D-40DE-AF18-6AB387B63311}"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Video camera"/>
        </a:ext>
      </dgm:extLst>
    </dgm:pt>
    <dgm:pt modelId="{A7557591-5D5B-4483-A8E9-7C1338F7BB83}" type="pres">
      <dgm:prSet presAssocID="{BCA2F8E0-995D-40DE-AF18-6AB387B63311}" presName="spaceRect" presStyleCnt="0"/>
      <dgm:spPr/>
    </dgm:pt>
    <dgm:pt modelId="{E8E4CEA1-A988-4E97-99AB-BC284D5BA390}" type="pres">
      <dgm:prSet presAssocID="{BCA2F8E0-995D-40DE-AF18-6AB387B63311}" presName="parTx" presStyleLbl="revTx" presStyleIdx="0" presStyleCnt="4">
        <dgm:presLayoutVars>
          <dgm:chMax val="0"/>
          <dgm:chPref val="0"/>
        </dgm:presLayoutVars>
      </dgm:prSet>
      <dgm:spPr/>
    </dgm:pt>
    <dgm:pt modelId="{C5CD37FF-D1D8-4E97-981A-183D1EC892B3}" type="pres">
      <dgm:prSet presAssocID="{58AB5B21-5411-4FF9-B4F9-49B572615DC0}" presName="sibTrans" presStyleCnt="0"/>
      <dgm:spPr/>
    </dgm:pt>
    <dgm:pt modelId="{1E96C062-924D-4262-B604-94FD1D300CE5}" type="pres">
      <dgm:prSet presAssocID="{A0F7C256-A707-404B-A25F-C498A5F9D80C}" presName="compNode" presStyleCnt="0"/>
      <dgm:spPr/>
    </dgm:pt>
    <dgm:pt modelId="{5A023FEF-662F-4410-8B7E-DBC8502A88C4}" type="pres">
      <dgm:prSet presAssocID="{A0F7C256-A707-404B-A25F-C498A5F9D80C}" presName="bgRect" presStyleLbl="bgShp" presStyleIdx="1" presStyleCnt="4"/>
      <dgm:spPr/>
    </dgm:pt>
    <dgm:pt modelId="{7AFC0438-EE32-422F-93B4-2A4288B32EAB}" type="pres">
      <dgm:prSet presAssocID="{A0F7C256-A707-404B-A25F-C498A5F9D80C}"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Quotes"/>
        </a:ext>
      </dgm:extLst>
    </dgm:pt>
    <dgm:pt modelId="{06B2C2C9-2320-4938-A948-367A15D67FD5}" type="pres">
      <dgm:prSet presAssocID="{A0F7C256-A707-404B-A25F-C498A5F9D80C}" presName="spaceRect" presStyleCnt="0"/>
      <dgm:spPr/>
    </dgm:pt>
    <dgm:pt modelId="{5754E949-C981-4B9B-B602-4489C78641AE}" type="pres">
      <dgm:prSet presAssocID="{A0F7C256-A707-404B-A25F-C498A5F9D80C}" presName="parTx" presStyleLbl="revTx" presStyleIdx="1" presStyleCnt="4">
        <dgm:presLayoutVars>
          <dgm:chMax val="0"/>
          <dgm:chPref val="0"/>
        </dgm:presLayoutVars>
      </dgm:prSet>
      <dgm:spPr/>
    </dgm:pt>
    <dgm:pt modelId="{BC065AAE-C10A-44C3-8F6B-4DFB75C84267}" type="pres">
      <dgm:prSet presAssocID="{38C3B0FD-8638-4CC0-B950-2680D45DF0D9}" presName="sibTrans" presStyleCnt="0"/>
      <dgm:spPr/>
    </dgm:pt>
    <dgm:pt modelId="{D4AA428F-AC5F-4963-A448-2F4D7B5D0080}" type="pres">
      <dgm:prSet presAssocID="{D1283DAB-230D-43F3-99A6-B0A21193941E}" presName="compNode" presStyleCnt="0"/>
      <dgm:spPr/>
    </dgm:pt>
    <dgm:pt modelId="{3BBC1D5A-D101-48EC-8759-08844A836851}" type="pres">
      <dgm:prSet presAssocID="{D1283DAB-230D-43F3-99A6-B0A21193941E}" presName="bgRect" presStyleLbl="bgShp" presStyleIdx="2" presStyleCnt="4"/>
      <dgm:spPr/>
    </dgm:pt>
    <dgm:pt modelId="{61FBF9AF-6A7A-4888-8433-83DA60B5A7B1}" type="pres">
      <dgm:prSet presAssocID="{D1283DAB-230D-43F3-99A6-B0A21193941E}"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Marketing"/>
        </a:ext>
      </dgm:extLst>
    </dgm:pt>
    <dgm:pt modelId="{92A84BC2-678D-42AD-88E8-439217EFB908}" type="pres">
      <dgm:prSet presAssocID="{D1283DAB-230D-43F3-99A6-B0A21193941E}" presName="spaceRect" presStyleCnt="0"/>
      <dgm:spPr/>
    </dgm:pt>
    <dgm:pt modelId="{77E8893B-FB6F-48C5-A4D9-B890DE36A714}" type="pres">
      <dgm:prSet presAssocID="{D1283DAB-230D-43F3-99A6-B0A21193941E}" presName="parTx" presStyleLbl="revTx" presStyleIdx="2" presStyleCnt="4">
        <dgm:presLayoutVars>
          <dgm:chMax val="0"/>
          <dgm:chPref val="0"/>
        </dgm:presLayoutVars>
      </dgm:prSet>
      <dgm:spPr/>
    </dgm:pt>
    <dgm:pt modelId="{3ADD378A-F0A9-4759-9D8E-1A1062FD1BCC}" type="pres">
      <dgm:prSet presAssocID="{8C86170C-FCCB-4E2E-9A09-AACC0098D53B}" presName="sibTrans" presStyleCnt="0"/>
      <dgm:spPr/>
    </dgm:pt>
    <dgm:pt modelId="{B5740600-DC78-4783-85F0-1AB30E99B957}" type="pres">
      <dgm:prSet presAssocID="{13C3E556-7F69-4419-B7BD-9E1C601C06BF}" presName="compNode" presStyleCnt="0"/>
      <dgm:spPr/>
    </dgm:pt>
    <dgm:pt modelId="{F6AF1B90-890C-4236-8648-21125756ECA8}" type="pres">
      <dgm:prSet presAssocID="{13C3E556-7F69-4419-B7BD-9E1C601C06BF}" presName="bgRect" presStyleLbl="bgShp" presStyleIdx="3" presStyleCnt="4"/>
      <dgm:spPr/>
    </dgm:pt>
    <dgm:pt modelId="{3F71E743-1A3D-400A-BB47-B8DD433D7ED8}" type="pres">
      <dgm:prSet presAssocID="{13C3E556-7F69-4419-B7BD-9E1C601C06BF}"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Tug boat"/>
        </a:ext>
      </dgm:extLst>
    </dgm:pt>
    <dgm:pt modelId="{DB3199D4-58A9-4C6F-B7ED-00AA2548307F}" type="pres">
      <dgm:prSet presAssocID="{13C3E556-7F69-4419-B7BD-9E1C601C06BF}" presName="spaceRect" presStyleCnt="0"/>
      <dgm:spPr/>
    </dgm:pt>
    <dgm:pt modelId="{FA6AD7FA-50F8-4590-91C8-C6076DDADDAB}" type="pres">
      <dgm:prSet presAssocID="{13C3E556-7F69-4419-B7BD-9E1C601C06BF}" presName="parTx" presStyleLbl="revTx" presStyleIdx="3" presStyleCnt="4">
        <dgm:presLayoutVars>
          <dgm:chMax val="0"/>
          <dgm:chPref val="0"/>
        </dgm:presLayoutVars>
      </dgm:prSet>
      <dgm:spPr/>
    </dgm:pt>
  </dgm:ptLst>
  <dgm:cxnLst>
    <dgm:cxn modelId="{0BEF5E1F-0C2F-4CA4-AED0-3050EE540A7A}" type="presOf" srcId="{03CD65DA-34C2-4491-9330-8AF650C351AF}" destId="{C3D66B75-E006-4E9D-AD82-0992052E2B59}" srcOrd="0" destOrd="0" presId="urn:microsoft.com/office/officeart/2018/2/layout/IconVerticalSolidList"/>
    <dgm:cxn modelId="{081AD33F-EF75-4A78-8577-BFB3C0BC148F}" srcId="{03CD65DA-34C2-4491-9330-8AF650C351AF}" destId="{A0F7C256-A707-404B-A25F-C498A5F9D80C}" srcOrd="1" destOrd="0" parTransId="{29F957BA-EB3A-4B26-8072-5CF6D8DC0BAE}" sibTransId="{38C3B0FD-8638-4CC0-B950-2680D45DF0D9}"/>
    <dgm:cxn modelId="{26F7534D-020B-4E33-9FE2-C3BE59B4E2D9}" srcId="{03CD65DA-34C2-4491-9330-8AF650C351AF}" destId="{D1283DAB-230D-43F3-99A6-B0A21193941E}" srcOrd="2" destOrd="0" parTransId="{98B1EDE9-5238-4D58-9720-80E9B277670C}" sibTransId="{8C86170C-FCCB-4E2E-9A09-AACC0098D53B}"/>
    <dgm:cxn modelId="{8C9A8F8C-48C9-48FF-90BD-D5DA2308C03F}" type="presOf" srcId="{BCA2F8E0-995D-40DE-AF18-6AB387B63311}" destId="{E8E4CEA1-A988-4E97-99AB-BC284D5BA390}" srcOrd="0" destOrd="0" presId="urn:microsoft.com/office/officeart/2018/2/layout/IconVerticalSolidList"/>
    <dgm:cxn modelId="{A1BB1E9E-C695-4C29-B190-6BA0E13F1803}" type="presOf" srcId="{D1283DAB-230D-43F3-99A6-B0A21193941E}" destId="{77E8893B-FB6F-48C5-A4D9-B890DE36A714}" srcOrd="0" destOrd="0" presId="urn:microsoft.com/office/officeart/2018/2/layout/IconVerticalSolidList"/>
    <dgm:cxn modelId="{F4B1A8B7-5243-4218-8BD7-D489B477D4A9}" type="presOf" srcId="{A0F7C256-A707-404B-A25F-C498A5F9D80C}" destId="{5754E949-C981-4B9B-B602-4489C78641AE}" srcOrd="0" destOrd="0" presId="urn:microsoft.com/office/officeart/2018/2/layout/IconVerticalSolidList"/>
    <dgm:cxn modelId="{400DAABA-0B29-4D87-8EF1-2C32A01FEEF9}" type="presOf" srcId="{13C3E556-7F69-4419-B7BD-9E1C601C06BF}" destId="{FA6AD7FA-50F8-4590-91C8-C6076DDADDAB}" srcOrd="0" destOrd="0" presId="urn:microsoft.com/office/officeart/2018/2/layout/IconVerticalSolidList"/>
    <dgm:cxn modelId="{9B9B01D1-AA14-4A90-8D75-9EF5CC1C62A7}" srcId="{03CD65DA-34C2-4491-9330-8AF650C351AF}" destId="{BCA2F8E0-995D-40DE-AF18-6AB387B63311}" srcOrd="0" destOrd="0" parTransId="{5F26B324-9172-4E97-8545-4BAAC12908AC}" sibTransId="{58AB5B21-5411-4FF9-B4F9-49B572615DC0}"/>
    <dgm:cxn modelId="{3D3B33E8-6B32-462F-8C53-75E9CEA05829}" srcId="{03CD65DA-34C2-4491-9330-8AF650C351AF}" destId="{13C3E556-7F69-4419-B7BD-9E1C601C06BF}" srcOrd="3" destOrd="0" parTransId="{225B5D3C-5F9A-4CEE-9777-9E27797D3AF7}" sibTransId="{70FCCEF4-3E1A-49E3-9F3E-A2E25140943D}"/>
    <dgm:cxn modelId="{D3BD9AFB-3D70-49C1-A41E-DD5D374A2973}" type="presParOf" srcId="{C3D66B75-E006-4E9D-AD82-0992052E2B59}" destId="{B37EFDD3-1DC7-47F9-999C-590E6AA4A71E}" srcOrd="0" destOrd="0" presId="urn:microsoft.com/office/officeart/2018/2/layout/IconVerticalSolidList"/>
    <dgm:cxn modelId="{DBBFF19F-1E01-4004-A338-41E8D7BBCB48}" type="presParOf" srcId="{B37EFDD3-1DC7-47F9-999C-590E6AA4A71E}" destId="{B8394EEC-8226-4D6B-A47D-6E843388613A}" srcOrd="0" destOrd="0" presId="urn:microsoft.com/office/officeart/2018/2/layout/IconVerticalSolidList"/>
    <dgm:cxn modelId="{9BCB9F0F-B6D9-4913-A6C8-69F6867CE2B2}" type="presParOf" srcId="{B37EFDD3-1DC7-47F9-999C-590E6AA4A71E}" destId="{3FE3B6FB-D2EC-427E-B4BD-D415C8BAB7A2}" srcOrd="1" destOrd="0" presId="urn:microsoft.com/office/officeart/2018/2/layout/IconVerticalSolidList"/>
    <dgm:cxn modelId="{A2710356-EE9B-466E-823E-7CB8A260B290}" type="presParOf" srcId="{B37EFDD3-1DC7-47F9-999C-590E6AA4A71E}" destId="{A7557591-5D5B-4483-A8E9-7C1338F7BB83}" srcOrd="2" destOrd="0" presId="urn:microsoft.com/office/officeart/2018/2/layout/IconVerticalSolidList"/>
    <dgm:cxn modelId="{1FB6D721-BF2D-484B-912D-239EB273E33E}" type="presParOf" srcId="{B37EFDD3-1DC7-47F9-999C-590E6AA4A71E}" destId="{E8E4CEA1-A988-4E97-99AB-BC284D5BA390}" srcOrd="3" destOrd="0" presId="urn:microsoft.com/office/officeart/2018/2/layout/IconVerticalSolidList"/>
    <dgm:cxn modelId="{46BE624B-C28C-4936-B857-0C776BDD3AAE}" type="presParOf" srcId="{C3D66B75-E006-4E9D-AD82-0992052E2B59}" destId="{C5CD37FF-D1D8-4E97-981A-183D1EC892B3}" srcOrd="1" destOrd="0" presId="urn:microsoft.com/office/officeart/2018/2/layout/IconVerticalSolidList"/>
    <dgm:cxn modelId="{8E7BDDD6-F98B-48BE-B28B-B04A2A1979B8}" type="presParOf" srcId="{C3D66B75-E006-4E9D-AD82-0992052E2B59}" destId="{1E96C062-924D-4262-B604-94FD1D300CE5}" srcOrd="2" destOrd="0" presId="urn:microsoft.com/office/officeart/2018/2/layout/IconVerticalSolidList"/>
    <dgm:cxn modelId="{4FDD99C6-43EE-48A9-B7EC-FC150E605134}" type="presParOf" srcId="{1E96C062-924D-4262-B604-94FD1D300CE5}" destId="{5A023FEF-662F-4410-8B7E-DBC8502A88C4}" srcOrd="0" destOrd="0" presId="urn:microsoft.com/office/officeart/2018/2/layout/IconVerticalSolidList"/>
    <dgm:cxn modelId="{20D4CFFE-5825-4E8D-92A2-DB2DE1239913}" type="presParOf" srcId="{1E96C062-924D-4262-B604-94FD1D300CE5}" destId="{7AFC0438-EE32-422F-93B4-2A4288B32EAB}" srcOrd="1" destOrd="0" presId="urn:microsoft.com/office/officeart/2018/2/layout/IconVerticalSolidList"/>
    <dgm:cxn modelId="{905F071C-53CB-46CF-8D88-BAFC568A393E}" type="presParOf" srcId="{1E96C062-924D-4262-B604-94FD1D300CE5}" destId="{06B2C2C9-2320-4938-A948-367A15D67FD5}" srcOrd="2" destOrd="0" presId="urn:microsoft.com/office/officeart/2018/2/layout/IconVerticalSolidList"/>
    <dgm:cxn modelId="{C356C0A4-76D3-4274-8EC6-AFD52CEA1A8A}" type="presParOf" srcId="{1E96C062-924D-4262-B604-94FD1D300CE5}" destId="{5754E949-C981-4B9B-B602-4489C78641AE}" srcOrd="3" destOrd="0" presId="urn:microsoft.com/office/officeart/2018/2/layout/IconVerticalSolidList"/>
    <dgm:cxn modelId="{01ECB85D-9931-4FAF-9B0E-9B6C25AC4835}" type="presParOf" srcId="{C3D66B75-E006-4E9D-AD82-0992052E2B59}" destId="{BC065AAE-C10A-44C3-8F6B-4DFB75C84267}" srcOrd="3" destOrd="0" presId="urn:microsoft.com/office/officeart/2018/2/layout/IconVerticalSolidList"/>
    <dgm:cxn modelId="{43A97BAB-4937-42B1-BA0F-9480280F63C4}" type="presParOf" srcId="{C3D66B75-E006-4E9D-AD82-0992052E2B59}" destId="{D4AA428F-AC5F-4963-A448-2F4D7B5D0080}" srcOrd="4" destOrd="0" presId="urn:microsoft.com/office/officeart/2018/2/layout/IconVerticalSolidList"/>
    <dgm:cxn modelId="{AC3647E1-F11F-4CFD-BF0C-1C4C0C9E0348}" type="presParOf" srcId="{D4AA428F-AC5F-4963-A448-2F4D7B5D0080}" destId="{3BBC1D5A-D101-48EC-8759-08844A836851}" srcOrd="0" destOrd="0" presId="urn:microsoft.com/office/officeart/2018/2/layout/IconVerticalSolidList"/>
    <dgm:cxn modelId="{3E68EAD4-6C79-49BB-A0B6-4EA26B6D2CC8}" type="presParOf" srcId="{D4AA428F-AC5F-4963-A448-2F4D7B5D0080}" destId="{61FBF9AF-6A7A-4888-8433-83DA60B5A7B1}" srcOrd="1" destOrd="0" presId="urn:microsoft.com/office/officeart/2018/2/layout/IconVerticalSolidList"/>
    <dgm:cxn modelId="{B4340F89-449C-4000-A20A-D5E20D40C919}" type="presParOf" srcId="{D4AA428F-AC5F-4963-A448-2F4D7B5D0080}" destId="{92A84BC2-678D-42AD-88E8-439217EFB908}" srcOrd="2" destOrd="0" presId="urn:microsoft.com/office/officeart/2018/2/layout/IconVerticalSolidList"/>
    <dgm:cxn modelId="{FB4FDD7C-7080-4744-940F-A112DDEC4C07}" type="presParOf" srcId="{D4AA428F-AC5F-4963-A448-2F4D7B5D0080}" destId="{77E8893B-FB6F-48C5-A4D9-B890DE36A714}" srcOrd="3" destOrd="0" presId="urn:microsoft.com/office/officeart/2018/2/layout/IconVerticalSolidList"/>
    <dgm:cxn modelId="{22D917A9-802C-4D5F-8DCE-194D58DCBDBD}" type="presParOf" srcId="{C3D66B75-E006-4E9D-AD82-0992052E2B59}" destId="{3ADD378A-F0A9-4759-9D8E-1A1062FD1BCC}" srcOrd="5" destOrd="0" presId="urn:microsoft.com/office/officeart/2018/2/layout/IconVerticalSolidList"/>
    <dgm:cxn modelId="{A14CF126-8C83-41B8-91C3-B3D3BBE18DCF}" type="presParOf" srcId="{C3D66B75-E006-4E9D-AD82-0992052E2B59}" destId="{B5740600-DC78-4783-85F0-1AB30E99B957}" srcOrd="6" destOrd="0" presId="urn:microsoft.com/office/officeart/2018/2/layout/IconVerticalSolidList"/>
    <dgm:cxn modelId="{D6608690-3785-4E2E-A83B-3F78338F845D}" type="presParOf" srcId="{B5740600-DC78-4783-85F0-1AB30E99B957}" destId="{F6AF1B90-890C-4236-8648-21125756ECA8}" srcOrd="0" destOrd="0" presId="urn:microsoft.com/office/officeart/2018/2/layout/IconVerticalSolidList"/>
    <dgm:cxn modelId="{76565785-2F63-493D-AA68-03C2A9740C9E}" type="presParOf" srcId="{B5740600-DC78-4783-85F0-1AB30E99B957}" destId="{3F71E743-1A3D-400A-BB47-B8DD433D7ED8}" srcOrd="1" destOrd="0" presId="urn:microsoft.com/office/officeart/2018/2/layout/IconVerticalSolidList"/>
    <dgm:cxn modelId="{18C4A80E-65EE-417E-BD0D-20F3CE253AE9}" type="presParOf" srcId="{B5740600-DC78-4783-85F0-1AB30E99B957}" destId="{DB3199D4-58A9-4C6F-B7ED-00AA2548307F}" srcOrd="2" destOrd="0" presId="urn:microsoft.com/office/officeart/2018/2/layout/IconVerticalSolidList"/>
    <dgm:cxn modelId="{100AD80E-2ECE-4A53-AAE6-8D3FA52B9D1D}" type="presParOf" srcId="{B5740600-DC78-4783-85F0-1AB30E99B957}" destId="{FA6AD7FA-50F8-4590-91C8-C6076DDADDA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394EEC-8226-4D6B-A47D-6E843388613A}">
      <dsp:nvSpPr>
        <dsp:cNvPr id="0" name=""/>
        <dsp:cNvSpPr/>
      </dsp:nvSpPr>
      <dsp:spPr>
        <a:xfrm>
          <a:off x="0" y="1805"/>
          <a:ext cx="10515600" cy="91531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FE3B6FB-D2EC-427E-B4BD-D415C8BAB7A2}">
      <dsp:nvSpPr>
        <dsp:cNvPr id="0" name=""/>
        <dsp:cNvSpPr/>
      </dsp:nvSpPr>
      <dsp:spPr>
        <a:xfrm>
          <a:off x="276881" y="207750"/>
          <a:ext cx="503420" cy="50342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8E4CEA1-A988-4E97-99AB-BC284D5BA390}">
      <dsp:nvSpPr>
        <dsp:cNvPr id="0" name=""/>
        <dsp:cNvSpPr/>
      </dsp:nvSpPr>
      <dsp:spPr>
        <a:xfrm>
          <a:off x="1057183" y="1805"/>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622300">
            <a:lnSpc>
              <a:spcPct val="100000"/>
            </a:lnSpc>
            <a:spcBef>
              <a:spcPct val="0"/>
            </a:spcBef>
            <a:spcAft>
              <a:spcPct val="35000"/>
            </a:spcAft>
            <a:buNone/>
          </a:pPr>
          <a:r>
            <a:rPr lang="en-US" sz="1400" kern="1200" dirty="0">
              <a:latin typeface="Arial" panose="020B0604020202020204" pitchFamily="34" charset="0"/>
              <a:cs typeface="Arial" panose="020B0604020202020204" pitchFamily="34" charset="0"/>
            </a:rPr>
            <a:t>Celebrity endorsements can boost brand associations, credibility, and emotional appeal, especially when their public persona matches the brand’s personality (Jun et al., 2023).</a:t>
          </a:r>
        </a:p>
      </dsp:txBody>
      <dsp:txXfrm>
        <a:off x="1057183" y="1805"/>
        <a:ext cx="9458416" cy="915310"/>
      </dsp:txXfrm>
    </dsp:sp>
    <dsp:sp modelId="{5A023FEF-662F-4410-8B7E-DBC8502A88C4}">
      <dsp:nvSpPr>
        <dsp:cNvPr id="0" name=""/>
        <dsp:cNvSpPr/>
      </dsp:nvSpPr>
      <dsp:spPr>
        <a:xfrm>
          <a:off x="0" y="1145944"/>
          <a:ext cx="10515600" cy="91531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AFC0438-EE32-422F-93B4-2A4288B32EAB}">
      <dsp:nvSpPr>
        <dsp:cNvPr id="0" name=""/>
        <dsp:cNvSpPr/>
      </dsp:nvSpPr>
      <dsp:spPr>
        <a:xfrm>
          <a:off x="276881" y="1351889"/>
          <a:ext cx="503420" cy="50342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754E949-C981-4B9B-B602-4489C78641AE}">
      <dsp:nvSpPr>
        <dsp:cNvPr id="0" name=""/>
        <dsp:cNvSpPr/>
      </dsp:nvSpPr>
      <dsp:spPr>
        <a:xfrm>
          <a:off x="1057183" y="1145944"/>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622300">
            <a:lnSpc>
              <a:spcPct val="100000"/>
            </a:lnSpc>
            <a:spcBef>
              <a:spcPct val="0"/>
            </a:spcBef>
            <a:spcAft>
              <a:spcPct val="35000"/>
            </a:spcAft>
            <a:buNone/>
          </a:pPr>
          <a:r>
            <a:rPr lang="en-US" sz="1400" kern="1200" dirty="0">
              <a:latin typeface="Arial" panose="020B0604020202020204" pitchFamily="34" charset="0"/>
              <a:cs typeface="Arial" panose="020B0604020202020204" pitchFamily="34" charset="0"/>
            </a:rPr>
            <a:t>Studies note that endorsements are only effective when consumers deem them authentic and relevant; inaccurate partnerships decrease consumer trust (Ambroise and Albert, 2020).</a:t>
          </a:r>
        </a:p>
      </dsp:txBody>
      <dsp:txXfrm>
        <a:off x="1057183" y="1145944"/>
        <a:ext cx="9458416" cy="915310"/>
      </dsp:txXfrm>
    </dsp:sp>
    <dsp:sp modelId="{3BBC1D5A-D101-48EC-8759-08844A836851}">
      <dsp:nvSpPr>
        <dsp:cNvPr id="0" name=""/>
        <dsp:cNvSpPr/>
      </dsp:nvSpPr>
      <dsp:spPr>
        <a:xfrm>
          <a:off x="0" y="2290082"/>
          <a:ext cx="10515600" cy="91531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1FBF9AF-6A7A-4888-8433-83DA60B5A7B1}">
      <dsp:nvSpPr>
        <dsp:cNvPr id="0" name=""/>
        <dsp:cNvSpPr/>
      </dsp:nvSpPr>
      <dsp:spPr>
        <a:xfrm>
          <a:off x="276881" y="2496027"/>
          <a:ext cx="503420" cy="50342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E8893B-FB6F-48C5-A4D9-B890DE36A714}">
      <dsp:nvSpPr>
        <dsp:cNvPr id="0" name=""/>
        <dsp:cNvSpPr/>
      </dsp:nvSpPr>
      <dsp:spPr>
        <a:xfrm>
          <a:off x="1057183" y="2290082"/>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622300">
            <a:lnSpc>
              <a:spcPct val="100000"/>
            </a:lnSpc>
            <a:spcBef>
              <a:spcPct val="0"/>
            </a:spcBef>
            <a:spcAft>
              <a:spcPct val="35000"/>
            </a:spcAft>
            <a:buNone/>
          </a:pPr>
          <a:r>
            <a:rPr lang="en-US" sz="1400" kern="1200" dirty="0">
              <a:latin typeface="Arial" panose="020B0604020202020204" pitchFamily="34" charset="0"/>
              <a:cs typeface="Arial" panose="020B0604020202020204" pitchFamily="34" charset="0"/>
            </a:rPr>
            <a:t>Furthermore, the kind of celebrity used, such as traditional celebrities or social media influencers  shapes how consumers interpret the campaign’s message (Zhou et al., 2024).</a:t>
          </a:r>
        </a:p>
      </dsp:txBody>
      <dsp:txXfrm>
        <a:off x="1057183" y="2290082"/>
        <a:ext cx="9458416" cy="915310"/>
      </dsp:txXfrm>
    </dsp:sp>
    <dsp:sp modelId="{F6AF1B90-890C-4236-8648-21125756ECA8}">
      <dsp:nvSpPr>
        <dsp:cNvPr id="0" name=""/>
        <dsp:cNvSpPr/>
      </dsp:nvSpPr>
      <dsp:spPr>
        <a:xfrm>
          <a:off x="0" y="3434221"/>
          <a:ext cx="10515600" cy="91531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F71E743-1A3D-400A-BB47-B8DD433D7ED8}">
      <dsp:nvSpPr>
        <dsp:cNvPr id="0" name=""/>
        <dsp:cNvSpPr/>
      </dsp:nvSpPr>
      <dsp:spPr>
        <a:xfrm>
          <a:off x="276881" y="3640166"/>
          <a:ext cx="503420" cy="50342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A6AD7FA-50F8-4590-91C8-C6076DDADDAB}">
      <dsp:nvSpPr>
        <dsp:cNvPr id="0" name=""/>
        <dsp:cNvSpPr/>
      </dsp:nvSpPr>
      <dsp:spPr>
        <a:xfrm>
          <a:off x="1057183" y="3434221"/>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622300">
            <a:lnSpc>
              <a:spcPct val="100000"/>
            </a:lnSpc>
            <a:spcBef>
              <a:spcPct val="0"/>
            </a:spcBef>
            <a:spcAft>
              <a:spcPct val="35000"/>
            </a:spcAft>
            <a:buNone/>
          </a:pPr>
          <a:r>
            <a:rPr lang="en-US" sz="1400" kern="1200" dirty="0">
              <a:latin typeface="Arial" panose="020B0604020202020204" pitchFamily="34" charset="0"/>
              <a:cs typeface="Arial" panose="020B0604020202020204" pitchFamily="34" charset="0"/>
            </a:rPr>
            <a:t>In summary, celebrity endorsement continues to be a tactical mechanism for working towards the formation of consumer attitudes and reinforcing brand identification (Nautiyal, 2023).</a:t>
          </a:r>
        </a:p>
      </dsp:txBody>
      <dsp:txXfrm>
        <a:off x="1057183" y="3434221"/>
        <a:ext cx="9458416" cy="91531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1103D9-0C50-8516-0094-65FE50F79FF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AE6F80E-CB96-57C0-09CA-1A7BC02ABFE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70426A0-425F-E78E-B017-961651B34351}"/>
              </a:ext>
            </a:extLst>
          </p:cNvPr>
          <p:cNvSpPr>
            <a:spLocks noGrp="1"/>
          </p:cNvSpPr>
          <p:nvPr>
            <p:ph type="dt" sz="half" idx="10"/>
          </p:nvPr>
        </p:nvSpPr>
        <p:spPr/>
        <p:txBody>
          <a:bodyPr/>
          <a:lstStyle/>
          <a:p>
            <a:fld id="{45B1C423-AF10-4A1A-B628-170DC0B0924C}" type="datetimeFigureOut">
              <a:rPr lang="en-GB" smtClean="0"/>
              <a:t>23/11/2025</a:t>
            </a:fld>
            <a:endParaRPr lang="en-GB"/>
          </a:p>
        </p:txBody>
      </p:sp>
      <p:sp>
        <p:nvSpPr>
          <p:cNvPr id="5" name="Footer Placeholder 4">
            <a:extLst>
              <a:ext uri="{FF2B5EF4-FFF2-40B4-BE49-F238E27FC236}">
                <a16:creationId xmlns:a16="http://schemas.microsoft.com/office/drawing/2014/main" id="{5C6A7EEE-8D44-7938-E3B7-DEAB2821938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4F13AB-1962-0652-6355-4FABA564760C}"/>
              </a:ext>
            </a:extLst>
          </p:cNvPr>
          <p:cNvSpPr>
            <a:spLocks noGrp="1"/>
          </p:cNvSpPr>
          <p:nvPr>
            <p:ph type="sldNum" sz="quarter" idx="12"/>
          </p:nvPr>
        </p:nvSpPr>
        <p:spPr/>
        <p:txBody>
          <a:bodyPr/>
          <a:lstStyle/>
          <a:p>
            <a:fld id="{4D8E23F5-23C8-4BE1-B0CB-246C7DACFDC6}" type="slidenum">
              <a:rPr lang="en-GB" smtClean="0"/>
              <a:t>‹#›</a:t>
            </a:fld>
            <a:endParaRPr lang="en-GB"/>
          </a:p>
        </p:txBody>
      </p:sp>
    </p:spTree>
    <p:extLst>
      <p:ext uri="{BB962C8B-B14F-4D97-AF65-F5344CB8AC3E}">
        <p14:creationId xmlns:p14="http://schemas.microsoft.com/office/powerpoint/2010/main" val="42887831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1E4CAF-1F3F-9CEC-E957-475C6AE1F17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352286C-7F4B-0D27-6B27-F757DC92D7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D5E36CD-879B-F5F8-2741-457F16E3BE54}"/>
              </a:ext>
            </a:extLst>
          </p:cNvPr>
          <p:cNvSpPr>
            <a:spLocks noGrp="1"/>
          </p:cNvSpPr>
          <p:nvPr>
            <p:ph type="dt" sz="half" idx="10"/>
          </p:nvPr>
        </p:nvSpPr>
        <p:spPr/>
        <p:txBody>
          <a:bodyPr/>
          <a:lstStyle/>
          <a:p>
            <a:fld id="{45B1C423-AF10-4A1A-B628-170DC0B0924C}" type="datetimeFigureOut">
              <a:rPr lang="en-GB" smtClean="0"/>
              <a:t>23/11/2025</a:t>
            </a:fld>
            <a:endParaRPr lang="en-GB"/>
          </a:p>
        </p:txBody>
      </p:sp>
      <p:sp>
        <p:nvSpPr>
          <p:cNvPr id="5" name="Footer Placeholder 4">
            <a:extLst>
              <a:ext uri="{FF2B5EF4-FFF2-40B4-BE49-F238E27FC236}">
                <a16:creationId xmlns:a16="http://schemas.microsoft.com/office/drawing/2014/main" id="{B46F7207-F986-80E2-0F8B-D089D243D9B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BB9B0E1-CB92-5469-DF50-9341B6B43843}"/>
              </a:ext>
            </a:extLst>
          </p:cNvPr>
          <p:cNvSpPr>
            <a:spLocks noGrp="1"/>
          </p:cNvSpPr>
          <p:nvPr>
            <p:ph type="sldNum" sz="quarter" idx="12"/>
          </p:nvPr>
        </p:nvSpPr>
        <p:spPr/>
        <p:txBody>
          <a:bodyPr/>
          <a:lstStyle/>
          <a:p>
            <a:fld id="{4D8E23F5-23C8-4BE1-B0CB-246C7DACFDC6}" type="slidenum">
              <a:rPr lang="en-GB" smtClean="0"/>
              <a:t>‹#›</a:t>
            </a:fld>
            <a:endParaRPr lang="en-GB"/>
          </a:p>
        </p:txBody>
      </p:sp>
    </p:spTree>
    <p:extLst>
      <p:ext uri="{BB962C8B-B14F-4D97-AF65-F5344CB8AC3E}">
        <p14:creationId xmlns:p14="http://schemas.microsoft.com/office/powerpoint/2010/main" val="34485503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085FDD-4E1B-41C4-FEA5-BE39F6936C7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A7B0158-79A2-A0E0-7E9A-3CE2D9484E8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DFFCDF8-A422-4DE5-1868-114C789377FB}"/>
              </a:ext>
            </a:extLst>
          </p:cNvPr>
          <p:cNvSpPr>
            <a:spLocks noGrp="1"/>
          </p:cNvSpPr>
          <p:nvPr>
            <p:ph type="dt" sz="half" idx="10"/>
          </p:nvPr>
        </p:nvSpPr>
        <p:spPr/>
        <p:txBody>
          <a:bodyPr/>
          <a:lstStyle/>
          <a:p>
            <a:fld id="{45B1C423-AF10-4A1A-B628-170DC0B0924C}" type="datetimeFigureOut">
              <a:rPr lang="en-GB" smtClean="0"/>
              <a:t>23/11/2025</a:t>
            </a:fld>
            <a:endParaRPr lang="en-GB"/>
          </a:p>
        </p:txBody>
      </p:sp>
      <p:sp>
        <p:nvSpPr>
          <p:cNvPr id="5" name="Footer Placeholder 4">
            <a:extLst>
              <a:ext uri="{FF2B5EF4-FFF2-40B4-BE49-F238E27FC236}">
                <a16:creationId xmlns:a16="http://schemas.microsoft.com/office/drawing/2014/main" id="{6A7C22D8-5B6D-36F7-5A4D-113D4EF65DB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BC74E19-7F7D-6CBC-37DD-79530D5B8762}"/>
              </a:ext>
            </a:extLst>
          </p:cNvPr>
          <p:cNvSpPr>
            <a:spLocks noGrp="1"/>
          </p:cNvSpPr>
          <p:nvPr>
            <p:ph type="sldNum" sz="quarter" idx="12"/>
          </p:nvPr>
        </p:nvSpPr>
        <p:spPr/>
        <p:txBody>
          <a:bodyPr/>
          <a:lstStyle/>
          <a:p>
            <a:fld id="{4D8E23F5-23C8-4BE1-B0CB-246C7DACFDC6}" type="slidenum">
              <a:rPr lang="en-GB" smtClean="0"/>
              <a:t>‹#›</a:t>
            </a:fld>
            <a:endParaRPr lang="en-GB"/>
          </a:p>
        </p:txBody>
      </p:sp>
    </p:spTree>
    <p:extLst>
      <p:ext uri="{BB962C8B-B14F-4D97-AF65-F5344CB8AC3E}">
        <p14:creationId xmlns:p14="http://schemas.microsoft.com/office/powerpoint/2010/main" val="10555265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87E3F7-89EB-5B3E-B263-76E1DAC1D9E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04309CC-810D-82C4-7D1F-53215BE8123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6879124-7D3D-5EE4-3B79-A18C104BEEA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6791D46-6F00-476E-E074-7BF03305A9CF}"/>
              </a:ext>
            </a:extLst>
          </p:cNvPr>
          <p:cNvSpPr>
            <a:spLocks noGrp="1"/>
          </p:cNvSpPr>
          <p:nvPr>
            <p:ph type="dt" sz="half" idx="10"/>
          </p:nvPr>
        </p:nvSpPr>
        <p:spPr/>
        <p:txBody>
          <a:bodyPr/>
          <a:lstStyle/>
          <a:p>
            <a:fld id="{45B1C423-AF10-4A1A-B628-170DC0B0924C}" type="datetimeFigureOut">
              <a:rPr lang="en-GB" smtClean="0"/>
              <a:t>23/11/2025</a:t>
            </a:fld>
            <a:endParaRPr lang="en-GB"/>
          </a:p>
        </p:txBody>
      </p:sp>
      <p:sp>
        <p:nvSpPr>
          <p:cNvPr id="6" name="Footer Placeholder 5">
            <a:extLst>
              <a:ext uri="{FF2B5EF4-FFF2-40B4-BE49-F238E27FC236}">
                <a16:creationId xmlns:a16="http://schemas.microsoft.com/office/drawing/2014/main" id="{0A671742-C455-48AA-CD74-FC924826A74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77E35E-498C-3078-EE50-57872F126529}"/>
              </a:ext>
            </a:extLst>
          </p:cNvPr>
          <p:cNvSpPr>
            <a:spLocks noGrp="1"/>
          </p:cNvSpPr>
          <p:nvPr>
            <p:ph type="sldNum" sz="quarter" idx="12"/>
          </p:nvPr>
        </p:nvSpPr>
        <p:spPr/>
        <p:txBody>
          <a:bodyPr/>
          <a:lstStyle/>
          <a:p>
            <a:fld id="{4D8E23F5-23C8-4BE1-B0CB-246C7DACFDC6}" type="slidenum">
              <a:rPr lang="en-GB" smtClean="0"/>
              <a:t>‹#›</a:t>
            </a:fld>
            <a:endParaRPr lang="en-GB"/>
          </a:p>
        </p:txBody>
      </p:sp>
    </p:spTree>
    <p:extLst>
      <p:ext uri="{BB962C8B-B14F-4D97-AF65-F5344CB8AC3E}">
        <p14:creationId xmlns:p14="http://schemas.microsoft.com/office/powerpoint/2010/main" val="2719754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20C524-4A28-1B97-12D4-EAAA5D7BF71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C27F3FB-C03E-90D7-E0F4-E366172E05C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1673ECF-0D35-F130-6EEA-1C409F21D49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DEE6309-9DA1-A54E-1BC5-80F27D41F82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DD5837A-532E-2C82-C5C7-7AFFF8DB97E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C4FC6AD-0963-C269-D9FD-FC5639C19171}"/>
              </a:ext>
            </a:extLst>
          </p:cNvPr>
          <p:cNvSpPr>
            <a:spLocks noGrp="1"/>
          </p:cNvSpPr>
          <p:nvPr>
            <p:ph type="dt" sz="half" idx="10"/>
          </p:nvPr>
        </p:nvSpPr>
        <p:spPr/>
        <p:txBody>
          <a:bodyPr/>
          <a:lstStyle/>
          <a:p>
            <a:fld id="{45B1C423-AF10-4A1A-B628-170DC0B0924C}" type="datetimeFigureOut">
              <a:rPr lang="en-GB" smtClean="0"/>
              <a:t>23/11/2025</a:t>
            </a:fld>
            <a:endParaRPr lang="en-GB"/>
          </a:p>
        </p:txBody>
      </p:sp>
      <p:sp>
        <p:nvSpPr>
          <p:cNvPr id="8" name="Footer Placeholder 7">
            <a:extLst>
              <a:ext uri="{FF2B5EF4-FFF2-40B4-BE49-F238E27FC236}">
                <a16:creationId xmlns:a16="http://schemas.microsoft.com/office/drawing/2014/main" id="{BEF3EA6D-E56F-869A-42B2-D3EA4417709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3555040-7A14-DAE4-C135-199DCCA9A836}"/>
              </a:ext>
            </a:extLst>
          </p:cNvPr>
          <p:cNvSpPr>
            <a:spLocks noGrp="1"/>
          </p:cNvSpPr>
          <p:nvPr>
            <p:ph type="sldNum" sz="quarter" idx="12"/>
          </p:nvPr>
        </p:nvSpPr>
        <p:spPr/>
        <p:txBody>
          <a:bodyPr/>
          <a:lstStyle/>
          <a:p>
            <a:fld id="{4D8E23F5-23C8-4BE1-B0CB-246C7DACFDC6}" type="slidenum">
              <a:rPr lang="en-GB" smtClean="0"/>
              <a:t>‹#›</a:t>
            </a:fld>
            <a:endParaRPr lang="en-GB"/>
          </a:p>
        </p:txBody>
      </p:sp>
    </p:spTree>
    <p:extLst>
      <p:ext uri="{BB962C8B-B14F-4D97-AF65-F5344CB8AC3E}">
        <p14:creationId xmlns:p14="http://schemas.microsoft.com/office/powerpoint/2010/main" val="25178476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30581E-92BB-801D-5D03-3FF2A4AF289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4E4F161-476E-E9A8-E1D6-443C18A5C8DA}"/>
              </a:ext>
            </a:extLst>
          </p:cNvPr>
          <p:cNvSpPr>
            <a:spLocks noGrp="1"/>
          </p:cNvSpPr>
          <p:nvPr>
            <p:ph type="dt" sz="half" idx="10"/>
          </p:nvPr>
        </p:nvSpPr>
        <p:spPr/>
        <p:txBody>
          <a:bodyPr/>
          <a:lstStyle/>
          <a:p>
            <a:fld id="{45B1C423-AF10-4A1A-B628-170DC0B0924C}" type="datetimeFigureOut">
              <a:rPr lang="en-GB" smtClean="0"/>
              <a:t>23/11/2025</a:t>
            </a:fld>
            <a:endParaRPr lang="en-GB"/>
          </a:p>
        </p:txBody>
      </p:sp>
      <p:sp>
        <p:nvSpPr>
          <p:cNvPr id="4" name="Footer Placeholder 3">
            <a:extLst>
              <a:ext uri="{FF2B5EF4-FFF2-40B4-BE49-F238E27FC236}">
                <a16:creationId xmlns:a16="http://schemas.microsoft.com/office/drawing/2014/main" id="{5E31BE47-46B3-F0F3-E9C5-B6B7566FE11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64E125B-755C-0CF0-2CB5-51F6F7732C13}"/>
              </a:ext>
            </a:extLst>
          </p:cNvPr>
          <p:cNvSpPr>
            <a:spLocks noGrp="1"/>
          </p:cNvSpPr>
          <p:nvPr>
            <p:ph type="sldNum" sz="quarter" idx="12"/>
          </p:nvPr>
        </p:nvSpPr>
        <p:spPr/>
        <p:txBody>
          <a:bodyPr/>
          <a:lstStyle/>
          <a:p>
            <a:fld id="{4D8E23F5-23C8-4BE1-B0CB-246C7DACFDC6}" type="slidenum">
              <a:rPr lang="en-GB" smtClean="0"/>
              <a:t>‹#›</a:t>
            </a:fld>
            <a:endParaRPr lang="en-GB"/>
          </a:p>
        </p:txBody>
      </p:sp>
    </p:spTree>
    <p:extLst>
      <p:ext uri="{BB962C8B-B14F-4D97-AF65-F5344CB8AC3E}">
        <p14:creationId xmlns:p14="http://schemas.microsoft.com/office/powerpoint/2010/main" val="6910883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C4DE098-AC45-3150-8936-E099ADBB5B6C}"/>
              </a:ext>
            </a:extLst>
          </p:cNvPr>
          <p:cNvSpPr>
            <a:spLocks noGrp="1"/>
          </p:cNvSpPr>
          <p:nvPr>
            <p:ph type="dt" sz="half" idx="10"/>
          </p:nvPr>
        </p:nvSpPr>
        <p:spPr/>
        <p:txBody>
          <a:bodyPr/>
          <a:lstStyle/>
          <a:p>
            <a:fld id="{45B1C423-AF10-4A1A-B628-170DC0B0924C}" type="datetimeFigureOut">
              <a:rPr lang="en-GB" smtClean="0"/>
              <a:t>23/11/2025</a:t>
            </a:fld>
            <a:endParaRPr lang="en-GB"/>
          </a:p>
        </p:txBody>
      </p:sp>
      <p:sp>
        <p:nvSpPr>
          <p:cNvPr id="3" name="Footer Placeholder 2">
            <a:extLst>
              <a:ext uri="{FF2B5EF4-FFF2-40B4-BE49-F238E27FC236}">
                <a16:creationId xmlns:a16="http://schemas.microsoft.com/office/drawing/2014/main" id="{78B1E4FE-973B-6C3C-3B6C-2065DC8069A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AFDFB41-7473-E06F-8953-FA065EED186B}"/>
              </a:ext>
            </a:extLst>
          </p:cNvPr>
          <p:cNvSpPr>
            <a:spLocks noGrp="1"/>
          </p:cNvSpPr>
          <p:nvPr>
            <p:ph type="sldNum" sz="quarter" idx="12"/>
          </p:nvPr>
        </p:nvSpPr>
        <p:spPr/>
        <p:txBody>
          <a:bodyPr/>
          <a:lstStyle/>
          <a:p>
            <a:fld id="{4D8E23F5-23C8-4BE1-B0CB-246C7DACFDC6}" type="slidenum">
              <a:rPr lang="en-GB" smtClean="0"/>
              <a:t>‹#›</a:t>
            </a:fld>
            <a:endParaRPr lang="en-GB"/>
          </a:p>
        </p:txBody>
      </p:sp>
    </p:spTree>
    <p:extLst>
      <p:ext uri="{BB962C8B-B14F-4D97-AF65-F5344CB8AC3E}">
        <p14:creationId xmlns:p14="http://schemas.microsoft.com/office/powerpoint/2010/main" val="39008506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9778DD-6611-B690-336C-40B62FEF313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CE30989-1567-FD06-0DB3-8BC388AFEB7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CEE1566-B20A-D5CE-3ACF-D34500ECE2F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F0BBEEB-0868-55FB-47AF-03E858936FA5}"/>
              </a:ext>
            </a:extLst>
          </p:cNvPr>
          <p:cNvSpPr>
            <a:spLocks noGrp="1"/>
          </p:cNvSpPr>
          <p:nvPr>
            <p:ph type="dt" sz="half" idx="10"/>
          </p:nvPr>
        </p:nvSpPr>
        <p:spPr/>
        <p:txBody>
          <a:bodyPr/>
          <a:lstStyle/>
          <a:p>
            <a:fld id="{45B1C423-AF10-4A1A-B628-170DC0B0924C}" type="datetimeFigureOut">
              <a:rPr lang="en-GB" smtClean="0"/>
              <a:t>23/11/2025</a:t>
            </a:fld>
            <a:endParaRPr lang="en-GB"/>
          </a:p>
        </p:txBody>
      </p:sp>
      <p:sp>
        <p:nvSpPr>
          <p:cNvPr id="6" name="Footer Placeholder 5">
            <a:extLst>
              <a:ext uri="{FF2B5EF4-FFF2-40B4-BE49-F238E27FC236}">
                <a16:creationId xmlns:a16="http://schemas.microsoft.com/office/drawing/2014/main" id="{52D27D45-A32D-563C-5E18-C4C237E2A14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548B3A6-99A8-5D9B-A7B4-694388414F5B}"/>
              </a:ext>
            </a:extLst>
          </p:cNvPr>
          <p:cNvSpPr>
            <a:spLocks noGrp="1"/>
          </p:cNvSpPr>
          <p:nvPr>
            <p:ph type="sldNum" sz="quarter" idx="12"/>
          </p:nvPr>
        </p:nvSpPr>
        <p:spPr/>
        <p:txBody>
          <a:bodyPr/>
          <a:lstStyle/>
          <a:p>
            <a:fld id="{4D8E23F5-23C8-4BE1-B0CB-246C7DACFDC6}" type="slidenum">
              <a:rPr lang="en-GB" smtClean="0"/>
              <a:t>‹#›</a:t>
            </a:fld>
            <a:endParaRPr lang="en-GB"/>
          </a:p>
        </p:txBody>
      </p:sp>
    </p:spTree>
    <p:extLst>
      <p:ext uri="{BB962C8B-B14F-4D97-AF65-F5344CB8AC3E}">
        <p14:creationId xmlns:p14="http://schemas.microsoft.com/office/powerpoint/2010/main" val="17177024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02B1C-39DE-23FA-575E-D8FBB4116FC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409F6C2-406F-0B15-F07D-25F08FD2765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5A5D529-A5B2-7931-72D6-6BD27CD634B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5286941-E4FC-E4BB-5C37-D97F6747DF45}"/>
              </a:ext>
            </a:extLst>
          </p:cNvPr>
          <p:cNvSpPr>
            <a:spLocks noGrp="1"/>
          </p:cNvSpPr>
          <p:nvPr>
            <p:ph type="dt" sz="half" idx="10"/>
          </p:nvPr>
        </p:nvSpPr>
        <p:spPr/>
        <p:txBody>
          <a:bodyPr/>
          <a:lstStyle/>
          <a:p>
            <a:fld id="{45B1C423-AF10-4A1A-B628-170DC0B0924C}" type="datetimeFigureOut">
              <a:rPr lang="en-GB" smtClean="0"/>
              <a:t>23/11/2025</a:t>
            </a:fld>
            <a:endParaRPr lang="en-GB"/>
          </a:p>
        </p:txBody>
      </p:sp>
      <p:sp>
        <p:nvSpPr>
          <p:cNvPr id="6" name="Footer Placeholder 5">
            <a:extLst>
              <a:ext uri="{FF2B5EF4-FFF2-40B4-BE49-F238E27FC236}">
                <a16:creationId xmlns:a16="http://schemas.microsoft.com/office/drawing/2014/main" id="{4DBDC002-FB95-01CE-5E88-25C5E7DF258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333C3BB-6BA1-4FBD-0DBF-30D8E3685E00}"/>
              </a:ext>
            </a:extLst>
          </p:cNvPr>
          <p:cNvSpPr>
            <a:spLocks noGrp="1"/>
          </p:cNvSpPr>
          <p:nvPr>
            <p:ph type="sldNum" sz="quarter" idx="12"/>
          </p:nvPr>
        </p:nvSpPr>
        <p:spPr/>
        <p:txBody>
          <a:bodyPr/>
          <a:lstStyle/>
          <a:p>
            <a:fld id="{4D8E23F5-23C8-4BE1-B0CB-246C7DACFDC6}" type="slidenum">
              <a:rPr lang="en-GB" smtClean="0"/>
              <a:t>‹#›</a:t>
            </a:fld>
            <a:endParaRPr lang="en-GB"/>
          </a:p>
        </p:txBody>
      </p:sp>
    </p:spTree>
    <p:extLst>
      <p:ext uri="{BB962C8B-B14F-4D97-AF65-F5344CB8AC3E}">
        <p14:creationId xmlns:p14="http://schemas.microsoft.com/office/powerpoint/2010/main" val="29593535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E4D97F-7354-12EB-525E-5AB6B2A3525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6C8F279-57A4-4167-4B03-3CE56D6AD11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2E271D9-E718-25D3-6062-6D4366C2C829}"/>
              </a:ext>
            </a:extLst>
          </p:cNvPr>
          <p:cNvSpPr>
            <a:spLocks noGrp="1"/>
          </p:cNvSpPr>
          <p:nvPr>
            <p:ph type="dt" sz="half" idx="10"/>
          </p:nvPr>
        </p:nvSpPr>
        <p:spPr/>
        <p:txBody>
          <a:bodyPr/>
          <a:lstStyle/>
          <a:p>
            <a:fld id="{45B1C423-AF10-4A1A-B628-170DC0B0924C}" type="datetimeFigureOut">
              <a:rPr lang="en-GB" smtClean="0"/>
              <a:t>23/11/2025</a:t>
            </a:fld>
            <a:endParaRPr lang="en-GB"/>
          </a:p>
        </p:txBody>
      </p:sp>
      <p:sp>
        <p:nvSpPr>
          <p:cNvPr id="5" name="Footer Placeholder 4">
            <a:extLst>
              <a:ext uri="{FF2B5EF4-FFF2-40B4-BE49-F238E27FC236}">
                <a16:creationId xmlns:a16="http://schemas.microsoft.com/office/drawing/2014/main" id="{563D1780-5A2C-B7FE-67E6-E25FF4DFE0F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B2538B4-8F18-E155-C6B2-ACDF074E3DA2}"/>
              </a:ext>
            </a:extLst>
          </p:cNvPr>
          <p:cNvSpPr>
            <a:spLocks noGrp="1"/>
          </p:cNvSpPr>
          <p:nvPr>
            <p:ph type="sldNum" sz="quarter" idx="12"/>
          </p:nvPr>
        </p:nvSpPr>
        <p:spPr/>
        <p:txBody>
          <a:bodyPr/>
          <a:lstStyle/>
          <a:p>
            <a:fld id="{4D8E23F5-23C8-4BE1-B0CB-246C7DACFDC6}" type="slidenum">
              <a:rPr lang="en-GB" smtClean="0"/>
              <a:t>‹#›</a:t>
            </a:fld>
            <a:endParaRPr lang="en-GB"/>
          </a:p>
        </p:txBody>
      </p:sp>
    </p:spTree>
    <p:extLst>
      <p:ext uri="{BB962C8B-B14F-4D97-AF65-F5344CB8AC3E}">
        <p14:creationId xmlns:p14="http://schemas.microsoft.com/office/powerpoint/2010/main" val="4502369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53DDE94-57C3-95F9-DFB7-EE94D30788E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5318BD6-AF07-E573-82AC-CEECAE58418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835588-B11F-6833-1877-4EFAA5E6C334}"/>
              </a:ext>
            </a:extLst>
          </p:cNvPr>
          <p:cNvSpPr>
            <a:spLocks noGrp="1"/>
          </p:cNvSpPr>
          <p:nvPr>
            <p:ph type="dt" sz="half" idx="10"/>
          </p:nvPr>
        </p:nvSpPr>
        <p:spPr/>
        <p:txBody>
          <a:bodyPr/>
          <a:lstStyle/>
          <a:p>
            <a:fld id="{45B1C423-AF10-4A1A-B628-170DC0B0924C}" type="datetimeFigureOut">
              <a:rPr lang="en-GB" smtClean="0"/>
              <a:t>23/11/2025</a:t>
            </a:fld>
            <a:endParaRPr lang="en-GB"/>
          </a:p>
        </p:txBody>
      </p:sp>
      <p:sp>
        <p:nvSpPr>
          <p:cNvPr id="5" name="Footer Placeholder 4">
            <a:extLst>
              <a:ext uri="{FF2B5EF4-FFF2-40B4-BE49-F238E27FC236}">
                <a16:creationId xmlns:a16="http://schemas.microsoft.com/office/drawing/2014/main" id="{B895ACE4-B7DA-F53A-19C0-AA383F2926D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D15958-6A75-13CC-087B-4CE44D23FC05}"/>
              </a:ext>
            </a:extLst>
          </p:cNvPr>
          <p:cNvSpPr>
            <a:spLocks noGrp="1"/>
          </p:cNvSpPr>
          <p:nvPr>
            <p:ph type="sldNum" sz="quarter" idx="12"/>
          </p:nvPr>
        </p:nvSpPr>
        <p:spPr/>
        <p:txBody>
          <a:bodyPr/>
          <a:lstStyle/>
          <a:p>
            <a:fld id="{4D8E23F5-23C8-4BE1-B0CB-246C7DACFDC6}" type="slidenum">
              <a:rPr lang="en-GB" smtClean="0"/>
              <a:t>‹#›</a:t>
            </a:fld>
            <a:endParaRPr lang="en-GB"/>
          </a:p>
        </p:txBody>
      </p:sp>
    </p:spTree>
    <p:extLst>
      <p:ext uri="{BB962C8B-B14F-4D97-AF65-F5344CB8AC3E}">
        <p14:creationId xmlns:p14="http://schemas.microsoft.com/office/powerpoint/2010/main" val="36160695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3D13FA5-78E3-7FFA-6049-263B3A5790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A84620D-BE63-977A-012A-9267D15B9D4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A6B66E6-C64A-7805-C8AE-DD695432E0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5B1C423-AF10-4A1A-B628-170DC0B0924C}" type="datetimeFigureOut">
              <a:rPr lang="en-GB" smtClean="0"/>
              <a:t>23/11/2025</a:t>
            </a:fld>
            <a:endParaRPr lang="en-GB"/>
          </a:p>
        </p:txBody>
      </p:sp>
      <p:sp>
        <p:nvSpPr>
          <p:cNvPr id="5" name="Footer Placeholder 4">
            <a:extLst>
              <a:ext uri="{FF2B5EF4-FFF2-40B4-BE49-F238E27FC236}">
                <a16:creationId xmlns:a16="http://schemas.microsoft.com/office/drawing/2014/main" id="{207D7392-4533-7424-01C9-45CCAD8A0C4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A19BCDF3-E892-71D9-57F9-09A7C230E86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D8E23F5-23C8-4BE1-B0CB-246C7DACFDC6}" type="slidenum">
              <a:rPr lang="en-GB" smtClean="0"/>
              <a:t>‹#›</a:t>
            </a:fld>
            <a:endParaRPr lang="en-GB"/>
          </a:p>
        </p:txBody>
      </p:sp>
    </p:spTree>
    <p:extLst>
      <p:ext uri="{BB962C8B-B14F-4D97-AF65-F5344CB8AC3E}">
        <p14:creationId xmlns:p14="http://schemas.microsoft.com/office/powerpoint/2010/main" val="3651304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fashionista.com/2023/06/pharrell-williams-louis-vuitton-rihanna-campaign"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3245F62-CCC4-49E4-B95B-EA6C1E7905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C3CC087-8352-19B2-8999-2C3E1484192D}"/>
              </a:ext>
            </a:extLst>
          </p:cNvPr>
          <p:cNvSpPr>
            <a:spLocks noGrp="1"/>
          </p:cNvSpPr>
          <p:nvPr>
            <p:ph type="ctrTitle"/>
          </p:nvPr>
        </p:nvSpPr>
        <p:spPr>
          <a:xfrm>
            <a:off x="638882" y="3577456"/>
            <a:ext cx="10909640" cy="1687814"/>
          </a:xfrm>
        </p:spPr>
        <p:txBody>
          <a:bodyPr anchor="b">
            <a:normAutofit fontScale="90000"/>
          </a:bodyPr>
          <a:lstStyle/>
          <a:p>
            <a:r>
              <a:rPr lang="en-US" sz="5600" b="1" dirty="0">
                <a:ln w="22225">
                  <a:solidFill>
                    <a:schemeClr val="accent2"/>
                  </a:solidFill>
                  <a:prstDash val="solid"/>
                </a:ln>
                <a:solidFill>
                  <a:schemeClr val="accent2">
                    <a:lumMod val="40000"/>
                    <a:lumOff val="60000"/>
                  </a:schemeClr>
                </a:solidFill>
                <a:latin typeface="Arial Black" panose="020B0A04020102020204" pitchFamily="34" charset="0"/>
              </a:rPr>
              <a:t>Celebrity Endorsements in Modern Business Marketing</a:t>
            </a:r>
            <a:endParaRPr lang="en-GB" sz="5600" b="1" dirty="0">
              <a:ln w="22225">
                <a:solidFill>
                  <a:schemeClr val="accent2"/>
                </a:solidFill>
                <a:prstDash val="solid"/>
              </a:ln>
              <a:solidFill>
                <a:schemeClr val="accent2">
                  <a:lumMod val="40000"/>
                  <a:lumOff val="60000"/>
                </a:schemeClr>
              </a:solidFill>
              <a:latin typeface="Arial Black" panose="020B0A04020102020204" pitchFamily="34" charset="0"/>
            </a:endParaRPr>
          </a:p>
        </p:txBody>
      </p:sp>
      <p:sp>
        <p:nvSpPr>
          <p:cNvPr id="3" name="Subtitle 2">
            <a:extLst>
              <a:ext uri="{FF2B5EF4-FFF2-40B4-BE49-F238E27FC236}">
                <a16:creationId xmlns:a16="http://schemas.microsoft.com/office/drawing/2014/main" id="{A6F8E72C-4F81-331A-B840-2AC3AD3B0A35}"/>
              </a:ext>
            </a:extLst>
          </p:cNvPr>
          <p:cNvSpPr>
            <a:spLocks noGrp="1"/>
          </p:cNvSpPr>
          <p:nvPr>
            <p:ph type="subTitle" idx="1"/>
          </p:nvPr>
        </p:nvSpPr>
        <p:spPr>
          <a:xfrm>
            <a:off x="638881" y="5660607"/>
            <a:ext cx="10909643" cy="552659"/>
          </a:xfrm>
        </p:spPr>
        <p:txBody>
          <a:bodyPr anchor="t">
            <a:normAutofit/>
          </a:bodyPr>
          <a:lstStyle/>
          <a:p>
            <a:r>
              <a:rPr lang="en-GB" dirty="0">
                <a:latin typeface="Arial Black" panose="020B0A04020102020204" pitchFamily="34" charset="0"/>
              </a:rPr>
              <a:t>Vanessa Andreea Eftimie </a:t>
            </a:r>
          </a:p>
        </p:txBody>
      </p:sp>
      <p:pic>
        <p:nvPicPr>
          <p:cNvPr id="4" name="Picture 3">
            <a:extLst>
              <a:ext uri="{FF2B5EF4-FFF2-40B4-BE49-F238E27FC236}">
                <a16:creationId xmlns:a16="http://schemas.microsoft.com/office/drawing/2014/main" id="{8873C41E-6F5F-2766-6B26-86369B0B9A7C}"/>
              </a:ext>
            </a:extLst>
          </p:cNvPr>
          <p:cNvPicPr>
            <a:picLocks noChangeAspect="1"/>
          </p:cNvPicPr>
          <p:nvPr/>
        </p:nvPicPr>
        <p:blipFill>
          <a:blip r:embed="rId2"/>
          <a:stretch>
            <a:fillRect/>
          </a:stretch>
        </p:blipFill>
        <p:spPr>
          <a:xfrm>
            <a:off x="2873908" y="621091"/>
            <a:ext cx="6439588" cy="2683161"/>
          </a:xfrm>
          <a:prstGeom prst="rect">
            <a:avLst/>
          </a:prstGeom>
        </p:spPr>
      </p:pic>
      <p:sp>
        <p:nvSpPr>
          <p:cNvPr id="11" name="sketch line">
            <a:extLst>
              <a:ext uri="{FF2B5EF4-FFF2-40B4-BE49-F238E27FC236}">
                <a16:creationId xmlns:a16="http://schemas.microsoft.com/office/drawing/2014/main" id="{E6C0DD6B-6AA3-448F-9B99-8386295BC1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07702" y="5509052"/>
            <a:ext cx="4572000" cy="18288"/>
          </a:xfrm>
          <a:custGeom>
            <a:avLst/>
            <a:gdLst>
              <a:gd name="connsiteX0" fmla="*/ 0 w 4572000"/>
              <a:gd name="connsiteY0" fmla="*/ 0 h 18288"/>
              <a:gd name="connsiteX1" fmla="*/ 515983 w 4572000"/>
              <a:gd name="connsiteY1" fmla="*/ 0 h 18288"/>
              <a:gd name="connsiteX2" fmla="*/ 1031966 w 4572000"/>
              <a:gd name="connsiteY2" fmla="*/ 0 h 18288"/>
              <a:gd name="connsiteX3" fmla="*/ 1639389 w 4572000"/>
              <a:gd name="connsiteY3" fmla="*/ 0 h 18288"/>
              <a:gd name="connsiteX4" fmla="*/ 2383971 w 4572000"/>
              <a:gd name="connsiteY4" fmla="*/ 0 h 18288"/>
              <a:gd name="connsiteX5" fmla="*/ 2945674 w 4572000"/>
              <a:gd name="connsiteY5" fmla="*/ 0 h 18288"/>
              <a:gd name="connsiteX6" fmla="*/ 3507377 w 4572000"/>
              <a:gd name="connsiteY6" fmla="*/ 0 h 18288"/>
              <a:gd name="connsiteX7" fmla="*/ 4572000 w 4572000"/>
              <a:gd name="connsiteY7" fmla="*/ 0 h 18288"/>
              <a:gd name="connsiteX8" fmla="*/ 4572000 w 4572000"/>
              <a:gd name="connsiteY8" fmla="*/ 18288 h 18288"/>
              <a:gd name="connsiteX9" fmla="*/ 3873137 w 4572000"/>
              <a:gd name="connsiteY9" fmla="*/ 18288 h 18288"/>
              <a:gd name="connsiteX10" fmla="*/ 3311434 w 4572000"/>
              <a:gd name="connsiteY10" fmla="*/ 18288 h 18288"/>
              <a:gd name="connsiteX11" fmla="*/ 2749731 w 4572000"/>
              <a:gd name="connsiteY11" fmla="*/ 18288 h 18288"/>
              <a:gd name="connsiteX12" fmla="*/ 2050869 w 4572000"/>
              <a:gd name="connsiteY12" fmla="*/ 18288 h 18288"/>
              <a:gd name="connsiteX13" fmla="*/ 1306286 w 4572000"/>
              <a:gd name="connsiteY13" fmla="*/ 18288 h 18288"/>
              <a:gd name="connsiteX14" fmla="*/ 790303 w 4572000"/>
              <a:gd name="connsiteY14" fmla="*/ 18288 h 18288"/>
              <a:gd name="connsiteX15" fmla="*/ 0 w 4572000"/>
              <a:gd name="connsiteY15" fmla="*/ 18288 h 18288"/>
              <a:gd name="connsiteX16" fmla="*/ 0 w 457200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72000" h="18288" fill="none" extrusionOk="0">
                <a:moveTo>
                  <a:pt x="0" y="0"/>
                </a:moveTo>
                <a:cubicBezTo>
                  <a:pt x="105156" y="-20963"/>
                  <a:pt x="340432" y="822"/>
                  <a:pt x="515983" y="0"/>
                </a:cubicBezTo>
                <a:cubicBezTo>
                  <a:pt x="691534" y="-822"/>
                  <a:pt x="850679" y="16479"/>
                  <a:pt x="1031966" y="0"/>
                </a:cubicBezTo>
                <a:cubicBezTo>
                  <a:pt x="1213253" y="-16479"/>
                  <a:pt x="1443646" y="-18730"/>
                  <a:pt x="1639389" y="0"/>
                </a:cubicBezTo>
                <a:cubicBezTo>
                  <a:pt x="1835132" y="18730"/>
                  <a:pt x="2159975" y="18531"/>
                  <a:pt x="2383971" y="0"/>
                </a:cubicBezTo>
                <a:cubicBezTo>
                  <a:pt x="2607967" y="-18531"/>
                  <a:pt x="2719096" y="-12030"/>
                  <a:pt x="2945674" y="0"/>
                </a:cubicBezTo>
                <a:cubicBezTo>
                  <a:pt x="3172252" y="12030"/>
                  <a:pt x="3269167" y="27666"/>
                  <a:pt x="3507377" y="0"/>
                </a:cubicBezTo>
                <a:cubicBezTo>
                  <a:pt x="3745587" y="-27666"/>
                  <a:pt x="4116741" y="18705"/>
                  <a:pt x="4572000" y="0"/>
                </a:cubicBezTo>
                <a:cubicBezTo>
                  <a:pt x="4572895" y="8974"/>
                  <a:pt x="4571454" y="9359"/>
                  <a:pt x="4572000" y="18288"/>
                </a:cubicBezTo>
                <a:cubicBezTo>
                  <a:pt x="4374698" y="3942"/>
                  <a:pt x="4098874" y="-11042"/>
                  <a:pt x="3873137" y="18288"/>
                </a:cubicBezTo>
                <a:cubicBezTo>
                  <a:pt x="3647400" y="47618"/>
                  <a:pt x="3517055" y="5421"/>
                  <a:pt x="3311434" y="18288"/>
                </a:cubicBezTo>
                <a:cubicBezTo>
                  <a:pt x="3105813" y="31155"/>
                  <a:pt x="3025168" y="17856"/>
                  <a:pt x="2749731" y="18288"/>
                </a:cubicBezTo>
                <a:cubicBezTo>
                  <a:pt x="2474294" y="18720"/>
                  <a:pt x="2291766" y="-14168"/>
                  <a:pt x="2050869" y="18288"/>
                </a:cubicBezTo>
                <a:cubicBezTo>
                  <a:pt x="1809972" y="50744"/>
                  <a:pt x="1540276" y="46798"/>
                  <a:pt x="1306286" y="18288"/>
                </a:cubicBezTo>
                <a:cubicBezTo>
                  <a:pt x="1072296" y="-10222"/>
                  <a:pt x="972445" y="19645"/>
                  <a:pt x="790303" y="18288"/>
                </a:cubicBezTo>
                <a:cubicBezTo>
                  <a:pt x="608161" y="16931"/>
                  <a:pt x="200981" y="8241"/>
                  <a:pt x="0" y="18288"/>
                </a:cubicBezTo>
                <a:cubicBezTo>
                  <a:pt x="-229" y="14222"/>
                  <a:pt x="509" y="5816"/>
                  <a:pt x="0" y="0"/>
                </a:cubicBezTo>
                <a:close/>
              </a:path>
              <a:path w="4572000" h="18288" stroke="0" extrusionOk="0">
                <a:moveTo>
                  <a:pt x="0" y="0"/>
                </a:moveTo>
                <a:cubicBezTo>
                  <a:pt x="143285" y="-9565"/>
                  <a:pt x="327959" y="-11498"/>
                  <a:pt x="561703" y="0"/>
                </a:cubicBezTo>
                <a:cubicBezTo>
                  <a:pt x="795447" y="11498"/>
                  <a:pt x="838260" y="18255"/>
                  <a:pt x="1077686" y="0"/>
                </a:cubicBezTo>
                <a:cubicBezTo>
                  <a:pt x="1317112" y="-18255"/>
                  <a:pt x="1437472" y="23514"/>
                  <a:pt x="1639389" y="0"/>
                </a:cubicBezTo>
                <a:cubicBezTo>
                  <a:pt x="1841306" y="-23514"/>
                  <a:pt x="2037142" y="-12551"/>
                  <a:pt x="2292531" y="0"/>
                </a:cubicBezTo>
                <a:cubicBezTo>
                  <a:pt x="2547920" y="12551"/>
                  <a:pt x="2810436" y="-20352"/>
                  <a:pt x="2991394" y="0"/>
                </a:cubicBezTo>
                <a:cubicBezTo>
                  <a:pt x="3172352" y="20352"/>
                  <a:pt x="3530025" y="-13347"/>
                  <a:pt x="3735977" y="0"/>
                </a:cubicBezTo>
                <a:cubicBezTo>
                  <a:pt x="3941929" y="13347"/>
                  <a:pt x="4161497" y="34086"/>
                  <a:pt x="4572000" y="0"/>
                </a:cubicBezTo>
                <a:cubicBezTo>
                  <a:pt x="4571545" y="6162"/>
                  <a:pt x="4571903" y="11775"/>
                  <a:pt x="4572000" y="18288"/>
                </a:cubicBezTo>
                <a:cubicBezTo>
                  <a:pt x="4228040" y="36490"/>
                  <a:pt x="4199736" y="42557"/>
                  <a:pt x="3873137" y="18288"/>
                </a:cubicBezTo>
                <a:cubicBezTo>
                  <a:pt x="3546538" y="-5981"/>
                  <a:pt x="3472124" y="16809"/>
                  <a:pt x="3128554" y="18288"/>
                </a:cubicBezTo>
                <a:cubicBezTo>
                  <a:pt x="2784984" y="19767"/>
                  <a:pt x="2735896" y="-17781"/>
                  <a:pt x="2383971" y="18288"/>
                </a:cubicBezTo>
                <a:cubicBezTo>
                  <a:pt x="2032046" y="54357"/>
                  <a:pt x="2019324" y="2920"/>
                  <a:pt x="1867989" y="18288"/>
                </a:cubicBezTo>
                <a:cubicBezTo>
                  <a:pt x="1716654" y="33656"/>
                  <a:pt x="1418675" y="32575"/>
                  <a:pt x="1169126" y="18288"/>
                </a:cubicBezTo>
                <a:cubicBezTo>
                  <a:pt x="919577" y="4001"/>
                  <a:pt x="798537" y="16165"/>
                  <a:pt x="561703" y="18288"/>
                </a:cubicBezTo>
                <a:cubicBezTo>
                  <a:pt x="324869" y="20411"/>
                  <a:pt x="221395" y="-912"/>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508294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6D37EE4-EA1B-46EE-A54B-5233C63C96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68097B4-9B22-F7A1-2D82-DBC961595EE5}"/>
              </a:ext>
            </a:extLst>
          </p:cNvPr>
          <p:cNvSpPr>
            <a:spLocks noGrp="1"/>
          </p:cNvSpPr>
          <p:nvPr>
            <p:ph type="title"/>
          </p:nvPr>
        </p:nvSpPr>
        <p:spPr>
          <a:xfrm>
            <a:off x="572493" y="238539"/>
            <a:ext cx="11047013" cy="1434415"/>
          </a:xfrm>
        </p:spPr>
        <p:txBody>
          <a:bodyPr anchor="b">
            <a:normAutofit/>
          </a:bodyPr>
          <a:lstStyle/>
          <a:p>
            <a:r>
              <a:rPr lang="en-GB" sz="3600" dirty="0">
                <a:latin typeface="Arial Black" panose="020B0A04020102020204" pitchFamily="34" charset="0"/>
              </a:rPr>
              <a:t>Introduction </a:t>
            </a:r>
          </a:p>
        </p:txBody>
      </p:sp>
      <p:sp>
        <p:nvSpPr>
          <p:cNvPr id="11" name="sketch line">
            <a:extLst>
              <a:ext uri="{FF2B5EF4-FFF2-40B4-BE49-F238E27FC236}">
                <a16:creationId xmlns:a16="http://schemas.microsoft.com/office/drawing/2014/main" id="{927D5270-6648-4CC1-8F78-48BE299CAC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767709"/>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A92309F4-7BA5-60DC-0EAA-D0C9B95177B7}"/>
              </a:ext>
            </a:extLst>
          </p:cNvPr>
          <p:cNvPicPr>
            <a:picLocks noChangeAspect="1"/>
          </p:cNvPicPr>
          <p:nvPr/>
        </p:nvPicPr>
        <p:blipFill>
          <a:blip r:embed="rId2"/>
          <a:srcRect l="28074" r="17973"/>
          <a:stretch>
            <a:fillRect/>
          </a:stretch>
        </p:blipFill>
        <p:spPr>
          <a:xfrm>
            <a:off x="572492" y="1880752"/>
            <a:ext cx="7171530" cy="4305364"/>
          </a:xfrm>
          <a:custGeom>
            <a:avLst/>
            <a:gdLst/>
            <a:ahLst/>
            <a:cxnLst/>
            <a:rect l="l" t="t" r="r" b="b"/>
            <a:pathLst>
              <a:path w="3807743" h="6307845">
                <a:moveTo>
                  <a:pt x="723201" y="386"/>
                </a:moveTo>
                <a:cubicBezTo>
                  <a:pt x="853884" y="-4204"/>
                  <a:pt x="1013493" y="33912"/>
                  <a:pt x="1176100" y="22622"/>
                </a:cubicBezTo>
                <a:cubicBezTo>
                  <a:pt x="1230302" y="18859"/>
                  <a:pt x="1281736" y="20622"/>
                  <a:pt x="1331852" y="24473"/>
                </a:cubicBezTo>
                <a:lnTo>
                  <a:pt x="1439547" y="34944"/>
                </a:lnTo>
                <a:lnTo>
                  <a:pt x="1484197" y="36226"/>
                </a:lnTo>
                <a:cubicBezTo>
                  <a:pt x="1535166" y="35421"/>
                  <a:pt x="1586369" y="31625"/>
                  <a:pt x="1636625" y="22622"/>
                </a:cubicBezTo>
                <a:cubicBezTo>
                  <a:pt x="1686882" y="13619"/>
                  <a:pt x="1729837" y="10653"/>
                  <a:pt x="1768740" y="10885"/>
                </a:cubicBezTo>
                <a:lnTo>
                  <a:pt x="1829538" y="15086"/>
                </a:lnTo>
                <a:lnTo>
                  <a:pt x="1869968" y="7996"/>
                </a:lnTo>
                <a:cubicBezTo>
                  <a:pt x="1953577" y="-31"/>
                  <a:pt x="2036989" y="9808"/>
                  <a:pt x="2112925" y="20118"/>
                </a:cubicBezTo>
                <a:lnTo>
                  <a:pt x="2119331" y="20977"/>
                </a:lnTo>
                <a:lnTo>
                  <a:pt x="2221855" y="13374"/>
                </a:lnTo>
                <a:cubicBezTo>
                  <a:pt x="2261207" y="12845"/>
                  <a:pt x="2298379" y="14359"/>
                  <a:pt x="2333484" y="16393"/>
                </a:cubicBezTo>
                <a:lnTo>
                  <a:pt x="2372613" y="18812"/>
                </a:lnTo>
                <a:lnTo>
                  <a:pt x="2404945" y="9387"/>
                </a:lnTo>
                <a:cubicBezTo>
                  <a:pt x="2452532" y="1754"/>
                  <a:pt x="2506192" y="9333"/>
                  <a:pt x="2561622" y="17814"/>
                </a:cubicBezTo>
                <a:lnTo>
                  <a:pt x="2583950" y="20591"/>
                </a:lnTo>
                <a:lnTo>
                  <a:pt x="2643527" y="20319"/>
                </a:lnTo>
                <a:cubicBezTo>
                  <a:pt x="2669677" y="20426"/>
                  <a:pt x="2697963" y="20717"/>
                  <a:pt x="2727392" y="21103"/>
                </a:cubicBezTo>
                <a:lnTo>
                  <a:pt x="2786908" y="21989"/>
                </a:lnTo>
                <a:lnTo>
                  <a:pt x="2846459" y="13267"/>
                </a:lnTo>
                <a:cubicBezTo>
                  <a:pt x="2896401" y="10176"/>
                  <a:pt x="2960607" y="12733"/>
                  <a:pt x="3036361" y="17072"/>
                </a:cubicBezTo>
                <a:lnTo>
                  <a:pt x="3129100" y="22671"/>
                </a:lnTo>
                <a:lnTo>
                  <a:pt x="3130653" y="22622"/>
                </a:lnTo>
                <a:cubicBezTo>
                  <a:pt x="3178874" y="19804"/>
                  <a:pt x="3260845" y="26231"/>
                  <a:pt x="3352422" y="32691"/>
                </a:cubicBezTo>
                <a:lnTo>
                  <a:pt x="3362608" y="33356"/>
                </a:lnTo>
                <a:lnTo>
                  <a:pt x="3446036" y="35579"/>
                </a:lnTo>
                <a:cubicBezTo>
                  <a:pt x="3550323" y="36566"/>
                  <a:pt x="3662083" y="33535"/>
                  <a:pt x="3778601" y="22622"/>
                </a:cubicBezTo>
                <a:cubicBezTo>
                  <a:pt x="3793981" y="243672"/>
                  <a:pt x="3764152" y="318695"/>
                  <a:pt x="3778601" y="467157"/>
                </a:cubicBezTo>
                <a:cubicBezTo>
                  <a:pt x="3790077" y="557563"/>
                  <a:pt x="3783697" y="684218"/>
                  <a:pt x="3777639" y="811856"/>
                </a:cubicBezTo>
                <a:lnTo>
                  <a:pt x="3773760" y="922625"/>
                </a:lnTo>
                <a:lnTo>
                  <a:pt x="3778601" y="974384"/>
                </a:lnTo>
                <a:cubicBezTo>
                  <a:pt x="3785784" y="1003717"/>
                  <a:pt x="3785160" y="1041120"/>
                  <a:pt x="3781239" y="1085904"/>
                </a:cubicBezTo>
                <a:lnTo>
                  <a:pt x="3776107" y="1132519"/>
                </a:lnTo>
                <a:lnTo>
                  <a:pt x="3778601" y="1162456"/>
                </a:lnTo>
                <a:cubicBezTo>
                  <a:pt x="3791360" y="1256797"/>
                  <a:pt x="3774958" y="1367020"/>
                  <a:pt x="3763568" y="1469787"/>
                </a:cubicBezTo>
                <a:lnTo>
                  <a:pt x="3758806" y="1520515"/>
                </a:lnTo>
                <a:lnTo>
                  <a:pt x="3760417" y="1549437"/>
                </a:lnTo>
                <a:cubicBezTo>
                  <a:pt x="3764298" y="1588133"/>
                  <a:pt x="3770171" y="1628243"/>
                  <a:pt x="3778601" y="1669683"/>
                </a:cubicBezTo>
                <a:cubicBezTo>
                  <a:pt x="3846039" y="2001203"/>
                  <a:pt x="3774784" y="2142285"/>
                  <a:pt x="3778601" y="2364982"/>
                </a:cubicBezTo>
                <a:lnTo>
                  <a:pt x="3776565" y="2406088"/>
                </a:lnTo>
                <a:lnTo>
                  <a:pt x="3778601" y="2427673"/>
                </a:lnTo>
                <a:cubicBezTo>
                  <a:pt x="3821357" y="2695960"/>
                  <a:pt x="3735684" y="2699438"/>
                  <a:pt x="3778601" y="2809517"/>
                </a:cubicBezTo>
                <a:cubicBezTo>
                  <a:pt x="3789330" y="2837037"/>
                  <a:pt x="3791666" y="2872927"/>
                  <a:pt x="3789892" y="2914654"/>
                </a:cubicBezTo>
                <a:lnTo>
                  <a:pt x="3784971" y="2966248"/>
                </a:lnTo>
                <a:lnTo>
                  <a:pt x="3796722" y="3024078"/>
                </a:lnTo>
                <a:cubicBezTo>
                  <a:pt x="3809238" y="3115139"/>
                  <a:pt x="3806232" y="3210898"/>
                  <a:pt x="3799338" y="3302850"/>
                </a:cubicBezTo>
                <a:lnTo>
                  <a:pt x="3787405" y="3438354"/>
                </a:lnTo>
                <a:lnTo>
                  <a:pt x="3790719" y="3460532"/>
                </a:lnTo>
                <a:cubicBezTo>
                  <a:pt x="3797323" y="3541872"/>
                  <a:pt x="3789007" y="3624193"/>
                  <a:pt x="3780361" y="3709762"/>
                </a:cubicBezTo>
                <a:lnTo>
                  <a:pt x="3780169" y="3712283"/>
                </a:lnTo>
                <a:lnTo>
                  <a:pt x="3781239" y="3768266"/>
                </a:lnTo>
                <a:cubicBezTo>
                  <a:pt x="3780994" y="3815588"/>
                  <a:pt x="3779902" y="3863939"/>
                  <a:pt x="3778794" y="3912511"/>
                </a:cubicBezTo>
                <a:lnTo>
                  <a:pt x="3776324" y="4054010"/>
                </a:lnTo>
                <a:lnTo>
                  <a:pt x="3778601" y="4074733"/>
                </a:lnTo>
                <a:cubicBezTo>
                  <a:pt x="3822365" y="4336760"/>
                  <a:pt x="3765189" y="4482586"/>
                  <a:pt x="3778601" y="4644650"/>
                </a:cubicBezTo>
                <a:cubicBezTo>
                  <a:pt x="3781954" y="4685166"/>
                  <a:pt x="3782850" y="4718916"/>
                  <a:pt x="3782504" y="4749344"/>
                </a:cubicBezTo>
                <a:lnTo>
                  <a:pt x="3780512" y="4796832"/>
                </a:lnTo>
                <a:lnTo>
                  <a:pt x="3786260" y="4877451"/>
                </a:lnTo>
                <a:cubicBezTo>
                  <a:pt x="3786165" y="4918212"/>
                  <a:pt x="3784020" y="4964155"/>
                  <a:pt x="3781623" y="5015963"/>
                </a:cubicBezTo>
                <a:lnTo>
                  <a:pt x="3779076" y="5087925"/>
                </a:lnTo>
                <a:lnTo>
                  <a:pt x="3779599" y="5155456"/>
                </a:lnTo>
                <a:lnTo>
                  <a:pt x="3775907" y="5219073"/>
                </a:lnTo>
                <a:lnTo>
                  <a:pt x="3778601" y="5402640"/>
                </a:lnTo>
                <a:cubicBezTo>
                  <a:pt x="3780494" y="5441637"/>
                  <a:pt x="3781680" y="5475146"/>
                  <a:pt x="3782335" y="5504141"/>
                </a:cubicBezTo>
                <a:lnTo>
                  <a:pt x="3782798" y="5566951"/>
                </a:lnTo>
                <a:lnTo>
                  <a:pt x="3786885" y="5599303"/>
                </a:lnTo>
                <a:cubicBezTo>
                  <a:pt x="3799534" y="5776838"/>
                  <a:pt x="3769350" y="6111156"/>
                  <a:pt x="3778601" y="6291711"/>
                </a:cubicBezTo>
                <a:cubicBezTo>
                  <a:pt x="3687392" y="6306733"/>
                  <a:pt x="3632350" y="6304889"/>
                  <a:pt x="3574752" y="6300212"/>
                </a:cubicBezTo>
                <a:lnTo>
                  <a:pt x="3545837" y="6297718"/>
                </a:lnTo>
                <a:lnTo>
                  <a:pt x="3527963" y="6296834"/>
                </a:lnTo>
                <a:cubicBezTo>
                  <a:pt x="3482151" y="6294419"/>
                  <a:pt x="3430025" y="6291672"/>
                  <a:pt x="3355561" y="6291711"/>
                </a:cubicBezTo>
                <a:cubicBezTo>
                  <a:pt x="3304843" y="6293555"/>
                  <a:pt x="3262749" y="6292377"/>
                  <a:pt x="3225711" y="6290098"/>
                </a:cubicBezTo>
                <a:lnTo>
                  <a:pt x="3218247" y="6289525"/>
                </a:lnTo>
                <a:lnTo>
                  <a:pt x="3198550" y="6289212"/>
                </a:lnTo>
                <a:cubicBezTo>
                  <a:pt x="3144315" y="6287803"/>
                  <a:pt x="3088976" y="6286105"/>
                  <a:pt x="3034921" y="6284968"/>
                </a:cubicBezTo>
                <a:lnTo>
                  <a:pt x="2973802" y="6284626"/>
                </a:lnTo>
                <a:lnTo>
                  <a:pt x="2932520" y="6291711"/>
                </a:lnTo>
                <a:cubicBezTo>
                  <a:pt x="2893699" y="6300111"/>
                  <a:pt x="2847670" y="6301992"/>
                  <a:pt x="2797581" y="6300669"/>
                </a:cubicBezTo>
                <a:lnTo>
                  <a:pt x="2672392" y="6292599"/>
                </a:lnTo>
                <a:lnTo>
                  <a:pt x="2629726" y="6293120"/>
                </a:lnTo>
                <a:lnTo>
                  <a:pt x="2540544" y="6284698"/>
                </a:lnTo>
                <a:lnTo>
                  <a:pt x="2473475" y="6280786"/>
                </a:lnTo>
                <a:cubicBezTo>
                  <a:pt x="2419724" y="6279900"/>
                  <a:pt x="2368202" y="6282437"/>
                  <a:pt x="2322057" y="6291711"/>
                </a:cubicBezTo>
                <a:cubicBezTo>
                  <a:pt x="2275912" y="6300985"/>
                  <a:pt x="2236301" y="6305003"/>
                  <a:pt x="2199195" y="6305968"/>
                </a:cubicBezTo>
                <a:lnTo>
                  <a:pt x="2094190" y="6302012"/>
                </a:lnTo>
                <a:lnTo>
                  <a:pt x="2029724" y="6307766"/>
                </a:lnTo>
                <a:cubicBezTo>
                  <a:pt x="1971866" y="6308389"/>
                  <a:pt x="1916420" y="6305265"/>
                  <a:pt x="1864312" y="6301339"/>
                </a:cubicBezTo>
                <a:lnTo>
                  <a:pt x="1761307" y="6293375"/>
                </a:lnTo>
                <a:lnTo>
                  <a:pt x="1745972" y="6293782"/>
                </a:lnTo>
                <a:cubicBezTo>
                  <a:pt x="1699734" y="6294177"/>
                  <a:pt x="1664143" y="6292827"/>
                  <a:pt x="1633352" y="6291083"/>
                </a:cubicBezTo>
                <a:lnTo>
                  <a:pt x="1621369" y="6290324"/>
                </a:lnTo>
                <a:lnTo>
                  <a:pt x="1599140" y="6291711"/>
                </a:lnTo>
                <a:cubicBezTo>
                  <a:pt x="1564093" y="6296354"/>
                  <a:pt x="1527169" y="6296254"/>
                  <a:pt x="1488567" y="6294097"/>
                </a:cubicBezTo>
                <a:lnTo>
                  <a:pt x="1429716" y="6289243"/>
                </a:lnTo>
                <a:lnTo>
                  <a:pt x="1401008" y="6291711"/>
                </a:lnTo>
                <a:cubicBezTo>
                  <a:pt x="1314301" y="6301163"/>
                  <a:pt x="1222976" y="6299856"/>
                  <a:pt x="1127367" y="6296839"/>
                </a:cubicBezTo>
                <a:lnTo>
                  <a:pt x="1062601" y="6295730"/>
                </a:lnTo>
                <a:lnTo>
                  <a:pt x="964991" y="6305909"/>
                </a:lnTo>
                <a:cubicBezTo>
                  <a:pt x="833250" y="6307778"/>
                  <a:pt x="714190" y="6280255"/>
                  <a:pt x="603122" y="6291711"/>
                </a:cubicBezTo>
                <a:cubicBezTo>
                  <a:pt x="455032" y="6306986"/>
                  <a:pt x="261206" y="6260346"/>
                  <a:pt x="30143" y="6291711"/>
                </a:cubicBezTo>
                <a:cubicBezTo>
                  <a:pt x="-1198" y="6167281"/>
                  <a:pt x="7291" y="6044138"/>
                  <a:pt x="19371" y="5934598"/>
                </a:cubicBezTo>
                <a:lnTo>
                  <a:pt x="33559" y="5801663"/>
                </a:lnTo>
                <a:lnTo>
                  <a:pt x="30143" y="5784485"/>
                </a:lnTo>
                <a:cubicBezTo>
                  <a:pt x="7257" y="5691455"/>
                  <a:pt x="7506" y="5585492"/>
                  <a:pt x="13352" y="5476692"/>
                </a:cubicBezTo>
                <a:lnTo>
                  <a:pt x="21882" y="5346809"/>
                </a:lnTo>
                <a:lnTo>
                  <a:pt x="22064" y="5339439"/>
                </a:lnTo>
                <a:lnTo>
                  <a:pt x="29601" y="5166357"/>
                </a:lnTo>
                <a:lnTo>
                  <a:pt x="30143" y="5151877"/>
                </a:lnTo>
                <a:cubicBezTo>
                  <a:pt x="30018" y="5125783"/>
                  <a:pt x="30111" y="5102484"/>
                  <a:pt x="30346" y="5081409"/>
                </a:cubicBezTo>
                <a:lnTo>
                  <a:pt x="30433" y="5076663"/>
                </a:lnTo>
                <a:lnTo>
                  <a:pt x="30143" y="4963804"/>
                </a:lnTo>
                <a:cubicBezTo>
                  <a:pt x="27040" y="4910138"/>
                  <a:pt x="27067" y="4856021"/>
                  <a:pt x="28459" y="4800989"/>
                </a:cubicBezTo>
                <a:lnTo>
                  <a:pt x="30399" y="4750796"/>
                </a:lnTo>
                <a:lnTo>
                  <a:pt x="31514" y="4666872"/>
                </a:lnTo>
                <a:lnTo>
                  <a:pt x="34697" y="4639551"/>
                </a:lnTo>
                <a:lnTo>
                  <a:pt x="34963" y="4632686"/>
                </a:lnTo>
                <a:cubicBezTo>
                  <a:pt x="37318" y="4575362"/>
                  <a:pt x="39271" y="4516661"/>
                  <a:pt x="39056" y="4456118"/>
                </a:cubicBezTo>
                <a:lnTo>
                  <a:pt x="36996" y="4412759"/>
                </a:lnTo>
                <a:lnTo>
                  <a:pt x="30143" y="4388188"/>
                </a:lnTo>
                <a:cubicBezTo>
                  <a:pt x="7389" y="4328002"/>
                  <a:pt x="11492" y="4256950"/>
                  <a:pt x="19232" y="4188739"/>
                </a:cubicBezTo>
                <a:lnTo>
                  <a:pt x="23985" y="4147809"/>
                </a:lnTo>
                <a:lnTo>
                  <a:pt x="23690" y="4087290"/>
                </a:lnTo>
                <a:lnTo>
                  <a:pt x="29097" y="3984687"/>
                </a:lnTo>
                <a:lnTo>
                  <a:pt x="28035" y="3962690"/>
                </a:lnTo>
                <a:cubicBezTo>
                  <a:pt x="28525" y="3945828"/>
                  <a:pt x="30052" y="3926691"/>
                  <a:pt x="32148" y="3905387"/>
                </a:cubicBezTo>
                <a:lnTo>
                  <a:pt x="34754" y="3881032"/>
                </a:lnTo>
                <a:lnTo>
                  <a:pt x="39206" y="3802233"/>
                </a:lnTo>
                <a:cubicBezTo>
                  <a:pt x="39778" y="3763353"/>
                  <a:pt x="37619" y="3728800"/>
                  <a:pt x="30143" y="3698588"/>
                </a:cubicBezTo>
                <a:cubicBezTo>
                  <a:pt x="7714" y="3607954"/>
                  <a:pt x="33117" y="3482508"/>
                  <a:pt x="36579" y="3365983"/>
                </a:cubicBezTo>
                <a:lnTo>
                  <a:pt x="36510" y="3356621"/>
                </a:lnTo>
                <a:lnTo>
                  <a:pt x="30143" y="3311044"/>
                </a:lnTo>
                <a:cubicBezTo>
                  <a:pt x="14271" y="3224157"/>
                  <a:pt x="11445" y="3149243"/>
                  <a:pt x="14856" y="3082749"/>
                </a:cubicBezTo>
                <a:lnTo>
                  <a:pt x="22229" y="3005366"/>
                </a:lnTo>
                <a:lnTo>
                  <a:pt x="27244" y="2895198"/>
                </a:lnTo>
                <a:cubicBezTo>
                  <a:pt x="29143" y="2848776"/>
                  <a:pt x="30527" y="2799531"/>
                  <a:pt x="30143" y="2746826"/>
                </a:cubicBezTo>
                <a:lnTo>
                  <a:pt x="36784" y="2638240"/>
                </a:lnTo>
                <a:lnTo>
                  <a:pt x="30143" y="2615745"/>
                </a:lnTo>
                <a:cubicBezTo>
                  <a:pt x="-20952" y="2495890"/>
                  <a:pt x="17898" y="2340273"/>
                  <a:pt x="37923" y="2201958"/>
                </a:cubicBezTo>
                <a:lnTo>
                  <a:pt x="42734" y="2158379"/>
                </a:lnTo>
                <a:lnTo>
                  <a:pt x="30143" y="2114218"/>
                </a:lnTo>
                <a:cubicBezTo>
                  <a:pt x="2269" y="2040950"/>
                  <a:pt x="-2735" y="1972014"/>
                  <a:pt x="1162" y="1906697"/>
                </a:cubicBezTo>
                <a:lnTo>
                  <a:pt x="6289" y="1854885"/>
                </a:lnTo>
                <a:lnTo>
                  <a:pt x="8053" y="1809168"/>
                </a:lnTo>
                <a:cubicBezTo>
                  <a:pt x="9832" y="1790244"/>
                  <a:pt x="12470" y="1771472"/>
                  <a:pt x="15415" y="1752867"/>
                </a:cubicBezTo>
                <a:lnTo>
                  <a:pt x="30925" y="1652561"/>
                </a:lnTo>
                <a:lnTo>
                  <a:pt x="30143" y="1606992"/>
                </a:lnTo>
                <a:cubicBezTo>
                  <a:pt x="28397" y="1588584"/>
                  <a:pt x="27931" y="1568665"/>
                  <a:pt x="28348" y="1547550"/>
                </a:cubicBezTo>
                <a:lnTo>
                  <a:pt x="29206" y="1531212"/>
                </a:lnTo>
                <a:lnTo>
                  <a:pt x="23637" y="1487282"/>
                </a:lnTo>
                <a:cubicBezTo>
                  <a:pt x="16479" y="1367166"/>
                  <a:pt x="59638" y="1246041"/>
                  <a:pt x="30143" y="1156757"/>
                </a:cubicBezTo>
                <a:cubicBezTo>
                  <a:pt x="21716" y="1131248"/>
                  <a:pt x="18318" y="1090735"/>
                  <a:pt x="17757" y="1041370"/>
                </a:cubicBezTo>
                <a:lnTo>
                  <a:pt x="18463" y="985697"/>
                </a:lnTo>
                <a:lnTo>
                  <a:pt x="16239" y="975915"/>
                </a:lnTo>
                <a:cubicBezTo>
                  <a:pt x="13541" y="957312"/>
                  <a:pt x="12597" y="940330"/>
                  <a:pt x="12862" y="924477"/>
                </a:cubicBezTo>
                <a:lnTo>
                  <a:pt x="23640" y="845857"/>
                </a:lnTo>
                <a:lnTo>
                  <a:pt x="30907" y="688163"/>
                </a:lnTo>
                <a:lnTo>
                  <a:pt x="31375" y="662715"/>
                </a:lnTo>
                <a:lnTo>
                  <a:pt x="30143" y="655230"/>
                </a:lnTo>
                <a:cubicBezTo>
                  <a:pt x="20345" y="615334"/>
                  <a:pt x="17924" y="569960"/>
                  <a:pt x="19185" y="520814"/>
                </a:cubicBezTo>
                <a:lnTo>
                  <a:pt x="26662" y="415314"/>
                </a:lnTo>
                <a:lnTo>
                  <a:pt x="25635" y="383217"/>
                </a:lnTo>
                <a:cubicBezTo>
                  <a:pt x="25461" y="243905"/>
                  <a:pt x="35455" y="113017"/>
                  <a:pt x="30143" y="22622"/>
                </a:cubicBezTo>
                <a:cubicBezTo>
                  <a:pt x="90096" y="13526"/>
                  <a:pt x="146841" y="12585"/>
                  <a:pt x="200495" y="15390"/>
                </a:cubicBezTo>
                <a:lnTo>
                  <a:pt x="324102" y="27794"/>
                </a:lnTo>
                <a:lnTo>
                  <a:pt x="329634" y="27979"/>
                </a:lnTo>
                <a:cubicBezTo>
                  <a:pt x="398332" y="30204"/>
                  <a:pt x="468106" y="31425"/>
                  <a:pt x="551798" y="27886"/>
                </a:cubicBezTo>
                <a:lnTo>
                  <a:pt x="592464" y="25476"/>
                </a:lnTo>
                <a:lnTo>
                  <a:pt x="603122" y="22622"/>
                </a:lnTo>
                <a:cubicBezTo>
                  <a:pt x="639294" y="8191"/>
                  <a:pt x="679641" y="1916"/>
                  <a:pt x="723201" y="386"/>
                </a:cubicBezTo>
                <a:close/>
              </a:path>
            </a:pathLst>
          </a:custGeom>
          <a:effectLst>
            <a:softEdge rad="317500"/>
          </a:effectLst>
        </p:spPr>
      </p:pic>
      <p:sp>
        <p:nvSpPr>
          <p:cNvPr id="3" name="Content Placeholder 2">
            <a:extLst>
              <a:ext uri="{FF2B5EF4-FFF2-40B4-BE49-F238E27FC236}">
                <a16:creationId xmlns:a16="http://schemas.microsoft.com/office/drawing/2014/main" id="{F7F36679-EBAE-B31A-1678-4F71675C4CB6}"/>
              </a:ext>
            </a:extLst>
          </p:cNvPr>
          <p:cNvSpPr>
            <a:spLocks noGrp="1"/>
          </p:cNvSpPr>
          <p:nvPr>
            <p:ph idx="1"/>
          </p:nvPr>
        </p:nvSpPr>
        <p:spPr>
          <a:xfrm>
            <a:off x="7675657" y="2071316"/>
            <a:ext cx="3943850" cy="4114800"/>
          </a:xfrm>
        </p:spPr>
        <p:txBody>
          <a:bodyPr anchor="t">
            <a:normAutofit/>
          </a:bodyPr>
          <a:lstStyle/>
          <a:p>
            <a:r>
              <a:rPr lang="en-US" sz="1400" dirty="0">
                <a:latin typeface="Arial" panose="020B0604020202020204" pitchFamily="34" charset="0"/>
                <a:cs typeface="Arial" panose="020B0604020202020204" pitchFamily="34" charset="0"/>
              </a:rPr>
              <a:t>Celebrity endorsements are a persuasive form of marketing used to affect perceptions, build trust, and create emotional connections with consumers or viewers. Evidence supports that celebrities influence consumer perceptions by transferring the image, credibility, and value of the celebrity onto the products created by the brand (Nautiyal, 2023). In the current, digital experience of marketing, social media and the influencer ecosystem have further heightened celebrity presence through marketing to a political level (Akingbade, 2024). Understanding how and why endorsements work will be necessary for evaluating contemporary business marketing.</a:t>
            </a:r>
            <a:endParaRPr lang="en-GB"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772906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41C320-ADDB-706D-128F-D09961256967}"/>
              </a:ext>
            </a:extLst>
          </p:cNvPr>
          <p:cNvSpPr>
            <a:spLocks noGrp="1"/>
          </p:cNvSpPr>
          <p:nvPr>
            <p:ph type="title"/>
          </p:nvPr>
        </p:nvSpPr>
        <p:spPr/>
        <p:txBody>
          <a:bodyPr>
            <a:normAutofit/>
          </a:bodyPr>
          <a:lstStyle/>
          <a:p>
            <a:r>
              <a:rPr lang="en-GB" sz="3600" dirty="0">
                <a:latin typeface="Arial Black" panose="020B0A04020102020204" pitchFamily="34" charset="0"/>
              </a:rPr>
              <a:t>What Academic Research Shows</a:t>
            </a:r>
          </a:p>
        </p:txBody>
      </p:sp>
      <p:graphicFrame>
        <p:nvGraphicFramePr>
          <p:cNvPr id="5" name="Content Placeholder 2">
            <a:extLst>
              <a:ext uri="{FF2B5EF4-FFF2-40B4-BE49-F238E27FC236}">
                <a16:creationId xmlns:a16="http://schemas.microsoft.com/office/drawing/2014/main" id="{52C0CEAF-0817-6170-9216-CF7B50FE8D4D}"/>
              </a:ext>
            </a:extLst>
          </p:cNvPr>
          <p:cNvGraphicFramePr>
            <a:graphicFrameLocks noGrp="1"/>
          </p:cNvGraphicFramePr>
          <p:nvPr>
            <p:ph idx="1"/>
            <p:extLst>
              <p:ext uri="{D42A27DB-BD31-4B8C-83A1-F6EECF244321}">
                <p14:modId xmlns:p14="http://schemas.microsoft.com/office/powerpoint/2010/main" val="305983751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324591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0CC59D-FFC5-B399-E706-38692CD9AD11}"/>
              </a:ext>
            </a:extLst>
          </p:cNvPr>
          <p:cNvSpPr>
            <a:spLocks noGrp="1"/>
          </p:cNvSpPr>
          <p:nvPr>
            <p:ph type="title"/>
          </p:nvPr>
        </p:nvSpPr>
        <p:spPr>
          <a:xfrm>
            <a:off x="572493" y="238539"/>
            <a:ext cx="11018520" cy="1434415"/>
          </a:xfrm>
        </p:spPr>
        <p:txBody>
          <a:bodyPr anchor="b">
            <a:normAutofit/>
          </a:bodyPr>
          <a:lstStyle/>
          <a:p>
            <a:r>
              <a:rPr lang="en-US" sz="3600" dirty="0">
                <a:latin typeface="Arial Black" panose="020B0A04020102020204" pitchFamily="34" charset="0"/>
              </a:rPr>
              <a:t>Real-World Example: Rihanna in Pharrell Williams’s LV Menswear Campaign</a:t>
            </a:r>
            <a:endParaRPr lang="en-GB" sz="3600" dirty="0">
              <a:latin typeface="Arial Black" panose="020B0A04020102020204" pitchFamily="34" charset="0"/>
            </a:endParaRPr>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B2ADFB0-3F57-149F-33AB-86CB6C2F3D0A}"/>
              </a:ext>
            </a:extLst>
          </p:cNvPr>
          <p:cNvSpPr>
            <a:spLocks noGrp="1"/>
          </p:cNvSpPr>
          <p:nvPr>
            <p:ph idx="1"/>
          </p:nvPr>
        </p:nvSpPr>
        <p:spPr>
          <a:xfrm>
            <a:off x="572493" y="2071316"/>
            <a:ext cx="4819314" cy="4119172"/>
          </a:xfrm>
        </p:spPr>
        <p:txBody>
          <a:bodyPr anchor="t">
            <a:normAutofit/>
          </a:bodyPr>
          <a:lstStyle/>
          <a:p>
            <a:r>
              <a:rPr lang="en-US" sz="1400" dirty="0">
                <a:latin typeface="Arial" panose="020B0604020202020204" pitchFamily="34" charset="0"/>
                <a:cs typeface="Arial" panose="020B0604020202020204" pitchFamily="34" charset="0"/>
              </a:rPr>
              <a:t>For his first Louis Vuitton menswear campaign, new creative director Pharrell Williams selected Rihanna to anchor the launch of a new luxury leather bag line. In retrospect, Rihanna’s participation in a menswear campaign challenged traditional notions of branded gendered marketing in the fashion industry. Rihanna’s global status as an icon of music and fashion as well as a cultural trendsetter allowed the campaign to leverage her presence to heighten visibility and emotional engagement. Even while pregnant with her second child, when she appeared in the campaign, Rihanna demonstrated, throughout the collection launch, how maternity fashion should be defined and aligned the spirit of creativity, inclusiveness, and individuality that Williams desired to communicate.</a:t>
            </a:r>
          </a:p>
          <a:p>
            <a:r>
              <a:rPr lang="en-US" sz="1400" dirty="0">
                <a:latin typeface="Arial" panose="020B0604020202020204" pitchFamily="34" charset="0"/>
                <a:cs typeface="Arial" panose="020B0604020202020204" pitchFamily="34" charset="0"/>
              </a:rPr>
              <a:t>This is one simple example of how celebrity participation in advertising can shift audience perceptions and extend cultural meaning for a brand, a critical role that celebrity endorsement theory aims to elucidate (Jun et al., 2023; Ambroise and Albert, 2020).</a:t>
            </a:r>
            <a:endParaRPr lang="en-GB" sz="1400"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BCF28CB6-5D49-0F57-5DDA-4451D2A40019}"/>
              </a:ext>
            </a:extLst>
          </p:cNvPr>
          <p:cNvPicPr>
            <a:picLocks noChangeAspect="1"/>
          </p:cNvPicPr>
          <p:nvPr/>
        </p:nvPicPr>
        <p:blipFill>
          <a:blip r:embed="rId2"/>
          <a:srcRect l="32933" r="16481"/>
          <a:stretch>
            <a:fillRect/>
          </a:stretch>
        </p:blipFill>
        <p:spPr>
          <a:xfrm>
            <a:off x="5789623" y="1866637"/>
            <a:ext cx="5827099" cy="4323851"/>
          </a:xfrm>
          <a:prstGeom prst="rect">
            <a:avLst/>
          </a:prstGeom>
        </p:spPr>
      </p:pic>
    </p:spTree>
    <p:extLst>
      <p:ext uri="{BB962C8B-B14F-4D97-AF65-F5344CB8AC3E}">
        <p14:creationId xmlns:p14="http://schemas.microsoft.com/office/powerpoint/2010/main" val="16518841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91E83E-BECC-FB1F-58EE-7F6CBE15007A}"/>
              </a:ext>
            </a:extLst>
          </p:cNvPr>
          <p:cNvSpPr>
            <a:spLocks noGrp="1"/>
          </p:cNvSpPr>
          <p:nvPr>
            <p:ph type="title"/>
          </p:nvPr>
        </p:nvSpPr>
        <p:spPr>
          <a:xfrm>
            <a:off x="838200" y="365125"/>
            <a:ext cx="10515600" cy="1325563"/>
          </a:xfrm>
        </p:spPr>
        <p:txBody>
          <a:bodyPr>
            <a:normAutofit/>
          </a:bodyPr>
          <a:lstStyle/>
          <a:p>
            <a:r>
              <a:rPr lang="en-GB" sz="3600" dirty="0">
                <a:latin typeface="Arial Black" panose="020B0A04020102020204" pitchFamily="34" charset="0"/>
              </a:rPr>
              <a:t>References </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25FAEFB-5133-5D6B-EB3C-84BE64B63C13}"/>
              </a:ext>
            </a:extLst>
          </p:cNvPr>
          <p:cNvSpPr>
            <a:spLocks noGrp="1"/>
          </p:cNvSpPr>
          <p:nvPr>
            <p:ph idx="1"/>
          </p:nvPr>
        </p:nvSpPr>
        <p:spPr>
          <a:xfrm>
            <a:off x="838200" y="1929384"/>
            <a:ext cx="10515600" cy="4251960"/>
          </a:xfrm>
        </p:spPr>
        <p:txBody>
          <a:bodyPr>
            <a:normAutofit/>
          </a:bodyPr>
          <a:lstStyle/>
          <a:p>
            <a:r>
              <a:rPr lang="en-US" sz="1400" dirty="0">
                <a:latin typeface="Arial" panose="020B0604020202020204" pitchFamily="34" charset="0"/>
                <a:cs typeface="Arial" panose="020B0604020202020204" pitchFamily="34" charset="0"/>
              </a:rPr>
              <a:t>Ambroise, L. and Albert, N., 2020. Celebrity endorsement: Conceptual clarifications, critical review, and future research perspectives. </a:t>
            </a:r>
            <a:r>
              <a:rPr lang="en-US" sz="1400" i="1" dirty="0">
                <a:latin typeface="Arial" panose="020B0604020202020204" pitchFamily="34" charset="0"/>
                <a:cs typeface="Arial" panose="020B0604020202020204" pitchFamily="34" charset="0"/>
              </a:rPr>
              <a:t>Recherche et Applications En Marketing (English Edition), </a:t>
            </a:r>
            <a:r>
              <a:rPr lang="en-US" sz="1400" dirty="0">
                <a:latin typeface="Arial" panose="020B0604020202020204" pitchFamily="34" charset="0"/>
                <a:cs typeface="Arial" panose="020B0604020202020204" pitchFamily="34" charset="0"/>
              </a:rPr>
              <a:t>35(2), pp.97–122.</a:t>
            </a:r>
          </a:p>
          <a:p>
            <a:r>
              <a:rPr lang="en-US" sz="1400" dirty="0">
                <a:latin typeface="Arial" panose="020B0604020202020204" pitchFamily="34" charset="0"/>
                <a:cs typeface="Arial" panose="020B0604020202020204" pitchFamily="34" charset="0"/>
              </a:rPr>
              <a:t>Akingbade, O., 2024. </a:t>
            </a:r>
            <a:r>
              <a:rPr lang="en-US" sz="1400" i="1" dirty="0">
                <a:latin typeface="Arial" panose="020B0604020202020204" pitchFamily="34" charset="0"/>
                <a:cs typeface="Arial" panose="020B0604020202020204" pitchFamily="34" charset="0"/>
              </a:rPr>
              <a:t>The political economy of digital and social media celebrity influencer marketing</a:t>
            </a:r>
            <a:r>
              <a:rPr lang="en-US" sz="1400" dirty="0">
                <a:latin typeface="Arial" panose="020B0604020202020204" pitchFamily="34" charset="0"/>
                <a:cs typeface="Arial" panose="020B0604020202020204" pitchFamily="34" charset="0"/>
              </a:rPr>
              <a:t>. Political Economy of Contemporary African Popular Culture: The Political Interplay, p.239.</a:t>
            </a:r>
          </a:p>
          <a:p>
            <a:r>
              <a:rPr lang="en-US" sz="1400" dirty="0">
                <a:latin typeface="Arial" panose="020B0604020202020204" pitchFamily="34" charset="0"/>
                <a:cs typeface="Arial" panose="020B0604020202020204" pitchFamily="34" charset="0"/>
              </a:rPr>
              <a:t>Jun, M., Han, J., Zhou, Z. and Eisingerich, A.B., 2023. When is celebrity endorsement effective? Exploring the role of celebrity endorsers in enhancing key brand associations. </a:t>
            </a:r>
            <a:r>
              <a:rPr lang="en-US" sz="1400" i="1" dirty="0">
                <a:latin typeface="Arial" panose="020B0604020202020204" pitchFamily="34" charset="0"/>
                <a:cs typeface="Arial" panose="020B0604020202020204" pitchFamily="34" charset="0"/>
              </a:rPr>
              <a:t>Journal of Business Research</a:t>
            </a:r>
            <a:r>
              <a:rPr lang="en-US" sz="1400" dirty="0">
                <a:latin typeface="Arial" panose="020B0604020202020204" pitchFamily="34" charset="0"/>
                <a:cs typeface="Arial" panose="020B0604020202020204" pitchFamily="34" charset="0"/>
              </a:rPr>
              <a:t>, 164, p.113951.</a:t>
            </a:r>
          </a:p>
          <a:p>
            <a:r>
              <a:rPr lang="en-US" sz="1400" dirty="0">
                <a:latin typeface="Arial" panose="020B0604020202020204" pitchFamily="34" charset="0"/>
                <a:cs typeface="Arial" panose="020B0604020202020204" pitchFamily="34" charset="0"/>
              </a:rPr>
              <a:t>Nautiyal, A., 2023. </a:t>
            </a:r>
            <a:r>
              <a:rPr lang="en-US" sz="1400" i="1" dirty="0">
                <a:latin typeface="Arial" panose="020B0604020202020204" pitchFamily="34" charset="0"/>
                <a:cs typeface="Arial" panose="020B0604020202020204" pitchFamily="34" charset="0"/>
              </a:rPr>
              <a:t>Impact of Celebrity Endorsement on Consumer’s Mindset</a:t>
            </a:r>
            <a:r>
              <a:rPr lang="en-US" sz="1400" dirty="0">
                <a:latin typeface="Arial" panose="020B0604020202020204" pitchFamily="34" charset="0"/>
                <a:cs typeface="Arial" panose="020B0604020202020204" pitchFamily="34" charset="0"/>
              </a:rPr>
              <a:t>.</a:t>
            </a:r>
          </a:p>
          <a:p>
            <a:r>
              <a:rPr lang="en-US" sz="1400" dirty="0">
                <a:latin typeface="Arial" panose="020B0604020202020204" pitchFamily="34" charset="0"/>
                <a:cs typeface="Arial" panose="020B0604020202020204" pitchFamily="34" charset="0"/>
              </a:rPr>
              <a:t>Zhou, Y., Li, Y.Q., Ruan, W.Q., Zhang, S.N. and Yang, T.T., 2024. Who should the spotlight be on? The interactive effects of celebrity endorser type and destination personality</a:t>
            </a:r>
            <a:r>
              <a:rPr lang="en-US" sz="1400" i="1" dirty="0">
                <a:latin typeface="Arial" panose="020B0604020202020204" pitchFamily="34" charset="0"/>
                <a:cs typeface="Arial" panose="020B0604020202020204" pitchFamily="34" charset="0"/>
              </a:rPr>
              <a:t>. Tourism Management</a:t>
            </a:r>
            <a:r>
              <a:rPr lang="en-US" sz="1400" dirty="0">
                <a:latin typeface="Arial" panose="020B0604020202020204" pitchFamily="34" charset="0"/>
                <a:cs typeface="Arial" panose="020B0604020202020204" pitchFamily="34" charset="0"/>
              </a:rPr>
              <a:t>, 105, p.104957.</a:t>
            </a:r>
          </a:p>
          <a:p>
            <a:r>
              <a:rPr lang="en-GB" sz="1400" dirty="0">
                <a:latin typeface="Arial" panose="020B0604020202020204" pitchFamily="34" charset="0"/>
                <a:cs typeface="Arial" panose="020B0604020202020204" pitchFamily="34" charset="0"/>
                <a:hlinkClick r:id="rId2"/>
              </a:rPr>
              <a:t>https://fashionista.com/2023/06/pharrell-williams-louis-vuitton-rihanna-campaign</a:t>
            </a:r>
            <a:endParaRPr lang="en-GB" sz="1400" dirty="0">
              <a:latin typeface="Arial" panose="020B0604020202020204" pitchFamily="34" charset="0"/>
              <a:cs typeface="Arial" panose="020B0604020202020204" pitchFamily="34" charset="0"/>
            </a:endParaRPr>
          </a:p>
          <a:p>
            <a:endParaRPr lang="en-GB"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308088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24</TotalTime>
  <Words>616</Words>
  <PresentationFormat>Widescreen</PresentationFormat>
  <Paragraphs>19</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Aptos</vt:lpstr>
      <vt:lpstr>Aptos Display</vt:lpstr>
      <vt:lpstr>Arial</vt:lpstr>
      <vt:lpstr>Arial Black</vt:lpstr>
      <vt:lpstr>Office Theme</vt:lpstr>
      <vt:lpstr>Celebrity Endorsements in Modern Business Marketing</vt:lpstr>
      <vt:lpstr>Introduction </vt:lpstr>
      <vt:lpstr>What Academic Research Shows</vt:lpstr>
      <vt:lpstr>Real-World Example: Rihanna in Pharrell Williams’s LV Menswear Campaign</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erms:created xsi:type="dcterms:W3CDTF">2025-11-20T20:33:38Z</dcterms:created>
  <dcterms:modified xsi:type="dcterms:W3CDTF">2025-11-23T16:47:49Z</dcterms:modified>
</cp:coreProperties>
</file>