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7"/>
  </p:handoutMasterIdLst>
  <p:sldIdLst>
    <p:sldId id="257" r:id="rId2"/>
    <p:sldId id="263" r:id="rId3"/>
    <p:sldId id="260" r:id="rId4"/>
    <p:sldId id="264" r:id="rId5"/>
    <p:sldId id="262" r:id="rId6"/>
    <p:sldId id="261" r:id="rId7"/>
    <p:sldId id="265" r:id="rId8"/>
    <p:sldId id="266" r:id="rId9"/>
    <p:sldId id="267" r:id="rId10"/>
    <p:sldId id="268" r:id="rId11"/>
    <p:sldId id="269" r:id="rId12"/>
    <p:sldId id="258" r:id="rId13"/>
    <p:sldId id="259" r:id="rId14"/>
    <p:sldId id="270" r:id="rId15"/>
    <p:sldId id="271" r:id="rId16"/>
  </p:sldIdLst>
  <p:sldSz cx="9144000" cy="6858000" type="screen4x3"/>
  <p:notesSz cx="6858000" cy="9144000"/>
  <p:defaultTextStyle>
    <a:defPPr>
      <a:defRPr lang="en-GB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61A8FC3-21EF-463B-BA05-3AAB6E6EC8E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0222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C40B4A-0ABF-4537-8750-8FAF54B8690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D4D264-ED5A-4CB2-A100-099A22EED60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5C38D1-A61A-4259-A7E7-604835C60FA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14676D-EAD6-43DC-A29E-A6863766BB5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EF07D-55D5-4306-B1A1-818DE047E32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BE531A-8951-473D-AB6D-1B951A9A3ED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9402BD-80F4-43B5-87B6-6F8704F990A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15F965-1B4F-46F8-B9BB-4A893ED437F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1311B9-93A7-42AE-966B-76A7D87D75A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6AEA0B-E084-4D06-8359-A13964B7D6F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80D08B-DA94-4E90-AD07-30BC814F2C3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71161CD-59C5-4893-8978-639A0AFAABD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51050" y="333375"/>
            <a:ext cx="4714875" cy="1036638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War in Prehistory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55650" y="1628775"/>
            <a:ext cx="7200900" cy="1079500"/>
          </a:xfrm>
        </p:spPr>
        <p:txBody>
          <a:bodyPr/>
          <a:lstStyle/>
          <a:p>
            <a:r>
              <a:rPr lang="en-GB" smtClean="0">
                <a:solidFill>
                  <a:schemeClr val="bg1"/>
                </a:solidFill>
              </a:rPr>
              <a:t>Ethnographic </a:t>
            </a:r>
            <a:r>
              <a:rPr lang="en-GB" dirty="0">
                <a:solidFill>
                  <a:schemeClr val="bg1"/>
                </a:solidFill>
              </a:rPr>
              <a:t>studies: how do they fit with the theories?</a:t>
            </a:r>
          </a:p>
        </p:txBody>
      </p:sp>
      <p:pic>
        <p:nvPicPr>
          <p:cNvPr id="3079" name="Picture 7" descr="RedClou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3644900"/>
            <a:ext cx="3105150" cy="2476500"/>
          </a:xfrm>
          <a:prstGeom prst="rect">
            <a:avLst/>
          </a:prstGeom>
          <a:noFill/>
        </p:spPr>
      </p:pic>
      <p:pic>
        <p:nvPicPr>
          <p:cNvPr id="3081" name="Picture 9" descr="YanomamoGirlWithParro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3357563"/>
            <a:ext cx="2052637" cy="3079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Today’s outline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The Yanomamo: Chagnon’s interpretation</a:t>
            </a:r>
          </a:p>
          <a:p>
            <a:r>
              <a:rPr lang="en-GB">
                <a:solidFill>
                  <a:schemeClr val="bg1"/>
                </a:solidFill>
              </a:rPr>
              <a:t>The Yanomamo: Lizot’s rebuttal</a:t>
            </a:r>
          </a:p>
          <a:p>
            <a:r>
              <a:rPr lang="en-GB">
                <a:solidFill>
                  <a:schemeClr val="bg1"/>
                </a:solidFill>
              </a:rPr>
              <a:t>Violent men do not have the most children: Moore’s example of the Cheyenne</a:t>
            </a:r>
          </a:p>
          <a:p>
            <a:r>
              <a:rPr lang="en-GB">
                <a:solidFill>
                  <a:schemeClr val="bg1"/>
                </a:solidFill>
              </a:rPr>
              <a:t>Are we naturally aggressive? Psychological experiments</a:t>
            </a:r>
          </a:p>
          <a:p>
            <a:r>
              <a:rPr lang="en-GB">
                <a:solidFill>
                  <a:schemeClr val="bg1"/>
                </a:solidFill>
              </a:rPr>
              <a:t>Why men love war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>
                <a:solidFill>
                  <a:schemeClr val="bg1"/>
                </a:solidFill>
              </a:rPr>
              <a:t>The Yanomamo live in Amazonia, between Brazil and Venezuela</a:t>
            </a:r>
          </a:p>
        </p:txBody>
      </p:sp>
      <p:pic>
        <p:nvPicPr>
          <p:cNvPr id="6150" name="Picture 6" descr="Map-Yanomamo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995488"/>
            <a:ext cx="6408738" cy="37528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Napoleon Chagnon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Anthropologist who wrote The Fierce People, a controversial book about the Yanomamo</a:t>
            </a:r>
          </a:p>
          <a:p>
            <a:r>
              <a:rPr lang="en-GB">
                <a:solidFill>
                  <a:schemeClr val="bg1"/>
                </a:solidFill>
              </a:rPr>
              <a:t>Revenge is a strong factor in Yanomamo social dynamics</a:t>
            </a:r>
          </a:p>
          <a:p>
            <a:r>
              <a:rPr lang="en-GB">
                <a:solidFill>
                  <a:schemeClr val="bg1"/>
                </a:solidFill>
              </a:rPr>
              <a:t>30% of adult men die by violence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260350"/>
            <a:ext cx="7786687" cy="1143000"/>
          </a:xfrm>
        </p:spPr>
        <p:txBody>
          <a:bodyPr/>
          <a:lstStyle/>
          <a:p>
            <a:pPr algn="l"/>
            <a:r>
              <a:rPr lang="en-GB" sz="3600">
                <a:solidFill>
                  <a:schemeClr val="bg1"/>
                </a:solidFill>
              </a:rPr>
              <a:t>Revenge killings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5267325" cy="4525963"/>
          </a:xfrm>
        </p:spPr>
        <p:txBody>
          <a:bodyPr/>
          <a:lstStyle/>
          <a:p>
            <a:r>
              <a:rPr lang="en-GB" sz="2800">
                <a:solidFill>
                  <a:schemeClr val="bg1"/>
                </a:solidFill>
              </a:rPr>
              <a:t>Can go on for many years.</a:t>
            </a:r>
          </a:p>
          <a:p>
            <a:r>
              <a:rPr lang="en-GB" sz="2800">
                <a:solidFill>
                  <a:schemeClr val="bg1"/>
                </a:solidFill>
              </a:rPr>
              <a:t>They try to kill the person responsible, but any of the enemy will do.</a:t>
            </a:r>
          </a:p>
          <a:p>
            <a:r>
              <a:rPr lang="en-GB" sz="2800">
                <a:solidFill>
                  <a:schemeClr val="bg1"/>
                </a:solidFill>
              </a:rPr>
              <a:t>Trying to get out of raiding parties earns a man a reputation for cowardice, which makes him vulnerable.</a:t>
            </a:r>
          </a:p>
          <a:p>
            <a:endParaRPr lang="en-GB" sz="2800">
              <a:solidFill>
                <a:schemeClr val="bg1"/>
              </a:solidFill>
            </a:endParaRPr>
          </a:p>
        </p:txBody>
      </p:sp>
      <p:pic>
        <p:nvPicPr>
          <p:cNvPr id="9220" name="Picture 4" descr="Yanomamo warrior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1844675"/>
            <a:ext cx="2381250" cy="33718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6913562" cy="1143000"/>
          </a:xfrm>
        </p:spPr>
        <p:txBody>
          <a:bodyPr/>
          <a:lstStyle/>
          <a:p>
            <a:pPr algn="l"/>
            <a:r>
              <a:rPr lang="en-GB">
                <a:solidFill>
                  <a:schemeClr val="bg1"/>
                </a:solidFill>
              </a:rPr>
              <a:t>What starts the conflicts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341438"/>
            <a:ext cx="8075613" cy="2116137"/>
          </a:xfrm>
        </p:spPr>
        <p:txBody>
          <a:bodyPr/>
          <a:lstStyle/>
          <a:p>
            <a:pPr>
              <a:buFontTx/>
              <a:buNone/>
            </a:pPr>
            <a:r>
              <a:rPr lang="en-GB" sz="2800">
                <a:solidFill>
                  <a:schemeClr val="bg1"/>
                </a:solidFill>
              </a:rPr>
              <a:t>    Chagnon says wars start because of jealousy over women, but there are actually many causes, especially accusations of witchcraft</a:t>
            </a:r>
          </a:p>
        </p:txBody>
      </p:sp>
      <p:pic>
        <p:nvPicPr>
          <p:cNvPr id="8198" name="Picture 6" descr="brazil_yanomamo-girl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538" y="3357563"/>
            <a:ext cx="4476750" cy="3143250"/>
          </a:xfrm>
          <a:prstGeom prst="rect">
            <a:avLst/>
          </a:prstGeom>
          <a:noFill/>
        </p:spPr>
      </p:pic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684213" y="2922588"/>
            <a:ext cx="3600450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2800">
                <a:solidFill>
                  <a:schemeClr val="bg1"/>
                </a:solidFill>
              </a:rPr>
              <a:t>Chagnon argues that good warriors have higher status hence more wives &amp; more children, therefore they are more biologically successful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Jacques Lizot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>
                <a:solidFill>
                  <a:schemeClr val="bg1"/>
                </a:solidFill>
              </a:rPr>
              <a:t>Says great warriors DO NOT have more wives, or more children</a:t>
            </a:r>
          </a:p>
          <a:p>
            <a:r>
              <a:rPr lang="en-GB" sz="2800">
                <a:solidFill>
                  <a:schemeClr val="bg1"/>
                </a:solidFill>
              </a:rPr>
              <a:t>Wars start because of deteriorating relations between communities, NOT over women</a:t>
            </a:r>
          </a:p>
          <a:p>
            <a:r>
              <a:rPr lang="en-GB" sz="2800">
                <a:solidFill>
                  <a:schemeClr val="bg1"/>
                </a:solidFill>
              </a:rPr>
              <a:t>Only 0.3% of women in 400 marriages are taken from an enemy group </a:t>
            </a:r>
          </a:p>
          <a:p>
            <a:r>
              <a:rPr lang="en-GB" sz="2800">
                <a:solidFill>
                  <a:schemeClr val="bg1"/>
                </a:solidFill>
              </a:rPr>
              <a:t>Most ‘abductions’ are of women who are not unwilling; it’s their parents who are stopping the match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70% of people 40 or older have lost a close family member due to violence</a:t>
            </a:r>
          </a:p>
          <a:p>
            <a:r>
              <a:rPr lang="en-GB">
                <a:solidFill>
                  <a:schemeClr val="bg1"/>
                </a:solidFill>
              </a:rPr>
              <a:t>When an individual Yanomamo man went to the city and discovered laws, he was absolutely thrilled. He believes laws and police should regulate Yanomamo society to stop the killing.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229600" cy="1143000"/>
          </a:xfrm>
        </p:spPr>
        <p:txBody>
          <a:bodyPr/>
          <a:lstStyle/>
          <a:p>
            <a:pPr algn="l"/>
            <a:r>
              <a:rPr lang="en-GB" sz="2800">
                <a:solidFill>
                  <a:schemeClr val="bg1"/>
                </a:solidFill>
              </a:rPr>
              <a:t>Gold miners are destroying land and water quality.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700213"/>
            <a:ext cx="3035300" cy="4525962"/>
          </a:xfrm>
        </p:spPr>
        <p:txBody>
          <a:bodyPr/>
          <a:lstStyle/>
          <a:p>
            <a:pPr>
              <a:buFontTx/>
              <a:buNone/>
            </a:pPr>
            <a:r>
              <a:rPr lang="en-GB" sz="2400">
                <a:solidFill>
                  <a:schemeClr val="bg1"/>
                </a:solidFill>
              </a:rPr>
              <a:t>    </a:t>
            </a:r>
            <a:r>
              <a:rPr lang="en-GB" sz="2800">
                <a:solidFill>
                  <a:schemeClr val="bg1"/>
                </a:solidFill>
              </a:rPr>
              <a:t>This affects the Yanomomo, but some think they would be better off acculturating to modern Brazilian and Venezuelan life.</a:t>
            </a:r>
          </a:p>
        </p:txBody>
      </p:sp>
      <p:pic>
        <p:nvPicPr>
          <p:cNvPr id="14341" name="Picture 5" descr="yanomami_gold_min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938" y="1773238"/>
            <a:ext cx="5394325" cy="40465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Chagnon argues that in the past, all tribes were as violent as the Yanomamo</a:t>
            </a:r>
          </a:p>
          <a:p>
            <a:pPr>
              <a:buFontTx/>
              <a:buNone/>
            </a:pPr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He also says violent men are genetically more successful.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15888"/>
            <a:ext cx="8229600" cy="1143000"/>
          </a:xfrm>
        </p:spPr>
        <p:txBody>
          <a:bodyPr/>
          <a:lstStyle/>
          <a:p>
            <a:r>
              <a:rPr lang="en-GB" sz="3600">
                <a:solidFill>
                  <a:schemeClr val="bg1"/>
                </a:solidFill>
              </a:rPr>
              <a:t>Cheyenne Indians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844675"/>
            <a:ext cx="3827463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Powerful war chiefs and peace chiefs</a:t>
            </a: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Peace chiefs were polygamous. Their role is negotiation and peacekeeping</a:t>
            </a: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War chiefs die young, and tend to have few or no dependents</a:t>
            </a:r>
          </a:p>
        </p:txBody>
      </p:sp>
      <p:pic>
        <p:nvPicPr>
          <p:cNvPr id="16389" name="Picture 5" descr="Cheyenne India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0200" y="1989138"/>
            <a:ext cx="4608513" cy="3763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>
                <a:solidFill>
                  <a:schemeClr val="bg1"/>
                </a:solidFill>
              </a:rPr>
              <a:t>Stanford Prison Experiment, 1971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>
                <a:solidFill>
                  <a:schemeClr val="bg1"/>
                </a:solidFill>
              </a:rPr>
              <a:t>Psychology experiment to see how prisoners and guards behaved in a simulation</a:t>
            </a:r>
          </a:p>
          <a:p>
            <a:r>
              <a:rPr lang="en-GB" sz="2800">
                <a:solidFill>
                  <a:schemeClr val="bg1"/>
                </a:solidFill>
              </a:rPr>
              <a:t>The ‘guards’ were forbidden to use physical force against the ‘prisoners’</a:t>
            </a:r>
          </a:p>
          <a:p>
            <a:r>
              <a:rPr lang="en-GB" sz="2800">
                <a:solidFill>
                  <a:schemeClr val="bg1"/>
                </a:solidFill>
              </a:rPr>
              <a:t>1/3 of guards followed the rules, 1/3 were kind and 1/3 turned sadistic.</a:t>
            </a:r>
          </a:p>
          <a:p>
            <a:endParaRPr lang="en-GB" sz="2400">
              <a:solidFill>
                <a:schemeClr val="bg1"/>
              </a:solidFill>
            </a:endParaRPr>
          </a:p>
        </p:txBody>
      </p:sp>
      <p:pic>
        <p:nvPicPr>
          <p:cNvPr id="4100" name="Picture 4" descr="homepic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5600" y="4149725"/>
            <a:ext cx="2663825" cy="2444750"/>
          </a:xfrm>
          <a:prstGeom prst="rect">
            <a:avLst/>
          </a:prstGeom>
          <a:noFill/>
        </p:spPr>
      </p:pic>
      <p:pic>
        <p:nvPicPr>
          <p:cNvPr id="4101" name="Picture 5" descr="homepic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875" y="4724400"/>
            <a:ext cx="2087563" cy="19161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>
              <a:buFontTx/>
              <a:buNone/>
            </a:pPr>
            <a:r>
              <a:rPr lang="en-GB"/>
              <a:t>	</a:t>
            </a:r>
            <a:r>
              <a:rPr lang="en-GB" sz="2800">
                <a:solidFill>
                  <a:schemeClr val="bg1"/>
                </a:solidFill>
              </a:rPr>
              <a:t>An experiment in Dominica showed that cricketers had a surge of testosterone after they won against a neighbouring village, but not when they beat a team from their own village.</a:t>
            </a:r>
          </a:p>
        </p:txBody>
      </p:sp>
      <p:pic>
        <p:nvPicPr>
          <p:cNvPr id="5123" name="Picture 3" descr="343515194_e995485da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2852738"/>
            <a:ext cx="5040312" cy="3367087"/>
          </a:xfrm>
          <a:prstGeom prst="rect">
            <a:avLst/>
          </a:prstGeom>
          <a:noFill/>
        </p:spPr>
      </p:pic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6227763" y="2997200"/>
            <a:ext cx="2771775" cy="308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2800">
                <a:solidFill>
                  <a:schemeClr val="bg1"/>
                </a:solidFill>
              </a:rPr>
              <a:t>For men, competition between groups is  more fierce than competition within a group.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Ambivalence to warfare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>
                <a:solidFill>
                  <a:schemeClr val="bg1"/>
                </a:solidFill>
              </a:rPr>
              <a:t>Most tribal societies have mixed feelings</a:t>
            </a:r>
          </a:p>
          <a:p>
            <a:r>
              <a:rPr lang="en-GB" sz="2800">
                <a:solidFill>
                  <a:schemeClr val="bg1"/>
                </a:solidFill>
              </a:rPr>
              <a:t>Many societies proscribe rituals for purification after killing someone</a:t>
            </a:r>
          </a:p>
          <a:p>
            <a:r>
              <a:rPr lang="en-GB" sz="2800">
                <a:solidFill>
                  <a:schemeClr val="bg1"/>
                </a:solidFill>
              </a:rPr>
              <a:t>War makes people poorer</a:t>
            </a:r>
          </a:p>
          <a:p>
            <a:r>
              <a:rPr lang="en-GB" sz="2800">
                <a:solidFill>
                  <a:schemeClr val="bg1"/>
                </a:solidFill>
              </a:rPr>
              <a:t>War is bad, but we have to support our relatives if they get into a conflict</a:t>
            </a:r>
          </a:p>
          <a:p>
            <a:r>
              <a:rPr lang="en-GB" sz="2800">
                <a:solidFill>
                  <a:schemeClr val="bg1"/>
                </a:solidFill>
              </a:rPr>
              <a:t>Warriors on Tahiti are exhorted to fight harder</a:t>
            </a:r>
          </a:p>
          <a:p>
            <a:r>
              <a:rPr lang="en-GB" sz="2800">
                <a:solidFill>
                  <a:schemeClr val="bg1"/>
                </a:solidFill>
              </a:rPr>
              <a:t>To some degree, we have to be trained to hurt others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7" name="Picture 5" descr="Adam and Eve Art Print by Lucas Cranach the Elder"/>
          <p:cNvPicPr>
            <a:picLocks noChangeAspect="1" noChangeArrowheads="1"/>
          </p:cNvPicPr>
          <p:nvPr/>
        </p:nvPicPr>
        <p:blipFill>
          <a:blip r:embed="rId2" cstate="print"/>
          <a:srcRect l="10452" t="4868" r="10246" b="6078"/>
          <a:stretch>
            <a:fillRect/>
          </a:stretch>
        </p:blipFill>
        <p:spPr bwMode="auto">
          <a:xfrm>
            <a:off x="539750" y="765175"/>
            <a:ext cx="3673475" cy="5257800"/>
          </a:xfrm>
          <a:prstGeom prst="rect">
            <a:avLst/>
          </a:prstGeom>
          <a:noFill/>
        </p:spPr>
      </p:pic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4500563" y="908050"/>
            <a:ext cx="4392612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2400">
                <a:solidFill>
                  <a:schemeClr val="bg1"/>
                </a:solidFill>
              </a:rPr>
              <a:t>When Adam day by day</a:t>
            </a:r>
          </a:p>
          <a:p>
            <a:pPr algn="l">
              <a:spcBef>
                <a:spcPct val="50000"/>
              </a:spcBef>
            </a:pPr>
            <a:r>
              <a:rPr lang="en-GB" sz="2400">
                <a:solidFill>
                  <a:schemeClr val="bg1"/>
                </a:solidFill>
              </a:rPr>
              <a:t>Woke up in paradise</a:t>
            </a:r>
          </a:p>
          <a:p>
            <a:pPr algn="l">
              <a:spcBef>
                <a:spcPct val="50000"/>
              </a:spcBef>
            </a:pPr>
            <a:r>
              <a:rPr lang="en-GB" sz="2400">
                <a:solidFill>
                  <a:schemeClr val="bg1"/>
                </a:solidFill>
              </a:rPr>
              <a:t>He always used to say,</a:t>
            </a:r>
          </a:p>
          <a:p>
            <a:pPr algn="l">
              <a:spcBef>
                <a:spcPct val="50000"/>
              </a:spcBef>
            </a:pPr>
            <a:r>
              <a:rPr lang="en-GB" sz="2400">
                <a:solidFill>
                  <a:schemeClr val="bg1"/>
                </a:solidFill>
              </a:rPr>
              <a:t>Well this is very nice!</a:t>
            </a:r>
          </a:p>
          <a:p>
            <a:pPr algn="l">
              <a:spcBef>
                <a:spcPct val="50000"/>
              </a:spcBef>
            </a:pPr>
            <a:endParaRPr lang="en-GB" sz="2400">
              <a:solidFill>
                <a:schemeClr val="bg1"/>
              </a:solidFill>
            </a:endParaRPr>
          </a:p>
          <a:p>
            <a:pPr algn="l">
              <a:spcBef>
                <a:spcPct val="50000"/>
              </a:spcBef>
            </a:pPr>
            <a:r>
              <a:rPr lang="en-GB" sz="2400">
                <a:solidFill>
                  <a:schemeClr val="bg1"/>
                </a:solidFill>
              </a:rPr>
              <a:t>Then Eve from scenes of bliss</a:t>
            </a:r>
          </a:p>
          <a:p>
            <a:pPr algn="l">
              <a:spcBef>
                <a:spcPct val="50000"/>
              </a:spcBef>
            </a:pPr>
            <a:r>
              <a:rPr lang="en-GB" sz="2400">
                <a:solidFill>
                  <a:schemeClr val="bg1"/>
                </a:solidFill>
              </a:rPr>
              <a:t>Transported him for life</a:t>
            </a:r>
          </a:p>
          <a:p>
            <a:pPr algn="l">
              <a:spcBef>
                <a:spcPct val="50000"/>
              </a:spcBef>
            </a:pPr>
            <a:r>
              <a:rPr lang="en-GB" sz="2400">
                <a:solidFill>
                  <a:schemeClr val="bg1"/>
                </a:solidFill>
              </a:rPr>
              <a:t>The more I think of this</a:t>
            </a:r>
          </a:p>
          <a:p>
            <a:pPr algn="l">
              <a:spcBef>
                <a:spcPct val="50000"/>
              </a:spcBef>
            </a:pPr>
            <a:r>
              <a:rPr lang="en-GB" sz="2400">
                <a:solidFill>
                  <a:schemeClr val="bg1"/>
                </a:solidFill>
              </a:rPr>
              <a:t>The more I beat my wife.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1456</TotalTime>
  <Words>546</Words>
  <Application>Microsoft Office PowerPoint</Application>
  <PresentationFormat>On-screen Show (4:3)</PresentationFormat>
  <Paragraphs>58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Default Design</vt:lpstr>
      <vt:lpstr>War in Prehistory</vt:lpstr>
      <vt:lpstr>Today’s outline</vt:lpstr>
      <vt:lpstr>The Yanomamo live in Amazonia, between Brazil and Venezuela</vt:lpstr>
      <vt:lpstr>Napoleon Chagnon</vt:lpstr>
      <vt:lpstr>Revenge killings</vt:lpstr>
      <vt:lpstr>What starts the conflicts</vt:lpstr>
      <vt:lpstr>Jacques Lizot</vt:lpstr>
      <vt:lpstr>PowerPoint Presentation</vt:lpstr>
      <vt:lpstr>Gold miners are destroying land and water quality.</vt:lpstr>
      <vt:lpstr>PowerPoint Presentation</vt:lpstr>
      <vt:lpstr>Cheyenne Indians</vt:lpstr>
      <vt:lpstr>Stanford Prison Experiment, 1971</vt:lpstr>
      <vt:lpstr>PowerPoint Presentation</vt:lpstr>
      <vt:lpstr>Ambivalence to warfare</vt:lpstr>
      <vt:lpstr>PowerPoint Presentation</vt:lpstr>
    </vt:vector>
  </TitlesOfParts>
  <Company>CISP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War in Prehistory</dc:title>
  <dc:creator>shaebg</dc:creator>
  <cp:lastModifiedBy>Erika Guttmann-Bond</cp:lastModifiedBy>
  <cp:revision>10</cp:revision>
  <dcterms:created xsi:type="dcterms:W3CDTF">2009-02-05T13:08:25Z</dcterms:created>
  <dcterms:modified xsi:type="dcterms:W3CDTF">2013-02-07T12:53:24Z</dcterms:modified>
</cp:coreProperties>
</file>