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9"/>
  </p:notesMasterIdLst>
  <p:sldIdLst>
    <p:sldId id="256" r:id="rId2"/>
    <p:sldId id="258" r:id="rId3"/>
    <p:sldId id="259" r:id="rId4"/>
    <p:sldId id="260" r:id="rId5"/>
    <p:sldId id="261" r:id="rId6"/>
    <p:sldId id="262" r:id="rId7"/>
    <p:sldId id="257"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9558" autoAdjust="0"/>
  </p:normalViewPr>
  <p:slideViewPr>
    <p:cSldViewPr snapToGrid="0">
      <p:cViewPr varScale="1">
        <p:scale>
          <a:sx n="58" d="100"/>
          <a:sy n="58" d="100"/>
        </p:scale>
        <p:origin x="1194"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97E08ED-7F67-431D-96F0-82B5AEC4DC00}"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F1AB4C21-E1A2-4B1D-9BDA-AC54C4CFDD71}">
      <dgm:prSet/>
      <dgm:spPr/>
      <dgm:t>
        <a:bodyPr/>
        <a:lstStyle/>
        <a:p>
          <a:r>
            <a:rPr lang="en-US"/>
            <a:t>Understanding emotional intelligence has been enlightening.</a:t>
          </a:r>
        </a:p>
      </dgm:t>
    </dgm:pt>
    <dgm:pt modelId="{00486BA3-A302-44C5-A08D-1FF3E614E2D9}" type="parTrans" cxnId="{141AC1A6-A15E-497C-AE56-C82B89AEA240}">
      <dgm:prSet/>
      <dgm:spPr/>
      <dgm:t>
        <a:bodyPr/>
        <a:lstStyle/>
        <a:p>
          <a:endParaRPr lang="en-US"/>
        </a:p>
      </dgm:t>
    </dgm:pt>
    <dgm:pt modelId="{70C54D1E-91A7-4F68-AFFA-529DA1501029}" type="sibTrans" cxnId="{141AC1A6-A15E-497C-AE56-C82B89AEA240}">
      <dgm:prSet/>
      <dgm:spPr/>
      <dgm:t>
        <a:bodyPr/>
        <a:lstStyle/>
        <a:p>
          <a:endParaRPr lang="en-US"/>
        </a:p>
      </dgm:t>
    </dgm:pt>
    <dgm:pt modelId="{C7A0110D-6CA3-419A-893A-E0FE5B382DAD}">
      <dgm:prSet/>
      <dgm:spPr/>
      <dgm:t>
        <a:bodyPr/>
        <a:lstStyle/>
        <a:p>
          <a:r>
            <a:rPr lang="en-US"/>
            <a:t>Awareness of emotions (frustration, excitement) enhances negotiation skills.</a:t>
          </a:r>
        </a:p>
      </dgm:t>
    </dgm:pt>
    <dgm:pt modelId="{7CC0983A-142F-4D22-A6DC-5803CA961045}" type="parTrans" cxnId="{8A783F8D-7B58-4AE8-97A0-16C5B0A96245}">
      <dgm:prSet/>
      <dgm:spPr/>
      <dgm:t>
        <a:bodyPr/>
        <a:lstStyle/>
        <a:p>
          <a:endParaRPr lang="en-US"/>
        </a:p>
      </dgm:t>
    </dgm:pt>
    <dgm:pt modelId="{19277C07-2746-42BE-BD48-D83F39DC22B1}" type="sibTrans" cxnId="{8A783F8D-7B58-4AE8-97A0-16C5B0A96245}">
      <dgm:prSet/>
      <dgm:spPr/>
      <dgm:t>
        <a:bodyPr/>
        <a:lstStyle/>
        <a:p>
          <a:endParaRPr lang="en-US"/>
        </a:p>
      </dgm:t>
    </dgm:pt>
    <dgm:pt modelId="{1D745F7D-D3A1-4096-A6A0-EF10D4113172}">
      <dgm:prSet/>
      <dgm:spPr/>
      <dgm:t>
        <a:bodyPr/>
        <a:lstStyle/>
        <a:p>
          <a:r>
            <a:rPr lang="en-US"/>
            <a:t>Recognizing feelings allows for better situation management.</a:t>
          </a:r>
        </a:p>
      </dgm:t>
    </dgm:pt>
    <dgm:pt modelId="{385DAFAD-5F53-4AD5-8F8A-4C25EC3DABD2}" type="parTrans" cxnId="{89B211F4-4C62-46E4-B15B-BAD7506E4557}">
      <dgm:prSet/>
      <dgm:spPr/>
      <dgm:t>
        <a:bodyPr/>
        <a:lstStyle/>
        <a:p>
          <a:endParaRPr lang="en-US"/>
        </a:p>
      </dgm:t>
    </dgm:pt>
    <dgm:pt modelId="{D474F188-3F0E-4C00-ACE4-16C169C27DE4}" type="sibTrans" cxnId="{89B211F4-4C62-46E4-B15B-BAD7506E4557}">
      <dgm:prSet/>
      <dgm:spPr/>
      <dgm:t>
        <a:bodyPr/>
        <a:lstStyle/>
        <a:p>
          <a:endParaRPr lang="en-US"/>
        </a:p>
      </dgm:t>
    </dgm:pt>
    <dgm:pt modelId="{8A7B3BDD-5037-4BF2-9424-33D2947D66BB}">
      <dgm:prSet/>
      <dgm:spPr/>
      <dgm:t>
        <a:bodyPr/>
        <a:lstStyle/>
        <a:p>
          <a:r>
            <a:rPr lang="en-US"/>
            <a:t>When overwhelmed, I practice stress-relieving techniques (e.g., deep breathing, short walks).</a:t>
          </a:r>
        </a:p>
      </dgm:t>
    </dgm:pt>
    <dgm:pt modelId="{AD8DA38C-312E-4F09-93A4-39B964A7C04C}" type="parTrans" cxnId="{83836916-5CD5-46A5-BF4A-D0C66BCB4E15}">
      <dgm:prSet/>
      <dgm:spPr/>
      <dgm:t>
        <a:bodyPr/>
        <a:lstStyle/>
        <a:p>
          <a:endParaRPr lang="en-US"/>
        </a:p>
      </dgm:t>
    </dgm:pt>
    <dgm:pt modelId="{65E51B04-CE0B-45D3-BBB8-FB5F6202FA97}" type="sibTrans" cxnId="{83836916-5CD5-46A5-BF4A-D0C66BCB4E15}">
      <dgm:prSet/>
      <dgm:spPr/>
      <dgm:t>
        <a:bodyPr/>
        <a:lstStyle/>
        <a:p>
          <a:endParaRPr lang="en-US"/>
        </a:p>
      </dgm:t>
    </dgm:pt>
    <dgm:pt modelId="{27599867-8D49-4CDC-BD24-E3938B248514}">
      <dgm:prSet/>
      <dgm:spPr/>
      <dgm:t>
        <a:bodyPr/>
        <a:lstStyle/>
        <a:p>
          <a:r>
            <a:rPr lang="en-US"/>
            <a:t>Self-awareness improves focus and productivity.</a:t>
          </a:r>
        </a:p>
      </dgm:t>
    </dgm:pt>
    <dgm:pt modelId="{6A397BFC-E621-4A64-B086-F2ACA09B3635}" type="parTrans" cxnId="{A5182C9E-6743-48FF-9A8E-9A41E563C583}">
      <dgm:prSet/>
      <dgm:spPr/>
      <dgm:t>
        <a:bodyPr/>
        <a:lstStyle/>
        <a:p>
          <a:endParaRPr lang="en-US"/>
        </a:p>
      </dgm:t>
    </dgm:pt>
    <dgm:pt modelId="{1E61FA84-DDC5-429A-A8F2-7CF63021FE0E}" type="sibTrans" cxnId="{A5182C9E-6743-48FF-9A8E-9A41E563C583}">
      <dgm:prSet/>
      <dgm:spPr/>
      <dgm:t>
        <a:bodyPr/>
        <a:lstStyle/>
        <a:p>
          <a:endParaRPr lang="en-US"/>
        </a:p>
      </dgm:t>
    </dgm:pt>
    <dgm:pt modelId="{A98FDB6F-C835-46E4-8DC9-FD0E0BCB2776}">
      <dgm:prSet/>
      <dgm:spPr/>
      <dgm:t>
        <a:bodyPr/>
        <a:lstStyle/>
        <a:p>
          <a:r>
            <a:rPr lang="en-US"/>
            <a:t>Acknowledging emotions is crucial for personal growth.</a:t>
          </a:r>
        </a:p>
      </dgm:t>
    </dgm:pt>
    <dgm:pt modelId="{AA4C1710-44AD-4AD4-A6D1-767E15FF8C26}" type="parTrans" cxnId="{83D1F6B5-496F-4191-94B2-C6BFA9B57D26}">
      <dgm:prSet/>
      <dgm:spPr/>
      <dgm:t>
        <a:bodyPr/>
        <a:lstStyle/>
        <a:p>
          <a:endParaRPr lang="en-US"/>
        </a:p>
      </dgm:t>
    </dgm:pt>
    <dgm:pt modelId="{A327242F-8ADB-4F19-B050-D721135D46BC}" type="sibTrans" cxnId="{83D1F6B5-496F-4191-94B2-C6BFA9B57D26}">
      <dgm:prSet/>
      <dgm:spPr/>
      <dgm:t>
        <a:bodyPr/>
        <a:lstStyle/>
        <a:p>
          <a:endParaRPr lang="en-US"/>
        </a:p>
      </dgm:t>
    </dgm:pt>
    <dgm:pt modelId="{72C9D5F6-B735-4CCA-9F94-50270156FF03}" type="pres">
      <dgm:prSet presAssocID="{397E08ED-7F67-431D-96F0-82B5AEC4DC00}" presName="linear" presStyleCnt="0">
        <dgm:presLayoutVars>
          <dgm:animLvl val="lvl"/>
          <dgm:resizeHandles val="exact"/>
        </dgm:presLayoutVars>
      </dgm:prSet>
      <dgm:spPr/>
    </dgm:pt>
    <dgm:pt modelId="{F95B001F-1DB5-46B5-8F6C-5D9310D0AE98}" type="pres">
      <dgm:prSet presAssocID="{F1AB4C21-E1A2-4B1D-9BDA-AC54C4CFDD71}" presName="parentText" presStyleLbl="node1" presStyleIdx="0" presStyleCnt="6">
        <dgm:presLayoutVars>
          <dgm:chMax val="0"/>
          <dgm:bulletEnabled val="1"/>
        </dgm:presLayoutVars>
      </dgm:prSet>
      <dgm:spPr/>
    </dgm:pt>
    <dgm:pt modelId="{1A5A5B06-1D48-4064-8D5B-9ED2661B5F15}" type="pres">
      <dgm:prSet presAssocID="{70C54D1E-91A7-4F68-AFFA-529DA1501029}" presName="spacer" presStyleCnt="0"/>
      <dgm:spPr/>
    </dgm:pt>
    <dgm:pt modelId="{86EC0A9D-7A21-46DC-BF15-F53111C37264}" type="pres">
      <dgm:prSet presAssocID="{C7A0110D-6CA3-419A-893A-E0FE5B382DAD}" presName="parentText" presStyleLbl="node1" presStyleIdx="1" presStyleCnt="6">
        <dgm:presLayoutVars>
          <dgm:chMax val="0"/>
          <dgm:bulletEnabled val="1"/>
        </dgm:presLayoutVars>
      </dgm:prSet>
      <dgm:spPr/>
    </dgm:pt>
    <dgm:pt modelId="{30A58605-444B-4B36-882D-DCDE8D048F19}" type="pres">
      <dgm:prSet presAssocID="{19277C07-2746-42BE-BD48-D83F39DC22B1}" presName="spacer" presStyleCnt="0"/>
      <dgm:spPr/>
    </dgm:pt>
    <dgm:pt modelId="{44D20565-5D67-4D3F-9D6B-D7E3A7E838B7}" type="pres">
      <dgm:prSet presAssocID="{1D745F7D-D3A1-4096-A6A0-EF10D4113172}" presName="parentText" presStyleLbl="node1" presStyleIdx="2" presStyleCnt="6">
        <dgm:presLayoutVars>
          <dgm:chMax val="0"/>
          <dgm:bulletEnabled val="1"/>
        </dgm:presLayoutVars>
      </dgm:prSet>
      <dgm:spPr/>
    </dgm:pt>
    <dgm:pt modelId="{93EA3303-B1F4-4A5B-899D-1529E934EE4F}" type="pres">
      <dgm:prSet presAssocID="{D474F188-3F0E-4C00-ACE4-16C169C27DE4}" presName="spacer" presStyleCnt="0"/>
      <dgm:spPr/>
    </dgm:pt>
    <dgm:pt modelId="{FB9F1DF4-6EF3-40B2-BBE0-B13B5A1E7E77}" type="pres">
      <dgm:prSet presAssocID="{8A7B3BDD-5037-4BF2-9424-33D2947D66BB}" presName="parentText" presStyleLbl="node1" presStyleIdx="3" presStyleCnt="6">
        <dgm:presLayoutVars>
          <dgm:chMax val="0"/>
          <dgm:bulletEnabled val="1"/>
        </dgm:presLayoutVars>
      </dgm:prSet>
      <dgm:spPr/>
    </dgm:pt>
    <dgm:pt modelId="{BF233BC8-5EBE-4661-8F0E-824663A81B79}" type="pres">
      <dgm:prSet presAssocID="{65E51B04-CE0B-45D3-BBB8-FB5F6202FA97}" presName="spacer" presStyleCnt="0"/>
      <dgm:spPr/>
    </dgm:pt>
    <dgm:pt modelId="{3BF5DB25-1B03-4D16-8E31-6B6B24891F9A}" type="pres">
      <dgm:prSet presAssocID="{27599867-8D49-4CDC-BD24-E3938B248514}" presName="parentText" presStyleLbl="node1" presStyleIdx="4" presStyleCnt="6">
        <dgm:presLayoutVars>
          <dgm:chMax val="0"/>
          <dgm:bulletEnabled val="1"/>
        </dgm:presLayoutVars>
      </dgm:prSet>
      <dgm:spPr/>
    </dgm:pt>
    <dgm:pt modelId="{0D3461F4-AB9A-4C79-A18F-69BC73F2D42F}" type="pres">
      <dgm:prSet presAssocID="{1E61FA84-DDC5-429A-A8F2-7CF63021FE0E}" presName="spacer" presStyleCnt="0"/>
      <dgm:spPr/>
    </dgm:pt>
    <dgm:pt modelId="{6A5F44CA-BE76-4028-90CB-B08D065B9B0C}" type="pres">
      <dgm:prSet presAssocID="{A98FDB6F-C835-46E4-8DC9-FD0E0BCB2776}" presName="parentText" presStyleLbl="node1" presStyleIdx="5" presStyleCnt="6">
        <dgm:presLayoutVars>
          <dgm:chMax val="0"/>
          <dgm:bulletEnabled val="1"/>
        </dgm:presLayoutVars>
      </dgm:prSet>
      <dgm:spPr/>
    </dgm:pt>
  </dgm:ptLst>
  <dgm:cxnLst>
    <dgm:cxn modelId="{FC53A206-918A-4C41-8919-40ACEAE6C08A}" type="presOf" srcId="{1D745F7D-D3A1-4096-A6A0-EF10D4113172}" destId="{44D20565-5D67-4D3F-9D6B-D7E3A7E838B7}" srcOrd="0" destOrd="0" presId="urn:microsoft.com/office/officeart/2005/8/layout/vList2"/>
    <dgm:cxn modelId="{83836916-5CD5-46A5-BF4A-D0C66BCB4E15}" srcId="{397E08ED-7F67-431D-96F0-82B5AEC4DC00}" destId="{8A7B3BDD-5037-4BF2-9424-33D2947D66BB}" srcOrd="3" destOrd="0" parTransId="{AD8DA38C-312E-4F09-93A4-39B964A7C04C}" sibTransId="{65E51B04-CE0B-45D3-BBB8-FB5F6202FA97}"/>
    <dgm:cxn modelId="{E1B70D27-2AA8-4CB4-8852-B629048A7C92}" type="presOf" srcId="{27599867-8D49-4CDC-BD24-E3938B248514}" destId="{3BF5DB25-1B03-4D16-8E31-6B6B24891F9A}" srcOrd="0" destOrd="0" presId="urn:microsoft.com/office/officeart/2005/8/layout/vList2"/>
    <dgm:cxn modelId="{B46D1585-0D62-41ED-9B72-9B7B87EAB4B8}" type="presOf" srcId="{A98FDB6F-C835-46E4-8DC9-FD0E0BCB2776}" destId="{6A5F44CA-BE76-4028-90CB-B08D065B9B0C}" srcOrd="0" destOrd="0" presId="urn:microsoft.com/office/officeart/2005/8/layout/vList2"/>
    <dgm:cxn modelId="{8A783F8D-7B58-4AE8-97A0-16C5B0A96245}" srcId="{397E08ED-7F67-431D-96F0-82B5AEC4DC00}" destId="{C7A0110D-6CA3-419A-893A-E0FE5B382DAD}" srcOrd="1" destOrd="0" parTransId="{7CC0983A-142F-4D22-A6DC-5803CA961045}" sibTransId="{19277C07-2746-42BE-BD48-D83F39DC22B1}"/>
    <dgm:cxn modelId="{A5182C9E-6743-48FF-9A8E-9A41E563C583}" srcId="{397E08ED-7F67-431D-96F0-82B5AEC4DC00}" destId="{27599867-8D49-4CDC-BD24-E3938B248514}" srcOrd="4" destOrd="0" parTransId="{6A397BFC-E621-4A64-B086-F2ACA09B3635}" sibTransId="{1E61FA84-DDC5-429A-A8F2-7CF63021FE0E}"/>
    <dgm:cxn modelId="{141AC1A6-A15E-497C-AE56-C82B89AEA240}" srcId="{397E08ED-7F67-431D-96F0-82B5AEC4DC00}" destId="{F1AB4C21-E1A2-4B1D-9BDA-AC54C4CFDD71}" srcOrd="0" destOrd="0" parTransId="{00486BA3-A302-44C5-A08D-1FF3E614E2D9}" sibTransId="{70C54D1E-91A7-4F68-AFFA-529DA1501029}"/>
    <dgm:cxn modelId="{4C458DB2-C61D-491D-A084-28D73C6DDA72}" type="presOf" srcId="{8A7B3BDD-5037-4BF2-9424-33D2947D66BB}" destId="{FB9F1DF4-6EF3-40B2-BBE0-B13B5A1E7E77}" srcOrd="0" destOrd="0" presId="urn:microsoft.com/office/officeart/2005/8/layout/vList2"/>
    <dgm:cxn modelId="{83D1F6B5-496F-4191-94B2-C6BFA9B57D26}" srcId="{397E08ED-7F67-431D-96F0-82B5AEC4DC00}" destId="{A98FDB6F-C835-46E4-8DC9-FD0E0BCB2776}" srcOrd="5" destOrd="0" parTransId="{AA4C1710-44AD-4AD4-A6D1-767E15FF8C26}" sibTransId="{A327242F-8ADB-4F19-B050-D721135D46BC}"/>
    <dgm:cxn modelId="{54D48ED9-1176-4892-9AB1-C12D5A9F05A1}" type="presOf" srcId="{C7A0110D-6CA3-419A-893A-E0FE5B382DAD}" destId="{86EC0A9D-7A21-46DC-BF15-F53111C37264}" srcOrd="0" destOrd="0" presId="urn:microsoft.com/office/officeart/2005/8/layout/vList2"/>
    <dgm:cxn modelId="{739E85E0-381B-49BC-B18E-EEAF235B46F4}" type="presOf" srcId="{F1AB4C21-E1A2-4B1D-9BDA-AC54C4CFDD71}" destId="{F95B001F-1DB5-46B5-8F6C-5D9310D0AE98}" srcOrd="0" destOrd="0" presId="urn:microsoft.com/office/officeart/2005/8/layout/vList2"/>
    <dgm:cxn modelId="{89B211F4-4C62-46E4-B15B-BAD7506E4557}" srcId="{397E08ED-7F67-431D-96F0-82B5AEC4DC00}" destId="{1D745F7D-D3A1-4096-A6A0-EF10D4113172}" srcOrd="2" destOrd="0" parTransId="{385DAFAD-5F53-4AD5-8F8A-4C25EC3DABD2}" sibTransId="{D474F188-3F0E-4C00-ACE4-16C169C27DE4}"/>
    <dgm:cxn modelId="{A2C5C5FD-3698-4DBE-8FAC-F719C431C259}" type="presOf" srcId="{397E08ED-7F67-431D-96F0-82B5AEC4DC00}" destId="{72C9D5F6-B735-4CCA-9F94-50270156FF03}" srcOrd="0" destOrd="0" presId="urn:microsoft.com/office/officeart/2005/8/layout/vList2"/>
    <dgm:cxn modelId="{0CFA52B1-EEFF-46D9-AC4F-63E825928E07}" type="presParOf" srcId="{72C9D5F6-B735-4CCA-9F94-50270156FF03}" destId="{F95B001F-1DB5-46B5-8F6C-5D9310D0AE98}" srcOrd="0" destOrd="0" presId="urn:microsoft.com/office/officeart/2005/8/layout/vList2"/>
    <dgm:cxn modelId="{6520451D-EB42-41BB-9F46-7C58DE6C1F6B}" type="presParOf" srcId="{72C9D5F6-B735-4CCA-9F94-50270156FF03}" destId="{1A5A5B06-1D48-4064-8D5B-9ED2661B5F15}" srcOrd="1" destOrd="0" presId="urn:microsoft.com/office/officeart/2005/8/layout/vList2"/>
    <dgm:cxn modelId="{6D573B23-67D7-4007-BD2A-1B8DF569ADBE}" type="presParOf" srcId="{72C9D5F6-B735-4CCA-9F94-50270156FF03}" destId="{86EC0A9D-7A21-46DC-BF15-F53111C37264}" srcOrd="2" destOrd="0" presId="urn:microsoft.com/office/officeart/2005/8/layout/vList2"/>
    <dgm:cxn modelId="{598B882E-EA9B-4E6F-AB78-AA283B975906}" type="presParOf" srcId="{72C9D5F6-B735-4CCA-9F94-50270156FF03}" destId="{30A58605-444B-4B36-882D-DCDE8D048F19}" srcOrd="3" destOrd="0" presId="urn:microsoft.com/office/officeart/2005/8/layout/vList2"/>
    <dgm:cxn modelId="{00260CE2-93AC-4920-905C-A321D9D7A177}" type="presParOf" srcId="{72C9D5F6-B735-4CCA-9F94-50270156FF03}" destId="{44D20565-5D67-4D3F-9D6B-D7E3A7E838B7}" srcOrd="4" destOrd="0" presId="urn:microsoft.com/office/officeart/2005/8/layout/vList2"/>
    <dgm:cxn modelId="{BFB052A3-22FC-4148-922E-D8EECEB3A4C4}" type="presParOf" srcId="{72C9D5F6-B735-4CCA-9F94-50270156FF03}" destId="{93EA3303-B1F4-4A5B-899D-1529E934EE4F}" srcOrd="5" destOrd="0" presId="urn:microsoft.com/office/officeart/2005/8/layout/vList2"/>
    <dgm:cxn modelId="{78D5B85F-F191-4C6C-B6F8-BCFC56A4AB7C}" type="presParOf" srcId="{72C9D5F6-B735-4CCA-9F94-50270156FF03}" destId="{FB9F1DF4-6EF3-40B2-BBE0-B13B5A1E7E77}" srcOrd="6" destOrd="0" presId="urn:microsoft.com/office/officeart/2005/8/layout/vList2"/>
    <dgm:cxn modelId="{CA4A0BBD-39EC-47B6-9775-825E8ECF22C3}" type="presParOf" srcId="{72C9D5F6-B735-4CCA-9F94-50270156FF03}" destId="{BF233BC8-5EBE-4661-8F0E-824663A81B79}" srcOrd="7" destOrd="0" presId="urn:microsoft.com/office/officeart/2005/8/layout/vList2"/>
    <dgm:cxn modelId="{4B8752F8-8FEA-4BFE-81C8-CB240FABB429}" type="presParOf" srcId="{72C9D5F6-B735-4CCA-9F94-50270156FF03}" destId="{3BF5DB25-1B03-4D16-8E31-6B6B24891F9A}" srcOrd="8" destOrd="0" presId="urn:microsoft.com/office/officeart/2005/8/layout/vList2"/>
    <dgm:cxn modelId="{CA137B94-1AAF-4294-B3DE-651292172C4F}" type="presParOf" srcId="{72C9D5F6-B735-4CCA-9F94-50270156FF03}" destId="{0D3461F4-AB9A-4C79-A18F-69BC73F2D42F}" srcOrd="9" destOrd="0" presId="urn:microsoft.com/office/officeart/2005/8/layout/vList2"/>
    <dgm:cxn modelId="{6C8F3C51-2284-48A7-A129-C701DB5CA548}" type="presParOf" srcId="{72C9D5F6-B735-4CCA-9F94-50270156FF03}" destId="{6A5F44CA-BE76-4028-90CB-B08D065B9B0C}"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2A8A5F0-1FA5-4D6D-A44B-41E2AB6844B0}"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CD19CB33-CC1B-4BC5-B866-101FA1369DC5}">
      <dgm:prSet/>
      <dgm:spPr/>
      <dgm:t>
        <a:bodyPr/>
        <a:lstStyle/>
        <a:p>
          <a:r>
            <a:rPr lang="en-US"/>
            <a:t>Reflect on my mood instead of reacting immediately in difficult situations.</a:t>
          </a:r>
        </a:p>
      </dgm:t>
    </dgm:pt>
    <dgm:pt modelId="{03C5E968-396D-4893-B0F4-9D67E543F48D}" type="parTrans" cxnId="{21A2DA74-B04B-494D-A664-71BEF7FB03CB}">
      <dgm:prSet/>
      <dgm:spPr/>
      <dgm:t>
        <a:bodyPr/>
        <a:lstStyle/>
        <a:p>
          <a:endParaRPr lang="en-US"/>
        </a:p>
      </dgm:t>
    </dgm:pt>
    <dgm:pt modelId="{9DF55F25-2869-4E96-9667-71CCDAC35AF5}" type="sibTrans" cxnId="{21A2DA74-B04B-494D-A664-71BEF7FB03CB}">
      <dgm:prSet/>
      <dgm:spPr/>
      <dgm:t>
        <a:bodyPr/>
        <a:lstStyle/>
        <a:p>
          <a:endParaRPr lang="en-US"/>
        </a:p>
      </dgm:t>
    </dgm:pt>
    <dgm:pt modelId="{70C0A757-2742-4FFE-A600-404802EF5D2C}">
      <dgm:prSet/>
      <dgm:spPr/>
      <dgm:t>
        <a:bodyPr/>
        <a:lstStyle/>
        <a:p>
          <a:r>
            <a:rPr lang="en-US"/>
            <a:t>Criticism from colleagues can trigger defensiveness.</a:t>
          </a:r>
        </a:p>
      </dgm:t>
    </dgm:pt>
    <dgm:pt modelId="{71C1C2C7-3DB4-41D6-B767-CA1C3B1E8356}" type="parTrans" cxnId="{CFAE84FD-E1EE-45DD-AEE3-EA5757923C90}">
      <dgm:prSet/>
      <dgm:spPr/>
      <dgm:t>
        <a:bodyPr/>
        <a:lstStyle/>
        <a:p>
          <a:endParaRPr lang="en-US"/>
        </a:p>
      </dgm:t>
    </dgm:pt>
    <dgm:pt modelId="{A5A808DB-8A67-4D59-95C9-7135680AB2AB}" type="sibTrans" cxnId="{CFAE84FD-E1EE-45DD-AEE3-EA5757923C90}">
      <dgm:prSet/>
      <dgm:spPr/>
      <dgm:t>
        <a:bodyPr/>
        <a:lstStyle/>
        <a:p>
          <a:endParaRPr lang="en-US"/>
        </a:p>
      </dgm:t>
    </dgm:pt>
    <dgm:pt modelId="{3C4D7758-A0CF-4C3C-80C9-F3727FDA96B4}">
      <dgm:prSet/>
      <dgm:spPr/>
      <dgm:t>
        <a:bodyPr/>
        <a:lstStyle/>
        <a:p>
          <a:r>
            <a:rPr lang="en-US"/>
            <a:t>Reasoning helps me view feedback as constructive, not personal attacks. This approach reduces conflict and fosters constructive dialogue.</a:t>
          </a:r>
        </a:p>
      </dgm:t>
    </dgm:pt>
    <dgm:pt modelId="{0034929D-02FD-42E9-AC7B-CF36C8DFD949}" type="parTrans" cxnId="{ABA31BFA-EBB0-4A6D-872D-61720E171DA3}">
      <dgm:prSet/>
      <dgm:spPr/>
      <dgm:t>
        <a:bodyPr/>
        <a:lstStyle/>
        <a:p>
          <a:endParaRPr lang="en-US"/>
        </a:p>
      </dgm:t>
    </dgm:pt>
    <dgm:pt modelId="{426C21B6-04AA-4303-97EF-6193E9B27043}" type="sibTrans" cxnId="{ABA31BFA-EBB0-4A6D-872D-61720E171DA3}">
      <dgm:prSet/>
      <dgm:spPr/>
      <dgm:t>
        <a:bodyPr/>
        <a:lstStyle/>
        <a:p>
          <a:endParaRPr lang="en-US"/>
        </a:p>
      </dgm:t>
    </dgm:pt>
    <dgm:pt modelId="{4506DF8F-DE2C-48D8-9D79-A65F31A03B98}">
      <dgm:prSet/>
      <dgm:spPr/>
      <dgm:t>
        <a:bodyPr/>
        <a:lstStyle/>
        <a:p>
          <a:r>
            <a:rPr lang="en-US"/>
            <a:t>Empathy allows me to understand others’ perspectives.</a:t>
          </a:r>
        </a:p>
      </dgm:t>
    </dgm:pt>
    <dgm:pt modelId="{8EE11216-6091-47F6-BD52-63552B0BEC3F}" type="parTrans" cxnId="{E91BCFE5-8518-4A05-8A0F-6F0ACA9D323A}">
      <dgm:prSet/>
      <dgm:spPr/>
      <dgm:t>
        <a:bodyPr/>
        <a:lstStyle/>
        <a:p>
          <a:endParaRPr lang="en-US"/>
        </a:p>
      </dgm:t>
    </dgm:pt>
    <dgm:pt modelId="{25D8DEFC-8D66-4D94-90CA-7592C6FC899D}" type="sibTrans" cxnId="{E91BCFE5-8518-4A05-8A0F-6F0ACA9D323A}">
      <dgm:prSet/>
      <dgm:spPr/>
      <dgm:t>
        <a:bodyPr/>
        <a:lstStyle/>
        <a:p>
          <a:endParaRPr lang="en-US"/>
        </a:p>
      </dgm:t>
    </dgm:pt>
    <dgm:pt modelId="{2CFC7054-D441-4FA8-835C-7A914AEAEB02}">
      <dgm:prSet/>
      <dgm:spPr/>
      <dgm:t>
        <a:bodyPr/>
        <a:lstStyle/>
        <a:p>
          <a:r>
            <a:rPr lang="en-US"/>
            <a:t>Promotes a collaborative work environment and strengthens professional relationships.</a:t>
          </a:r>
        </a:p>
      </dgm:t>
    </dgm:pt>
    <dgm:pt modelId="{71FEBDF1-8C09-4186-A65E-0FC0026AA124}" type="parTrans" cxnId="{0CF68817-B384-4BEE-AEF0-BA42E71CC656}">
      <dgm:prSet/>
      <dgm:spPr/>
      <dgm:t>
        <a:bodyPr/>
        <a:lstStyle/>
        <a:p>
          <a:endParaRPr lang="en-US"/>
        </a:p>
      </dgm:t>
    </dgm:pt>
    <dgm:pt modelId="{ABEB7DDD-2C99-4955-89F7-70BE919C640E}" type="sibTrans" cxnId="{0CF68817-B384-4BEE-AEF0-BA42E71CC656}">
      <dgm:prSet/>
      <dgm:spPr/>
      <dgm:t>
        <a:bodyPr/>
        <a:lstStyle/>
        <a:p>
          <a:endParaRPr lang="en-US"/>
        </a:p>
      </dgm:t>
    </dgm:pt>
    <dgm:pt modelId="{16440F1E-4EE0-4B04-9233-FE7E0EF4C7BA}" type="pres">
      <dgm:prSet presAssocID="{12A8A5F0-1FA5-4D6D-A44B-41E2AB6844B0}" presName="linear" presStyleCnt="0">
        <dgm:presLayoutVars>
          <dgm:animLvl val="lvl"/>
          <dgm:resizeHandles val="exact"/>
        </dgm:presLayoutVars>
      </dgm:prSet>
      <dgm:spPr/>
    </dgm:pt>
    <dgm:pt modelId="{EF3E39F1-25F5-4335-82AD-9FA119555AD6}" type="pres">
      <dgm:prSet presAssocID="{CD19CB33-CC1B-4BC5-B866-101FA1369DC5}" presName="parentText" presStyleLbl="node1" presStyleIdx="0" presStyleCnt="5">
        <dgm:presLayoutVars>
          <dgm:chMax val="0"/>
          <dgm:bulletEnabled val="1"/>
        </dgm:presLayoutVars>
      </dgm:prSet>
      <dgm:spPr/>
    </dgm:pt>
    <dgm:pt modelId="{888FCD20-924B-4D2A-A523-E9CECDC29ED6}" type="pres">
      <dgm:prSet presAssocID="{9DF55F25-2869-4E96-9667-71CCDAC35AF5}" presName="spacer" presStyleCnt="0"/>
      <dgm:spPr/>
    </dgm:pt>
    <dgm:pt modelId="{97C7B7EE-EB52-497D-8D96-F6C5B54B8B77}" type="pres">
      <dgm:prSet presAssocID="{70C0A757-2742-4FFE-A600-404802EF5D2C}" presName="parentText" presStyleLbl="node1" presStyleIdx="1" presStyleCnt="5">
        <dgm:presLayoutVars>
          <dgm:chMax val="0"/>
          <dgm:bulletEnabled val="1"/>
        </dgm:presLayoutVars>
      </dgm:prSet>
      <dgm:spPr/>
    </dgm:pt>
    <dgm:pt modelId="{8B15921E-A11A-4CF1-932C-F8088E3A956D}" type="pres">
      <dgm:prSet presAssocID="{A5A808DB-8A67-4D59-95C9-7135680AB2AB}" presName="spacer" presStyleCnt="0"/>
      <dgm:spPr/>
    </dgm:pt>
    <dgm:pt modelId="{89016A6A-92CE-4FC1-B57B-251809B7DF36}" type="pres">
      <dgm:prSet presAssocID="{3C4D7758-A0CF-4C3C-80C9-F3727FDA96B4}" presName="parentText" presStyleLbl="node1" presStyleIdx="2" presStyleCnt="5">
        <dgm:presLayoutVars>
          <dgm:chMax val="0"/>
          <dgm:bulletEnabled val="1"/>
        </dgm:presLayoutVars>
      </dgm:prSet>
      <dgm:spPr/>
    </dgm:pt>
    <dgm:pt modelId="{047DA3B9-D4B5-4E55-96E0-88D746D8B53D}" type="pres">
      <dgm:prSet presAssocID="{426C21B6-04AA-4303-97EF-6193E9B27043}" presName="spacer" presStyleCnt="0"/>
      <dgm:spPr/>
    </dgm:pt>
    <dgm:pt modelId="{9D915BC8-4D51-4B08-A2B9-F26719F80DA7}" type="pres">
      <dgm:prSet presAssocID="{4506DF8F-DE2C-48D8-9D79-A65F31A03B98}" presName="parentText" presStyleLbl="node1" presStyleIdx="3" presStyleCnt="5">
        <dgm:presLayoutVars>
          <dgm:chMax val="0"/>
          <dgm:bulletEnabled val="1"/>
        </dgm:presLayoutVars>
      </dgm:prSet>
      <dgm:spPr/>
    </dgm:pt>
    <dgm:pt modelId="{87011EBC-1B3B-4B21-9657-354F5BE8C7FF}" type="pres">
      <dgm:prSet presAssocID="{25D8DEFC-8D66-4D94-90CA-7592C6FC899D}" presName="spacer" presStyleCnt="0"/>
      <dgm:spPr/>
    </dgm:pt>
    <dgm:pt modelId="{2D750FC1-20F3-455A-AFC6-8A9B6AEE5876}" type="pres">
      <dgm:prSet presAssocID="{2CFC7054-D441-4FA8-835C-7A914AEAEB02}" presName="parentText" presStyleLbl="node1" presStyleIdx="4" presStyleCnt="5">
        <dgm:presLayoutVars>
          <dgm:chMax val="0"/>
          <dgm:bulletEnabled val="1"/>
        </dgm:presLayoutVars>
      </dgm:prSet>
      <dgm:spPr/>
    </dgm:pt>
  </dgm:ptLst>
  <dgm:cxnLst>
    <dgm:cxn modelId="{E5312506-7117-4893-8CBF-02B1FE550E29}" type="presOf" srcId="{3C4D7758-A0CF-4C3C-80C9-F3727FDA96B4}" destId="{89016A6A-92CE-4FC1-B57B-251809B7DF36}" srcOrd="0" destOrd="0" presId="urn:microsoft.com/office/officeart/2005/8/layout/vList2"/>
    <dgm:cxn modelId="{0CF68817-B384-4BEE-AEF0-BA42E71CC656}" srcId="{12A8A5F0-1FA5-4D6D-A44B-41E2AB6844B0}" destId="{2CFC7054-D441-4FA8-835C-7A914AEAEB02}" srcOrd="4" destOrd="0" parTransId="{71FEBDF1-8C09-4186-A65E-0FC0026AA124}" sibTransId="{ABEB7DDD-2C99-4955-89F7-70BE919C640E}"/>
    <dgm:cxn modelId="{0EF36D5A-FF69-4947-8930-998F85243412}" type="presOf" srcId="{CD19CB33-CC1B-4BC5-B866-101FA1369DC5}" destId="{EF3E39F1-25F5-4335-82AD-9FA119555AD6}" srcOrd="0" destOrd="0" presId="urn:microsoft.com/office/officeart/2005/8/layout/vList2"/>
    <dgm:cxn modelId="{5AD6B270-977A-4B0C-84F8-92E73B95BC49}" type="presOf" srcId="{2CFC7054-D441-4FA8-835C-7A914AEAEB02}" destId="{2D750FC1-20F3-455A-AFC6-8A9B6AEE5876}" srcOrd="0" destOrd="0" presId="urn:microsoft.com/office/officeart/2005/8/layout/vList2"/>
    <dgm:cxn modelId="{21A2DA74-B04B-494D-A664-71BEF7FB03CB}" srcId="{12A8A5F0-1FA5-4D6D-A44B-41E2AB6844B0}" destId="{CD19CB33-CC1B-4BC5-B866-101FA1369DC5}" srcOrd="0" destOrd="0" parTransId="{03C5E968-396D-4893-B0F4-9D67E543F48D}" sibTransId="{9DF55F25-2869-4E96-9667-71CCDAC35AF5}"/>
    <dgm:cxn modelId="{044D89A9-1D61-4B94-AD6C-82092342540A}" type="presOf" srcId="{4506DF8F-DE2C-48D8-9D79-A65F31A03B98}" destId="{9D915BC8-4D51-4B08-A2B9-F26719F80DA7}" srcOrd="0" destOrd="0" presId="urn:microsoft.com/office/officeart/2005/8/layout/vList2"/>
    <dgm:cxn modelId="{8CF4A2A9-4A5B-4BCA-B1AE-8C1C8C1F6731}" type="presOf" srcId="{12A8A5F0-1FA5-4D6D-A44B-41E2AB6844B0}" destId="{16440F1E-4EE0-4B04-9233-FE7E0EF4C7BA}" srcOrd="0" destOrd="0" presId="urn:microsoft.com/office/officeart/2005/8/layout/vList2"/>
    <dgm:cxn modelId="{709339BF-DAE6-4617-A27F-D2A4DF4377FF}" type="presOf" srcId="{70C0A757-2742-4FFE-A600-404802EF5D2C}" destId="{97C7B7EE-EB52-497D-8D96-F6C5B54B8B77}" srcOrd="0" destOrd="0" presId="urn:microsoft.com/office/officeart/2005/8/layout/vList2"/>
    <dgm:cxn modelId="{E91BCFE5-8518-4A05-8A0F-6F0ACA9D323A}" srcId="{12A8A5F0-1FA5-4D6D-A44B-41E2AB6844B0}" destId="{4506DF8F-DE2C-48D8-9D79-A65F31A03B98}" srcOrd="3" destOrd="0" parTransId="{8EE11216-6091-47F6-BD52-63552B0BEC3F}" sibTransId="{25D8DEFC-8D66-4D94-90CA-7592C6FC899D}"/>
    <dgm:cxn modelId="{ABA31BFA-EBB0-4A6D-872D-61720E171DA3}" srcId="{12A8A5F0-1FA5-4D6D-A44B-41E2AB6844B0}" destId="{3C4D7758-A0CF-4C3C-80C9-F3727FDA96B4}" srcOrd="2" destOrd="0" parTransId="{0034929D-02FD-42E9-AC7B-CF36C8DFD949}" sibTransId="{426C21B6-04AA-4303-97EF-6193E9B27043}"/>
    <dgm:cxn modelId="{CFAE84FD-E1EE-45DD-AEE3-EA5757923C90}" srcId="{12A8A5F0-1FA5-4D6D-A44B-41E2AB6844B0}" destId="{70C0A757-2742-4FFE-A600-404802EF5D2C}" srcOrd="1" destOrd="0" parTransId="{71C1C2C7-3DB4-41D6-B767-CA1C3B1E8356}" sibTransId="{A5A808DB-8A67-4D59-95C9-7135680AB2AB}"/>
    <dgm:cxn modelId="{88EF2372-1B74-48DE-80DC-6ACBFEFDC50B}" type="presParOf" srcId="{16440F1E-4EE0-4B04-9233-FE7E0EF4C7BA}" destId="{EF3E39F1-25F5-4335-82AD-9FA119555AD6}" srcOrd="0" destOrd="0" presId="urn:microsoft.com/office/officeart/2005/8/layout/vList2"/>
    <dgm:cxn modelId="{3B38BBB3-6DE7-4F51-B3A4-04933FEF9020}" type="presParOf" srcId="{16440F1E-4EE0-4B04-9233-FE7E0EF4C7BA}" destId="{888FCD20-924B-4D2A-A523-E9CECDC29ED6}" srcOrd="1" destOrd="0" presId="urn:microsoft.com/office/officeart/2005/8/layout/vList2"/>
    <dgm:cxn modelId="{9EE594A5-EAB9-461A-8655-143ABAD4E0BE}" type="presParOf" srcId="{16440F1E-4EE0-4B04-9233-FE7E0EF4C7BA}" destId="{97C7B7EE-EB52-497D-8D96-F6C5B54B8B77}" srcOrd="2" destOrd="0" presId="urn:microsoft.com/office/officeart/2005/8/layout/vList2"/>
    <dgm:cxn modelId="{CF2AA3B9-0916-44AC-BDE8-9035D70E9192}" type="presParOf" srcId="{16440F1E-4EE0-4B04-9233-FE7E0EF4C7BA}" destId="{8B15921E-A11A-4CF1-932C-F8088E3A956D}" srcOrd="3" destOrd="0" presId="urn:microsoft.com/office/officeart/2005/8/layout/vList2"/>
    <dgm:cxn modelId="{4660F266-EF36-40BB-A131-53AFD404D423}" type="presParOf" srcId="{16440F1E-4EE0-4B04-9233-FE7E0EF4C7BA}" destId="{89016A6A-92CE-4FC1-B57B-251809B7DF36}" srcOrd="4" destOrd="0" presId="urn:microsoft.com/office/officeart/2005/8/layout/vList2"/>
    <dgm:cxn modelId="{95104BD3-FC02-48FF-8417-88DF3A806742}" type="presParOf" srcId="{16440F1E-4EE0-4B04-9233-FE7E0EF4C7BA}" destId="{047DA3B9-D4B5-4E55-96E0-88D746D8B53D}" srcOrd="5" destOrd="0" presId="urn:microsoft.com/office/officeart/2005/8/layout/vList2"/>
    <dgm:cxn modelId="{B15279C1-3AC7-4A51-9843-59CF0015C967}" type="presParOf" srcId="{16440F1E-4EE0-4B04-9233-FE7E0EF4C7BA}" destId="{9D915BC8-4D51-4B08-A2B9-F26719F80DA7}" srcOrd="6" destOrd="0" presId="urn:microsoft.com/office/officeart/2005/8/layout/vList2"/>
    <dgm:cxn modelId="{1950E09C-0076-4B63-9CE4-D6C26A373D87}" type="presParOf" srcId="{16440F1E-4EE0-4B04-9233-FE7E0EF4C7BA}" destId="{87011EBC-1B3B-4B21-9657-354F5BE8C7FF}" srcOrd="7" destOrd="0" presId="urn:microsoft.com/office/officeart/2005/8/layout/vList2"/>
    <dgm:cxn modelId="{507968F3-0F9F-4844-9862-6BC8B085019E}" type="presParOf" srcId="{16440F1E-4EE0-4B04-9233-FE7E0EF4C7BA}" destId="{2D750FC1-20F3-455A-AFC6-8A9B6AEE5876}"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61C16D4-80E5-4BF4-A860-7EE10EC6252C}" type="doc">
      <dgm:prSet loTypeId="urn:microsoft.com/office/officeart/2005/8/layout/vList2" loCatId="list" qsTypeId="urn:microsoft.com/office/officeart/2005/8/quickstyle/simple1" qsCatId="simple" csTypeId="urn:microsoft.com/office/officeart/2005/8/colors/colorful4" csCatId="colorful"/>
      <dgm:spPr/>
      <dgm:t>
        <a:bodyPr/>
        <a:lstStyle/>
        <a:p>
          <a:endParaRPr lang="en-US"/>
        </a:p>
      </dgm:t>
    </dgm:pt>
    <dgm:pt modelId="{642D1C3D-B7F0-4D5B-BA41-6E8111BD7DE1}">
      <dgm:prSet/>
      <dgm:spPr/>
      <dgm:t>
        <a:bodyPr/>
        <a:lstStyle/>
        <a:p>
          <a:r>
            <a:rPr lang="en-US"/>
            <a:t>Self-Reflection: Weekly reflection on emotional triggers.</a:t>
          </a:r>
        </a:p>
      </dgm:t>
    </dgm:pt>
    <dgm:pt modelId="{E54F310C-9003-4DB9-B464-65073227B526}" type="parTrans" cxnId="{F1CB4FEB-7D4B-418B-B066-5F6DA31611BC}">
      <dgm:prSet/>
      <dgm:spPr/>
      <dgm:t>
        <a:bodyPr/>
        <a:lstStyle/>
        <a:p>
          <a:endParaRPr lang="en-US"/>
        </a:p>
      </dgm:t>
    </dgm:pt>
    <dgm:pt modelId="{CF4A77DD-A3CF-46B4-A8B2-C68C4C8B64EE}" type="sibTrans" cxnId="{F1CB4FEB-7D4B-418B-B066-5F6DA31611BC}">
      <dgm:prSet/>
      <dgm:spPr/>
      <dgm:t>
        <a:bodyPr/>
        <a:lstStyle/>
        <a:p>
          <a:endParaRPr lang="en-US"/>
        </a:p>
      </dgm:t>
    </dgm:pt>
    <dgm:pt modelId="{539223DC-5A31-4CC2-AF33-C49874594147}">
      <dgm:prSet/>
      <dgm:spPr/>
      <dgm:t>
        <a:bodyPr/>
        <a:lstStyle/>
        <a:p>
          <a:r>
            <a:rPr lang="en-US"/>
            <a:t>Active Listening: Focus on understanding others’ emotions.</a:t>
          </a:r>
        </a:p>
      </dgm:t>
    </dgm:pt>
    <dgm:pt modelId="{71AE34BD-60D5-4A5D-9B7A-934C00B7AFA6}" type="parTrans" cxnId="{9ED5DD90-21AD-4EAE-9760-BAB83B5C714E}">
      <dgm:prSet/>
      <dgm:spPr/>
      <dgm:t>
        <a:bodyPr/>
        <a:lstStyle/>
        <a:p>
          <a:endParaRPr lang="en-US"/>
        </a:p>
      </dgm:t>
    </dgm:pt>
    <dgm:pt modelId="{08131B5C-9C0D-4780-B2FA-2E533F33D82E}" type="sibTrans" cxnId="{9ED5DD90-21AD-4EAE-9760-BAB83B5C714E}">
      <dgm:prSet/>
      <dgm:spPr/>
      <dgm:t>
        <a:bodyPr/>
        <a:lstStyle/>
        <a:p>
          <a:endParaRPr lang="en-US"/>
        </a:p>
      </dgm:t>
    </dgm:pt>
    <dgm:pt modelId="{AD4C4403-25A2-4A38-A84C-6B386A5C561E}">
      <dgm:prSet/>
      <dgm:spPr/>
      <dgm:t>
        <a:bodyPr/>
        <a:lstStyle/>
        <a:p>
          <a:r>
            <a:rPr lang="en-US"/>
            <a:t>Practicing Mindfulness: Use meditation and journaling to manage stress.</a:t>
          </a:r>
        </a:p>
      </dgm:t>
    </dgm:pt>
    <dgm:pt modelId="{98A34F63-05A7-4FC8-A696-D7EEDCA8ADF1}" type="parTrans" cxnId="{ECE8DBEE-0A87-47AC-B17A-5005A2031F12}">
      <dgm:prSet/>
      <dgm:spPr/>
      <dgm:t>
        <a:bodyPr/>
        <a:lstStyle/>
        <a:p>
          <a:endParaRPr lang="en-US"/>
        </a:p>
      </dgm:t>
    </dgm:pt>
    <dgm:pt modelId="{48E0B8ED-343A-46A0-B87F-1CA71A65CCEF}" type="sibTrans" cxnId="{ECE8DBEE-0A87-47AC-B17A-5005A2031F12}">
      <dgm:prSet/>
      <dgm:spPr/>
      <dgm:t>
        <a:bodyPr/>
        <a:lstStyle/>
        <a:p>
          <a:endParaRPr lang="en-US"/>
        </a:p>
      </dgm:t>
    </dgm:pt>
    <dgm:pt modelId="{0AE81BFE-0F1D-46F1-B0F4-278B6C2E3E1B}">
      <dgm:prSet/>
      <dgm:spPr/>
      <dgm:t>
        <a:bodyPr/>
        <a:lstStyle/>
        <a:p>
          <a:r>
            <a:rPr lang="en-US"/>
            <a:t>Seek Feedback: Ask peers and mentors for insights on improvement.</a:t>
          </a:r>
        </a:p>
      </dgm:t>
    </dgm:pt>
    <dgm:pt modelId="{5A03E36F-7226-4DFF-AC26-6309E5B0259D}" type="parTrans" cxnId="{818DF11A-0C12-4EA9-842F-042B75C0444C}">
      <dgm:prSet/>
      <dgm:spPr/>
      <dgm:t>
        <a:bodyPr/>
        <a:lstStyle/>
        <a:p>
          <a:endParaRPr lang="en-US"/>
        </a:p>
      </dgm:t>
    </dgm:pt>
    <dgm:pt modelId="{B98F5951-C546-48C4-85A6-86BE54A4E9E4}" type="sibTrans" cxnId="{818DF11A-0C12-4EA9-842F-042B75C0444C}">
      <dgm:prSet/>
      <dgm:spPr/>
      <dgm:t>
        <a:bodyPr/>
        <a:lstStyle/>
        <a:p>
          <a:endParaRPr lang="en-US"/>
        </a:p>
      </dgm:t>
    </dgm:pt>
    <dgm:pt modelId="{13AE2B11-37EC-43CE-87BF-5A63D3C06162}" type="pres">
      <dgm:prSet presAssocID="{061C16D4-80E5-4BF4-A860-7EE10EC6252C}" presName="linear" presStyleCnt="0">
        <dgm:presLayoutVars>
          <dgm:animLvl val="lvl"/>
          <dgm:resizeHandles val="exact"/>
        </dgm:presLayoutVars>
      </dgm:prSet>
      <dgm:spPr/>
    </dgm:pt>
    <dgm:pt modelId="{FED25B4C-BA29-42ED-84D3-311667F53AC8}" type="pres">
      <dgm:prSet presAssocID="{642D1C3D-B7F0-4D5B-BA41-6E8111BD7DE1}" presName="parentText" presStyleLbl="node1" presStyleIdx="0" presStyleCnt="4">
        <dgm:presLayoutVars>
          <dgm:chMax val="0"/>
          <dgm:bulletEnabled val="1"/>
        </dgm:presLayoutVars>
      </dgm:prSet>
      <dgm:spPr/>
    </dgm:pt>
    <dgm:pt modelId="{E89A78F2-7B80-4C6A-804B-97D1D5A5957E}" type="pres">
      <dgm:prSet presAssocID="{CF4A77DD-A3CF-46B4-A8B2-C68C4C8B64EE}" presName="spacer" presStyleCnt="0"/>
      <dgm:spPr/>
    </dgm:pt>
    <dgm:pt modelId="{62ADC51B-942C-4E8C-8A51-F5DCBDAA93B7}" type="pres">
      <dgm:prSet presAssocID="{539223DC-5A31-4CC2-AF33-C49874594147}" presName="parentText" presStyleLbl="node1" presStyleIdx="1" presStyleCnt="4">
        <dgm:presLayoutVars>
          <dgm:chMax val="0"/>
          <dgm:bulletEnabled val="1"/>
        </dgm:presLayoutVars>
      </dgm:prSet>
      <dgm:spPr/>
    </dgm:pt>
    <dgm:pt modelId="{7B8E10C5-D4CC-4BFC-A5B9-EEA6AD581FE5}" type="pres">
      <dgm:prSet presAssocID="{08131B5C-9C0D-4780-B2FA-2E533F33D82E}" presName="spacer" presStyleCnt="0"/>
      <dgm:spPr/>
    </dgm:pt>
    <dgm:pt modelId="{3F0D0DF5-7143-43CC-B8D4-01F31D2F1332}" type="pres">
      <dgm:prSet presAssocID="{AD4C4403-25A2-4A38-A84C-6B386A5C561E}" presName="parentText" presStyleLbl="node1" presStyleIdx="2" presStyleCnt="4">
        <dgm:presLayoutVars>
          <dgm:chMax val="0"/>
          <dgm:bulletEnabled val="1"/>
        </dgm:presLayoutVars>
      </dgm:prSet>
      <dgm:spPr/>
    </dgm:pt>
    <dgm:pt modelId="{9BE88191-5684-45C8-A358-B143571EA7B8}" type="pres">
      <dgm:prSet presAssocID="{48E0B8ED-343A-46A0-B87F-1CA71A65CCEF}" presName="spacer" presStyleCnt="0"/>
      <dgm:spPr/>
    </dgm:pt>
    <dgm:pt modelId="{1A859D74-CD64-43C3-A669-90F77B80B3FB}" type="pres">
      <dgm:prSet presAssocID="{0AE81BFE-0F1D-46F1-B0F4-278B6C2E3E1B}" presName="parentText" presStyleLbl="node1" presStyleIdx="3" presStyleCnt="4">
        <dgm:presLayoutVars>
          <dgm:chMax val="0"/>
          <dgm:bulletEnabled val="1"/>
        </dgm:presLayoutVars>
      </dgm:prSet>
      <dgm:spPr/>
    </dgm:pt>
  </dgm:ptLst>
  <dgm:cxnLst>
    <dgm:cxn modelId="{818DF11A-0C12-4EA9-842F-042B75C0444C}" srcId="{061C16D4-80E5-4BF4-A860-7EE10EC6252C}" destId="{0AE81BFE-0F1D-46F1-B0F4-278B6C2E3E1B}" srcOrd="3" destOrd="0" parTransId="{5A03E36F-7226-4DFF-AC26-6309E5B0259D}" sibTransId="{B98F5951-C546-48C4-85A6-86BE54A4E9E4}"/>
    <dgm:cxn modelId="{F9E96149-814D-42B6-9836-04475E9B95FE}" type="presOf" srcId="{642D1C3D-B7F0-4D5B-BA41-6E8111BD7DE1}" destId="{FED25B4C-BA29-42ED-84D3-311667F53AC8}" srcOrd="0" destOrd="0" presId="urn:microsoft.com/office/officeart/2005/8/layout/vList2"/>
    <dgm:cxn modelId="{23B35663-A2CA-453C-8DBE-89481105F782}" type="presOf" srcId="{539223DC-5A31-4CC2-AF33-C49874594147}" destId="{62ADC51B-942C-4E8C-8A51-F5DCBDAA93B7}" srcOrd="0" destOrd="0" presId="urn:microsoft.com/office/officeart/2005/8/layout/vList2"/>
    <dgm:cxn modelId="{9ED5DD90-21AD-4EAE-9760-BAB83B5C714E}" srcId="{061C16D4-80E5-4BF4-A860-7EE10EC6252C}" destId="{539223DC-5A31-4CC2-AF33-C49874594147}" srcOrd="1" destOrd="0" parTransId="{71AE34BD-60D5-4A5D-9B7A-934C00B7AFA6}" sibTransId="{08131B5C-9C0D-4780-B2FA-2E533F33D82E}"/>
    <dgm:cxn modelId="{8BCAF99C-75B8-42F2-880D-8A21B8E5DFFA}" type="presOf" srcId="{AD4C4403-25A2-4A38-A84C-6B386A5C561E}" destId="{3F0D0DF5-7143-43CC-B8D4-01F31D2F1332}" srcOrd="0" destOrd="0" presId="urn:microsoft.com/office/officeart/2005/8/layout/vList2"/>
    <dgm:cxn modelId="{6DE76BBF-9843-4FDF-B397-42D76668AC80}" type="presOf" srcId="{0AE81BFE-0F1D-46F1-B0F4-278B6C2E3E1B}" destId="{1A859D74-CD64-43C3-A669-90F77B80B3FB}" srcOrd="0" destOrd="0" presId="urn:microsoft.com/office/officeart/2005/8/layout/vList2"/>
    <dgm:cxn modelId="{65A31BE7-8867-4908-8127-8310B7D4067D}" type="presOf" srcId="{061C16D4-80E5-4BF4-A860-7EE10EC6252C}" destId="{13AE2B11-37EC-43CE-87BF-5A63D3C06162}" srcOrd="0" destOrd="0" presId="urn:microsoft.com/office/officeart/2005/8/layout/vList2"/>
    <dgm:cxn modelId="{F1CB4FEB-7D4B-418B-B066-5F6DA31611BC}" srcId="{061C16D4-80E5-4BF4-A860-7EE10EC6252C}" destId="{642D1C3D-B7F0-4D5B-BA41-6E8111BD7DE1}" srcOrd="0" destOrd="0" parTransId="{E54F310C-9003-4DB9-B464-65073227B526}" sibTransId="{CF4A77DD-A3CF-46B4-A8B2-C68C4C8B64EE}"/>
    <dgm:cxn modelId="{ECE8DBEE-0A87-47AC-B17A-5005A2031F12}" srcId="{061C16D4-80E5-4BF4-A860-7EE10EC6252C}" destId="{AD4C4403-25A2-4A38-A84C-6B386A5C561E}" srcOrd="2" destOrd="0" parTransId="{98A34F63-05A7-4FC8-A696-D7EEDCA8ADF1}" sibTransId="{48E0B8ED-343A-46A0-B87F-1CA71A65CCEF}"/>
    <dgm:cxn modelId="{F8056E06-7232-486C-9A63-C5BBFF7745B4}" type="presParOf" srcId="{13AE2B11-37EC-43CE-87BF-5A63D3C06162}" destId="{FED25B4C-BA29-42ED-84D3-311667F53AC8}" srcOrd="0" destOrd="0" presId="urn:microsoft.com/office/officeart/2005/8/layout/vList2"/>
    <dgm:cxn modelId="{FB6863C5-70AD-4F04-B925-27A275D94469}" type="presParOf" srcId="{13AE2B11-37EC-43CE-87BF-5A63D3C06162}" destId="{E89A78F2-7B80-4C6A-804B-97D1D5A5957E}" srcOrd="1" destOrd="0" presId="urn:microsoft.com/office/officeart/2005/8/layout/vList2"/>
    <dgm:cxn modelId="{510E42CF-4A80-4A64-AF2E-56B560765C5C}" type="presParOf" srcId="{13AE2B11-37EC-43CE-87BF-5A63D3C06162}" destId="{62ADC51B-942C-4E8C-8A51-F5DCBDAA93B7}" srcOrd="2" destOrd="0" presId="urn:microsoft.com/office/officeart/2005/8/layout/vList2"/>
    <dgm:cxn modelId="{638F0C8A-A257-4F89-82C2-2FD437B54E8F}" type="presParOf" srcId="{13AE2B11-37EC-43CE-87BF-5A63D3C06162}" destId="{7B8E10C5-D4CC-4BFC-A5B9-EEA6AD581FE5}" srcOrd="3" destOrd="0" presId="urn:microsoft.com/office/officeart/2005/8/layout/vList2"/>
    <dgm:cxn modelId="{B617EB89-074E-4448-B3FE-5BB20E55C68F}" type="presParOf" srcId="{13AE2B11-37EC-43CE-87BF-5A63D3C06162}" destId="{3F0D0DF5-7143-43CC-B8D4-01F31D2F1332}" srcOrd="4" destOrd="0" presId="urn:microsoft.com/office/officeart/2005/8/layout/vList2"/>
    <dgm:cxn modelId="{AED2DEE3-170F-4CA8-9A90-8A4BEAFCB3B5}" type="presParOf" srcId="{13AE2B11-37EC-43CE-87BF-5A63D3C06162}" destId="{9BE88191-5684-45C8-A358-B143571EA7B8}" srcOrd="5" destOrd="0" presId="urn:microsoft.com/office/officeart/2005/8/layout/vList2"/>
    <dgm:cxn modelId="{FC45AC59-A2FC-4DE0-B55B-0A498517BBAE}" type="presParOf" srcId="{13AE2B11-37EC-43CE-87BF-5A63D3C06162}" destId="{1A859D74-CD64-43C3-A669-90F77B80B3FB}"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5B001F-1DB5-46B5-8F6C-5D9310D0AE98}">
      <dsp:nvSpPr>
        <dsp:cNvPr id="0" name=""/>
        <dsp:cNvSpPr/>
      </dsp:nvSpPr>
      <dsp:spPr>
        <a:xfrm>
          <a:off x="0" y="27212"/>
          <a:ext cx="6249379" cy="755820"/>
        </a:xfrm>
        <a:prstGeom prst="roundRect">
          <a:avLst/>
        </a:prstGeom>
        <a:solidFill>
          <a:schemeClr val="accent5">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Understanding emotional intelligence has been enlightening.</a:t>
          </a:r>
        </a:p>
      </dsp:txBody>
      <dsp:txXfrm>
        <a:off x="36896" y="64108"/>
        <a:ext cx="6175587" cy="682028"/>
      </dsp:txXfrm>
    </dsp:sp>
    <dsp:sp modelId="{86EC0A9D-7A21-46DC-BF15-F53111C37264}">
      <dsp:nvSpPr>
        <dsp:cNvPr id="0" name=""/>
        <dsp:cNvSpPr/>
      </dsp:nvSpPr>
      <dsp:spPr>
        <a:xfrm>
          <a:off x="0" y="837752"/>
          <a:ext cx="6249379" cy="755820"/>
        </a:xfrm>
        <a:prstGeom prst="roundRect">
          <a:avLst/>
        </a:prstGeom>
        <a:solidFill>
          <a:schemeClr val="accent5">
            <a:hueOff val="-743124"/>
            <a:satOff val="732"/>
            <a:lumOff val="1647"/>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Awareness of emotions (frustration, excitement) enhances negotiation skills.</a:t>
          </a:r>
        </a:p>
      </dsp:txBody>
      <dsp:txXfrm>
        <a:off x="36896" y="874648"/>
        <a:ext cx="6175587" cy="682028"/>
      </dsp:txXfrm>
    </dsp:sp>
    <dsp:sp modelId="{44D20565-5D67-4D3F-9D6B-D7E3A7E838B7}">
      <dsp:nvSpPr>
        <dsp:cNvPr id="0" name=""/>
        <dsp:cNvSpPr/>
      </dsp:nvSpPr>
      <dsp:spPr>
        <a:xfrm>
          <a:off x="0" y="1648292"/>
          <a:ext cx="6249379" cy="755820"/>
        </a:xfrm>
        <a:prstGeom prst="roundRect">
          <a:avLst/>
        </a:prstGeom>
        <a:solidFill>
          <a:schemeClr val="accent5">
            <a:hueOff val="-1486249"/>
            <a:satOff val="1463"/>
            <a:lumOff val="3294"/>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Recognizing feelings allows for better situation management.</a:t>
          </a:r>
        </a:p>
      </dsp:txBody>
      <dsp:txXfrm>
        <a:off x="36896" y="1685188"/>
        <a:ext cx="6175587" cy="682028"/>
      </dsp:txXfrm>
    </dsp:sp>
    <dsp:sp modelId="{FB9F1DF4-6EF3-40B2-BBE0-B13B5A1E7E77}">
      <dsp:nvSpPr>
        <dsp:cNvPr id="0" name=""/>
        <dsp:cNvSpPr/>
      </dsp:nvSpPr>
      <dsp:spPr>
        <a:xfrm>
          <a:off x="0" y="2458832"/>
          <a:ext cx="6249379" cy="755820"/>
        </a:xfrm>
        <a:prstGeom prst="roundRect">
          <a:avLst/>
        </a:prstGeom>
        <a:solidFill>
          <a:schemeClr val="accent5">
            <a:hueOff val="-2229373"/>
            <a:satOff val="2195"/>
            <a:lumOff val="4942"/>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When overwhelmed, I practice stress-relieving techniques (e.g., deep breathing, short walks).</a:t>
          </a:r>
        </a:p>
      </dsp:txBody>
      <dsp:txXfrm>
        <a:off x="36896" y="2495728"/>
        <a:ext cx="6175587" cy="682028"/>
      </dsp:txXfrm>
    </dsp:sp>
    <dsp:sp modelId="{3BF5DB25-1B03-4D16-8E31-6B6B24891F9A}">
      <dsp:nvSpPr>
        <dsp:cNvPr id="0" name=""/>
        <dsp:cNvSpPr/>
      </dsp:nvSpPr>
      <dsp:spPr>
        <a:xfrm>
          <a:off x="0" y="3269372"/>
          <a:ext cx="6249379" cy="755820"/>
        </a:xfrm>
        <a:prstGeom prst="roundRect">
          <a:avLst/>
        </a:prstGeom>
        <a:solidFill>
          <a:schemeClr val="accent5">
            <a:hueOff val="-2972498"/>
            <a:satOff val="2926"/>
            <a:lumOff val="6589"/>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Self-awareness improves focus and productivity.</a:t>
          </a:r>
        </a:p>
      </dsp:txBody>
      <dsp:txXfrm>
        <a:off x="36896" y="3306268"/>
        <a:ext cx="6175587" cy="682028"/>
      </dsp:txXfrm>
    </dsp:sp>
    <dsp:sp modelId="{6A5F44CA-BE76-4028-90CB-B08D065B9B0C}">
      <dsp:nvSpPr>
        <dsp:cNvPr id="0" name=""/>
        <dsp:cNvSpPr/>
      </dsp:nvSpPr>
      <dsp:spPr>
        <a:xfrm>
          <a:off x="0" y="4079912"/>
          <a:ext cx="6249379" cy="755820"/>
        </a:xfrm>
        <a:prstGeom prst="roundRect">
          <a:avLst/>
        </a:prstGeom>
        <a:solidFill>
          <a:schemeClr val="accent5">
            <a:hueOff val="-3715622"/>
            <a:satOff val="3658"/>
            <a:lumOff val="8236"/>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Acknowledging emotions is crucial for personal growth.</a:t>
          </a:r>
        </a:p>
      </dsp:txBody>
      <dsp:txXfrm>
        <a:off x="36896" y="4116808"/>
        <a:ext cx="6175587" cy="68202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3E39F1-25F5-4335-82AD-9FA119555AD6}">
      <dsp:nvSpPr>
        <dsp:cNvPr id="0" name=""/>
        <dsp:cNvSpPr/>
      </dsp:nvSpPr>
      <dsp:spPr>
        <a:xfrm>
          <a:off x="0" y="30751"/>
          <a:ext cx="5115994" cy="1006931"/>
        </a:xfrm>
        <a:prstGeom prst="round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Reflect on my mood instead of reacting immediately in difficult situations.</a:t>
          </a:r>
        </a:p>
      </dsp:txBody>
      <dsp:txXfrm>
        <a:off x="49154" y="79905"/>
        <a:ext cx="5017686" cy="908623"/>
      </dsp:txXfrm>
    </dsp:sp>
    <dsp:sp modelId="{97C7B7EE-EB52-497D-8D96-F6C5B54B8B77}">
      <dsp:nvSpPr>
        <dsp:cNvPr id="0" name=""/>
        <dsp:cNvSpPr/>
      </dsp:nvSpPr>
      <dsp:spPr>
        <a:xfrm>
          <a:off x="0" y="1089522"/>
          <a:ext cx="5115994" cy="1006931"/>
        </a:xfrm>
        <a:prstGeom prst="roundRect">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Criticism from colleagues can trigger defensiveness.</a:t>
          </a:r>
        </a:p>
      </dsp:txBody>
      <dsp:txXfrm>
        <a:off x="49154" y="1138676"/>
        <a:ext cx="5017686" cy="908623"/>
      </dsp:txXfrm>
    </dsp:sp>
    <dsp:sp modelId="{89016A6A-92CE-4FC1-B57B-251809B7DF36}">
      <dsp:nvSpPr>
        <dsp:cNvPr id="0" name=""/>
        <dsp:cNvSpPr/>
      </dsp:nvSpPr>
      <dsp:spPr>
        <a:xfrm>
          <a:off x="0" y="2148293"/>
          <a:ext cx="5115994" cy="1006931"/>
        </a:xfrm>
        <a:prstGeom prst="roundRect">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Reasoning helps me view feedback as constructive, not personal attacks. This approach reduces conflict and fosters constructive dialogue.</a:t>
          </a:r>
        </a:p>
      </dsp:txBody>
      <dsp:txXfrm>
        <a:off x="49154" y="2197447"/>
        <a:ext cx="5017686" cy="908623"/>
      </dsp:txXfrm>
    </dsp:sp>
    <dsp:sp modelId="{9D915BC8-4D51-4B08-A2B9-F26719F80DA7}">
      <dsp:nvSpPr>
        <dsp:cNvPr id="0" name=""/>
        <dsp:cNvSpPr/>
      </dsp:nvSpPr>
      <dsp:spPr>
        <a:xfrm>
          <a:off x="0" y="3207065"/>
          <a:ext cx="5115994" cy="1006931"/>
        </a:xfrm>
        <a:prstGeom prst="roundRect">
          <a:avLst/>
        </a:prstGeom>
        <a:solidFill>
          <a:schemeClr val="accent5">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Empathy allows me to understand others’ perspectives.</a:t>
          </a:r>
        </a:p>
      </dsp:txBody>
      <dsp:txXfrm>
        <a:off x="49154" y="3256219"/>
        <a:ext cx="5017686" cy="908623"/>
      </dsp:txXfrm>
    </dsp:sp>
    <dsp:sp modelId="{2D750FC1-20F3-455A-AFC6-8A9B6AEE5876}">
      <dsp:nvSpPr>
        <dsp:cNvPr id="0" name=""/>
        <dsp:cNvSpPr/>
      </dsp:nvSpPr>
      <dsp:spPr>
        <a:xfrm>
          <a:off x="0" y="4265836"/>
          <a:ext cx="5115994" cy="1006931"/>
        </a:xfrm>
        <a:prstGeom prst="roundRect">
          <a:avLst/>
        </a:prstGeom>
        <a:solidFill>
          <a:schemeClr val="accent6">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Promotes a collaborative work environment and strengthens professional relationships.</a:t>
          </a:r>
        </a:p>
      </dsp:txBody>
      <dsp:txXfrm>
        <a:off x="49154" y="4314990"/>
        <a:ext cx="5017686" cy="90862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D25B4C-BA29-42ED-84D3-311667F53AC8}">
      <dsp:nvSpPr>
        <dsp:cNvPr id="0" name=""/>
        <dsp:cNvSpPr/>
      </dsp:nvSpPr>
      <dsp:spPr>
        <a:xfrm>
          <a:off x="0" y="6180"/>
          <a:ext cx="5268478" cy="954719"/>
        </a:xfrm>
        <a:prstGeom prst="roundRect">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Self-Reflection: Weekly reflection on emotional triggers.</a:t>
          </a:r>
        </a:p>
      </dsp:txBody>
      <dsp:txXfrm>
        <a:off x="46606" y="52786"/>
        <a:ext cx="5175266" cy="861507"/>
      </dsp:txXfrm>
    </dsp:sp>
    <dsp:sp modelId="{62ADC51B-942C-4E8C-8A51-F5DCBDAA93B7}">
      <dsp:nvSpPr>
        <dsp:cNvPr id="0" name=""/>
        <dsp:cNvSpPr/>
      </dsp:nvSpPr>
      <dsp:spPr>
        <a:xfrm>
          <a:off x="0" y="1030020"/>
          <a:ext cx="5268478" cy="954719"/>
        </a:xfrm>
        <a:prstGeom prst="roundRect">
          <a:avLst/>
        </a:prstGeom>
        <a:solidFill>
          <a:schemeClr val="accent4">
            <a:hueOff val="6546825"/>
            <a:satOff val="-615"/>
            <a:lumOff val="784"/>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Active Listening: Focus on understanding others’ emotions.</a:t>
          </a:r>
        </a:p>
      </dsp:txBody>
      <dsp:txXfrm>
        <a:off x="46606" y="1076626"/>
        <a:ext cx="5175266" cy="861507"/>
      </dsp:txXfrm>
    </dsp:sp>
    <dsp:sp modelId="{3F0D0DF5-7143-43CC-B8D4-01F31D2F1332}">
      <dsp:nvSpPr>
        <dsp:cNvPr id="0" name=""/>
        <dsp:cNvSpPr/>
      </dsp:nvSpPr>
      <dsp:spPr>
        <a:xfrm>
          <a:off x="0" y="2053860"/>
          <a:ext cx="5268478" cy="954719"/>
        </a:xfrm>
        <a:prstGeom prst="roundRect">
          <a:avLst/>
        </a:prstGeom>
        <a:solidFill>
          <a:schemeClr val="accent4">
            <a:hueOff val="13093651"/>
            <a:satOff val="-1230"/>
            <a:lumOff val="1568"/>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Practicing Mindfulness: Use meditation and journaling to manage stress.</a:t>
          </a:r>
        </a:p>
      </dsp:txBody>
      <dsp:txXfrm>
        <a:off x="46606" y="2100466"/>
        <a:ext cx="5175266" cy="861507"/>
      </dsp:txXfrm>
    </dsp:sp>
    <dsp:sp modelId="{1A859D74-CD64-43C3-A669-90F77B80B3FB}">
      <dsp:nvSpPr>
        <dsp:cNvPr id="0" name=""/>
        <dsp:cNvSpPr/>
      </dsp:nvSpPr>
      <dsp:spPr>
        <a:xfrm>
          <a:off x="0" y="3077700"/>
          <a:ext cx="5268478" cy="954719"/>
        </a:xfrm>
        <a:prstGeom prst="roundRect">
          <a:avLst/>
        </a:prstGeom>
        <a:solidFill>
          <a:schemeClr val="accent4">
            <a:hueOff val="19640475"/>
            <a:satOff val="-1845"/>
            <a:lumOff val="2352"/>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Seek Feedback: Ask peers and mentors for insights on improvement.</a:t>
          </a:r>
        </a:p>
      </dsp:txBody>
      <dsp:txXfrm>
        <a:off x="46606" y="3124306"/>
        <a:ext cx="5175266" cy="86150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4D6A5CB-F99A-4C59-810E-A1DF27557C4F}" type="datetimeFigureOut">
              <a:rPr lang="en-US" smtClean="0"/>
              <a:t>10/15/24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80E2229-4458-4204-ADFF-6758A4F70D0D}" type="slidenum">
              <a:rPr lang="en-US" smtClean="0"/>
              <a:t>‹#›</a:t>
            </a:fld>
            <a:endParaRPr lang="en-US"/>
          </a:p>
        </p:txBody>
      </p:sp>
    </p:spTree>
    <p:extLst>
      <p:ext uri="{BB962C8B-B14F-4D97-AF65-F5344CB8AC3E}">
        <p14:creationId xmlns:p14="http://schemas.microsoft.com/office/powerpoint/2010/main" val="5986856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GB" sz="1200" kern="100" dirty="0">
                <a:effectLst/>
                <a:latin typeface="Arial Nova" panose="020B0504020202020204" pitchFamily="34" charset="0"/>
                <a:ea typeface="Calibri" panose="020F0502020204030204" pitchFamily="34" charset="0"/>
                <a:cs typeface="Times New Roman" panose="02020603050405020304" pitchFamily="18" charset="0"/>
              </a:rPr>
              <a:t>Reflecting on My Emotional Intelligence</a:t>
            </a:r>
            <a:endParaRPr lang="en-US" sz="1200" kern="100" dirty="0">
              <a:effectLst/>
              <a:latin typeface="Arial Nova" panose="020B050402020202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200" kern="100" dirty="0">
                <a:effectLst/>
                <a:latin typeface="Arial Nova" panose="020B0504020202020204" pitchFamily="34" charset="0"/>
                <a:ea typeface="Calibri" panose="020F0502020204030204" pitchFamily="34" charset="0"/>
                <a:cs typeface="Times New Roman" panose="02020603050405020304" pitchFamily="18" charset="0"/>
              </a:rPr>
              <a:t>Understanding emotional intelligence has been quite an eye-opener for me. I felt that awareness of my emotions, frustration or excitement, allowed me to negotiate situations a little more successfully. For instance, if I am overwhelmed by work, being aware of my feelings lets me take a step back and engage in a few stress-relieving techniques, such as deep breathing or short walks. This self-awareness has allowed me to remain more focused and productive; thus, it has been important to acknowledge and understand my emotions.</a:t>
            </a:r>
            <a:endParaRPr lang="en-US" sz="1200" kern="100" dirty="0">
              <a:effectLst/>
              <a:latin typeface="Arial Nova" panose="020B050402020202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B80E2229-4458-4204-ADFF-6758A4F70D0D}" type="slidenum">
              <a:rPr lang="en-US" smtClean="0"/>
              <a:t>3</a:t>
            </a:fld>
            <a:endParaRPr lang="en-US"/>
          </a:p>
        </p:txBody>
      </p:sp>
    </p:spTree>
    <p:extLst>
      <p:ext uri="{BB962C8B-B14F-4D97-AF65-F5344CB8AC3E}">
        <p14:creationId xmlns:p14="http://schemas.microsoft.com/office/powerpoint/2010/main" val="3707590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GB" sz="1200" kern="100" dirty="0">
                <a:effectLst/>
                <a:latin typeface="Arial Nova" panose="020B0504020202020204" pitchFamily="34" charset="0"/>
                <a:ea typeface="Calibri" panose="020F0502020204030204" pitchFamily="34" charset="0"/>
                <a:cs typeface="Times New Roman" panose="02020603050405020304" pitchFamily="18" charset="0"/>
              </a:rPr>
              <a:t>Assessing and Reasoning About My Emotions</a:t>
            </a:r>
            <a:endParaRPr lang="en-US" sz="1200" kern="100" dirty="0">
              <a:effectLst/>
              <a:latin typeface="Arial Nova" panose="020B050402020202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200" kern="100" dirty="0">
                <a:effectLst/>
                <a:latin typeface="Arial Nova" panose="020B0504020202020204" pitchFamily="34" charset="0"/>
                <a:ea typeface="Calibri" panose="020F0502020204030204" pitchFamily="34" charset="0"/>
                <a:cs typeface="Times New Roman" panose="02020603050405020304" pitchFamily="18" charset="0"/>
              </a:rPr>
              <a:t>Under difficult circumstances, I reflect on my mood rather than acting based on my emotions. For example, criticism by a colleague may upset me. Immediately, my defensive mechanism may be triggered. However, by reasoning in my emotional state, I remind myself that comments are given to devise improvement, not personal attacks. This practice lessens conflict and allows me to devise more constructive dialogue. The use of empathy allows me to consider their view and advances a collaborative environment of work and professional relationships.</a:t>
            </a:r>
            <a:endParaRPr lang="en-US" sz="1200" kern="100" dirty="0">
              <a:effectLst/>
              <a:latin typeface="Arial Nova" panose="020B050402020202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B80E2229-4458-4204-ADFF-6758A4F70D0D}" type="slidenum">
              <a:rPr lang="en-US" smtClean="0"/>
              <a:t>4</a:t>
            </a:fld>
            <a:endParaRPr lang="en-US"/>
          </a:p>
        </p:txBody>
      </p:sp>
    </p:spTree>
    <p:extLst>
      <p:ext uri="{BB962C8B-B14F-4D97-AF65-F5344CB8AC3E}">
        <p14:creationId xmlns:p14="http://schemas.microsoft.com/office/powerpoint/2010/main" val="18261822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15000"/>
              </a:lnSpc>
              <a:spcBef>
                <a:spcPts val="0"/>
              </a:spcBef>
              <a:spcAft>
                <a:spcPts val="1000"/>
              </a:spcAft>
            </a:pPr>
            <a:r>
              <a:rPr lang="en-US" sz="1200" dirty="0">
                <a:effectLst/>
                <a:latin typeface="Arial Nova" panose="020B0504020202020204" pitchFamily="34" charset="0"/>
                <a:ea typeface="Times New Roman" panose="02020603050405020304" pitchFamily="18" charset="0"/>
                <a:cs typeface="Times New Roman" panose="02020603050405020304" pitchFamily="18" charset="0"/>
              </a:rPr>
              <a:t>How to Improve and Capitalize on My Emotional Intelligence</a:t>
            </a:r>
          </a:p>
          <a:p>
            <a:pPr marL="0" marR="0" algn="just">
              <a:lnSpc>
                <a:spcPct val="115000"/>
              </a:lnSpc>
              <a:spcBef>
                <a:spcPts val="0"/>
              </a:spcBef>
              <a:spcAft>
                <a:spcPts val="1000"/>
              </a:spcAft>
            </a:pPr>
            <a:r>
              <a:rPr lang="en-US" sz="1200" dirty="0">
                <a:effectLst/>
                <a:latin typeface="Arial Nova" panose="020B0504020202020204" pitchFamily="34" charset="0"/>
                <a:ea typeface="Times New Roman" panose="02020603050405020304" pitchFamily="18" charset="0"/>
                <a:cs typeface="Times New Roman" panose="02020603050405020304" pitchFamily="18" charset="0"/>
              </a:rPr>
              <a:t>In improving my Emotional Intelligence, I have employed the following:</a:t>
            </a:r>
          </a:p>
          <a:p>
            <a:pPr marL="0" marR="0" algn="just">
              <a:lnSpc>
                <a:spcPct val="115000"/>
              </a:lnSpc>
              <a:spcBef>
                <a:spcPts val="0"/>
              </a:spcBef>
              <a:spcAft>
                <a:spcPts val="1000"/>
              </a:spcAft>
            </a:pPr>
            <a:r>
              <a:rPr lang="en-US" sz="1200" dirty="0">
                <a:effectLst/>
                <a:latin typeface="Arial Nova" panose="020B0504020202020204" pitchFamily="34" charset="0"/>
                <a:ea typeface="Times New Roman" panose="02020603050405020304" pitchFamily="18" charset="0"/>
                <a:cs typeface="Times New Roman" panose="02020603050405020304" pitchFamily="18" charset="0"/>
              </a:rPr>
              <a:t>Self-reflection: I take out time every week to reflect upon the emotional experiences, realizing what really triggers or causes these patterns. That helps me to make sense of my emotional landscape and also prepares me better for the next time any challenge happens.</a:t>
            </a:r>
          </a:p>
          <a:p>
            <a:pPr marL="0" marR="0" algn="just">
              <a:lnSpc>
                <a:spcPct val="115000"/>
              </a:lnSpc>
              <a:spcBef>
                <a:spcPts val="0"/>
              </a:spcBef>
              <a:spcAft>
                <a:spcPts val="1000"/>
              </a:spcAft>
            </a:pPr>
            <a:r>
              <a:rPr lang="en-US" sz="1200" dirty="0">
                <a:effectLst/>
                <a:latin typeface="Arial Nova" panose="020B0504020202020204" pitchFamily="34" charset="0"/>
                <a:ea typeface="Times New Roman" panose="02020603050405020304" pitchFamily="18" charset="0"/>
                <a:cs typeface="Times New Roman" panose="02020603050405020304" pitchFamily="18" charset="0"/>
              </a:rPr>
              <a:t>Active Listening: I’ve committed doing a better job at listening. In this respect, when I’m actively participating in conversations, that raises my ability to understand others’ emotions and respond in a more thoughtful manner. It has not only improved my relationships but ensured a greater collaboration at the workplace.</a:t>
            </a:r>
          </a:p>
          <a:p>
            <a:pPr marL="0" marR="0" algn="just">
              <a:lnSpc>
                <a:spcPct val="115000"/>
              </a:lnSpc>
              <a:spcBef>
                <a:spcPts val="0"/>
              </a:spcBef>
              <a:spcAft>
                <a:spcPts val="1000"/>
              </a:spcAft>
            </a:pPr>
            <a:r>
              <a:rPr lang="en-US" sz="1200" dirty="0">
                <a:effectLst/>
                <a:latin typeface="Arial Nova" panose="020B0504020202020204" pitchFamily="34" charset="0"/>
                <a:ea typeface="Times New Roman" panose="02020603050405020304" pitchFamily="18" charset="0"/>
                <a:cs typeface="Times New Roman" panose="02020603050405020304" pitchFamily="18" charset="0"/>
              </a:rPr>
              <a:t>Practicing Mindfulness: Allowing the incorporation of mindfulness techniques like meditation and journaling keeps me in a poised state and maintains stress at manageable levels. Through these practices, I am able to clearly understand and maintain poise in even stressful situations.</a:t>
            </a:r>
          </a:p>
          <a:p>
            <a:pPr marL="0" marR="0" algn="just">
              <a:lnSpc>
                <a:spcPct val="115000"/>
              </a:lnSpc>
              <a:spcBef>
                <a:spcPts val="0"/>
              </a:spcBef>
              <a:spcAft>
                <a:spcPts val="1000"/>
              </a:spcAft>
            </a:pPr>
            <a:r>
              <a:rPr lang="en-US" sz="1200" dirty="0">
                <a:effectLst/>
                <a:latin typeface="Arial Nova" panose="020B0504020202020204" pitchFamily="34" charset="0"/>
                <a:ea typeface="Times New Roman" panose="02020603050405020304" pitchFamily="18" charset="0"/>
                <a:cs typeface="Times New Roman" panose="02020603050405020304" pitchFamily="18" charset="0"/>
              </a:rPr>
              <a:t>Seek Feedback: Yes, I do ask for feedback from my peers and mentors. Their insights create important perspectives for further developing my emotional intelligence and improving my interactions.</a:t>
            </a:r>
          </a:p>
          <a:p>
            <a:endParaRPr lang="en-US" dirty="0"/>
          </a:p>
        </p:txBody>
      </p:sp>
      <p:sp>
        <p:nvSpPr>
          <p:cNvPr id="4" name="Slide Number Placeholder 3"/>
          <p:cNvSpPr>
            <a:spLocks noGrp="1"/>
          </p:cNvSpPr>
          <p:nvPr>
            <p:ph type="sldNum" sz="quarter" idx="5"/>
          </p:nvPr>
        </p:nvSpPr>
        <p:spPr/>
        <p:txBody>
          <a:bodyPr/>
          <a:lstStyle/>
          <a:p>
            <a:fld id="{B80E2229-4458-4204-ADFF-6758A4F70D0D}" type="slidenum">
              <a:rPr lang="en-US" smtClean="0"/>
              <a:t>5</a:t>
            </a:fld>
            <a:endParaRPr lang="en-US"/>
          </a:p>
        </p:txBody>
      </p:sp>
    </p:spTree>
    <p:extLst>
      <p:ext uri="{BB962C8B-B14F-4D97-AF65-F5344CB8AC3E}">
        <p14:creationId xmlns:p14="http://schemas.microsoft.com/office/powerpoint/2010/main" val="32914860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80E2229-4458-4204-ADFF-6758A4F70D0D}" type="slidenum">
              <a:rPr lang="en-US" smtClean="0"/>
              <a:t>6</a:t>
            </a:fld>
            <a:endParaRPr lang="en-US"/>
          </a:p>
        </p:txBody>
      </p:sp>
    </p:spTree>
    <p:extLst>
      <p:ext uri="{BB962C8B-B14F-4D97-AF65-F5344CB8AC3E}">
        <p14:creationId xmlns:p14="http://schemas.microsoft.com/office/powerpoint/2010/main" val="36729596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GB"/>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03FDCBF8-0100-4AD1-9319-52932B77FB44}" type="datetimeFigureOut">
              <a:rPr lang="en-US" smtClean="0"/>
              <a:t>10/15/24</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98228422-3837-4A93-AB8A-E8DA87D20C74}" type="slidenum">
              <a:rPr lang="en-US" smtClean="0"/>
              <a:t>‹#›</a:t>
            </a:fld>
            <a:endParaRPr lang="en-US"/>
          </a:p>
        </p:txBody>
      </p:sp>
    </p:spTree>
    <p:extLst>
      <p:ext uri="{BB962C8B-B14F-4D97-AF65-F5344CB8AC3E}">
        <p14:creationId xmlns:p14="http://schemas.microsoft.com/office/powerpoint/2010/main" val="23455399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3FDCBF8-0100-4AD1-9319-52932B77FB44}" type="datetimeFigureOut">
              <a:rPr lang="en-US" smtClean="0"/>
              <a:t>10/15/24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98228422-3837-4A93-AB8A-E8DA87D20C74}" type="slidenum">
              <a:rPr lang="en-US" smtClean="0"/>
              <a:t>‹#›</a:t>
            </a:fld>
            <a:endParaRPr lang="en-US"/>
          </a:p>
        </p:txBody>
      </p:sp>
    </p:spTree>
    <p:extLst>
      <p:ext uri="{BB962C8B-B14F-4D97-AF65-F5344CB8AC3E}">
        <p14:creationId xmlns:p14="http://schemas.microsoft.com/office/powerpoint/2010/main" val="22296550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3FDCBF8-0100-4AD1-9319-52932B77FB44}" type="datetimeFigureOut">
              <a:rPr lang="en-US" smtClean="0"/>
              <a:t>10/15/24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8228422-3837-4A93-AB8A-E8DA87D20C74}" type="slidenum">
              <a:rPr lang="en-US" smtClean="0"/>
              <a:t>‹#›</a:t>
            </a:fld>
            <a:endParaRPr lang="en-US"/>
          </a:p>
        </p:txBody>
      </p:sp>
    </p:spTree>
    <p:extLst>
      <p:ext uri="{BB962C8B-B14F-4D97-AF65-F5344CB8AC3E}">
        <p14:creationId xmlns:p14="http://schemas.microsoft.com/office/powerpoint/2010/main" val="30993176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03FDCBF8-0100-4AD1-9319-52932B77FB44}" type="datetimeFigureOut">
              <a:rPr lang="en-US" smtClean="0"/>
              <a:t>10/15/24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8228422-3837-4A93-AB8A-E8DA87D20C74}" type="slidenum">
              <a:rPr lang="en-US" smtClean="0"/>
              <a:t>‹#›</a:t>
            </a:fld>
            <a:endParaRPr lang="en-US"/>
          </a:p>
        </p:txBody>
      </p:sp>
    </p:spTree>
    <p:extLst>
      <p:ext uri="{BB962C8B-B14F-4D97-AF65-F5344CB8AC3E}">
        <p14:creationId xmlns:p14="http://schemas.microsoft.com/office/powerpoint/2010/main" val="28464609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03FDCBF8-0100-4AD1-9319-52932B77FB44}" type="datetimeFigureOut">
              <a:rPr lang="en-US" smtClean="0"/>
              <a:t>10/15/24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8228422-3837-4A93-AB8A-E8DA87D20C74}" type="slidenum">
              <a:rPr lang="en-US" smtClean="0"/>
              <a:t>‹#›</a:t>
            </a:fld>
            <a:endParaRPr lang="en-US"/>
          </a:p>
        </p:txBody>
      </p:sp>
    </p:spTree>
    <p:extLst>
      <p:ext uri="{BB962C8B-B14F-4D97-AF65-F5344CB8AC3E}">
        <p14:creationId xmlns:p14="http://schemas.microsoft.com/office/powerpoint/2010/main" val="11361978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03FDCBF8-0100-4AD1-9319-52932B77FB44}" type="datetimeFigureOut">
              <a:rPr lang="en-US" smtClean="0"/>
              <a:t>10/15/24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8228422-3837-4A93-AB8A-E8DA87D20C74}" type="slidenum">
              <a:rPr lang="en-US" smtClean="0"/>
              <a:t>‹#›</a:t>
            </a:fld>
            <a:endParaRPr lang="en-US"/>
          </a:p>
        </p:txBody>
      </p:sp>
    </p:spTree>
    <p:extLst>
      <p:ext uri="{BB962C8B-B14F-4D97-AF65-F5344CB8AC3E}">
        <p14:creationId xmlns:p14="http://schemas.microsoft.com/office/powerpoint/2010/main" val="20416961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FDCBF8-0100-4AD1-9319-52932B77FB44}" type="datetimeFigureOut">
              <a:rPr lang="en-US" smtClean="0"/>
              <a:t>10/15/24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8228422-3837-4A93-AB8A-E8DA87D20C74}" type="slidenum">
              <a:rPr lang="en-US" smtClean="0"/>
              <a:t>‹#›</a:t>
            </a:fld>
            <a:endParaRPr lang="en-US"/>
          </a:p>
        </p:txBody>
      </p:sp>
    </p:spTree>
    <p:extLst>
      <p:ext uri="{BB962C8B-B14F-4D97-AF65-F5344CB8AC3E}">
        <p14:creationId xmlns:p14="http://schemas.microsoft.com/office/powerpoint/2010/main" val="12840866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GB"/>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03FDCBF8-0100-4AD1-9319-52932B77FB44}" type="datetimeFigureOut">
              <a:rPr lang="en-US" smtClean="0"/>
              <a:t>10/15/24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8228422-3837-4A93-AB8A-E8DA87D20C74}" type="slidenum">
              <a:rPr lang="en-US" smtClean="0"/>
              <a:t>‹#›</a:t>
            </a:fld>
            <a:endParaRPr lang="en-US"/>
          </a:p>
        </p:txBody>
      </p:sp>
    </p:spTree>
    <p:extLst>
      <p:ext uri="{BB962C8B-B14F-4D97-AF65-F5344CB8AC3E}">
        <p14:creationId xmlns:p14="http://schemas.microsoft.com/office/powerpoint/2010/main" val="39012208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03FDCBF8-0100-4AD1-9319-52932B77FB44}" type="datetimeFigureOut">
              <a:rPr lang="en-US" smtClean="0"/>
              <a:t>10/15/24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8228422-3837-4A93-AB8A-E8DA87D20C74}" type="slidenum">
              <a:rPr lang="en-US" smtClean="0"/>
              <a:t>‹#›</a:t>
            </a:fld>
            <a:endParaRPr lang="en-US"/>
          </a:p>
        </p:txBody>
      </p:sp>
    </p:spTree>
    <p:extLst>
      <p:ext uri="{BB962C8B-B14F-4D97-AF65-F5344CB8AC3E}">
        <p14:creationId xmlns:p14="http://schemas.microsoft.com/office/powerpoint/2010/main" val="24754552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03FDCBF8-0100-4AD1-9319-52932B77FB44}" type="datetimeFigureOut">
              <a:rPr lang="en-US" smtClean="0"/>
              <a:t>10/15/24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8228422-3837-4A93-AB8A-E8DA87D20C74}" type="slidenum">
              <a:rPr lang="en-US" smtClean="0"/>
              <a:t>‹#›</a:t>
            </a:fld>
            <a:endParaRPr lang="en-US"/>
          </a:p>
        </p:txBody>
      </p:sp>
    </p:spTree>
    <p:extLst>
      <p:ext uri="{BB962C8B-B14F-4D97-AF65-F5344CB8AC3E}">
        <p14:creationId xmlns:p14="http://schemas.microsoft.com/office/powerpoint/2010/main" val="31342336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3FDCBF8-0100-4AD1-9319-52932B77FB44}" type="datetimeFigureOut">
              <a:rPr lang="en-US" smtClean="0"/>
              <a:t>10/15/24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8228422-3837-4A93-AB8A-E8DA87D20C74}" type="slidenum">
              <a:rPr lang="en-US" smtClean="0"/>
              <a:t>‹#›</a:t>
            </a:fld>
            <a:endParaRPr lang="en-US"/>
          </a:p>
        </p:txBody>
      </p:sp>
    </p:spTree>
    <p:extLst>
      <p:ext uri="{BB962C8B-B14F-4D97-AF65-F5344CB8AC3E}">
        <p14:creationId xmlns:p14="http://schemas.microsoft.com/office/powerpoint/2010/main" val="5760365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3FDCBF8-0100-4AD1-9319-52932B77FB44}" type="datetimeFigureOut">
              <a:rPr lang="en-US" smtClean="0"/>
              <a:t>10/15/24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8228422-3837-4A93-AB8A-E8DA87D20C74}" type="slidenum">
              <a:rPr lang="en-US" smtClean="0"/>
              <a:t>‹#›</a:t>
            </a:fld>
            <a:endParaRPr lang="en-US"/>
          </a:p>
        </p:txBody>
      </p:sp>
    </p:spTree>
    <p:extLst>
      <p:ext uri="{BB962C8B-B14F-4D97-AF65-F5344CB8AC3E}">
        <p14:creationId xmlns:p14="http://schemas.microsoft.com/office/powerpoint/2010/main" val="41897210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3FDCBF8-0100-4AD1-9319-52932B77FB44}" type="datetimeFigureOut">
              <a:rPr lang="en-US" smtClean="0"/>
              <a:t>10/15/24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8228422-3837-4A93-AB8A-E8DA87D20C74}" type="slidenum">
              <a:rPr lang="en-US" smtClean="0"/>
              <a:t>‹#›</a:t>
            </a:fld>
            <a:endParaRPr lang="en-US"/>
          </a:p>
        </p:txBody>
      </p:sp>
    </p:spTree>
    <p:extLst>
      <p:ext uri="{BB962C8B-B14F-4D97-AF65-F5344CB8AC3E}">
        <p14:creationId xmlns:p14="http://schemas.microsoft.com/office/powerpoint/2010/main" val="10936872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3FDCBF8-0100-4AD1-9319-52932B77FB44}" type="datetimeFigureOut">
              <a:rPr lang="en-US" smtClean="0"/>
              <a:t>10/15/24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8228422-3837-4A93-AB8A-E8DA87D20C74}" type="slidenum">
              <a:rPr lang="en-US" smtClean="0"/>
              <a:t>‹#›</a:t>
            </a:fld>
            <a:endParaRPr lang="en-US"/>
          </a:p>
        </p:txBody>
      </p:sp>
    </p:spTree>
    <p:extLst>
      <p:ext uri="{BB962C8B-B14F-4D97-AF65-F5344CB8AC3E}">
        <p14:creationId xmlns:p14="http://schemas.microsoft.com/office/powerpoint/2010/main" val="213909888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3FDCBF8-0100-4AD1-9319-52932B77FB44}" type="datetimeFigureOut">
              <a:rPr lang="en-US" smtClean="0"/>
              <a:t>10/15/24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8228422-3837-4A93-AB8A-E8DA87D20C74}" type="slidenum">
              <a:rPr lang="en-US" smtClean="0"/>
              <a:t>‹#›</a:t>
            </a:fld>
            <a:endParaRPr lang="en-US"/>
          </a:p>
        </p:txBody>
      </p:sp>
    </p:spTree>
    <p:extLst>
      <p:ext uri="{BB962C8B-B14F-4D97-AF65-F5344CB8AC3E}">
        <p14:creationId xmlns:p14="http://schemas.microsoft.com/office/powerpoint/2010/main" val="5204979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3FDCBF8-0100-4AD1-9319-52932B77FB44}" type="datetimeFigureOut">
              <a:rPr lang="en-US" smtClean="0"/>
              <a:t>10/15/24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8228422-3837-4A93-AB8A-E8DA87D20C74}" type="slidenum">
              <a:rPr lang="en-US" smtClean="0"/>
              <a:t>‹#›</a:t>
            </a:fld>
            <a:endParaRPr lang="en-US"/>
          </a:p>
        </p:txBody>
      </p:sp>
    </p:spTree>
    <p:extLst>
      <p:ext uri="{BB962C8B-B14F-4D97-AF65-F5344CB8AC3E}">
        <p14:creationId xmlns:p14="http://schemas.microsoft.com/office/powerpoint/2010/main" val="382797228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3FDCBF8-0100-4AD1-9319-52932B77FB44}" type="datetimeFigureOut">
              <a:rPr lang="en-US" smtClean="0"/>
              <a:t>10/15/24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8228422-3837-4A93-AB8A-E8DA87D20C74}" type="slidenum">
              <a:rPr lang="en-US" smtClean="0"/>
              <a:t>‹#›</a:t>
            </a:fld>
            <a:endParaRPr lang="en-US"/>
          </a:p>
        </p:txBody>
      </p:sp>
    </p:spTree>
    <p:extLst>
      <p:ext uri="{BB962C8B-B14F-4D97-AF65-F5344CB8AC3E}">
        <p14:creationId xmlns:p14="http://schemas.microsoft.com/office/powerpoint/2010/main" val="32304132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03FDCBF8-0100-4AD1-9319-52932B77FB44}" type="datetimeFigureOut">
              <a:rPr lang="en-US" smtClean="0"/>
              <a:t>10/15/24</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98228422-3837-4A93-AB8A-E8DA87D20C74}" type="slidenum">
              <a:rPr lang="en-US" smtClean="0"/>
              <a:t>‹#›</a:t>
            </a:fld>
            <a:endParaRPr lang="en-US"/>
          </a:p>
        </p:txBody>
      </p:sp>
    </p:spTree>
    <p:extLst>
      <p:ext uri="{BB962C8B-B14F-4D97-AF65-F5344CB8AC3E}">
        <p14:creationId xmlns:p14="http://schemas.microsoft.com/office/powerpoint/2010/main" val="210359707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2882AD-4C9E-CB99-FBAC-460E5B30FACE}"/>
              </a:ext>
            </a:extLst>
          </p:cNvPr>
          <p:cNvSpPr>
            <a:spLocks noGrp="1"/>
          </p:cNvSpPr>
          <p:nvPr>
            <p:ph type="ctrTitle"/>
          </p:nvPr>
        </p:nvSpPr>
        <p:spPr/>
        <p:txBody>
          <a:bodyPr>
            <a:noAutofit/>
          </a:bodyPr>
          <a:lstStyle/>
          <a:p>
            <a:r>
              <a:rPr lang="en-GB" sz="4000" dirty="0" err="1"/>
              <a:t>Haleema</a:t>
            </a:r>
            <a:r>
              <a:rPr lang="en-GB" sz="4000" dirty="0"/>
              <a:t> Sadia</a:t>
            </a:r>
            <a:r>
              <a:rPr lang="en-US" sz="4000" dirty="0"/>
              <a:t>-BMSW6106</a:t>
            </a:r>
            <a:br>
              <a:rPr lang="en-US" sz="4000" dirty="0"/>
            </a:br>
            <a:r>
              <a:rPr lang="en-US" sz="4000" dirty="0"/>
              <a:t>Developing Emotional Intelligence Skills for the Workplace</a:t>
            </a:r>
          </a:p>
        </p:txBody>
      </p:sp>
      <p:sp>
        <p:nvSpPr>
          <p:cNvPr id="3" name="Subtitle 2">
            <a:extLst>
              <a:ext uri="{FF2B5EF4-FFF2-40B4-BE49-F238E27FC236}">
                <a16:creationId xmlns:a16="http://schemas.microsoft.com/office/drawing/2014/main" id="{FD476A9B-BC04-CD33-E28B-55AD7DDA5675}"/>
              </a:ext>
            </a:extLst>
          </p:cNvPr>
          <p:cNvSpPr>
            <a:spLocks noGrp="1"/>
          </p:cNvSpPr>
          <p:nvPr>
            <p:ph type="subTitle" idx="1"/>
          </p:nvPr>
        </p:nvSpPr>
        <p:spPr/>
        <p:txBody>
          <a:bodyPr/>
          <a:lstStyle/>
          <a:p>
            <a:r>
              <a:rPr lang="en-US" dirty="0"/>
              <a:t>Task 1-Individual presentation</a:t>
            </a:r>
          </a:p>
        </p:txBody>
      </p:sp>
    </p:spTree>
    <p:extLst>
      <p:ext uri="{BB962C8B-B14F-4D97-AF65-F5344CB8AC3E}">
        <p14:creationId xmlns:p14="http://schemas.microsoft.com/office/powerpoint/2010/main" val="14083910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04E673-EC56-B39E-4983-65A11720293E}"/>
              </a:ext>
            </a:extLst>
          </p:cNvPr>
          <p:cNvSpPr>
            <a:spLocks noGrp="1"/>
          </p:cNvSpPr>
          <p:nvPr>
            <p:ph type="title"/>
          </p:nvPr>
        </p:nvSpPr>
        <p:spPr>
          <a:xfrm>
            <a:off x="1234927" y="950422"/>
            <a:ext cx="4316183" cy="1752599"/>
          </a:xfrm>
        </p:spPr>
        <p:txBody>
          <a:bodyPr/>
          <a:lstStyle/>
          <a:p>
            <a:pPr algn="l"/>
            <a:r>
              <a:rPr lang="en-US" dirty="0"/>
              <a:t>Introduction</a:t>
            </a:r>
          </a:p>
        </p:txBody>
      </p:sp>
      <p:sp>
        <p:nvSpPr>
          <p:cNvPr id="3" name="Content Placeholder 2">
            <a:extLst>
              <a:ext uri="{FF2B5EF4-FFF2-40B4-BE49-F238E27FC236}">
                <a16:creationId xmlns:a16="http://schemas.microsoft.com/office/drawing/2014/main" id="{C441857D-5C86-79F9-D79B-D05AE29E3A95}"/>
              </a:ext>
            </a:extLst>
          </p:cNvPr>
          <p:cNvSpPr>
            <a:spLocks noGrp="1"/>
          </p:cNvSpPr>
          <p:nvPr>
            <p:ph idx="1"/>
          </p:nvPr>
        </p:nvSpPr>
        <p:spPr>
          <a:xfrm>
            <a:off x="1052048" y="2783377"/>
            <a:ext cx="10707690" cy="3124201"/>
          </a:xfrm>
        </p:spPr>
        <p:txBody>
          <a:bodyPr>
            <a:normAutofit/>
          </a:bodyPr>
          <a:lstStyle/>
          <a:p>
            <a:pPr marL="0" indent="0" algn="just">
              <a:buNone/>
            </a:pPr>
            <a:r>
              <a:rPr lang="en-US" dirty="0"/>
              <a:t>Emotional Intelligence refers to the ability of an individual to identify, understand, and manage his or her feelings and the feelings of others. As I interact in personal and professional life, I have come to appreciate the important role that EI plays in fostering effective communication, building better relationships, and enhancing overall well-being. Three key dimensions of emotional intelligence are discussed within this poster: a description of my personal EI, assessing my emotional responses, and ways through which my EI could be improved upon and capitalized.</a:t>
            </a:r>
          </a:p>
          <a:p>
            <a:endParaRPr lang="en-US" dirty="0"/>
          </a:p>
        </p:txBody>
      </p:sp>
      <p:pic>
        <p:nvPicPr>
          <p:cNvPr id="5" name="Picture 4">
            <a:extLst>
              <a:ext uri="{FF2B5EF4-FFF2-40B4-BE49-F238E27FC236}">
                <a16:creationId xmlns:a16="http://schemas.microsoft.com/office/drawing/2014/main" id="{88488AA3-1862-0BB0-0D08-8FF2A29C4DD5}"/>
              </a:ext>
            </a:extLst>
          </p:cNvPr>
          <p:cNvPicPr>
            <a:picLocks noChangeAspect="1"/>
          </p:cNvPicPr>
          <p:nvPr/>
        </p:nvPicPr>
        <p:blipFill>
          <a:blip r:embed="rId2"/>
          <a:stretch>
            <a:fillRect/>
          </a:stretch>
        </p:blipFill>
        <p:spPr>
          <a:xfrm>
            <a:off x="8597438" y="83646"/>
            <a:ext cx="3162300" cy="2619375"/>
          </a:xfrm>
          <a:prstGeom prst="rect">
            <a:avLst/>
          </a:prstGeom>
        </p:spPr>
      </p:pic>
    </p:spTree>
    <p:extLst>
      <p:ext uri="{BB962C8B-B14F-4D97-AF65-F5344CB8AC3E}">
        <p14:creationId xmlns:p14="http://schemas.microsoft.com/office/powerpoint/2010/main" val="19935062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337E67-845B-6598-8133-7FB3D5A131D8}"/>
              </a:ext>
            </a:extLst>
          </p:cNvPr>
          <p:cNvSpPr>
            <a:spLocks noGrp="1"/>
          </p:cNvSpPr>
          <p:nvPr>
            <p:ph type="title"/>
          </p:nvPr>
        </p:nvSpPr>
        <p:spPr/>
        <p:txBody>
          <a:bodyPr/>
          <a:lstStyle/>
          <a:p>
            <a:r>
              <a:rPr lang="en-US" dirty="0"/>
              <a:t>Reflecting on My Emotional Intelligence</a:t>
            </a:r>
            <a:br>
              <a:rPr lang="en-US" dirty="0"/>
            </a:br>
            <a:endParaRPr lang="en-US" dirty="0"/>
          </a:p>
        </p:txBody>
      </p:sp>
      <p:graphicFrame>
        <p:nvGraphicFramePr>
          <p:cNvPr id="4" name="Content Placeholder 3">
            <a:extLst>
              <a:ext uri="{FF2B5EF4-FFF2-40B4-BE49-F238E27FC236}">
                <a16:creationId xmlns:a16="http://schemas.microsoft.com/office/drawing/2014/main" id="{4F14AE96-2C0C-B6BF-75EF-99C13C81F336}"/>
              </a:ext>
            </a:extLst>
          </p:cNvPr>
          <p:cNvGraphicFramePr>
            <a:graphicFrameLocks noGrp="1"/>
          </p:cNvGraphicFramePr>
          <p:nvPr>
            <p:ph idx="1"/>
            <p:extLst>
              <p:ext uri="{D42A27DB-BD31-4B8C-83A1-F6EECF244321}">
                <p14:modId xmlns:p14="http://schemas.microsoft.com/office/powerpoint/2010/main" val="4207406989"/>
              </p:ext>
            </p:extLst>
          </p:nvPr>
        </p:nvGraphicFramePr>
        <p:xfrm>
          <a:off x="5469775" y="1796933"/>
          <a:ext cx="6249379" cy="48629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a:extLst>
              <a:ext uri="{FF2B5EF4-FFF2-40B4-BE49-F238E27FC236}">
                <a16:creationId xmlns:a16="http://schemas.microsoft.com/office/drawing/2014/main" id="{BD5CC0FF-7602-B771-1972-74CDA32E90F4}"/>
              </a:ext>
            </a:extLst>
          </p:cNvPr>
          <p:cNvPicPr>
            <a:picLocks noChangeAspect="1"/>
          </p:cNvPicPr>
          <p:nvPr/>
        </p:nvPicPr>
        <p:blipFill>
          <a:blip r:embed="rId8"/>
          <a:stretch>
            <a:fillRect/>
          </a:stretch>
        </p:blipFill>
        <p:spPr>
          <a:xfrm>
            <a:off x="688976" y="2438398"/>
            <a:ext cx="4564669" cy="3580017"/>
          </a:xfrm>
          <a:prstGeom prst="rect">
            <a:avLst/>
          </a:prstGeom>
        </p:spPr>
      </p:pic>
    </p:spTree>
    <p:extLst>
      <p:ext uri="{BB962C8B-B14F-4D97-AF65-F5344CB8AC3E}">
        <p14:creationId xmlns:p14="http://schemas.microsoft.com/office/powerpoint/2010/main" val="21702286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1DBE02-A760-905B-3A41-25BBB2739923}"/>
              </a:ext>
            </a:extLst>
          </p:cNvPr>
          <p:cNvSpPr>
            <a:spLocks noGrp="1"/>
          </p:cNvSpPr>
          <p:nvPr>
            <p:ph type="title"/>
          </p:nvPr>
        </p:nvSpPr>
        <p:spPr>
          <a:xfrm>
            <a:off x="1318057" y="0"/>
            <a:ext cx="10018713" cy="1542011"/>
          </a:xfrm>
        </p:spPr>
        <p:txBody>
          <a:bodyPr/>
          <a:lstStyle/>
          <a:p>
            <a:r>
              <a:rPr lang="en-US" dirty="0"/>
              <a:t>Assessing and Reasoning About My Emotions</a:t>
            </a:r>
          </a:p>
        </p:txBody>
      </p:sp>
      <p:graphicFrame>
        <p:nvGraphicFramePr>
          <p:cNvPr id="4" name="Content Placeholder 3">
            <a:extLst>
              <a:ext uri="{FF2B5EF4-FFF2-40B4-BE49-F238E27FC236}">
                <a16:creationId xmlns:a16="http://schemas.microsoft.com/office/drawing/2014/main" id="{AAF57A35-DB8F-0BFB-FCD2-C35BB1AAEDA6}"/>
              </a:ext>
            </a:extLst>
          </p:cNvPr>
          <p:cNvGraphicFramePr>
            <a:graphicFrameLocks noGrp="1"/>
          </p:cNvGraphicFramePr>
          <p:nvPr>
            <p:ph idx="1"/>
            <p:extLst>
              <p:ext uri="{D42A27DB-BD31-4B8C-83A1-F6EECF244321}">
                <p14:modId xmlns:p14="http://schemas.microsoft.com/office/powerpoint/2010/main" val="311669222"/>
              </p:ext>
            </p:extLst>
          </p:nvPr>
        </p:nvGraphicFramePr>
        <p:xfrm>
          <a:off x="1484311" y="1230284"/>
          <a:ext cx="5115994" cy="53035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0A72BAC7-63AB-80D8-832B-25143F17CD10}"/>
              </a:ext>
            </a:extLst>
          </p:cNvPr>
          <p:cNvPicPr>
            <a:picLocks noChangeAspect="1"/>
          </p:cNvPicPr>
          <p:nvPr/>
        </p:nvPicPr>
        <p:blipFill>
          <a:blip r:embed="rId8"/>
          <a:stretch>
            <a:fillRect/>
          </a:stretch>
        </p:blipFill>
        <p:spPr>
          <a:xfrm>
            <a:off x="7009187" y="1542011"/>
            <a:ext cx="5188601" cy="4991792"/>
          </a:xfrm>
          <a:prstGeom prst="rect">
            <a:avLst/>
          </a:prstGeom>
        </p:spPr>
      </p:pic>
    </p:spTree>
    <p:extLst>
      <p:ext uri="{BB962C8B-B14F-4D97-AF65-F5344CB8AC3E}">
        <p14:creationId xmlns:p14="http://schemas.microsoft.com/office/powerpoint/2010/main" val="42858900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BB8CF-9831-8CFD-A54D-34330666A964}"/>
              </a:ext>
            </a:extLst>
          </p:cNvPr>
          <p:cNvSpPr>
            <a:spLocks noGrp="1"/>
          </p:cNvSpPr>
          <p:nvPr>
            <p:ph type="title"/>
          </p:nvPr>
        </p:nvSpPr>
        <p:spPr>
          <a:xfrm>
            <a:off x="1484309" y="0"/>
            <a:ext cx="10018713" cy="1752599"/>
          </a:xfrm>
        </p:spPr>
        <p:txBody>
          <a:bodyPr/>
          <a:lstStyle/>
          <a:p>
            <a:r>
              <a:rPr lang="en-US" dirty="0"/>
              <a:t>How to Improve and Capitalize on My Emotional Intelligence</a:t>
            </a:r>
          </a:p>
        </p:txBody>
      </p:sp>
      <p:graphicFrame>
        <p:nvGraphicFramePr>
          <p:cNvPr id="4" name="Content Placeholder 3">
            <a:extLst>
              <a:ext uri="{FF2B5EF4-FFF2-40B4-BE49-F238E27FC236}">
                <a16:creationId xmlns:a16="http://schemas.microsoft.com/office/drawing/2014/main" id="{51B1C61F-3B64-868E-2455-64B8C5C0CF4C}"/>
              </a:ext>
            </a:extLst>
          </p:cNvPr>
          <p:cNvGraphicFramePr>
            <a:graphicFrameLocks noGrp="1"/>
          </p:cNvGraphicFramePr>
          <p:nvPr>
            <p:ph idx="1"/>
            <p:extLst>
              <p:ext uri="{D42A27DB-BD31-4B8C-83A1-F6EECF244321}">
                <p14:modId xmlns:p14="http://schemas.microsoft.com/office/powerpoint/2010/main" val="2849124183"/>
              </p:ext>
            </p:extLst>
          </p:nvPr>
        </p:nvGraphicFramePr>
        <p:xfrm>
          <a:off x="6234545" y="1752599"/>
          <a:ext cx="5268478" cy="40386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a:extLst>
              <a:ext uri="{FF2B5EF4-FFF2-40B4-BE49-F238E27FC236}">
                <a16:creationId xmlns:a16="http://schemas.microsoft.com/office/drawing/2014/main" id="{3FF9FDBE-C7B8-4D08-426E-1B0DD973E548}"/>
              </a:ext>
            </a:extLst>
          </p:cNvPr>
          <p:cNvPicPr>
            <a:picLocks noChangeAspect="1"/>
          </p:cNvPicPr>
          <p:nvPr/>
        </p:nvPicPr>
        <p:blipFill>
          <a:blip r:embed="rId8"/>
          <a:stretch>
            <a:fillRect/>
          </a:stretch>
        </p:blipFill>
        <p:spPr>
          <a:xfrm>
            <a:off x="1484308" y="1752599"/>
            <a:ext cx="3834939" cy="4134544"/>
          </a:xfrm>
          <a:prstGeom prst="rect">
            <a:avLst/>
          </a:prstGeom>
        </p:spPr>
      </p:pic>
    </p:spTree>
    <p:extLst>
      <p:ext uri="{BB962C8B-B14F-4D97-AF65-F5344CB8AC3E}">
        <p14:creationId xmlns:p14="http://schemas.microsoft.com/office/powerpoint/2010/main" val="23810322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15E937-606D-8E8E-AFA7-954DAC0A1A63}"/>
              </a:ext>
            </a:extLst>
          </p:cNvPr>
          <p:cNvSpPr>
            <a:spLocks noGrp="1"/>
          </p:cNvSpPr>
          <p:nvPr>
            <p:ph type="title"/>
          </p:nvPr>
        </p:nvSpPr>
        <p:spPr/>
        <p:txBody>
          <a:bodyPr/>
          <a:lstStyle/>
          <a:p>
            <a:r>
              <a:rPr lang="en-US" dirty="0"/>
              <a:t>Conclusion</a:t>
            </a:r>
            <a:br>
              <a:rPr lang="en-US" dirty="0"/>
            </a:br>
            <a:endParaRPr lang="en-US" dirty="0"/>
          </a:p>
        </p:txBody>
      </p:sp>
      <p:sp>
        <p:nvSpPr>
          <p:cNvPr id="3" name="Content Placeholder 2">
            <a:extLst>
              <a:ext uri="{FF2B5EF4-FFF2-40B4-BE49-F238E27FC236}">
                <a16:creationId xmlns:a16="http://schemas.microsoft.com/office/drawing/2014/main" id="{B65E1A3A-641A-D5DD-D7AE-3AAAB286C545}"/>
              </a:ext>
            </a:extLst>
          </p:cNvPr>
          <p:cNvSpPr>
            <a:spLocks noGrp="1"/>
          </p:cNvSpPr>
          <p:nvPr>
            <p:ph idx="1"/>
          </p:nvPr>
        </p:nvSpPr>
        <p:spPr/>
        <p:txBody>
          <a:bodyPr>
            <a:normAutofit/>
          </a:bodyPr>
          <a:lstStyle/>
          <a:p>
            <a:r>
              <a:rPr lang="en-US" dirty="0"/>
              <a:t>Emotional Intelligence is crucial in personal growth and professional success. Reflecting on my EI, assessing my emotional response, and implementing strategies for improvement have been constitutive of the process of being effective in the way I communicate and relate to others. I strongly believe that by continuing to work on my EI proactively, not only will I benefit personally, but it will have a positive bearing on my organizational culture, whereby there will be an enabling environment where empathy, collaboration, and resilience thrive.</a:t>
            </a:r>
          </a:p>
          <a:p>
            <a:endParaRPr lang="en-US" dirty="0"/>
          </a:p>
        </p:txBody>
      </p:sp>
    </p:spTree>
    <p:extLst>
      <p:ext uri="{BB962C8B-B14F-4D97-AF65-F5344CB8AC3E}">
        <p14:creationId xmlns:p14="http://schemas.microsoft.com/office/powerpoint/2010/main" val="30792881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FFC34F-7026-BD32-35C1-45F6A2880421}"/>
              </a:ext>
            </a:extLst>
          </p:cNvPr>
          <p:cNvSpPr>
            <a:spLocks noGrp="1"/>
          </p:cNvSpPr>
          <p:nvPr>
            <p:ph type="title"/>
          </p:nvPr>
        </p:nvSpPr>
        <p:spPr/>
        <p:txBody>
          <a:bodyPr/>
          <a:lstStyle/>
          <a:p>
            <a:r>
              <a:rPr lang="en-US" dirty="0"/>
              <a:t>References</a:t>
            </a:r>
            <a:br>
              <a:rPr lang="en-US" dirty="0"/>
            </a:br>
            <a:endParaRPr lang="en-US" dirty="0"/>
          </a:p>
        </p:txBody>
      </p:sp>
      <p:sp>
        <p:nvSpPr>
          <p:cNvPr id="3" name="Content Placeholder 2">
            <a:extLst>
              <a:ext uri="{FF2B5EF4-FFF2-40B4-BE49-F238E27FC236}">
                <a16:creationId xmlns:a16="http://schemas.microsoft.com/office/drawing/2014/main" id="{D4F03086-B4C6-AB64-F151-230FD3EB29CA}"/>
              </a:ext>
            </a:extLst>
          </p:cNvPr>
          <p:cNvSpPr>
            <a:spLocks noGrp="1"/>
          </p:cNvSpPr>
          <p:nvPr>
            <p:ph idx="1"/>
          </p:nvPr>
        </p:nvSpPr>
        <p:spPr>
          <a:xfrm>
            <a:off x="1484310" y="2011681"/>
            <a:ext cx="8840097" cy="3779520"/>
          </a:xfrm>
        </p:spPr>
        <p:txBody>
          <a:bodyPr/>
          <a:lstStyle/>
          <a:p>
            <a:pPr marL="0" marR="0" lvl="0" indent="0" algn="just" defTabSz="457200" rtl="0" eaLnBrk="1" fontAlgn="auto" latinLnBrk="0" hangingPunct="1">
              <a:lnSpc>
                <a:spcPct val="100000"/>
              </a:lnSpc>
              <a:spcBef>
                <a:spcPts val="0"/>
              </a:spcBef>
              <a:spcAft>
                <a:spcPts val="0"/>
              </a:spcAft>
              <a:buClrTx/>
              <a:buSzTx/>
              <a:buNone/>
              <a:tabLst/>
              <a:defRPr/>
            </a:pPr>
            <a:r>
              <a:rPr kumimoji="0" lang="en-US" sz="2000" b="0" i="0" u="none" strike="noStrike" kern="1200" cap="none" spc="0" normalizeH="0" baseline="0" noProof="0" dirty="0">
                <a:ln>
                  <a:noFill/>
                </a:ln>
                <a:solidFill>
                  <a:prstClr val="black"/>
                </a:solidFill>
                <a:effectLst/>
                <a:uLnTx/>
                <a:uFillTx/>
                <a:latin typeface="Corbel (Headings)"/>
              </a:rPr>
              <a:t>Goleman, D. (1998). </a:t>
            </a:r>
            <a:r>
              <a:rPr kumimoji="0" lang="en-US" sz="2000" b="0" i="1" u="none" strike="noStrike" kern="1200" cap="none" spc="0" normalizeH="0" baseline="0" noProof="0" dirty="0">
                <a:ln>
                  <a:noFill/>
                </a:ln>
                <a:solidFill>
                  <a:prstClr val="black"/>
                </a:solidFill>
                <a:effectLst/>
                <a:uLnTx/>
                <a:uFillTx/>
                <a:latin typeface="Corbel (Headings)"/>
              </a:rPr>
              <a:t>Working with Emotional Intelligence</a:t>
            </a:r>
            <a:r>
              <a:rPr kumimoji="0" lang="en-US" sz="2000" b="0" i="0" u="none" strike="noStrike" kern="1200" cap="none" spc="0" normalizeH="0" baseline="0" noProof="0" dirty="0">
                <a:ln>
                  <a:noFill/>
                </a:ln>
                <a:solidFill>
                  <a:prstClr val="black"/>
                </a:solidFill>
                <a:effectLst/>
                <a:uLnTx/>
                <a:uFillTx/>
                <a:latin typeface="Corbel (Headings)"/>
              </a:rPr>
              <a:t>. Bantam Books.</a:t>
            </a:r>
          </a:p>
          <a:p>
            <a:pPr marL="0" marR="0" lvl="0" indent="0" algn="just" defTabSz="457200" rtl="0" eaLnBrk="1" fontAlgn="auto" latinLnBrk="0" hangingPunct="1">
              <a:lnSpc>
                <a:spcPct val="100000"/>
              </a:lnSpc>
              <a:spcBef>
                <a:spcPts val="0"/>
              </a:spcBef>
              <a:spcAft>
                <a:spcPts val="0"/>
              </a:spcAft>
              <a:buClrTx/>
              <a:buSzTx/>
              <a:buNone/>
              <a:tabLst/>
              <a:defRPr/>
            </a:pPr>
            <a:r>
              <a:rPr kumimoji="0" lang="en-US" sz="2000" b="0" i="0" u="none" strike="noStrike" kern="1200" cap="none" spc="0" normalizeH="0" baseline="0" noProof="0" dirty="0">
                <a:ln>
                  <a:noFill/>
                </a:ln>
                <a:solidFill>
                  <a:prstClr val="black"/>
                </a:solidFill>
                <a:effectLst/>
                <a:uLnTx/>
                <a:uFillTx/>
                <a:latin typeface="Corbel (Headings)"/>
              </a:rPr>
              <a:t>Bradberry, T., &amp; Greaves, J. (2009). </a:t>
            </a:r>
            <a:r>
              <a:rPr kumimoji="0" lang="en-US" sz="2000" b="0" i="1" u="none" strike="noStrike" kern="1200" cap="none" spc="0" normalizeH="0" baseline="0" noProof="0" dirty="0">
                <a:ln>
                  <a:noFill/>
                </a:ln>
                <a:solidFill>
                  <a:prstClr val="black"/>
                </a:solidFill>
                <a:effectLst/>
                <a:uLnTx/>
                <a:uFillTx/>
                <a:latin typeface="Corbel (Headings)"/>
              </a:rPr>
              <a:t>Emotional Intelligence 2.0</a:t>
            </a:r>
            <a:r>
              <a:rPr kumimoji="0" lang="en-US" sz="2000" b="0" i="0" u="none" strike="noStrike" kern="1200" cap="none" spc="0" normalizeH="0" baseline="0" noProof="0" dirty="0">
                <a:ln>
                  <a:noFill/>
                </a:ln>
                <a:solidFill>
                  <a:prstClr val="black"/>
                </a:solidFill>
                <a:effectLst/>
                <a:uLnTx/>
                <a:uFillTx/>
                <a:latin typeface="Corbel (Headings)"/>
              </a:rPr>
              <a:t>. </a:t>
            </a:r>
            <a:r>
              <a:rPr kumimoji="0" lang="en-US" sz="2000" b="0" i="0" u="none" strike="noStrike" kern="1200" cap="none" spc="0" normalizeH="0" baseline="0" noProof="0" dirty="0" err="1">
                <a:ln>
                  <a:noFill/>
                </a:ln>
                <a:solidFill>
                  <a:prstClr val="black"/>
                </a:solidFill>
                <a:effectLst/>
                <a:uLnTx/>
                <a:uFillTx/>
                <a:latin typeface="Corbel (Headings)"/>
              </a:rPr>
              <a:t>TalentSmart</a:t>
            </a:r>
            <a:r>
              <a:rPr kumimoji="0" lang="en-US" sz="2000" b="0" i="0" u="none" strike="noStrike" kern="1200" cap="none" spc="0" normalizeH="0" baseline="0" noProof="0" dirty="0">
                <a:ln>
                  <a:noFill/>
                </a:ln>
                <a:solidFill>
                  <a:prstClr val="black"/>
                </a:solidFill>
                <a:effectLst/>
                <a:uLnTx/>
                <a:uFillTx/>
                <a:latin typeface="Corbel (Headings)"/>
              </a:rPr>
              <a:t>.</a:t>
            </a:r>
          </a:p>
          <a:p>
            <a:pPr marL="0" marR="0" lvl="0" indent="0" algn="just" defTabSz="457200" rtl="0" eaLnBrk="1" fontAlgn="auto" latinLnBrk="0" hangingPunct="1">
              <a:lnSpc>
                <a:spcPct val="100000"/>
              </a:lnSpc>
              <a:spcBef>
                <a:spcPts val="0"/>
              </a:spcBef>
              <a:spcAft>
                <a:spcPts val="0"/>
              </a:spcAft>
              <a:buClrTx/>
              <a:buSzTx/>
              <a:buNone/>
              <a:tabLst/>
              <a:defRPr/>
            </a:pPr>
            <a:r>
              <a:rPr kumimoji="0" lang="en-US" sz="2000" b="0" i="0" u="none" strike="noStrike" kern="1200" cap="none" spc="0" normalizeH="0" baseline="0" noProof="0" dirty="0">
                <a:ln>
                  <a:noFill/>
                </a:ln>
                <a:solidFill>
                  <a:prstClr val="black"/>
                </a:solidFill>
                <a:effectLst/>
                <a:uLnTx/>
                <a:uFillTx/>
                <a:latin typeface="Corbel (Headings)"/>
              </a:rPr>
              <a:t>Mayer, J. D., Salovey, P., &amp; Caruso, D. R. (2004). Emotional intelligence: Theory, findings, and implications. </a:t>
            </a:r>
            <a:r>
              <a:rPr kumimoji="0" lang="en-US" sz="2000" b="0" i="1" u="none" strike="noStrike" kern="1200" cap="none" spc="0" normalizeH="0" baseline="0" noProof="0" dirty="0">
                <a:ln>
                  <a:noFill/>
                </a:ln>
                <a:solidFill>
                  <a:prstClr val="black"/>
                </a:solidFill>
                <a:effectLst/>
                <a:uLnTx/>
                <a:uFillTx/>
                <a:latin typeface="Corbel (Headings)"/>
              </a:rPr>
              <a:t>Psychological Inquiry</a:t>
            </a:r>
            <a:r>
              <a:rPr kumimoji="0" lang="en-US" sz="2000" b="0" i="0" u="none" strike="noStrike" kern="1200" cap="none" spc="0" normalizeH="0" baseline="0" noProof="0" dirty="0">
                <a:ln>
                  <a:noFill/>
                </a:ln>
                <a:solidFill>
                  <a:prstClr val="black"/>
                </a:solidFill>
                <a:effectLst/>
                <a:uLnTx/>
                <a:uFillTx/>
                <a:latin typeface="Corbel (Headings)"/>
              </a:rPr>
              <a:t>, 15(3), 197-215.</a:t>
            </a:r>
          </a:p>
          <a:p>
            <a:pPr marL="0" indent="0">
              <a:buNone/>
            </a:pPr>
            <a:endParaRPr lang="en-US" dirty="0">
              <a:latin typeface="Corbel (Headings)"/>
            </a:endParaRPr>
          </a:p>
        </p:txBody>
      </p:sp>
    </p:spTree>
    <p:extLst>
      <p:ext uri="{BB962C8B-B14F-4D97-AF65-F5344CB8AC3E}">
        <p14:creationId xmlns:p14="http://schemas.microsoft.com/office/powerpoint/2010/main" val="105051329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Parallax</Template>
  <TotalTime>15</TotalTime>
  <Words>862</Words>
  <Application>Microsoft Office PowerPoint</Application>
  <PresentationFormat>Widescreen</PresentationFormat>
  <Paragraphs>42</Paragraphs>
  <Slides>7</Slides>
  <Notes>4</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Parallax</vt:lpstr>
      <vt:lpstr>Haleema Sadia-BMSW6106 Developing Emotional Intelligence Skills for the Workplace</vt:lpstr>
      <vt:lpstr>Introduction</vt:lpstr>
      <vt:lpstr>Reflecting on My Emotional Intelligence </vt:lpstr>
      <vt:lpstr>Assessing and Reasoning About My Emotions</vt:lpstr>
      <vt:lpstr>How to Improve and Capitalize on My Emotional Intelligence</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Jahangir-BMSW6106 Developing Emotional Intelligence Skills for the Workplace</dc:title>
  <dc:creator>Jahangir</dc:creator>
  <cp:lastModifiedBy>Laibah Hanif</cp:lastModifiedBy>
  <cp:revision>2</cp:revision>
  <dcterms:created xsi:type="dcterms:W3CDTF">2024-10-13T16:14:20Z</dcterms:created>
  <dcterms:modified xsi:type="dcterms:W3CDTF">2024-10-15T15:44:53Z</dcterms:modified>
</cp:coreProperties>
</file>