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5" r:id="rId1"/>
  </p:sldMasterIdLst>
  <p:sldIdLst>
    <p:sldId id="262" r:id="rId2"/>
    <p:sldId id="256" r:id="rId3"/>
    <p:sldId id="257" r:id="rId4"/>
    <p:sldId id="258" r:id="rId5"/>
    <p:sldId id="259" r:id="rId6"/>
    <p:sldId id="260" r:id="rId7"/>
    <p:sldId id="261"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71" d="100"/>
          <a:sy n="171" d="100"/>
        </p:scale>
        <p:origin x="5232" y="13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fld id="{5BCAD085-E8A6-8845-BD4E-CB4CCA059FC4}" type="datetimeFigureOut">
              <a:rPr lang="en-US" smtClean="0"/>
              <a:t>5/15/2026</a:t>
            </a:fld>
            <a:endParaRPr lang="en-US"/>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788930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5/15/2026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26422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5/15/2026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43668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7492"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7738"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5/15/2026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60668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07492" y="2032000"/>
            <a:ext cx="3806190" cy="723400"/>
          </a:xfrm>
        </p:spPr>
        <p:txBody>
          <a:bodyPr anchor="ctr">
            <a:normAutofit/>
          </a:bodyPr>
          <a:lstStyle>
            <a:lvl1pPr marL="0" indent="0">
              <a:spcBef>
                <a:spcPts val="0"/>
              </a:spcBef>
              <a:buNone/>
              <a:defRPr sz="20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07492" y="2736150"/>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66310" y="2029968"/>
            <a:ext cx="3806190" cy="722376"/>
          </a:xfrm>
        </p:spPr>
        <p:txBody>
          <a:bodyPr anchor="ctr">
            <a:normAutofit/>
          </a:bodyPr>
          <a:lstStyle>
            <a:lvl1pPr marL="0" indent="0">
              <a:spcBef>
                <a:spcPts val="0"/>
              </a:spcBef>
              <a:buNone/>
              <a:defRPr sz="20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66310" y="2734056"/>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5/15/2026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19624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5/15/2026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37580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5/15/2026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30548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315385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5909735"/>
            <a:ext cx="6922008" cy="533400"/>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fld id="{5BCAD085-E8A6-8845-BD4E-CB4CCA059FC4}" type="datetimeFigureOut">
              <a:rPr lang="en-US" smtClean="0"/>
              <a:t>5/15/2026</a:t>
            </a:fld>
            <a:endParaRPr lang="en-US"/>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58758096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5/15/2026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69398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5/15/2026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76950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499533"/>
            <a:ext cx="8079581"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07206" y="1993393"/>
            <a:ext cx="8065294"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4350" y="6412447"/>
            <a:ext cx="3086100"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5BCAD085-E8A6-8845-BD4E-CB4CCA059FC4}" type="datetimeFigureOut">
              <a:rPr lang="en-US" smtClean="0"/>
              <a:t>5/15/2026</a:t>
            </a:fld>
            <a:endParaRPr lang="en-US"/>
          </a:p>
        </p:txBody>
      </p:sp>
      <p:sp>
        <p:nvSpPr>
          <p:cNvPr id="5" name="Footer Placeholder 4"/>
          <p:cNvSpPr>
            <a:spLocks noGrp="1"/>
          </p:cNvSpPr>
          <p:nvPr>
            <p:ph type="ftr" sz="quarter" idx="3"/>
          </p:nvPr>
        </p:nvSpPr>
        <p:spPr>
          <a:xfrm>
            <a:off x="514350" y="6554697"/>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a:p>
        </p:txBody>
      </p:sp>
      <p:sp>
        <p:nvSpPr>
          <p:cNvPr id="6" name="Slide Number Placeholder 5"/>
          <p:cNvSpPr>
            <a:spLocks noGrp="1"/>
          </p:cNvSpPr>
          <p:nvPr>
            <p:ph type="sldNum" sz="quarter" idx="4"/>
          </p:nvPr>
        </p:nvSpPr>
        <p:spPr>
          <a:xfrm>
            <a:off x="6541193" y="5829748"/>
            <a:ext cx="2194560" cy="1397039"/>
          </a:xfrm>
          <a:prstGeom prst="rect">
            <a:avLst/>
          </a:prstGeom>
        </p:spPr>
        <p:txBody>
          <a:bodyPr vert="horz" lIns="91440" tIns="45720" rIns="91440" bIns="45720" rtlCol="0" anchor="b"/>
          <a:lstStyle>
            <a:lvl1pPr algn="r">
              <a:defRPr sz="9000" b="0">
                <a:ln>
                  <a:noFill/>
                </a:ln>
                <a:solidFill>
                  <a:schemeClr val="accent1">
                    <a:alpha val="20000"/>
                  </a:schemeClr>
                </a:solidFill>
                <a:latin typeface="+mj-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458134764"/>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txStyles>
    <p:title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274320"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3D438-2AAF-B29A-26D4-5DF6389C7A19}"/>
              </a:ext>
            </a:extLst>
          </p:cNvPr>
          <p:cNvSpPr>
            <a:spLocks noGrp="1"/>
          </p:cNvSpPr>
          <p:nvPr>
            <p:ph type="ctrTitle"/>
          </p:nvPr>
        </p:nvSpPr>
        <p:spPr/>
        <p:txBody>
          <a:bodyPr/>
          <a:lstStyle/>
          <a:p>
            <a:r>
              <a:rPr lang="en-GB" b="1"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VTAM Zero Trust Presentation</a:t>
            </a:r>
          </a:p>
        </p:txBody>
      </p:sp>
      <p:sp>
        <p:nvSpPr>
          <p:cNvPr id="3" name="Subtitle 2">
            <a:extLst>
              <a:ext uri="{FF2B5EF4-FFF2-40B4-BE49-F238E27FC236}">
                <a16:creationId xmlns:a16="http://schemas.microsoft.com/office/drawing/2014/main" id="{971EB2AF-944D-E034-2048-AF1284EC61FB}"/>
              </a:ext>
            </a:extLst>
          </p:cNvPr>
          <p:cNvSpPr>
            <a:spLocks noGrp="1"/>
          </p:cNvSpPr>
          <p:nvPr>
            <p:ph type="subTitle" idx="1"/>
          </p:nvPr>
        </p:nvSpPr>
        <p:spPr/>
        <p:txBody>
          <a:bodyPr/>
          <a:lstStyle/>
          <a:p>
            <a:r>
              <a:rPr lang="en-US" dirty="0"/>
              <a:t>By Morgan Discombe-Hughes</a:t>
            </a:r>
            <a:endParaRPr lang="en-GB" dirty="0"/>
          </a:p>
        </p:txBody>
      </p:sp>
    </p:spTree>
    <p:extLst>
      <p:ext uri="{BB962C8B-B14F-4D97-AF65-F5344CB8AC3E}">
        <p14:creationId xmlns:p14="http://schemas.microsoft.com/office/powerpoint/2010/main" val="1835900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a:t>
            </a:r>
          </a:p>
        </p:txBody>
      </p:sp>
      <p:sp>
        <p:nvSpPr>
          <p:cNvPr id="3" name="Content Placeholder 2"/>
          <p:cNvSpPr>
            <a:spLocks noGrp="1"/>
          </p:cNvSpPr>
          <p:nvPr>
            <p:ph idx="1"/>
          </p:nvPr>
        </p:nvSpPr>
        <p:spPr/>
        <p:txBody>
          <a:bodyPr>
            <a:normAutofit/>
          </a:bodyPr>
          <a:lstStyle/>
          <a:p>
            <a:r>
              <a:rPr sz="1800"/>
              <a:t>Cyber security is a critical strategic risk for financial institutions due to increasing cyber threats, cloud adoption, and hybrid working. VTAM has already experienced phishing and ransomware attempts, highlighting weaknesses in traditional security models.
The Zero Trust model removes implicit trust and enforces continuous verification of users and devices. This approach aligns with NIST SP 800-207, NIST CSF, and ISO 27001.
The objective is to reduce risk, improve resilience, and protect sensitive financial data while maintaining compliance and operational continuity.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10524E9-E361-435E-93CC-D891398D1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2918" y="996624"/>
            <a:ext cx="2295699" cy="4879788"/>
          </a:xfrm>
        </p:spPr>
        <p:txBody>
          <a:bodyPr>
            <a:normAutofit/>
          </a:bodyPr>
          <a:lstStyle/>
          <a:p>
            <a:r>
              <a:rPr lang="en-GB" sz="3800">
                <a:solidFill>
                  <a:srgbClr val="FFFFFF"/>
                </a:solidFill>
              </a:rPr>
              <a:t>Modern Cyber Threats</a:t>
            </a:r>
          </a:p>
        </p:txBody>
      </p:sp>
      <p:sp>
        <p:nvSpPr>
          <p:cNvPr id="12" name="Rectangle 11">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41299" cy="6858000"/>
          </a:xfrm>
          <a:prstGeom prst="rect">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526910" y="996625"/>
            <a:ext cx="5045875" cy="4864751"/>
          </a:xfrm>
        </p:spPr>
        <p:txBody>
          <a:bodyPr anchor="ctr">
            <a:normAutofit/>
          </a:bodyPr>
          <a:lstStyle/>
          <a:p>
            <a:r>
              <a:rPr lang="en-US" sz="2000">
                <a:solidFill>
                  <a:schemeClr val="tx1"/>
                </a:solidFill>
              </a:rPr>
              <a:t>VTAM faces major threats including Ransomware-as-a-Service (RaaS), which increases attack frequency and sophistication. AI-powered phishing and vishing attacks use convincing tactics to exploit human error.
Supply chain attacks, such as MOVEit, expose organisations through third-party vulnerabilities. Additionally, cloud misconfigurations and hybrid work create identity-based security risks.
These threats demonstrate the need for a comprehensive, modern cyber security framework.</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1" y="643467"/>
            <a:ext cx="3008121"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645" y="809244"/>
            <a:ext cx="2763774"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0969" y="1031634"/>
            <a:ext cx="2526323" cy="4844777"/>
          </a:xfrm>
        </p:spPr>
        <p:txBody>
          <a:bodyPr>
            <a:normAutofit/>
          </a:bodyPr>
          <a:lstStyle/>
          <a:p>
            <a:r>
              <a:rPr lang="en-GB">
                <a:solidFill>
                  <a:srgbClr val="FFFFFF"/>
                </a:solidFill>
              </a:rPr>
              <a:t>Zero Trust Security Policies</a:t>
            </a:r>
          </a:p>
        </p:txBody>
      </p:sp>
      <p:sp>
        <p:nvSpPr>
          <p:cNvPr id="3" name="Content Placeholder 2"/>
          <p:cNvSpPr>
            <a:spLocks noGrp="1"/>
          </p:cNvSpPr>
          <p:nvPr>
            <p:ph idx="1"/>
          </p:nvPr>
        </p:nvSpPr>
        <p:spPr>
          <a:xfrm>
            <a:off x="3967343" y="1031634"/>
            <a:ext cx="4605442" cy="4746232"/>
          </a:xfrm>
        </p:spPr>
        <p:txBody>
          <a:bodyPr anchor="ctr">
            <a:normAutofit/>
          </a:bodyPr>
          <a:lstStyle/>
          <a:p>
            <a:r>
              <a:rPr lang="en-US" sz="2200"/>
              <a:t>Zero Trust ensures no user or device is trusted by default. Every request must be authenticated, authorised, and continuously verified.
Policies include least privilege access, mandatory MFA, device compliance checks, data encryption, and third-party risk management.
These align with NIST CSF and ISO 27001, ensuring strong governance and reduced attack surfaces.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7492" y="643467"/>
            <a:ext cx="4676901" cy="5584295"/>
          </a:xfrm>
        </p:spPr>
        <p:txBody>
          <a:bodyPr anchor="ctr">
            <a:normAutofit/>
          </a:bodyPr>
          <a:lstStyle/>
          <a:p>
            <a:r>
              <a:rPr lang="en-US"/>
              <a:t>Key technical controls include MFA, Privileged Access Management (PAM), Endpoint Detection and Response (EDR), and Cloud Security Posture Management (CSPM).
SIEM enables centralised monitoring and threat detection, while SOAR automates response actions such as account lockdowns and device isolation.
Network segmentation further limits attacker movement, creating a layered defence strategy.</a:t>
            </a:r>
          </a:p>
        </p:txBody>
      </p:sp>
      <p:sp>
        <p:nvSpPr>
          <p:cNvPr id="8" name="Rectangle 7">
            <a:extLst>
              <a:ext uri="{FF2B5EF4-FFF2-40B4-BE49-F238E27FC236}">
                <a16:creationId xmlns:a16="http://schemas.microsoft.com/office/drawing/2014/main" id="{67218665-EA77-40EC-8172-4F17E2DED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6994" y="0"/>
            <a:ext cx="3477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49593" y="643467"/>
            <a:ext cx="2511806" cy="5584296"/>
          </a:xfrm>
        </p:spPr>
        <p:txBody>
          <a:bodyPr anchor="ctr">
            <a:normAutofit/>
          </a:bodyPr>
          <a:lstStyle/>
          <a:p>
            <a:r>
              <a:rPr lang="en-GB" sz="3500">
                <a:solidFill>
                  <a:srgbClr val="FFFFFF"/>
                </a:solidFill>
              </a:rPr>
              <a:t>Technical Mitigation Measures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10524E9-E361-435E-93CC-D891398D1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2918" y="996624"/>
            <a:ext cx="2295699" cy="4879788"/>
          </a:xfrm>
        </p:spPr>
        <p:txBody>
          <a:bodyPr>
            <a:normAutofit/>
          </a:bodyPr>
          <a:lstStyle/>
          <a:p>
            <a:r>
              <a:rPr lang="en-GB" sz="3500">
                <a:solidFill>
                  <a:srgbClr val="FFFFFF"/>
                </a:solidFill>
              </a:rPr>
              <a:t>Monitoring, Response &amp; Training</a:t>
            </a:r>
          </a:p>
        </p:txBody>
      </p:sp>
      <p:sp>
        <p:nvSpPr>
          <p:cNvPr id="22" name="Rectangle 21">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41299" cy="6858000"/>
          </a:xfrm>
          <a:prstGeom prst="rect">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526910" y="996625"/>
            <a:ext cx="5045875" cy="4864751"/>
          </a:xfrm>
        </p:spPr>
        <p:txBody>
          <a:bodyPr anchor="ctr">
            <a:normAutofit/>
          </a:bodyPr>
          <a:lstStyle/>
          <a:p>
            <a:r>
              <a:rPr lang="en-US">
                <a:solidFill>
                  <a:schemeClr val="tx1"/>
                </a:solidFill>
              </a:rPr>
              <a:t>VTAM will implement 24/7 monitoring using SIEM and SOAR. SIEM analyses system data, while SOAR automates responses to detected threats.
Incident response includes detection, containment, investigation, and recovery.
Continuous training, including phishing and vishing simulations, ensures staff remain aware of evolving threats and helps build a strong security culture.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normAutofit/>
          </a:bodyPr>
          <a:lstStyle/>
          <a:p>
            <a:r>
              <a:rPr sz="1800"/>
              <a:t>Cyber threats are complex and evolving, requiring proactive security strategies. Zero Trust eliminates implicit trust and strengthens defence through continuous verification.
By combining strong policies, technical controls, monitoring capabilities, and user training, VTAM can significantly reduce risk and improve resilience.
Cyber security is a strategic investment that supports organisational success and regulatory compliance.</a:t>
            </a:r>
          </a:p>
        </p:txBody>
      </p:sp>
    </p:spTree>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TM03457491[[fn=Metropolitan]]</Template>
  <TotalTime>0</TotalTime>
  <Words>453</Words>
  <Application>Microsoft Office PowerPoint</Application>
  <PresentationFormat>On-screen Show (4:3)</PresentationFormat>
  <Paragraphs>14</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Calibri Light</vt:lpstr>
      <vt:lpstr>Metropolitan</vt:lpstr>
      <vt:lpstr>VTAM Zero Trust Presentation</vt:lpstr>
      <vt:lpstr>Introduction</vt:lpstr>
      <vt:lpstr>Modern Cyber Threats</vt:lpstr>
      <vt:lpstr>Zero Trust Security Policies</vt:lpstr>
      <vt:lpstr>Technical Mitigation Measures</vt:lpstr>
      <vt:lpstr>Monitoring, Response &amp; Training</vt:lpstr>
      <vt:lpstr>Conclusion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Morgan Discombe-Hughes</dc:creator>
  <cp:keywords/>
  <dc:description>generated using python-pptx</dc:description>
  <cp:lastModifiedBy>Morgan Discombe-Hughes</cp:lastModifiedBy>
  <cp:revision>2</cp:revision>
  <dcterms:created xsi:type="dcterms:W3CDTF">2013-01-27T09:14:16Z</dcterms:created>
  <dcterms:modified xsi:type="dcterms:W3CDTF">2026-05-15T05:56:38Z</dcterms:modified>
  <cp:category/>
</cp:coreProperties>
</file>