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mf" ContentType="image/x-wmf"/>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rts/chart1.xml" ContentType="application/vnd.openxmlformats-officedocument.drawingml.chart+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1"/>
  </p:notesMasterIdLst>
  <p:sldIdLst>
    <p:sldId id="310" r:id="rId2"/>
    <p:sldId id="258" r:id="rId3"/>
    <p:sldId id="259" r:id="rId4"/>
    <p:sldId id="260" r:id="rId5"/>
    <p:sldId id="261" r:id="rId6"/>
    <p:sldId id="308" r:id="rId7"/>
    <p:sldId id="309" r:id="rId8"/>
    <p:sldId id="262" r:id="rId9"/>
    <p:sldId id="263" r:id="rId10"/>
    <p:sldId id="264" r:id="rId11"/>
    <p:sldId id="265" r:id="rId12"/>
    <p:sldId id="266" r:id="rId13"/>
    <p:sldId id="267" r:id="rId14"/>
    <p:sldId id="268" r:id="rId15"/>
    <p:sldId id="269" r:id="rId16"/>
    <p:sldId id="270" r:id="rId17"/>
    <p:sldId id="271" r:id="rId18"/>
    <p:sldId id="279" r:id="rId19"/>
    <p:sldId id="280"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79" d="100"/>
          <a:sy n="79" d="100"/>
        </p:scale>
        <p:origin x="1037"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15"/>
      <c:rotY val="0"/>
      <c:rAngAx val="0"/>
      <c:perspective val="0"/>
    </c:view3D>
    <c:floor>
      <c:thickness val="0"/>
    </c:floor>
    <c:sideWall>
      <c:thickness val="0"/>
    </c:sideWall>
    <c:backWall>
      <c:thickness val="0"/>
    </c:backWall>
    <c:plotArea>
      <c:layout>
        <c:manualLayout>
          <c:layoutTarget val="inner"/>
          <c:xMode val="edge"/>
          <c:yMode val="edge"/>
          <c:x val="0.15224911366020688"/>
          <c:y val="0.11538475567890229"/>
          <c:w val="0.62110726643598613"/>
          <c:h val="0.78021978021978022"/>
        </c:manualLayout>
      </c:layout>
      <c:pie3DChart>
        <c:varyColors val="1"/>
        <c:ser>
          <c:idx val="0"/>
          <c:order val="0"/>
          <c:tx>
            <c:strRef>
              <c:f>Sheet1!$A$2</c:f>
              <c:strCache>
                <c:ptCount val="1"/>
                <c:pt idx="0">
                  <c:v>East</c:v>
                </c:pt>
              </c:strCache>
            </c:strRef>
          </c:tx>
          <c:spPr>
            <a:solidFill>
              <a:srgbClr val="9999FF"/>
            </a:solidFill>
            <a:ln w="16977">
              <a:solidFill>
                <a:srgbClr val="000000"/>
              </a:solidFill>
              <a:prstDash val="solid"/>
            </a:ln>
          </c:spPr>
          <c:explosion val="25"/>
          <c:dPt>
            <c:idx val="0"/>
            <c:bubble3D val="0"/>
            <c:extLst>
              <c:ext xmlns:c16="http://schemas.microsoft.com/office/drawing/2014/chart" uri="{C3380CC4-5D6E-409C-BE32-E72D297353CC}">
                <c16:uniqueId val="{00000000-6B1F-45D0-97DA-07D26343D254}"/>
              </c:ext>
            </c:extLst>
          </c:dPt>
          <c:dPt>
            <c:idx val="1"/>
            <c:bubble3D val="0"/>
            <c:spPr>
              <a:solidFill>
                <a:srgbClr val="993366"/>
              </a:solidFill>
              <a:ln w="16977">
                <a:solidFill>
                  <a:srgbClr val="000000"/>
                </a:solidFill>
                <a:prstDash val="solid"/>
              </a:ln>
            </c:spPr>
            <c:extLst>
              <c:ext xmlns:c16="http://schemas.microsoft.com/office/drawing/2014/chart" uri="{C3380CC4-5D6E-409C-BE32-E72D297353CC}">
                <c16:uniqueId val="{00000002-6B1F-45D0-97DA-07D26343D254}"/>
              </c:ext>
            </c:extLst>
          </c:dPt>
          <c:dPt>
            <c:idx val="2"/>
            <c:bubble3D val="0"/>
            <c:spPr>
              <a:solidFill>
                <a:srgbClr val="FFFFCC"/>
              </a:solidFill>
              <a:ln w="16977">
                <a:solidFill>
                  <a:srgbClr val="000000"/>
                </a:solidFill>
                <a:prstDash val="solid"/>
              </a:ln>
            </c:spPr>
            <c:extLst>
              <c:ext xmlns:c16="http://schemas.microsoft.com/office/drawing/2014/chart" uri="{C3380CC4-5D6E-409C-BE32-E72D297353CC}">
                <c16:uniqueId val="{00000004-6B1F-45D0-97DA-07D26343D254}"/>
              </c:ext>
            </c:extLst>
          </c:dPt>
          <c:cat>
            <c:numRef>
              <c:f>Sheet1!$B$1:$D$1</c:f>
              <c:numCache>
                <c:formatCode>0%</c:formatCode>
                <c:ptCount val="3"/>
                <c:pt idx="0">
                  <c:v>7.0000000000000007E-2</c:v>
                </c:pt>
                <c:pt idx="1">
                  <c:v>0.38</c:v>
                </c:pt>
                <c:pt idx="2">
                  <c:v>0.55000000000000004</c:v>
                </c:pt>
              </c:numCache>
            </c:numRef>
          </c:cat>
          <c:val>
            <c:numRef>
              <c:f>Sheet1!$B$2:$D$2</c:f>
              <c:numCache>
                <c:formatCode>General</c:formatCode>
                <c:ptCount val="3"/>
                <c:pt idx="0">
                  <c:v>10.4</c:v>
                </c:pt>
                <c:pt idx="1">
                  <c:v>27.4</c:v>
                </c:pt>
                <c:pt idx="2">
                  <c:v>90</c:v>
                </c:pt>
              </c:numCache>
            </c:numRef>
          </c:val>
          <c:extLst>
            <c:ext xmlns:c16="http://schemas.microsoft.com/office/drawing/2014/chart" uri="{C3380CC4-5D6E-409C-BE32-E72D297353CC}">
              <c16:uniqueId val="{00000005-6B1F-45D0-97DA-07D26343D254}"/>
            </c:ext>
          </c:extLst>
        </c:ser>
        <c:ser>
          <c:idx val="1"/>
          <c:order val="1"/>
          <c:tx>
            <c:strRef>
              <c:f>Sheet1!$A$3</c:f>
              <c:strCache>
                <c:ptCount val="1"/>
                <c:pt idx="0">
                  <c:v>West</c:v>
                </c:pt>
              </c:strCache>
            </c:strRef>
          </c:tx>
          <c:spPr>
            <a:solidFill>
              <a:srgbClr val="993366"/>
            </a:solidFill>
            <a:ln w="16977">
              <a:solidFill>
                <a:srgbClr val="000000"/>
              </a:solidFill>
              <a:prstDash val="solid"/>
            </a:ln>
          </c:spPr>
          <c:explosion val="25"/>
          <c:dPt>
            <c:idx val="0"/>
            <c:bubble3D val="0"/>
            <c:spPr>
              <a:solidFill>
                <a:srgbClr val="9999FF"/>
              </a:solidFill>
              <a:ln w="16977">
                <a:solidFill>
                  <a:srgbClr val="000000"/>
                </a:solidFill>
                <a:prstDash val="solid"/>
              </a:ln>
            </c:spPr>
            <c:extLst>
              <c:ext xmlns:c16="http://schemas.microsoft.com/office/drawing/2014/chart" uri="{C3380CC4-5D6E-409C-BE32-E72D297353CC}">
                <c16:uniqueId val="{00000007-6B1F-45D0-97DA-07D26343D254}"/>
              </c:ext>
            </c:extLst>
          </c:dPt>
          <c:dPt>
            <c:idx val="1"/>
            <c:bubble3D val="0"/>
            <c:extLst>
              <c:ext xmlns:c16="http://schemas.microsoft.com/office/drawing/2014/chart" uri="{C3380CC4-5D6E-409C-BE32-E72D297353CC}">
                <c16:uniqueId val="{00000008-6B1F-45D0-97DA-07D26343D254}"/>
              </c:ext>
            </c:extLst>
          </c:dPt>
          <c:dPt>
            <c:idx val="2"/>
            <c:bubble3D val="0"/>
            <c:spPr>
              <a:solidFill>
                <a:srgbClr val="FFFFCC"/>
              </a:solidFill>
              <a:ln w="16977">
                <a:solidFill>
                  <a:srgbClr val="000000"/>
                </a:solidFill>
                <a:prstDash val="solid"/>
              </a:ln>
            </c:spPr>
            <c:extLst>
              <c:ext xmlns:c16="http://schemas.microsoft.com/office/drawing/2014/chart" uri="{C3380CC4-5D6E-409C-BE32-E72D297353CC}">
                <c16:uniqueId val="{0000000A-6B1F-45D0-97DA-07D26343D254}"/>
              </c:ext>
            </c:extLst>
          </c:dPt>
          <c:cat>
            <c:numRef>
              <c:f>Sheet1!$B$1:$D$1</c:f>
              <c:numCache>
                <c:formatCode>0%</c:formatCode>
                <c:ptCount val="3"/>
                <c:pt idx="0">
                  <c:v>7.0000000000000007E-2</c:v>
                </c:pt>
                <c:pt idx="1">
                  <c:v>0.38</c:v>
                </c:pt>
                <c:pt idx="2">
                  <c:v>0.55000000000000004</c:v>
                </c:pt>
              </c:numCache>
            </c:numRef>
          </c:cat>
          <c:val>
            <c:numRef>
              <c:f>Sheet1!$B$3:$D$3</c:f>
              <c:numCache>
                <c:formatCode>General</c:formatCode>
                <c:ptCount val="3"/>
                <c:pt idx="0">
                  <c:v>30.6</c:v>
                </c:pt>
                <c:pt idx="1">
                  <c:v>38.6</c:v>
                </c:pt>
                <c:pt idx="2">
                  <c:v>34.6</c:v>
                </c:pt>
              </c:numCache>
            </c:numRef>
          </c:val>
          <c:extLst>
            <c:ext xmlns:c16="http://schemas.microsoft.com/office/drawing/2014/chart" uri="{C3380CC4-5D6E-409C-BE32-E72D297353CC}">
              <c16:uniqueId val="{0000000B-6B1F-45D0-97DA-07D26343D254}"/>
            </c:ext>
          </c:extLst>
        </c:ser>
        <c:ser>
          <c:idx val="2"/>
          <c:order val="2"/>
          <c:tx>
            <c:strRef>
              <c:f>Sheet1!$A$4</c:f>
              <c:strCache>
                <c:ptCount val="1"/>
                <c:pt idx="0">
                  <c:v>North</c:v>
                </c:pt>
              </c:strCache>
            </c:strRef>
          </c:tx>
          <c:spPr>
            <a:solidFill>
              <a:srgbClr val="FFFFCC"/>
            </a:solidFill>
            <a:ln w="16977">
              <a:solidFill>
                <a:srgbClr val="000000"/>
              </a:solidFill>
              <a:prstDash val="solid"/>
            </a:ln>
          </c:spPr>
          <c:explosion val="25"/>
          <c:dPt>
            <c:idx val="0"/>
            <c:bubble3D val="0"/>
            <c:spPr>
              <a:solidFill>
                <a:srgbClr val="9999FF"/>
              </a:solidFill>
              <a:ln w="16977">
                <a:solidFill>
                  <a:srgbClr val="000000"/>
                </a:solidFill>
                <a:prstDash val="solid"/>
              </a:ln>
            </c:spPr>
            <c:extLst>
              <c:ext xmlns:c16="http://schemas.microsoft.com/office/drawing/2014/chart" uri="{C3380CC4-5D6E-409C-BE32-E72D297353CC}">
                <c16:uniqueId val="{0000000D-6B1F-45D0-97DA-07D26343D254}"/>
              </c:ext>
            </c:extLst>
          </c:dPt>
          <c:dPt>
            <c:idx val="1"/>
            <c:bubble3D val="0"/>
            <c:spPr>
              <a:solidFill>
                <a:srgbClr val="993366"/>
              </a:solidFill>
              <a:ln w="16977">
                <a:solidFill>
                  <a:srgbClr val="000000"/>
                </a:solidFill>
                <a:prstDash val="solid"/>
              </a:ln>
            </c:spPr>
            <c:extLst>
              <c:ext xmlns:c16="http://schemas.microsoft.com/office/drawing/2014/chart" uri="{C3380CC4-5D6E-409C-BE32-E72D297353CC}">
                <c16:uniqueId val="{0000000F-6B1F-45D0-97DA-07D26343D254}"/>
              </c:ext>
            </c:extLst>
          </c:dPt>
          <c:dPt>
            <c:idx val="2"/>
            <c:bubble3D val="0"/>
            <c:extLst>
              <c:ext xmlns:c16="http://schemas.microsoft.com/office/drawing/2014/chart" uri="{C3380CC4-5D6E-409C-BE32-E72D297353CC}">
                <c16:uniqueId val="{00000010-6B1F-45D0-97DA-07D26343D254}"/>
              </c:ext>
            </c:extLst>
          </c:dPt>
          <c:cat>
            <c:numRef>
              <c:f>Sheet1!$B$1:$D$1</c:f>
              <c:numCache>
                <c:formatCode>0%</c:formatCode>
                <c:ptCount val="3"/>
                <c:pt idx="0">
                  <c:v>7.0000000000000007E-2</c:v>
                </c:pt>
                <c:pt idx="1">
                  <c:v>0.38</c:v>
                </c:pt>
                <c:pt idx="2">
                  <c:v>0.55000000000000004</c:v>
                </c:pt>
              </c:numCache>
            </c:numRef>
          </c:cat>
          <c:val>
            <c:numRef>
              <c:f>Sheet1!$B$4:$D$4</c:f>
              <c:numCache>
                <c:formatCode>General</c:formatCode>
                <c:ptCount val="3"/>
                <c:pt idx="0">
                  <c:v>45.9</c:v>
                </c:pt>
                <c:pt idx="1">
                  <c:v>46.9</c:v>
                </c:pt>
                <c:pt idx="2">
                  <c:v>45</c:v>
                </c:pt>
              </c:numCache>
            </c:numRef>
          </c:val>
          <c:extLst>
            <c:ext xmlns:c16="http://schemas.microsoft.com/office/drawing/2014/chart" uri="{C3380CC4-5D6E-409C-BE32-E72D297353CC}">
              <c16:uniqueId val="{00000011-6B1F-45D0-97DA-07D26343D254}"/>
            </c:ext>
          </c:extLst>
        </c:ser>
        <c:dLbls>
          <c:showLegendKey val="0"/>
          <c:showVal val="0"/>
          <c:showCatName val="0"/>
          <c:showSerName val="0"/>
          <c:showPercent val="0"/>
          <c:showBubbleSize val="0"/>
          <c:showLeaderLines val="1"/>
        </c:dLbls>
      </c:pie3DChart>
      <c:spPr>
        <a:solidFill>
          <a:srgbClr val="C0C0C0"/>
        </a:solidFill>
        <a:ln w="16977">
          <a:solidFill>
            <a:srgbClr val="808080"/>
          </a:solidFill>
          <a:prstDash val="solid"/>
        </a:ln>
      </c:spPr>
    </c:plotArea>
    <c:plotVisOnly val="1"/>
    <c:dispBlanksAs val="zero"/>
    <c:showDLblsOverMax val="0"/>
  </c:chart>
  <c:spPr>
    <a:noFill/>
    <a:ln>
      <a:noFill/>
    </a:ln>
  </c:spPr>
  <c:txPr>
    <a:bodyPr/>
    <a:lstStyle/>
    <a:p>
      <a:pPr>
        <a:defRPr sz="1069" b="1" i="0" u="none" strike="noStrike" baseline="0">
          <a:solidFill>
            <a:srgbClr val="000000"/>
          </a:solidFill>
          <a:latin typeface="Arial"/>
          <a:ea typeface="Arial"/>
          <a:cs typeface="Arial"/>
        </a:defRPr>
      </a:pPr>
      <a:endParaRPr lang="en-US"/>
    </a:p>
  </c:tx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183217-9A80-4B9F-9219-1F89F7B41B8B}" type="datetimeFigureOut">
              <a:rPr lang="en-GB" smtClean="0"/>
              <a:t>27/03/2020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BB22B2C-875C-49D2-B48F-7D6E1CBCD1C1}" type="slidenum">
              <a:rPr lang="en-GB" smtClean="0"/>
              <a:t>‹#›</a:t>
            </a:fld>
            <a:endParaRPr lang="en-GB"/>
          </a:p>
        </p:txBody>
      </p:sp>
    </p:spTree>
    <p:extLst>
      <p:ext uri="{BB962C8B-B14F-4D97-AF65-F5344CB8AC3E}">
        <p14:creationId xmlns:p14="http://schemas.microsoft.com/office/powerpoint/2010/main" val="39785543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Discuss what the group come up with before showing the definition.  Compare and contrast – see what similarities and differences.  Did the students use ‘plain English’?  Too simplistic? Too complex?  Highlight here that communication scholars Frank Dance and Carl Larson in 1976, identified 126 different definitions of communication….and that was 40 years ago!  It’s a surprisingly complex topic, and, generally, we are not very good at it!</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FA9686-C038-4682-9590-FA441132885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009926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Take the group through the diagram, which highlights areas they need to study, in order to improve their skills and knowledge, but also to complete the assignment.</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FA9686-C038-4682-9590-FA441132885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161391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Lead a discussion with the group.  Draw out key points – not just about talking at people.  It’s an exchange, usually involving information, and usually with a purpose.  Go back to earlier definitions the group came up with.  How do they rate themselves?  What’s their evidence?  Ask for examples.  What about others they know or work with/for?  Examples again.  What about their fellow students?  What about their tutors?!  Discuss the fact that good communicators are not that commonplace. Draw out that good communication is </a:t>
            </a:r>
            <a:r>
              <a:rPr lang="en-GB" dirty="0" err="1"/>
              <a:t>diificult</a:t>
            </a:r>
            <a:r>
              <a:rPr lang="en-GB" dirty="0"/>
              <a:t> and needs good skills, knowledge and attitude/behaviours.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FA9686-C038-4682-9590-FA441132885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667857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Discuss the hidden factors with the group.  What are the implications?  </a:t>
            </a:r>
            <a:r>
              <a:rPr lang="en-GB" b="1" i="1" dirty="0"/>
              <a:t>We have to be careful with our communications!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FA9686-C038-4682-9590-FA441132885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824685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Take the group through the slide and ask them to suggest percentages for Words, Tone and Gestures…..summarise their thoughts before showing the next slide.</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FA9686-C038-4682-9590-FA441132885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092664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Take feedback from the groups and sense-check their responses.  Highlight good ideas – emphasis key points.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FA9686-C038-4682-9590-FA441132885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877098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For each of the points on the following couple of slides, ask for the group’s experiences of these barriers – either when communicating to someone or receiving communications.  Also, use your own examples to illustrate key points.  How many of these can be overcome with the right skills, techniques, knowledge, attitudes and behaviours?  If students say “Yes, but what about the other person’s skills, techniques, knowledge, etc.?”, refer to Covey’s Circle of Influence/Circle of Concern model – deal with the things within your control or influence!</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FA9686-C038-4682-9590-FA441132885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173509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FA9686-C038-4682-9590-FA441132885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785378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Discuss the various levels and draw out the fact that most of us operate at Level 1 to 3.  Illustrate this by asking how many times students have to ask what was just said?!  Or can you repeat that please?  Or worse, just forget about it!  </a:t>
            </a:r>
          </a:p>
          <a:p>
            <a:r>
              <a:rPr lang="en-GB" dirty="0"/>
              <a:t>Explain what each level means, and how only 4 &amp; 5 are acceptable!  Ask the group ‘why’ is this the case?  Discuss their comments.  Main point is that anything less than active listening is likely to lead to mis-communication!</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FA9686-C038-4682-9590-FA441132885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686283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Discuss these points with the group.</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FA9686-C038-4682-9590-FA441132885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667263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This is also the basis of great coaching skills!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FA9686-C038-4682-9590-FA441132885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0690541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9C64F3F4-CE19-49F8-9EF4-FF4EE52031C2}" type="datetimeFigureOut">
              <a:rPr lang="en-GB" smtClean="0"/>
              <a:t>27/03/2020</a:t>
            </a:fld>
            <a:endParaRPr lang="en-GB"/>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762798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27/03/2020</a:t>
            </a:fld>
            <a:endParaRPr lang="en-GB"/>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80089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27/03/2020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448160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27/03/2020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837863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27/03/2020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9861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27/03/2020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9314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27/03/2020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195385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27/03/2020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813239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27/03/2020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486469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27/03/2020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043269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27/03/2020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271882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27/03/2020</a:t>
            </a:fld>
            <a:endParaRPr lang="en-GB" dirty="0"/>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197701797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flickr.com/photos/lightmatter/95600250/" TargetMode="External"/><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kminaction.wordpress.com/2013/06/03/getting-km-right-speak-the-business-jargo/"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wm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ctrTitle"/>
          </p:nvPr>
        </p:nvSpPr>
        <p:spPr>
          <a:xfrm>
            <a:off x="-72886" y="2335698"/>
            <a:ext cx="9216887" cy="3180521"/>
          </a:xfrm>
        </p:spPr>
        <p:txBody>
          <a:bodyPr>
            <a:normAutofit fontScale="90000"/>
          </a:bodyPr>
          <a:lstStyle/>
          <a:p>
            <a:r>
              <a:rPr lang="en-GB" altLang="en-US" b="1" dirty="0">
                <a:effectLst>
                  <a:outerShdw blurRad="38100" dist="38100" dir="2700000" algn="tl">
                    <a:srgbClr val="000000">
                      <a:alpha val="43137"/>
                    </a:srgbClr>
                  </a:outerShdw>
                </a:effectLst>
                <a:latin typeface="Arial Rounded MT Bold" charset="0"/>
                <a:ea typeface="Arial Rounded MT Bold" charset="0"/>
                <a:cs typeface="Arial Rounded MT Bold" charset="0"/>
              </a:rPr>
              <a:t>BMSK4002</a:t>
            </a:r>
            <a:br>
              <a:rPr lang="en-GB" altLang="en-US" b="1" dirty="0">
                <a:effectLst>
                  <a:outerShdw blurRad="38100" dist="38100" dir="2700000" algn="tl">
                    <a:srgbClr val="000000">
                      <a:alpha val="43137"/>
                    </a:srgbClr>
                  </a:outerShdw>
                </a:effectLst>
                <a:latin typeface="Arial Rounded MT Bold" charset="0"/>
                <a:ea typeface="Arial Rounded MT Bold" charset="0"/>
                <a:cs typeface="Arial Rounded MT Bold" charset="0"/>
              </a:rPr>
            </a:br>
            <a:br>
              <a:rPr lang="en-GB" altLang="en-US" dirty="0"/>
            </a:br>
            <a:r>
              <a:rPr lang="en-GB" altLang="en-US" dirty="0"/>
              <a:t> </a:t>
            </a:r>
            <a:r>
              <a:rPr lang="en-GB" altLang="en-US" dirty="0">
                <a:solidFill>
                  <a:schemeClr val="bg1">
                    <a:lumMod val="75000"/>
                  </a:schemeClr>
                </a:solidFill>
                <a:latin typeface="Arial Rounded MT Bold" charset="0"/>
                <a:ea typeface="Arial Rounded MT Bold" charset="0"/>
                <a:cs typeface="Arial Rounded MT Bold" charset="0"/>
              </a:rPr>
              <a:t>Effective Team Working </a:t>
            </a:r>
            <a:br>
              <a:rPr lang="en-GB" altLang="en-US" dirty="0">
                <a:solidFill>
                  <a:schemeClr val="bg1">
                    <a:lumMod val="75000"/>
                  </a:schemeClr>
                </a:solidFill>
                <a:latin typeface="Arial Rounded MT Bold" charset="0"/>
                <a:ea typeface="Arial Rounded MT Bold" charset="0"/>
                <a:cs typeface="Arial Rounded MT Bold" charset="0"/>
              </a:rPr>
            </a:br>
            <a:r>
              <a:rPr lang="en-GB" altLang="en-US" dirty="0">
                <a:solidFill>
                  <a:schemeClr val="bg1">
                    <a:lumMod val="75000"/>
                  </a:schemeClr>
                </a:solidFill>
                <a:latin typeface="Arial Rounded MT Bold" charset="0"/>
                <a:ea typeface="Arial Rounded MT Bold" charset="0"/>
                <a:cs typeface="Arial Rounded MT Bold" charset="0"/>
              </a:rPr>
              <a:t>and Communication </a:t>
            </a:r>
            <a:br>
              <a:rPr lang="en-GB" altLang="en-US" dirty="0">
                <a:latin typeface="Arial Rounded MT Bold" charset="0"/>
                <a:ea typeface="Arial Rounded MT Bold" charset="0"/>
                <a:cs typeface="Arial Rounded MT Bold" charset="0"/>
              </a:rPr>
            </a:br>
            <a:br>
              <a:rPr lang="en-US" dirty="0">
                <a:latin typeface="+mj-ea"/>
                <a:cs typeface="+mj-ea"/>
              </a:rPr>
            </a:br>
            <a:r>
              <a:rPr lang="en-GB" altLang="en-US"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t>Day 2: Session 6</a:t>
            </a:r>
            <a:br>
              <a:rPr lang="en-US" dirty="0">
                <a:latin typeface="+mj-ea"/>
                <a:cs typeface="+mj-ea"/>
              </a:rPr>
            </a:br>
            <a:br>
              <a:rPr lang="en-GB" altLang="en-US" sz="1400" dirty="0">
                <a:solidFill>
                  <a:schemeClr val="bg1"/>
                </a:solidFill>
              </a:rPr>
            </a:br>
            <a:endParaRPr lang="en-GB" altLang="en-US" sz="1400" dirty="0">
              <a:solidFill>
                <a:schemeClr val="bg1"/>
              </a:solidFill>
            </a:endParaRPr>
          </a:p>
        </p:txBody>
      </p:sp>
      <p:sp>
        <p:nvSpPr>
          <p:cNvPr id="2" name="TextBox 1">
            <a:extLst>
              <a:ext uri="{FF2B5EF4-FFF2-40B4-BE49-F238E27FC236}">
                <a16:creationId xmlns:a16="http://schemas.microsoft.com/office/drawing/2014/main" id="{0F4E039E-033A-44BF-A466-FFDFE31062ED}"/>
              </a:ext>
            </a:extLst>
          </p:cNvPr>
          <p:cNvSpPr txBox="1"/>
          <p:nvPr/>
        </p:nvSpPr>
        <p:spPr>
          <a:xfrm>
            <a:off x="665923" y="1222513"/>
            <a:ext cx="8478079" cy="707886"/>
          </a:xfrm>
          <a:prstGeom prst="rect">
            <a:avLst/>
          </a:prstGeom>
          <a:noFill/>
        </p:spPr>
        <p:txBody>
          <a:bodyPr wrap="square" rtlCol="0">
            <a:spAutoFit/>
          </a:bodyPr>
          <a:lstStyle/>
          <a:p>
            <a:r>
              <a:rPr lang="en-US" sz="4000">
                <a:effectLst>
                  <a:outerShdw blurRad="38100" dist="38100" dir="2700000" algn="tl">
                    <a:srgbClr val="000000">
                      <a:alpha val="43137"/>
                    </a:srgbClr>
                  </a:outerShdw>
                </a:effectLst>
                <a:latin typeface="Arial Rounded MT Bold" panose="020F0704030504030204" pitchFamily="34" charset="0"/>
                <a:cs typeface="+mj-ea"/>
              </a:rPr>
              <a:t>CertHE Skills for the Workplace</a:t>
            </a:r>
            <a:endParaRPr lang="en-GB" sz="4000">
              <a:effectLst>
                <a:outerShdw blurRad="38100" dist="38100" dir="2700000" algn="tl">
                  <a:srgbClr val="000000">
                    <a:alpha val="43137"/>
                  </a:srgbClr>
                </a:outerShdw>
              </a:effectLst>
              <a:latin typeface="Arial Rounded MT Bold" panose="020F0704030504030204" pitchFamily="34" charset="0"/>
            </a:endParaRPr>
          </a:p>
        </p:txBody>
      </p:sp>
    </p:spTree>
    <p:extLst>
      <p:ext uri="{BB962C8B-B14F-4D97-AF65-F5344CB8AC3E}">
        <p14:creationId xmlns:p14="http://schemas.microsoft.com/office/powerpoint/2010/main" val="21884153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Session</a:t>
            </a:r>
          </a:p>
        </p:txBody>
      </p:sp>
      <p:sp>
        <p:nvSpPr>
          <p:cNvPr id="3" name="Content Placeholder 2"/>
          <p:cNvSpPr>
            <a:spLocks noGrp="1"/>
          </p:cNvSpPr>
          <p:nvPr>
            <p:ph idx="1"/>
          </p:nvPr>
        </p:nvSpPr>
        <p:spPr/>
        <p:txBody>
          <a:bodyPr>
            <a:normAutofit lnSpcReduction="10000"/>
          </a:bodyPr>
          <a:lstStyle/>
          <a:p>
            <a:r>
              <a:rPr lang="en-GB" dirty="0"/>
              <a:t>What is Communication?</a:t>
            </a:r>
          </a:p>
          <a:p>
            <a:r>
              <a:rPr lang="en-GB" dirty="0"/>
              <a:t>Elements of Communication</a:t>
            </a:r>
          </a:p>
          <a:p>
            <a:r>
              <a:rPr lang="en-GB" dirty="0"/>
              <a:t>Non-verbal communication – intro</a:t>
            </a:r>
          </a:p>
          <a:p>
            <a:r>
              <a:rPr lang="en-GB" dirty="0"/>
              <a:t>Barriers to communication</a:t>
            </a:r>
          </a:p>
          <a:p>
            <a:r>
              <a:rPr lang="en-GB" dirty="0"/>
              <a:t>Listening</a:t>
            </a:r>
          </a:p>
          <a:p>
            <a:r>
              <a:rPr lang="en-GB" dirty="0"/>
              <a:t>Communication styles</a:t>
            </a:r>
          </a:p>
          <a:p>
            <a:r>
              <a:rPr lang="en-GB" dirty="0"/>
              <a:t>Difficult communications</a:t>
            </a:r>
          </a:p>
          <a:p>
            <a:endParaRPr lang="en-GB" dirty="0"/>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5B64E-F6B7-4DEB-AFCD-276C46119B3C}"/>
              </a:ext>
            </a:extLst>
          </p:cNvPr>
          <p:cNvSpPr>
            <a:spLocks noGrp="1"/>
          </p:cNvSpPr>
          <p:nvPr>
            <p:ph type="title"/>
          </p:nvPr>
        </p:nvSpPr>
        <p:spPr/>
        <p:txBody>
          <a:bodyPr/>
          <a:lstStyle/>
          <a:p>
            <a:r>
              <a:rPr lang="en-GB" dirty="0"/>
              <a:t>What is Communication?</a:t>
            </a:r>
          </a:p>
        </p:txBody>
      </p:sp>
      <p:sp>
        <p:nvSpPr>
          <p:cNvPr id="3" name="Content Placeholder 2">
            <a:extLst>
              <a:ext uri="{FF2B5EF4-FFF2-40B4-BE49-F238E27FC236}">
                <a16:creationId xmlns:a16="http://schemas.microsoft.com/office/drawing/2014/main" id="{4422951E-0AA1-4C2F-825D-96F53A6629BF}"/>
              </a:ext>
            </a:extLst>
          </p:cNvPr>
          <p:cNvSpPr>
            <a:spLocks noGrp="1"/>
          </p:cNvSpPr>
          <p:nvPr>
            <p:ph idx="1"/>
          </p:nvPr>
        </p:nvSpPr>
        <p:spPr/>
        <p:txBody>
          <a:bodyPr>
            <a:normAutofit lnSpcReduction="10000"/>
          </a:bodyPr>
          <a:lstStyle/>
          <a:p>
            <a:r>
              <a:rPr lang="en-GB" dirty="0"/>
              <a:t>Take a few minutes individually or in your groups to generate a one sentence </a:t>
            </a:r>
            <a:r>
              <a:rPr lang="en-GB" b="1" i="1" dirty="0">
                <a:solidFill>
                  <a:srgbClr val="0070C0"/>
                </a:solidFill>
              </a:rPr>
              <a:t>definition of ‘communication’.</a:t>
            </a:r>
          </a:p>
          <a:p>
            <a:endParaRPr lang="en-GB" b="1" i="1" dirty="0">
              <a:solidFill>
                <a:srgbClr val="0070C0"/>
              </a:solidFill>
            </a:endParaRPr>
          </a:p>
          <a:p>
            <a:r>
              <a:rPr lang="en-GB" dirty="0"/>
              <a:t>A definition: “Communication is the transactional use of symbols, influenced, guided, and understood in the context of relationships” </a:t>
            </a:r>
            <a:r>
              <a:rPr lang="en-GB" sz="2000" dirty="0"/>
              <a:t>Duck, S &amp; McMahan, D.T, (2015), p.5</a:t>
            </a:r>
          </a:p>
        </p:txBody>
      </p:sp>
    </p:spTree>
    <p:extLst>
      <p:ext uri="{BB962C8B-B14F-4D97-AF65-F5344CB8AC3E}">
        <p14:creationId xmlns:p14="http://schemas.microsoft.com/office/powerpoint/2010/main" val="427231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1F9D9-9E47-42C9-9856-7C4BBA54AB5F}"/>
              </a:ext>
            </a:extLst>
          </p:cNvPr>
          <p:cNvSpPr>
            <a:spLocks noGrp="1"/>
          </p:cNvSpPr>
          <p:nvPr>
            <p:ph type="title"/>
          </p:nvPr>
        </p:nvSpPr>
        <p:spPr/>
        <p:txBody>
          <a:bodyPr/>
          <a:lstStyle/>
          <a:p>
            <a:r>
              <a:rPr lang="en-GB" dirty="0">
                <a:cs typeface="Arial" panose="020B0604020202020204" pitchFamily="34" charset="0"/>
              </a:rPr>
              <a:t>Aim &amp; Objectives</a:t>
            </a:r>
            <a:endParaRPr lang="en-GB" dirty="0"/>
          </a:p>
        </p:txBody>
      </p:sp>
      <p:sp>
        <p:nvSpPr>
          <p:cNvPr id="3" name="Content Placeholder 2">
            <a:extLst>
              <a:ext uri="{FF2B5EF4-FFF2-40B4-BE49-F238E27FC236}">
                <a16:creationId xmlns:a16="http://schemas.microsoft.com/office/drawing/2014/main" id="{11CFB24B-6B1B-46B4-BA76-317E00A4A846}"/>
              </a:ext>
            </a:extLst>
          </p:cNvPr>
          <p:cNvSpPr>
            <a:spLocks noGrp="1"/>
          </p:cNvSpPr>
          <p:nvPr>
            <p:ph idx="1"/>
          </p:nvPr>
        </p:nvSpPr>
        <p:spPr>
          <a:xfrm>
            <a:off x="457200" y="1600201"/>
            <a:ext cx="8507288" cy="3917032"/>
          </a:xfrm>
        </p:spPr>
        <p:txBody>
          <a:bodyPr>
            <a:normAutofit fontScale="92500" lnSpcReduction="20000"/>
          </a:bodyPr>
          <a:lstStyle/>
          <a:p>
            <a:pPr marL="0" indent="0">
              <a:buNone/>
            </a:pPr>
            <a:r>
              <a:rPr lang="en-GB" altLang="en-US" b="1" dirty="0">
                <a:cs typeface="Arial" charset="0"/>
              </a:rPr>
              <a:t>Aim: </a:t>
            </a:r>
            <a:r>
              <a:rPr lang="en-GB" altLang="en-US" dirty="0">
                <a:cs typeface="Arial" charset="0"/>
              </a:rPr>
              <a:t>To develop understanding and ability to communicate effectively, as required by a practising or potential middle manager.</a:t>
            </a:r>
          </a:p>
          <a:p>
            <a:endParaRPr lang="en-GB" altLang="en-US" dirty="0">
              <a:cs typeface="Arial" charset="0"/>
            </a:endParaRPr>
          </a:p>
          <a:p>
            <a:pPr marL="0" indent="0">
              <a:buNone/>
            </a:pPr>
            <a:r>
              <a:rPr lang="en-GB" altLang="en-US" b="1" dirty="0">
                <a:cs typeface="Arial" charset="0"/>
              </a:rPr>
              <a:t>Objectives: </a:t>
            </a:r>
          </a:p>
          <a:p>
            <a:pPr marL="514350" indent="-514350">
              <a:buFont typeface="+mj-lt"/>
              <a:buAutoNum type="arabicPeriod"/>
            </a:pPr>
            <a:r>
              <a:rPr lang="en-GB" altLang="en-US" dirty="0">
                <a:cs typeface="Arial" charset="0"/>
              </a:rPr>
              <a:t>To understand the importance of effective communication in management</a:t>
            </a:r>
          </a:p>
          <a:p>
            <a:pPr marL="514350" indent="-514350">
              <a:buFont typeface="+mj-lt"/>
              <a:buAutoNum type="arabicPeriod"/>
            </a:pPr>
            <a:r>
              <a:rPr lang="en-GB" altLang="en-US" dirty="0">
                <a:cs typeface="Arial" charset="0"/>
              </a:rPr>
              <a:t>To be able to develop effective communication skills as a reflective manager</a:t>
            </a:r>
          </a:p>
          <a:p>
            <a:endParaRPr lang="en-GB" dirty="0">
              <a:latin typeface="+mj-lt"/>
            </a:endParaRPr>
          </a:p>
        </p:txBody>
      </p:sp>
    </p:spTree>
    <p:extLst>
      <p:ext uri="{BB962C8B-B14F-4D97-AF65-F5344CB8AC3E}">
        <p14:creationId xmlns:p14="http://schemas.microsoft.com/office/powerpoint/2010/main" val="22265232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2" name="Rectangle: Rounded Corners 1351">
            <a:extLst>
              <a:ext uri="{FF2B5EF4-FFF2-40B4-BE49-F238E27FC236}">
                <a16:creationId xmlns:a16="http://schemas.microsoft.com/office/drawing/2014/main" id="{79A94FDB-F200-42F2-B580-6F263C7C8C68}"/>
              </a:ext>
            </a:extLst>
          </p:cNvPr>
          <p:cNvSpPr/>
          <p:nvPr/>
        </p:nvSpPr>
        <p:spPr>
          <a:xfrm>
            <a:off x="774700" y="793192"/>
            <a:ext cx="3168370" cy="548967"/>
          </a:xfrm>
          <a:prstGeom prst="round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prstClr val="white"/>
                </a:solidFill>
                <a:latin typeface="Myriad Pro"/>
              </a:rPr>
              <a:t>Develop criteria to evaluate your own communication skills</a:t>
            </a:r>
          </a:p>
        </p:txBody>
      </p:sp>
      <p:sp>
        <p:nvSpPr>
          <p:cNvPr id="2144" name="Rectangle: Rounded Corners 2143">
            <a:extLst>
              <a:ext uri="{FF2B5EF4-FFF2-40B4-BE49-F238E27FC236}">
                <a16:creationId xmlns:a16="http://schemas.microsoft.com/office/drawing/2014/main" id="{F3AFF94A-3025-4820-AD05-5A61A84B52E0}"/>
              </a:ext>
            </a:extLst>
          </p:cNvPr>
          <p:cNvSpPr/>
          <p:nvPr/>
        </p:nvSpPr>
        <p:spPr>
          <a:xfrm>
            <a:off x="3412836" y="2424952"/>
            <a:ext cx="2325988" cy="1157410"/>
          </a:xfrm>
          <a:prstGeom prst="roundRect">
            <a:avLst/>
          </a:prstGeom>
          <a:solidFill>
            <a:schemeClr val="bg2">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rgbClr val="EEECE1">
                    <a:lumMod val="10000"/>
                  </a:srgbClr>
                </a:solidFill>
                <a:latin typeface="+mj-lt"/>
              </a:rPr>
              <a:t>Management Communication Skills</a:t>
            </a:r>
          </a:p>
        </p:txBody>
      </p:sp>
      <p:sp>
        <p:nvSpPr>
          <p:cNvPr id="2145" name="Rectangle: Rounded Corners 2144">
            <a:extLst>
              <a:ext uri="{FF2B5EF4-FFF2-40B4-BE49-F238E27FC236}">
                <a16:creationId xmlns:a16="http://schemas.microsoft.com/office/drawing/2014/main" id="{69C801E8-A037-4851-A303-00BFFB3CF2E9}"/>
              </a:ext>
            </a:extLst>
          </p:cNvPr>
          <p:cNvSpPr/>
          <p:nvPr/>
        </p:nvSpPr>
        <p:spPr>
          <a:xfrm>
            <a:off x="259530" y="1751454"/>
            <a:ext cx="2601899" cy="856293"/>
          </a:xfrm>
          <a:prstGeom prst="round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prstClr val="white"/>
                </a:solidFill>
                <a:latin typeface="Myriad Pro"/>
              </a:rPr>
              <a:t>Be able to develop effective communication skills as a reflective manager</a:t>
            </a:r>
          </a:p>
        </p:txBody>
      </p:sp>
      <p:sp>
        <p:nvSpPr>
          <p:cNvPr id="2146" name="Rectangle: Rounded Corners 2145">
            <a:extLst>
              <a:ext uri="{FF2B5EF4-FFF2-40B4-BE49-F238E27FC236}">
                <a16:creationId xmlns:a16="http://schemas.microsoft.com/office/drawing/2014/main" id="{5BF88DCB-8061-46D6-AAFB-209E94064FFA}"/>
              </a:ext>
            </a:extLst>
          </p:cNvPr>
          <p:cNvSpPr/>
          <p:nvPr/>
        </p:nvSpPr>
        <p:spPr>
          <a:xfrm>
            <a:off x="130821" y="3083276"/>
            <a:ext cx="2882965" cy="711025"/>
          </a:xfrm>
          <a:prstGeom prst="round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prstClr val="white"/>
                </a:solidFill>
                <a:latin typeface="Myriad Pro"/>
              </a:rPr>
              <a:t>Collect, analyse &amp; evaluate feedback on communication skills</a:t>
            </a:r>
          </a:p>
        </p:txBody>
      </p:sp>
      <p:sp>
        <p:nvSpPr>
          <p:cNvPr id="2147" name="Rectangle: Rounded Corners 2146">
            <a:extLst>
              <a:ext uri="{FF2B5EF4-FFF2-40B4-BE49-F238E27FC236}">
                <a16:creationId xmlns:a16="http://schemas.microsoft.com/office/drawing/2014/main" id="{08ED9684-99D2-4212-A737-2F1015C945BA}"/>
              </a:ext>
            </a:extLst>
          </p:cNvPr>
          <p:cNvSpPr/>
          <p:nvPr/>
        </p:nvSpPr>
        <p:spPr>
          <a:xfrm>
            <a:off x="494405" y="4936026"/>
            <a:ext cx="3104820" cy="716932"/>
          </a:xfrm>
          <a:prstGeom prst="roundRect">
            <a:avLst>
              <a:gd name="adj" fmla="val 26058"/>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prstClr val="white"/>
                </a:solidFill>
                <a:latin typeface="Myriad Pro"/>
              </a:rPr>
              <a:t>Prepare a Lesson Plan</a:t>
            </a:r>
          </a:p>
        </p:txBody>
      </p:sp>
      <p:sp>
        <p:nvSpPr>
          <p:cNvPr id="2148" name="Rectangle: Rounded Corners 2147">
            <a:extLst>
              <a:ext uri="{FF2B5EF4-FFF2-40B4-BE49-F238E27FC236}">
                <a16:creationId xmlns:a16="http://schemas.microsoft.com/office/drawing/2014/main" id="{A5B51FDD-81D5-4F16-A816-D7C6EA3E0192}"/>
              </a:ext>
            </a:extLst>
          </p:cNvPr>
          <p:cNvSpPr/>
          <p:nvPr/>
        </p:nvSpPr>
        <p:spPr>
          <a:xfrm>
            <a:off x="5738824" y="4988780"/>
            <a:ext cx="3104820" cy="664181"/>
          </a:xfrm>
          <a:prstGeom prst="round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prstClr val="white"/>
                </a:solidFill>
                <a:latin typeface="Myriad Pro"/>
              </a:rPr>
              <a:t>Prepare visual aids to support briefings/presentations</a:t>
            </a:r>
          </a:p>
        </p:txBody>
      </p:sp>
      <p:sp>
        <p:nvSpPr>
          <p:cNvPr id="2149" name="Rectangle: Rounded Corners 2148">
            <a:extLst>
              <a:ext uri="{FF2B5EF4-FFF2-40B4-BE49-F238E27FC236}">
                <a16:creationId xmlns:a16="http://schemas.microsoft.com/office/drawing/2014/main" id="{3582AD34-E424-4FC3-A61E-FE9FCF204C6E}"/>
              </a:ext>
            </a:extLst>
          </p:cNvPr>
          <p:cNvSpPr/>
          <p:nvPr/>
        </p:nvSpPr>
        <p:spPr>
          <a:xfrm>
            <a:off x="2358861" y="3937980"/>
            <a:ext cx="4426278" cy="838556"/>
          </a:xfrm>
          <a:prstGeom prst="round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prstClr val="white"/>
                </a:solidFill>
                <a:latin typeface="Myriad Pro"/>
              </a:rPr>
              <a:t>Prepare and deliver a short, 10 minute presentation demonstrating key points of your report</a:t>
            </a:r>
          </a:p>
        </p:txBody>
      </p:sp>
      <p:sp>
        <p:nvSpPr>
          <p:cNvPr id="2150" name="Rectangle: Rounded Corners 2149">
            <a:extLst>
              <a:ext uri="{FF2B5EF4-FFF2-40B4-BE49-F238E27FC236}">
                <a16:creationId xmlns:a16="http://schemas.microsoft.com/office/drawing/2014/main" id="{537CB8B1-1DCF-4869-936A-2DE41B48CEF1}"/>
              </a:ext>
            </a:extLst>
          </p:cNvPr>
          <p:cNvSpPr/>
          <p:nvPr/>
        </p:nvSpPr>
        <p:spPr>
          <a:xfrm>
            <a:off x="6142037" y="2524920"/>
            <a:ext cx="2448272" cy="95747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prstClr val="white"/>
                </a:solidFill>
                <a:latin typeface="Myriad Pro"/>
              </a:rPr>
              <a:t>Understand the importance of effective communication in management</a:t>
            </a:r>
          </a:p>
        </p:txBody>
      </p:sp>
      <p:sp>
        <p:nvSpPr>
          <p:cNvPr id="2151" name="Rectangle: Rounded Corners 2150">
            <a:extLst>
              <a:ext uri="{FF2B5EF4-FFF2-40B4-BE49-F238E27FC236}">
                <a16:creationId xmlns:a16="http://schemas.microsoft.com/office/drawing/2014/main" id="{3F9115CD-CBDA-48E0-A364-3F5A1CA38781}"/>
              </a:ext>
            </a:extLst>
          </p:cNvPr>
          <p:cNvSpPr/>
          <p:nvPr/>
        </p:nvSpPr>
        <p:spPr>
          <a:xfrm>
            <a:off x="7217622" y="3862604"/>
            <a:ext cx="1926378" cy="54896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prstClr val="white"/>
                </a:solidFill>
                <a:latin typeface="Myriad Pro"/>
              </a:rPr>
              <a:t>Verbal &amp; written communication</a:t>
            </a:r>
          </a:p>
        </p:txBody>
      </p:sp>
      <p:sp>
        <p:nvSpPr>
          <p:cNvPr id="2152" name="Rectangle: Rounded Corners 2151">
            <a:extLst>
              <a:ext uri="{FF2B5EF4-FFF2-40B4-BE49-F238E27FC236}">
                <a16:creationId xmlns:a16="http://schemas.microsoft.com/office/drawing/2014/main" id="{69413F91-E58B-437A-812E-1B30E201A0A4}"/>
              </a:ext>
            </a:extLst>
          </p:cNvPr>
          <p:cNvSpPr/>
          <p:nvPr/>
        </p:nvSpPr>
        <p:spPr>
          <a:xfrm>
            <a:off x="7136603" y="1630634"/>
            <a:ext cx="1926378" cy="54896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prstClr val="white"/>
                </a:solidFill>
                <a:latin typeface="Myriad Pro"/>
              </a:rPr>
              <a:t>Communication theories &amp; models</a:t>
            </a:r>
          </a:p>
        </p:txBody>
      </p:sp>
      <p:sp>
        <p:nvSpPr>
          <p:cNvPr id="2153" name="Rectangle: Rounded Corners 2152">
            <a:extLst>
              <a:ext uri="{FF2B5EF4-FFF2-40B4-BE49-F238E27FC236}">
                <a16:creationId xmlns:a16="http://schemas.microsoft.com/office/drawing/2014/main" id="{ED7E03A9-5507-41D7-BED7-B7E1A3CE20DA}"/>
              </a:ext>
            </a:extLst>
          </p:cNvPr>
          <p:cNvSpPr/>
          <p:nvPr/>
        </p:nvSpPr>
        <p:spPr>
          <a:xfrm>
            <a:off x="4858761" y="807950"/>
            <a:ext cx="1926378" cy="54896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solidFill>
                  <a:prstClr val="white"/>
                </a:solidFill>
                <a:latin typeface="Myriad Pro"/>
              </a:rPr>
              <a:t>Tone, language &amp; formality</a:t>
            </a:r>
          </a:p>
        </p:txBody>
      </p:sp>
      <p:sp>
        <p:nvSpPr>
          <p:cNvPr id="1357" name="TextBox 1356">
            <a:extLst>
              <a:ext uri="{FF2B5EF4-FFF2-40B4-BE49-F238E27FC236}">
                <a16:creationId xmlns:a16="http://schemas.microsoft.com/office/drawing/2014/main" id="{6382E3B9-A2FB-451B-9E9D-B096836FDF86}"/>
              </a:ext>
            </a:extLst>
          </p:cNvPr>
          <p:cNvSpPr txBox="1"/>
          <p:nvPr/>
        </p:nvSpPr>
        <p:spPr>
          <a:xfrm>
            <a:off x="490107" y="193010"/>
            <a:ext cx="8520116" cy="523220"/>
          </a:xfrm>
          <a:prstGeom prst="rect">
            <a:avLst/>
          </a:prstGeom>
          <a:noFill/>
        </p:spPr>
        <p:txBody>
          <a:bodyPr wrap="square" rtlCol="0">
            <a:spAutoFit/>
          </a:bodyPr>
          <a:lstStyle/>
          <a:p>
            <a:r>
              <a:rPr lang="en-GB" sz="2800" dirty="0">
                <a:solidFill>
                  <a:prstClr val="black"/>
                </a:solidFill>
                <a:latin typeface="+mj-lt"/>
              </a:rPr>
              <a:t>BMSK4002 Topic Areas To Consider &amp; Research</a:t>
            </a:r>
          </a:p>
        </p:txBody>
      </p:sp>
      <p:cxnSp>
        <p:nvCxnSpPr>
          <p:cNvPr id="1360" name="Straight Arrow Connector 1359">
            <a:extLst>
              <a:ext uri="{FF2B5EF4-FFF2-40B4-BE49-F238E27FC236}">
                <a16:creationId xmlns:a16="http://schemas.microsoft.com/office/drawing/2014/main" id="{76668895-F063-4713-A9AA-4D562F4B117B}"/>
              </a:ext>
            </a:extLst>
          </p:cNvPr>
          <p:cNvCxnSpPr>
            <a:stCxn id="2144" idx="3"/>
            <a:endCxn id="2150" idx="1"/>
          </p:cNvCxnSpPr>
          <p:nvPr/>
        </p:nvCxnSpPr>
        <p:spPr>
          <a:xfrm>
            <a:off x="5738826" y="3003659"/>
            <a:ext cx="403213" cy="1"/>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154" name="Straight Arrow Connector 2153">
            <a:extLst>
              <a:ext uri="{FF2B5EF4-FFF2-40B4-BE49-F238E27FC236}">
                <a16:creationId xmlns:a16="http://schemas.microsoft.com/office/drawing/2014/main" id="{656CC75B-9E78-455F-8FFF-B8D3EBD3DC0F}"/>
              </a:ext>
            </a:extLst>
          </p:cNvPr>
          <p:cNvCxnSpPr>
            <a:cxnSpLocks/>
            <a:endCxn id="2145" idx="3"/>
          </p:cNvCxnSpPr>
          <p:nvPr/>
        </p:nvCxnSpPr>
        <p:spPr>
          <a:xfrm flipH="1" flipV="1">
            <a:off x="2861427" y="2179599"/>
            <a:ext cx="559374" cy="293600"/>
          </a:xfrm>
          <a:prstGeom prst="straightConnector1">
            <a:avLst/>
          </a:prstGeom>
          <a:ln w="57150">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2155" name="Straight Arrow Connector 2154">
            <a:extLst>
              <a:ext uri="{FF2B5EF4-FFF2-40B4-BE49-F238E27FC236}">
                <a16:creationId xmlns:a16="http://schemas.microsoft.com/office/drawing/2014/main" id="{0392F438-00B9-4344-AA95-7285CADD48D4}"/>
              </a:ext>
            </a:extLst>
          </p:cNvPr>
          <p:cNvCxnSpPr>
            <a:cxnSpLocks/>
          </p:cNvCxnSpPr>
          <p:nvPr/>
        </p:nvCxnSpPr>
        <p:spPr>
          <a:xfrm>
            <a:off x="1572301" y="2630930"/>
            <a:ext cx="0" cy="452344"/>
          </a:xfrm>
          <a:prstGeom prst="straightConnector1">
            <a:avLst/>
          </a:prstGeom>
          <a:ln w="57150">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2156" name="Straight Arrow Connector 2155">
            <a:extLst>
              <a:ext uri="{FF2B5EF4-FFF2-40B4-BE49-F238E27FC236}">
                <a16:creationId xmlns:a16="http://schemas.microsoft.com/office/drawing/2014/main" id="{83F5A2B1-5FBB-4D79-B948-C76B13B669B5}"/>
              </a:ext>
            </a:extLst>
          </p:cNvPr>
          <p:cNvCxnSpPr>
            <a:cxnSpLocks/>
          </p:cNvCxnSpPr>
          <p:nvPr/>
        </p:nvCxnSpPr>
        <p:spPr>
          <a:xfrm flipH="1" flipV="1">
            <a:off x="1560479" y="1306801"/>
            <a:ext cx="1" cy="413033"/>
          </a:xfrm>
          <a:prstGeom prst="straightConnector1">
            <a:avLst/>
          </a:prstGeom>
          <a:ln w="57150">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2157" name="Straight Arrow Connector 2156">
            <a:extLst>
              <a:ext uri="{FF2B5EF4-FFF2-40B4-BE49-F238E27FC236}">
                <a16:creationId xmlns:a16="http://schemas.microsoft.com/office/drawing/2014/main" id="{C5E00003-BFCF-4661-9B3D-F29B10FC3A64}"/>
              </a:ext>
            </a:extLst>
          </p:cNvPr>
          <p:cNvCxnSpPr>
            <a:cxnSpLocks/>
          </p:cNvCxnSpPr>
          <p:nvPr/>
        </p:nvCxnSpPr>
        <p:spPr>
          <a:xfrm flipV="1">
            <a:off x="7675048" y="2180004"/>
            <a:ext cx="351464" cy="31370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159" name="Straight Arrow Connector 2158">
            <a:extLst>
              <a:ext uri="{FF2B5EF4-FFF2-40B4-BE49-F238E27FC236}">
                <a16:creationId xmlns:a16="http://schemas.microsoft.com/office/drawing/2014/main" id="{BFB31FD5-4307-417F-A23E-12B457CE05EB}"/>
              </a:ext>
            </a:extLst>
          </p:cNvPr>
          <p:cNvCxnSpPr>
            <a:cxnSpLocks/>
          </p:cNvCxnSpPr>
          <p:nvPr/>
        </p:nvCxnSpPr>
        <p:spPr>
          <a:xfrm flipH="1" flipV="1">
            <a:off x="6045658" y="1376523"/>
            <a:ext cx="977582" cy="1132584"/>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162" name="Straight Arrow Connector 2161">
            <a:extLst>
              <a:ext uri="{FF2B5EF4-FFF2-40B4-BE49-F238E27FC236}">
                <a16:creationId xmlns:a16="http://schemas.microsoft.com/office/drawing/2014/main" id="{9CB8C540-D50D-4FE1-B92D-2254BE7A88A0}"/>
              </a:ext>
            </a:extLst>
          </p:cNvPr>
          <p:cNvCxnSpPr>
            <a:cxnSpLocks/>
          </p:cNvCxnSpPr>
          <p:nvPr/>
        </p:nvCxnSpPr>
        <p:spPr>
          <a:xfrm>
            <a:off x="7684157" y="3499840"/>
            <a:ext cx="415637" cy="346955"/>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166" name="Straight Arrow Connector 2165">
            <a:extLst>
              <a:ext uri="{FF2B5EF4-FFF2-40B4-BE49-F238E27FC236}">
                <a16:creationId xmlns:a16="http://schemas.microsoft.com/office/drawing/2014/main" id="{D34B8BE9-36DD-4402-88FF-9A914163DDC2}"/>
              </a:ext>
            </a:extLst>
          </p:cNvPr>
          <p:cNvCxnSpPr>
            <a:cxnSpLocks/>
            <a:endCxn id="2149" idx="0"/>
          </p:cNvCxnSpPr>
          <p:nvPr/>
        </p:nvCxnSpPr>
        <p:spPr>
          <a:xfrm>
            <a:off x="4572000" y="3582362"/>
            <a:ext cx="0" cy="355618"/>
          </a:xfrm>
          <a:prstGeom prst="straightConnector1">
            <a:avLst/>
          </a:prstGeom>
          <a:ln w="5715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169" name="Straight Arrow Connector 2168">
            <a:extLst>
              <a:ext uri="{FF2B5EF4-FFF2-40B4-BE49-F238E27FC236}">
                <a16:creationId xmlns:a16="http://schemas.microsoft.com/office/drawing/2014/main" id="{A869270E-093F-4964-81C0-19A929385341}"/>
              </a:ext>
            </a:extLst>
          </p:cNvPr>
          <p:cNvCxnSpPr>
            <a:cxnSpLocks/>
            <a:endCxn id="2148" idx="1"/>
          </p:cNvCxnSpPr>
          <p:nvPr/>
        </p:nvCxnSpPr>
        <p:spPr>
          <a:xfrm>
            <a:off x="4657154" y="4813578"/>
            <a:ext cx="1081670" cy="507293"/>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171" name="Straight Arrow Connector 2170">
            <a:extLst>
              <a:ext uri="{FF2B5EF4-FFF2-40B4-BE49-F238E27FC236}">
                <a16:creationId xmlns:a16="http://schemas.microsoft.com/office/drawing/2014/main" id="{3FB08F54-1880-40B9-933C-48D1D4A3B11C}"/>
              </a:ext>
            </a:extLst>
          </p:cNvPr>
          <p:cNvCxnSpPr>
            <a:cxnSpLocks/>
            <a:stCxn id="2149" idx="2"/>
          </p:cNvCxnSpPr>
          <p:nvPr/>
        </p:nvCxnSpPr>
        <p:spPr>
          <a:xfrm flipH="1">
            <a:off x="3600360" y="4776536"/>
            <a:ext cx="971640" cy="61494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689666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29050-45F7-4780-A7A5-A186233EC44D}"/>
              </a:ext>
            </a:extLst>
          </p:cNvPr>
          <p:cNvSpPr>
            <a:spLocks noGrp="1"/>
          </p:cNvSpPr>
          <p:nvPr>
            <p:ph type="title"/>
          </p:nvPr>
        </p:nvSpPr>
        <p:spPr/>
        <p:txBody>
          <a:bodyPr>
            <a:normAutofit fontScale="90000"/>
          </a:bodyPr>
          <a:lstStyle/>
          <a:p>
            <a:r>
              <a:rPr lang="en-GB" dirty="0"/>
              <a:t>The Elements of Communication</a:t>
            </a:r>
          </a:p>
        </p:txBody>
      </p:sp>
      <p:sp>
        <p:nvSpPr>
          <p:cNvPr id="5" name="TextBox 4">
            <a:extLst>
              <a:ext uri="{FF2B5EF4-FFF2-40B4-BE49-F238E27FC236}">
                <a16:creationId xmlns:a16="http://schemas.microsoft.com/office/drawing/2014/main" id="{EBBAE8B8-C5E6-4C00-9A79-CE4538923AD7}"/>
              </a:ext>
            </a:extLst>
          </p:cNvPr>
          <p:cNvSpPr txBox="1">
            <a:spLocks noChangeArrowheads="1"/>
          </p:cNvSpPr>
          <p:nvPr/>
        </p:nvSpPr>
        <p:spPr bwMode="auto">
          <a:xfrm>
            <a:off x="323530" y="4320005"/>
            <a:ext cx="2879725"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000" dirty="0">
                <a:solidFill>
                  <a:srgbClr val="002060"/>
                </a:solidFill>
                <a:latin typeface="Myriad Pro"/>
              </a:rPr>
              <a:t>This includes the vocal variety, quality, rate and vocalised pauses</a:t>
            </a:r>
          </a:p>
        </p:txBody>
      </p:sp>
      <p:sp>
        <p:nvSpPr>
          <p:cNvPr id="6" name="TextBox 5">
            <a:extLst>
              <a:ext uri="{FF2B5EF4-FFF2-40B4-BE49-F238E27FC236}">
                <a16:creationId xmlns:a16="http://schemas.microsoft.com/office/drawing/2014/main" id="{AE7C2B11-DDA9-4416-91A1-4326FF51A38C}"/>
              </a:ext>
            </a:extLst>
          </p:cNvPr>
          <p:cNvSpPr txBox="1">
            <a:spLocks noChangeArrowheads="1"/>
          </p:cNvSpPr>
          <p:nvPr/>
        </p:nvSpPr>
        <p:spPr bwMode="auto">
          <a:xfrm>
            <a:off x="3851920" y="4320005"/>
            <a:ext cx="2881312"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000" dirty="0">
                <a:solidFill>
                  <a:srgbClr val="002060"/>
                </a:solidFill>
                <a:latin typeface="Myriad Pro"/>
              </a:rPr>
              <a:t>This includes eye contact, posture, gestures &amp; facial expression</a:t>
            </a:r>
          </a:p>
        </p:txBody>
      </p:sp>
      <p:sp>
        <p:nvSpPr>
          <p:cNvPr id="7" name="TextBox 6">
            <a:extLst>
              <a:ext uri="{FF2B5EF4-FFF2-40B4-BE49-F238E27FC236}">
                <a16:creationId xmlns:a16="http://schemas.microsoft.com/office/drawing/2014/main" id="{0F955009-3839-4AE5-8A58-F0B715F2B9F1}"/>
              </a:ext>
            </a:extLst>
          </p:cNvPr>
          <p:cNvSpPr txBox="1">
            <a:spLocks noChangeArrowheads="1"/>
          </p:cNvSpPr>
          <p:nvPr/>
        </p:nvSpPr>
        <p:spPr bwMode="auto">
          <a:xfrm>
            <a:off x="7015273" y="4329505"/>
            <a:ext cx="208724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000" dirty="0">
                <a:solidFill>
                  <a:srgbClr val="002060"/>
                </a:solidFill>
                <a:latin typeface="Myriad Pro"/>
              </a:rPr>
              <a:t>This is what the person says</a:t>
            </a:r>
          </a:p>
        </p:txBody>
      </p:sp>
      <p:sp>
        <p:nvSpPr>
          <p:cNvPr id="8" name="Rectangle 7">
            <a:extLst>
              <a:ext uri="{FF2B5EF4-FFF2-40B4-BE49-F238E27FC236}">
                <a16:creationId xmlns:a16="http://schemas.microsoft.com/office/drawing/2014/main" id="{D3153533-B7E7-4372-B2DD-27BC31DD1EAA}"/>
              </a:ext>
            </a:extLst>
          </p:cNvPr>
          <p:cNvSpPr/>
          <p:nvPr/>
        </p:nvSpPr>
        <p:spPr>
          <a:xfrm>
            <a:off x="611560" y="1556792"/>
            <a:ext cx="1656184" cy="1368152"/>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prstClr val="white"/>
                </a:solidFill>
                <a:latin typeface="Myriad Pro"/>
              </a:rPr>
              <a:t>1. Vocal</a:t>
            </a:r>
          </a:p>
        </p:txBody>
      </p:sp>
      <p:sp>
        <p:nvSpPr>
          <p:cNvPr id="9" name="Rectangle 8">
            <a:extLst>
              <a:ext uri="{FF2B5EF4-FFF2-40B4-BE49-F238E27FC236}">
                <a16:creationId xmlns:a16="http://schemas.microsoft.com/office/drawing/2014/main" id="{2F2573ED-C0AE-4A50-96F7-6AAF45297A8E}"/>
              </a:ext>
            </a:extLst>
          </p:cNvPr>
          <p:cNvSpPr/>
          <p:nvPr/>
        </p:nvSpPr>
        <p:spPr>
          <a:xfrm>
            <a:off x="3851920" y="1556792"/>
            <a:ext cx="1656184" cy="1368152"/>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prstClr val="white"/>
                </a:solidFill>
                <a:latin typeface="Myriad Pro"/>
              </a:rPr>
              <a:t>2. Visual</a:t>
            </a:r>
          </a:p>
        </p:txBody>
      </p:sp>
      <p:sp>
        <p:nvSpPr>
          <p:cNvPr id="10" name="Rectangle 9">
            <a:extLst>
              <a:ext uri="{FF2B5EF4-FFF2-40B4-BE49-F238E27FC236}">
                <a16:creationId xmlns:a16="http://schemas.microsoft.com/office/drawing/2014/main" id="{07EB376E-50BE-42DB-9037-4579441629B2}"/>
              </a:ext>
            </a:extLst>
          </p:cNvPr>
          <p:cNvSpPr/>
          <p:nvPr/>
        </p:nvSpPr>
        <p:spPr>
          <a:xfrm>
            <a:off x="7015273" y="1556792"/>
            <a:ext cx="1656184" cy="1368152"/>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prstClr val="white"/>
                </a:solidFill>
                <a:latin typeface="Myriad Pro"/>
              </a:rPr>
              <a:t>3. Verbal</a:t>
            </a:r>
          </a:p>
        </p:txBody>
      </p:sp>
      <p:pic>
        <p:nvPicPr>
          <p:cNvPr id="12" name="Graphic 11" descr="Radio microphone">
            <a:extLst>
              <a:ext uri="{FF2B5EF4-FFF2-40B4-BE49-F238E27FC236}">
                <a16:creationId xmlns:a16="http://schemas.microsoft.com/office/drawing/2014/main" id="{62046C73-16E6-4DA7-8213-5D977E70A4F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5184" y="3123072"/>
            <a:ext cx="914400" cy="914400"/>
          </a:xfrm>
          <a:prstGeom prst="rect">
            <a:avLst/>
          </a:prstGeom>
        </p:spPr>
      </p:pic>
      <p:pic>
        <p:nvPicPr>
          <p:cNvPr id="14" name="Graphic 13" descr="Eye">
            <a:extLst>
              <a:ext uri="{FF2B5EF4-FFF2-40B4-BE49-F238E27FC236}">
                <a16:creationId xmlns:a16="http://schemas.microsoft.com/office/drawing/2014/main" id="{0B5C57E6-B063-4106-A7BF-DD5D83D06E1B}"/>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3948047" y="3088539"/>
            <a:ext cx="914400" cy="914400"/>
          </a:xfrm>
          <a:prstGeom prst="rect">
            <a:avLst/>
          </a:prstGeom>
        </p:spPr>
      </p:pic>
      <p:pic>
        <p:nvPicPr>
          <p:cNvPr id="16" name="Graphic 15" descr="Newspaper">
            <a:extLst>
              <a:ext uri="{FF2B5EF4-FFF2-40B4-BE49-F238E27FC236}">
                <a16:creationId xmlns:a16="http://schemas.microsoft.com/office/drawing/2014/main" id="{83F39728-3247-48E7-9BEE-3389A7E860B9}"/>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7015273" y="3123072"/>
            <a:ext cx="914400" cy="914400"/>
          </a:xfrm>
          <a:prstGeom prst="rect">
            <a:avLst/>
          </a:prstGeom>
        </p:spPr>
      </p:pic>
      <p:sp>
        <p:nvSpPr>
          <p:cNvPr id="17" name="TextBox 16">
            <a:extLst>
              <a:ext uri="{FF2B5EF4-FFF2-40B4-BE49-F238E27FC236}">
                <a16:creationId xmlns:a16="http://schemas.microsoft.com/office/drawing/2014/main" id="{8F88E70F-76FD-446F-8F32-76FEEC6D0A35}"/>
              </a:ext>
            </a:extLst>
          </p:cNvPr>
          <p:cNvSpPr txBox="1"/>
          <p:nvPr/>
        </p:nvSpPr>
        <p:spPr>
          <a:xfrm>
            <a:off x="1669584" y="3329586"/>
            <a:ext cx="914400" cy="707886"/>
          </a:xfrm>
          <a:prstGeom prst="rect">
            <a:avLst/>
          </a:prstGeom>
          <a:noFill/>
        </p:spPr>
        <p:txBody>
          <a:bodyPr wrap="square" rtlCol="0">
            <a:spAutoFit/>
          </a:bodyPr>
          <a:lstStyle/>
          <a:p>
            <a:r>
              <a:rPr lang="en-GB" sz="2000" b="1" dirty="0">
                <a:solidFill>
                  <a:prstClr val="black"/>
                </a:solidFill>
                <a:latin typeface="Myriad Pro"/>
              </a:rPr>
              <a:t>The Voice</a:t>
            </a:r>
          </a:p>
        </p:txBody>
      </p:sp>
      <p:sp>
        <p:nvSpPr>
          <p:cNvPr id="18" name="TextBox 17">
            <a:extLst>
              <a:ext uri="{FF2B5EF4-FFF2-40B4-BE49-F238E27FC236}">
                <a16:creationId xmlns:a16="http://schemas.microsoft.com/office/drawing/2014/main" id="{A76DEFE5-401E-4663-8889-5CB20701F077}"/>
              </a:ext>
            </a:extLst>
          </p:cNvPr>
          <p:cNvSpPr txBox="1"/>
          <p:nvPr/>
        </p:nvSpPr>
        <p:spPr>
          <a:xfrm>
            <a:off x="5024520" y="3329586"/>
            <a:ext cx="914400" cy="707886"/>
          </a:xfrm>
          <a:prstGeom prst="rect">
            <a:avLst/>
          </a:prstGeom>
          <a:noFill/>
        </p:spPr>
        <p:txBody>
          <a:bodyPr wrap="square" rtlCol="0">
            <a:spAutoFit/>
          </a:bodyPr>
          <a:lstStyle/>
          <a:p>
            <a:r>
              <a:rPr lang="en-GB" sz="2000" b="1" dirty="0">
                <a:solidFill>
                  <a:prstClr val="black"/>
                </a:solidFill>
                <a:latin typeface="Myriad Pro"/>
              </a:rPr>
              <a:t>The look</a:t>
            </a:r>
          </a:p>
        </p:txBody>
      </p:sp>
      <p:sp>
        <p:nvSpPr>
          <p:cNvPr id="19" name="TextBox 18">
            <a:extLst>
              <a:ext uri="{FF2B5EF4-FFF2-40B4-BE49-F238E27FC236}">
                <a16:creationId xmlns:a16="http://schemas.microsoft.com/office/drawing/2014/main" id="{262DACCE-5763-48DF-8935-CED53AF869DD}"/>
              </a:ext>
            </a:extLst>
          </p:cNvPr>
          <p:cNvSpPr txBox="1"/>
          <p:nvPr/>
        </p:nvSpPr>
        <p:spPr>
          <a:xfrm>
            <a:off x="8091748" y="3329586"/>
            <a:ext cx="989375" cy="707886"/>
          </a:xfrm>
          <a:prstGeom prst="rect">
            <a:avLst/>
          </a:prstGeom>
          <a:noFill/>
        </p:spPr>
        <p:txBody>
          <a:bodyPr wrap="square" rtlCol="0">
            <a:spAutoFit/>
          </a:bodyPr>
          <a:lstStyle/>
          <a:p>
            <a:r>
              <a:rPr lang="en-GB" sz="2000" b="1" dirty="0">
                <a:solidFill>
                  <a:prstClr val="black"/>
                </a:solidFill>
                <a:latin typeface="Myriad Pro"/>
              </a:rPr>
              <a:t>The Words</a:t>
            </a:r>
          </a:p>
        </p:txBody>
      </p:sp>
    </p:spTree>
    <p:extLst>
      <p:ext uri="{BB962C8B-B14F-4D97-AF65-F5344CB8AC3E}">
        <p14:creationId xmlns:p14="http://schemas.microsoft.com/office/powerpoint/2010/main" val="2983994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subTnLst>
                                    <p:animClr clrSpc="rgb" dir="cw">
                                      <p:cBhvr override="childStyle">
                                        <p:cTn dur="1" fill="hold" display="0" masterRel="nextClick" afterEffect="1"/>
                                        <p:tgtEl>
                                          <p:spTgt spid="5"/>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subTnLst>
                                    <p:animClr clrSpc="rgb" dir="cw">
                                      <p:cBhvr override="childStyle">
                                        <p:cTn dur="1" fill="hold" display="0" masterRel="nextClick" afterEffect="1"/>
                                        <p:tgtEl>
                                          <p:spTgt spid="6"/>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8442B-495A-4DF6-8272-F0D6438E4DCF}"/>
              </a:ext>
            </a:extLst>
          </p:cNvPr>
          <p:cNvSpPr>
            <a:spLocks noGrp="1"/>
          </p:cNvSpPr>
          <p:nvPr>
            <p:ph type="title"/>
          </p:nvPr>
        </p:nvSpPr>
        <p:spPr/>
        <p:txBody>
          <a:bodyPr/>
          <a:lstStyle/>
          <a:p>
            <a:r>
              <a:rPr lang="en-GB" dirty="0"/>
              <a:t>Are We Good Communicators</a:t>
            </a:r>
          </a:p>
        </p:txBody>
      </p:sp>
      <p:pic>
        <p:nvPicPr>
          <p:cNvPr id="4" name="Picture 4">
            <a:extLst>
              <a:ext uri="{FF2B5EF4-FFF2-40B4-BE49-F238E27FC236}">
                <a16:creationId xmlns:a16="http://schemas.microsoft.com/office/drawing/2014/main" id="{166DB8A4-AFFC-4C4D-8FDA-43987849E0C8}"/>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a:xfrm>
            <a:off x="6921500" y="1844824"/>
            <a:ext cx="1765300" cy="2058988"/>
          </a:xfrm>
          <a:prstGeom prst="rect">
            <a:avLst/>
          </a:prstGeom>
        </p:spPr>
      </p:pic>
      <p:sp>
        <p:nvSpPr>
          <p:cNvPr id="5" name="Rectangle 4">
            <a:extLst>
              <a:ext uri="{FF2B5EF4-FFF2-40B4-BE49-F238E27FC236}">
                <a16:creationId xmlns:a16="http://schemas.microsoft.com/office/drawing/2014/main" id="{038BB2F5-572E-4E62-A172-E359738E9BB0}"/>
              </a:ext>
            </a:extLst>
          </p:cNvPr>
          <p:cNvSpPr/>
          <p:nvPr/>
        </p:nvSpPr>
        <p:spPr>
          <a:xfrm>
            <a:off x="107504" y="1556795"/>
            <a:ext cx="8496944" cy="4084195"/>
          </a:xfrm>
          <a:prstGeom prst="rect">
            <a:avLst/>
          </a:prstGeom>
        </p:spPr>
        <p:txBody>
          <a:bodyPr wrap="square">
            <a:spAutoFit/>
          </a:bodyPr>
          <a:lstStyle/>
          <a:p>
            <a:pPr>
              <a:lnSpc>
                <a:spcPct val="90000"/>
              </a:lnSpc>
              <a:defRPr/>
            </a:pPr>
            <a:r>
              <a:rPr lang="en-GB" altLang="en-US" sz="2800" dirty="0">
                <a:solidFill>
                  <a:prstClr val="black"/>
                </a:solidFill>
                <a:latin typeface="Myriad Pro"/>
                <a:cs typeface="Arial" panose="020B0604020202020204" pitchFamily="34" charset="0"/>
              </a:rPr>
              <a:t>What forms of communication are there</a:t>
            </a:r>
            <a:r>
              <a:rPr lang="en-GB" altLang="en-US" sz="2800" b="1" dirty="0">
                <a:solidFill>
                  <a:prstClr val="black"/>
                </a:solidFill>
                <a:latin typeface="Myriad Pro"/>
                <a:cs typeface="Arial" panose="020B0604020202020204" pitchFamily="34" charset="0"/>
              </a:rPr>
              <a:t>?</a:t>
            </a:r>
          </a:p>
          <a:p>
            <a:pPr>
              <a:lnSpc>
                <a:spcPct val="90000"/>
              </a:lnSpc>
              <a:defRPr/>
            </a:pPr>
            <a:endParaRPr lang="en-GB" altLang="en-US" sz="1000" dirty="0">
              <a:solidFill>
                <a:prstClr val="black"/>
              </a:solidFill>
              <a:latin typeface="Myriad Pro"/>
              <a:cs typeface="Arial" panose="020B0604020202020204" pitchFamily="34" charset="0"/>
            </a:endParaRPr>
          </a:p>
          <a:p>
            <a:pPr marL="800100" lvl="1" indent="-342900">
              <a:lnSpc>
                <a:spcPct val="90000"/>
              </a:lnSpc>
              <a:buFont typeface="Arial" panose="020B0604020202020204" pitchFamily="34" charset="0"/>
              <a:buChar char="•"/>
              <a:defRPr/>
            </a:pPr>
            <a:r>
              <a:rPr lang="en-GB" altLang="en-US" sz="2000" b="1" dirty="0">
                <a:solidFill>
                  <a:prstClr val="black"/>
                </a:solidFill>
                <a:latin typeface="Myriad Pro"/>
                <a:cs typeface="Arial" panose="020B0604020202020204" pitchFamily="34" charset="0"/>
              </a:rPr>
              <a:t>Face to Face</a:t>
            </a:r>
          </a:p>
          <a:p>
            <a:pPr marL="800100" lvl="1" indent="-342900">
              <a:lnSpc>
                <a:spcPct val="90000"/>
              </a:lnSpc>
              <a:buFont typeface="Arial" panose="020B0604020202020204" pitchFamily="34" charset="0"/>
              <a:buChar char="•"/>
              <a:defRPr/>
            </a:pPr>
            <a:r>
              <a:rPr lang="en-GB" altLang="en-US" sz="2000" b="1" dirty="0">
                <a:solidFill>
                  <a:prstClr val="black"/>
                </a:solidFill>
                <a:latin typeface="Myriad Pro"/>
                <a:cs typeface="Arial" panose="020B0604020202020204" pitchFamily="34" charset="0"/>
              </a:rPr>
              <a:t>Phone</a:t>
            </a:r>
          </a:p>
          <a:p>
            <a:pPr marL="800100" lvl="1" indent="-342900">
              <a:lnSpc>
                <a:spcPct val="90000"/>
              </a:lnSpc>
              <a:buFont typeface="Arial" panose="020B0604020202020204" pitchFamily="34" charset="0"/>
              <a:buChar char="•"/>
              <a:defRPr/>
            </a:pPr>
            <a:r>
              <a:rPr lang="en-GB" altLang="en-US" sz="2000" b="1" dirty="0">
                <a:solidFill>
                  <a:prstClr val="black"/>
                </a:solidFill>
                <a:latin typeface="Myriad Pro"/>
                <a:cs typeface="Arial" panose="020B0604020202020204" pitchFamily="34" charset="0"/>
              </a:rPr>
              <a:t>Written</a:t>
            </a:r>
          </a:p>
          <a:p>
            <a:pPr marL="800100" lvl="1" indent="-342900">
              <a:lnSpc>
                <a:spcPct val="90000"/>
              </a:lnSpc>
              <a:buFont typeface="Arial" panose="020B0604020202020204" pitchFamily="34" charset="0"/>
              <a:buChar char="•"/>
              <a:defRPr/>
            </a:pPr>
            <a:r>
              <a:rPr lang="en-GB" altLang="en-US" sz="2000" b="1" dirty="0">
                <a:solidFill>
                  <a:prstClr val="black"/>
                </a:solidFill>
                <a:latin typeface="Myriad Pro"/>
                <a:cs typeface="Arial" panose="020B0604020202020204" pitchFamily="34" charset="0"/>
              </a:rPr>
              <a:t>Email/Electronic…….others?</a:t>
            </a:r>
          </a:p>
          <a:p>
            <a:pPr lvl="1">
              <a:lnSpc>
                <a:spcPct val="90000"/>
              </a:lnSpc>
              <a:defRPr/>
            </a:pPr>
            <a:endParaRPr lang="en-GB" altLang="en-US" sz="800" dirty="0">
              <a:solidFill>
                <a:prstClr val="black"/>
              </a:solidFill>
              <a:latin typeface="Myriad Pro"/>
              <a:cs typeface="Arial" panose="020B0604020202020204" pitchFamily="34" charset="0"/>
            </a:endParaRPr>
          </a:p>
          <a:p>
            <a:pPr marL="514350" indent="-514350">
              <a:buFont typeface="+mj-lt"/>
              <a:buAutoNum type="arabicPeriod"/>
              <a:defRPr/>
            </a:pPr>
            <a:r>
              <a:rPr lang="en-GB" altLang="en-US" sz="2800" dirty="0">
                <a:solidFill>
                  <a:prstClr val="black"/>
                </a:solidFill>
                <a:latin typeface="Myriad Pro"/>
                <a:cs typeface="Arial" panose="020B0604020202020204" pitchFamily="34" charset="0"/>
              </a:rPr>
              <a:t>What is a good communicator?</a:t>
            </a:r>
            <a:endParaRPr lang="en-GB" altLang="en-US" sz="600" dirty="0">
              <a:solidFill>
                <a:prstClr val="black"/>
              </a:solidFill>
              <a:latin typeface="Myriad Pro"/>
              <a:cs typeface="Arial" panose="020B0604020202020204" pitchFamily="34" charset="0"/>
            </a:endParaRPr>
          </a:p>
          <a:p>
            <a:pPr marL="514350" indent="-514350">
              <a:buFont typeface="+mj-lt"/>
              <a:buAutoNum type="arabicPeriod"/>
              <a:defRPr/>
            </a:pPr>
            <a:r>
              <a:rPr lang="en-GB" altLang="en-US" sz="2800" dirty="0">
                <a:solidFill>
                  <a:prstClr val="black"/>
                </a:solidFill>
                <a:latin typeface="Myriad Pro"/>
                <a:cs typeface="Arial" panose="020B0604020202020204" pitchFamily="34" charset="0"/>
              </a:rPr>
              <a:t>Do you think you are a good communicator?</a:t>
            </a:r>
          </a:p>
          <a:p>
            <a:pPr marL="514350" indent="-514350">
              <a:buFont typeface="+mj-lt"/>
              <a:buAutoNum type="arabicPeriod"/>
              <a:defRPr/>
            </a:pPr>
            <a:r>
              <a:rPr lang="en-GB" altLang="en-US" sz="2800" dirty="0">
                <a:solidFill>
                  <a:prstClr val="black"/>
                </a:solidFill>
                <a:latin typeface="Myriad Pro"/>
                <a:cs typeface="Arial" panose="020B0604020202020204" pitchFamily="34" charset="0"/>
              </a:rPr>
              <a:t>Do your staff/friends/colleagues/manager?</a:t>
            </a:r>
          </a:p>
          <a:p>
            <a:pPr>
              <a:defRPr/>
            </a:pPr>
            <a:endParaRPr lang="en-GB" altLang="en-US" sz="600" dirty="0">
              <a:solidFill>
                <a:prstClr val="black"/>
              </a:solidFill>
              <a:latin typeface="Myriad Pro"/>
              <a:cs typeface="Arial" panose="020B0604020202020204" pitchFamily="34" charset="0"/>
            </a:endParaRPr>
          </a:p>
          <a:p>
            <a:pPr algn="ctr">
              <a:defRPr/>
            </a:pPr>
            <a:r>
              <a:rPr lang="en-GB" altLang="en-US" sz="2800" b="1" dirty="0">
                <a:solidFill>
                  <a:srgbClr val="0070C0"/>
                </a:solidFill>
                <a:latin typeface="Myriad Pro"/>
                <a:cs typeface="Arial" panose="020B0604020202020204" pitchFamily="34" charset="0"/>
              </a:rPr>
              <a:t>Exercise – In your groups, answer the above questions. You have 10 mins.</a:t>
            </a:r>
            <a:endParaRPr lang="en-US" altLang="en-US" sz="2800" b="1" dirty="0">
              <a:solidFill>
                <a:srgbClr val="0070C0"/>
              </a:solidFill>
              <a:latin typeface="Myriad Pro"/>
              <a:cs typeface="Arial" panose="020B0604020202020204" pitchFamily="34" charset="0"/>
            </a:endParaRPr>
          </a:p>
        </p:txBody>
      </p:sp>
    </p:spTree>
    <p:extLst>
      <p:ext uri="{BB962C8B-B14F-4D97-AF65-F5344CB8AC3E}">
        <p14:creationId xmlns:p14="http://schemas.microsoft.com/office/powerpoint/2010/main" val="12215037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86EAC-D423-4834-93D1-AAC5217B42AB}"/>
              </a:ext>
            </a:extLst>
          </p:cNvPr>
          <p:cNvSpPr>
            <a:spLocks noGrp="1"/>
          </p:cNvSpPr>
          <p:nvPr>
            <p:ph type="title"/>
          </p:nvPr>
        </p:nvSpPr>
        <p:spPr/>
        <p:txBody>
          <a:bodyPr/>
          <a:lstStyle/>
          <a:p>
            <a:r>
              <a:rPr lang="en-GB" dirty="0"/>
              <a:t>Communication Hippo!</a:t>
            </a:r>
          </a:p>
        </p:txBody>
      </p:sp>
      <p:pic>
        <p:nvPicPr>
          <p:cNvPr id="4" name="Picture 4" descr="Picture">
            <a:extLst>
              <a:ext uri="{FF2B5EF4-FFF2-40B4-BE49-F238E27FC236}">
                <a16:creationId xmlns:a16="http://schemas.microsoft.com/office/drawing/2014/main" id="{44DF3C94-69C4-40C7-9EB8-8352759D6399}"/>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457202" y="2112965"/>
            <a:ext cx="3508375" cy="2119313"/>
          </a:xfrm>
          <a:extLs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5" name="Line 6">
            <a:extLst>
              <a:ext uri="{FF2B5EF4-FFF2-40B4-BE49-F238E27FC236}">
                <a16:creationId xmlns:a16="http://schemas.microsoft.com/office/drawing/2014/main" id="{F4ECDD96-697C-48BC-8CEB-F5962D8E3AFB}"/>
              </a:ext>
            </a:extLst>
          </p:cNvPr>
          <p:cNvSpPr>
            <a:spLocks noChangeShapeType="1"/>
          </p:cNvSpPr>
          <p:nvPr/>
        </p:nvSpPr>
        <p:spPr bwMode="auto">
          <a:xfrm>
            <a:off x="457202" y="2792413"/>
            <a:ext cx="8137525" cy="0"/>
          </a:xfrm>
          <a:prstGeom prst="line">
            <a:avLst/>
          </a:prstGeom>
          <a:noFill/>
          <a:ln w="57150">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prstClr val="black"/>
              </a:solidFill>
              <a:latin typeface="Myriad Pro"/>
            </a:endParaRPr>
          </a:p>
        </p:txBody>
      </p:sp>
      <p:sp>
        <p:nvSpPr>
          <p:cNvPr id="6" name="Text Box 7">
            <a:extLst>
              <a:ext uri="{FF2B5EF4-FFF2-40B4-BE49-F238E27FC236}">
                <a16:creationId xmlns:a16="http://schemas.microsoft.com/office/drawing/2014/main" id="{447EA3EF-EA29-40F9-9DC0-55E1DF1B3755}"/>
              </a:ext>
            </a:extLst>
          </p:cNvPr>
          <p:cNvSpPr txBox="1">
            <a:spLocks noChangeArrowheads="1"/>
          </p:cNvSpPr>
          <p:nvPr/>
        </p:nvSpPr>
        <p:spPr bwMode="auto">
          <a:xfrm>
            <a:off x="3913187" y="3079751"/>
            <a:ext cx="42481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endParaRPr lang="en-US" altLang="en-US">
              <a:solidFill>
                <a:prstClr val="black"/>
              </a:solidFill>
            </a:endParaRPr>
          </a:p>
        </p:txBody>
      </p:sp>
      <p:sp>
        <p:nvSpPr>
          <p:cNvPr id="7" name="Text Box 8">
            <a:extLst>
              <a:ext uri="{FF2B5EF4-FFF2-40B4-BE49-F238E27FC236}">
                <a16:creationId xmlns:a16="http://schemas.microsoft.com/office/drawing/2014/main" id="{B895419B-BB38-48F0-A440-22CAB24B7D18}"/>
              </a:ext>
            </a:extLst>
          </p:cNvPr>
          <p:cNvSpPr txBox="1">
            <a:spLocks noChangeArrowheads="1"/>
          </p:cNvSpPr>
          <p:nvPr/>
        </p:nvSpPr>
        <p:spPr bwMode="auto">
          <a:xfrm>
            <a:off x="6839277" y="3008313"/>
            <a:ext cx="2051050"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marL="457200" indent="-457200" eaLnBrk="1" hangingPunct="1">
              <a:buFont typeface="Arial" panose="020B0604020202020204" pitchFamily="34" charset="0"/>
              <a:buChar char="•"/>
            </a:pPr>
            <a:r>
              <a:rPr lang="en-GB" altLang="en-US" sz="2400" dirty="0">
                <a:solidFill>
                  <a:srgbClr val="0070C0"/>
                </a:solidFill>
                <a:latin typeface="+mj-lt"/>
              </a:rPr>
              <a:t>Thoughts</a:t>
            </a:r>
          </a:p>
          <a:p>
            <a:pPr marL="457200" indent="-457200" eaLnBrk="1" hangingPunct="1">
              <a:buFont typeface="Arial" panose="020B0604020202020204" pitchFamily="34" charset="0"/>
              <a:buChar char="•"/>
            </a:pPr>
            <a:r>
              <a:rPr lang="en-GB" altLang="en-US" sz="2400" dirty="0">
                <a:solidFill>
                  <a:srgbClr val="0070C0"/>
                </a:solidFill>
                <a:latin typeface="+mj-lt"/>
              </a:rPr>
              <a:t>Motives</a:t>
            </a:r>
          </a:p>
          <a:p>
            <a:pPr marL="457200" indent="-457200" eaLnBrk="1" hangingPunct="1">
              <a:buFont typeface="Arial" panose="020B0604020202020204" pitchFamily="34" charset="0"/>
              <a:buChar char="•"/>
            </a:pPr>
            <a:r>
              <a:rPr lang="en-GB" altLang="en-US" sz="2400" dirty="0">
                <a:solidFill>
                  <a:srgbClr val="0070C0"/>
                </a:solidFill>
                <a:latin typeface="+mj-lt"/>
              </a:rPr>
              <a:t>Attitudes</a:t>
            </a:r>
          </a:p>
          <a:p>
            <a:pPr marL="457200" indent="-457200" eaLnBrk="1" hangingPunct="1">
              <a:buFont typeface="Arial" panose="020B0604020202020204" pitchFamily="34" charset="0"/>
              <a:buChar char="•"/>
            </a:pPr>
            <a:r>
              <a:rPr lang="en-GB" altLang="en-US" sz="2400" dirty="0">
                <a:solidFill>
                  <a:srgbClr val="0070C0"/>
                </a:solidFill>
                <a:latin typeface="+mj-lt"/>
              </a:rPr>
              <a:t>Feelings</a:t>
            </a:r>
          </a:p>
          <a:p>
            <a:pPr marL="457200" indent="-457200" eaLnBrk="1" hangingPunct="1">
              <a:buFont typeface="Arial" panose="020B0604020202020204" pitchFamily="34" charset="0"/>
              <a:buChar char="•"/>
            </a:pPr>
            <a:r>
              <a:rPr lang="en-GB" altLang="en-US" sz="2400" dirty="0">
                <a:solidFill>
                  <a:srgbClr val="0070C0"/>
                </a:solidFill>
                <a:latin typeface="+mj-lt"/>
              </a:rPr>
              <a:t>Emotions</a:t>
            </a:r>
          </a:p>
          <a:p>
            <a:pPr marL="457200" indent="-457200" eaLnBrk="1" hangingPunct="1">
              <a:buFont typeface="Arial" panose="020B0604020202020204" pitchFamily="34" charset="0"/>
              <a:buChar char="•"/>
            </a:pPr>
            <a:r>
              <a:rPr lang="en-GB" altLang="en-US" sz="2400" dirty="0">
                <a:solidFill>
                  <a:srgbClr val="0070C0"/>
                </a:solidFill>
                <a:latin typeface="+mj-lt"/>
              </a:rPr>
              <a:t>Values</a:t>
            </a:r>
            <a:endParaRPr lang="en-US" altLang="en-US" sz="2400" dirty="0">
              <a:solidFill>
                <a:srgbClr val="0070C0"/>
              </a:solidFill>
              <a:latin typeface="+mj-lt"/>
            </a:endParaRPr>
          </a:p>
        </p:txBody>
      </p:sp>
      <p:sp>
        <p:nvSpPr>
          <p:cNvPr id="8" name="Text Box 9">
            <a:extLst>
              <a:ext uri="{FF2B5EF4-FFF2-40B4-BE49-F238E27FC236}">
                <a16:creationId xmlns:a16="http://schemas.microsoft.com/office/drawing/2014/main" id="{4CA6BCEB-84EB-4D6E-A998-6E94A81E90FA}"/>
              </a:ext>
            </a:extLst>
          </p:cNvPr>
          <p:cNvSpPr txBox="1">
            <a:spLocks noChangeArrowheads="1"/>
          </p:cNvSpPr>
          <p:nvPr/>
        </p:nvSpPr>
        <p:spPr bwMode="auto">
          <a:xfrm>
            <a:off x="457202" y="1493838"/>
            <a:ext cx="7921625" cy="431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US" altLang="en-US" sz="2800" b="1" dirty="0">
                <a:solidFill>
                  <a:prstClr val="black"/>
                </a:solidFill>
                <a:latin typeface="+mn-lt"/>
              </a:rPr>
              <a:t>Behaviour</a:t>
            </a:r>
            <a:r>
              <a:rPr lang="en-US" altLang="en-US" sz="2800" dirty="0">
                <a:solidFill>
                  <a:prstClr val="black"/>
                </a:solidFill>
                <a:latin typeface="+mn-lt"/>
              </a:rPr>
              <a:t> – What you see on the surface</a:t>
            </a:r>
          </a:p>
        </p:txBody>
      </p:sp>
      <p:sp>
        <p:nvSpPr>
          <p:cNvPr id="9" name="Text Box 10">
            <a:extLst>
              <a:ext uri="{FF2B5EF4-FFF2-40B4-BE49-F238E27FC236}">
                <a16:creationId xmlns:a16="http://schemas.microsoft.com/office/drawing/2014/main" id="{88B7897C-C10C-4384-BF61-7997AE4A5FB9}"/>
              </a:ext>
            </a:extLst>
          </p:cNvPr>
          <p:cNvSpPr txBox="1">
            <a:spLocks noChangeArrowheads="1"/>
          </p:cNvSpPr>
          <p:nvPr/>
        </p:nvSpPr>
        <p:spPr bwMode="auto">
          <a:xfrm>
            <a:off x="4230525" y="3471866"/>
            <a:ext cx="2343805"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400" dirty="0">
                <a:solidFill>
                  <a:prstClr val="black"/>
                </a:solidFill>
                <a:latin typeface="+mj-lt"/>
              </a:rPr>
              <a:t>What's going on </a:t>
            </a:r>
            <a:r>
              <a:rPr lang="en-GB" altLang="en-US" sz="2400" i="1" dirty="0">
                <a:solidFill>
                  <a:prstClr val="black"/>
                </a:solidFill>
                <a:latin typeface="+mj-lt"/>
              </a:rPr>
              <a:t>below</a:t>
            </a:r>
            <a:r>
              <a:rPr lang="en-GB" altLang="en-US" sz="2400" dirty="0">
                <a:solidFill>
                  <a:prstClr val="black"/>
                </a:solidFill>
                <a:latin typeface="+mj-lt"/>
              </a:rPr>
              <a:t> the surface</a:t>
            </a:r>
            <a:endParaRPr lang="en-US" altLang="en-US" sz="2400" dirty="0">
              <a:solidFill>
                <a:prstClr val="black"/>
              </a:solidFill>
              <a:latin typeface="+mj-lt"/>
            </a:endParaRPr>
          </a:p>
        </p:txBody>
      </p:sp>
      <p:sp>
        <p:nvSpPr>
          <p:cNvPr id="10" name="Text Box 11">
            <a:extLst>
              <a:ext uri="{FF2B5EF4-FFF2-40B4-BE49-F238E27FC236}">
                <a16:creationId xmlns:a16="http://schemas.microsoft.com/office/drawing/2014/main" id="{3652DEFB-F984-4835-A6B1-95D486AC8A1E}"/>
              </a:ext>
            </a:extLst>
          </p:cNvPr>
          <p:cNvSpPr txBox="1">
            <a:spLocks noChangeArrowheads="1"/>
          </p:cNvSpPr>
          <p:nvPr/>
        </p:nvSpPr>
        <p:spPr bwMode="auto">
          <a:xfrm>
            <a:off x="6300194" y="3632402"/>
            <a:ext cx="720725"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US" altLang="en-US" sz="4400" b="1" dirty="0">
                <a:solidFill>
                  <a:prstClr val="black"/>
                </a:solidFill>
              </a:rPr>
              <a:t>}</a:t>
            </a:r>
          </a:p>
        </p:txBody>
      </p:sp>
    </p:spTree>
    <p:extLst>
      <p:ext uri="{BB962C8B-B14F-4D97-AF65-F5344CB8AC3E}">
        <p14:creationId xmlns:p14="http://schemas.microsoft.com/office/powerpoint/2010/main" val="568139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subTnLst>
                                    <p:set>
                                      <p:cBhvr override="childStyle">
                                        <p:cTn dur="1" fill="hold" display="0" masterRel="nextClick" afterEffect="1"/>
                                        <p:tgtEl>
                                          <p:spTgt spid="8"/>
                                        </p:tgtEl>
                                        <p:attrNameLst>
                                          <p:attrName>style.visibility</p:attrName>
                                        </p:attrNameLst>
                                      </p:cBhvr>
                                      <p:to>
                                        <p:strVal val="hidden"/>
                                      </p:to>
                                    </p:set>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animBg="1"/>
      <p:bldP spid="9" grpId="0"/>
      <p:bldP spid="10"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46D70-009A-4234-B408-B858593107C1}"/>
              </a:ext>
            </a:extLst>
          </p:cNvPr>
          <p:cNvSpPr>
            <a:spLocks noGrp="1"/>
          </p:cNvSpPr>
          <p:nvPr>
            <p:ph type="title"/>
          </p:nvPr>
        </p:nvSpPr>
        <p:spPr/>
        <p:txBody>
          <a:bodyPr/>
          <a:lstStyle/>
          <a:p>
            <a:r>
              <a:rPr lang="en-GB" dirty="0"/>
              <a:t>Non Verbal Communication</a:t>
            </a:r>
          </a:p>
        </p:txBody>
      </p:sp>
      <p:sp>
        <p:nvSpPr>
          <p:cNvPr id="3" name="Content Placeholder 2">
            <a:extLst>
              <a:ext uri="{FF2B5EF4-FFF2-40B4-BE49-F238E27FC236}">
                <a16:creationId xmlns:a16="http://schemas.microsoft.com/office/drawing/2014/main" id="{4BA2031F-4B26-438B-8FF1-24CFD694B6A3}"/>
              </a:ext>
            </a:extLst>
          </p:cNvPr>
          <p:cNvSpPr>
            <a:spLocks noGrp="1"/>
          </p:cNvSpPr>
          <p:nvPr>
            <p:ph idx="1"/>
          </p:nvPr>
        </p:nvSpPr>
        <p:spPr/>
        <p:txBody>
          <a:bodyPr/>
          <a:lstStyle/>
          <a:p>
            <a:r>
              <a:rPr lang="en-GB" dirty="0"/>
              <a:t>Forming impressions – perceptions</a:t>
            </a:r>
          </a:p>
          <a:p>
            <a:r>
              <a:rPr lang="en-GB" dirty="0"/>
              <a:t>Do we take it too seriously?</a:t>
            </a:r>
          </a:p>
          <a:p>
            <a:r>
              <a:rPr lang="en-GB" dirty="0"/>
              <a:t>What impact or difference can it really make?</a:t>
            </a:r>
          </a:p>
          <a:p>
            <a:r>
              <a:rPr lang="en-GB" dirty="0"/>
              <a:t>Words, Tones and Gestures……what percentage of each of these makes up typical communications?  </a:t>
            </a:r>
            <a:r>
              <a:rPr lang="en-GB" i="1" dirty="0"/>
              <a:t>Exercise</a:t>
            </a:r>
            <a:endParaRPr lang="en-GB" dirty="0"/>
          </a:p>
        </p:txBody>
      </p:sp>
    </p:spTree>
    <p:extLst>
      <p:ext uri="{BB962C8B-B14F-4D97-AF65-F5344CB8AC3E}">
        <p14:creationId xmlns:p14="http://schemas.microsoft.com/office/powerpoint/2010/main" val="34640000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D0A8B8-0492-4A8E-A123-1A203B99E50A}"/>
              </a:ext>
            </a:extLst>
          </p:cNvPr>
          <p:cNvSpPr>
            <a:spLocks noGrp="1"/>
          </p:cNvSpPr>
          <p:nvPr>
            <p:ph type="title"/>
          </p:nvPr>
        </p:nvSpPr>
        <p:spPr/>
        <p:txBody>
          <a:bodyPr/>
          <a:lstStyle/>
          <a:p>
            <a:r>
              <a:rPr lang="en-GB" dirty="0"/>
              <a:t>Language %</a:t>
            </a:r>
          </a:p>
        </p:txBody>
      </p:sp>
      <p:sp>
        <p:nvSpPr>
          <p:cNvPr id="3" name="Content Placeholder 2">
            <a:extLst>
              <a:ext uri="{FF2B5EF4-FFF2-40B4-BE49-F238E27FC236}">
                <a16:creationId xmlns:a16="http://schemas.microsoft.com/office/drawing/2014/main" id="{77E63805-9999-4B9E-B6F9-A5E9D8123376}"/>
              </a:ext>
            </a:extLst>
          </p:cNvPr>
          <p:cNvSpPr>
            <a:spLocks noGrp="1"/>
          </p:cNvSpPr>
          <p:nvPr>
            <p:ph idx="1"/>
          </p:nvPr>
        </p:nvSpPr>
        <p:spPr>
          <a:xfrm>
            <a:off x="459757" y="1396680"/>
            <a:ext cx="8229600" cy="2188839"/>
          </a:xfrm>
        </p:spPr>
        <p:txBody>
          <a:bodyPr/>
          <a:lstStyle/>
          <a:p>
            <a:r>
              <a:rPr lang="en-GB" dirty="0"/>
              <a:t>What is said		-	</a:t>
            </a:r>
            <a:r>
              <a:rPr lang="en-GB" b="1" dirty="0">
                <a:solidFill>
                  <a:srgbClr val="FF0000"/>
                </a:solidFill>
              </a:rPr>
              <a:t>7%</a:t>
            </a:r>
          </a:p>
          <a:p>
            <a:r>
              <a:rPr lang="en-GB" dirty="0"/>
              <a:t>Voice or tone		-	</a:t>
            </a:r>
            <a:r>
              <a:rPr lang="en-GB" sz="3600" b="1" dirty="0">
                <a:solidFill>
                  <a:srgbClr val="FF0000"/>
                </a:solidFill>
              </a:rPr>
              <a:t>38%</a:t>
            </a:r>
          </a:p>
          <a:p>
            <a:r>
              <a:rPr lang="en-GB" dirty="0"/>
              <a:t>Gestures, etc.	-	</a:t>
            </a:r>
            <a:r>
              <a:rPr lang="en-GB" sz="4400" b="1" dirty="0">
                <a:solidFill>
                  <a:srgbClr val="FF0000"/>
                </a:solidFill>
              </a:rPr>
              <a:t>55%</a:t>
            </a:r>
          </a:p>
          <a:p>
            <a:endParaRPr lang="en-GB" dirty="0"/>
          </a:p>
        </p:txBody>
      </p:sp>
      <p:graphicFrame>
        <p:nvGraphicFramePr>
          <p:cNvPr id="4" name="Object 4">
            <a:extLst>
              <a:ext uri="{FF2B5EF4-FFF2-40B4-BE49-F238E27FC236}">
                <a16:creationId xmlns:a16="http://schemas.microsoft.com/office/drawing/2014/main" id="{F824F98C-E5BF-441B-8043-CC419F891FC3}"/>
              </a:ext>
            </a:extLst>
          </p:cNvPr>
          <p:cNvGraphicFramePr>
            <a:graphicFrameLocks noChangeAspect="1"/>
          </p:cNvGraphicFramePr>
          <p:nvPr/>
        </p:nvGraphicFramePr>
        <p:xfrm>
          <a:off x="2771800" y="3376213"/>
          <a:ext cx="4323784" cy="2370088"/>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3490049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5F398-043E-4FD0-97DD-E00E56333DD3}"/>
              </a:ext>
            </a:extLst>
          </p:cNvPr>
          <p:cNvSpPr>
            <a:spLocks noGrp="1"/>
          </p:cNvSpPr>
          <p:nvPr>
            <p:ph type="title"/>
          </p:nvPr>
        </p:nvSpPr>
        <p:spPr/>
        <p:txBody>
          <a:bodyPr/>
          <a:lstStyle/>
          <a:p>
            <a:r>
              <a:rPr lang="en-GB" dirty="0"/>
              <a:t>Barriers to Communication</a:t>
            </a:r>
          </a:p>
        </p:txBody>
      </p:sp>
      <p:sp>
        <p:nvSpPr>
          <p:cNvPr id="3" name="Content Placeholder 2">
            <a:extLst>
              <a:ext uri="{FF2B5EF4-FFF2-40B4-BE49-F238E27FC236}">
                <a16:creationId xmlns:a16="http://schemas.microsoft.com/office/drawing/2014/main" id="{4B03BE02-FF34-4B28-8D47-759934394351}"/>
              </a:ext>
            </a:extLst>
          </p:cNvPr>
          <p:cNvSpPr>
            <a:spLocks noGrp="1"/>
          </p:cNvSpPr>
          <p:nvPr>
            <p:ph idx="1"/>
          </p:nvPr>
        </p:nvSpPr>
        <p:spPr/>
        <p:txBody>
          <a:bodyPr/>
          <a:lstStyle/>
          <a:p>
            <a:r>
              <a:rPr lang="en-GB" dirty="0"/>
              <a:t>Within your groups, discuss and list as many barriers to communication as you can</a:t>
            </a:r>
          </a:p>
          <a:p>
            <a:r>
              <a:rPr lang="en-GB" dirty="0"/>
              <a:t>Capture your findings in Notes and present them to the group</a:t>
            </a:r>
          </a:p>
          <a:p>
            <a:pPr marL="0" indent="0">
              <a:buNone/>
            </a:pPr>
            <a:r>
              <a:rPr lang="en-GB" b="1" i="1" dirty="0">
                <a:solidFill>
                  <a:srgbClr val="0070C0"/>
                </a:solidFill>
              </a:rPr>
              <a:t>                      Exercise - 10 mins</a:t>
            </a:r>
          </a:p>
        </p:txBody>
      </p:sp>
      <p:pic>
        <p:nvPicPr>
          <p:cNvPr id="4" name="Picture 1">
            <a:extLst>
              <a:ext uri="{FF2B5EF4-FFF2-40B4-BE49-F238E27FC236}">
                <a16:creationId xmlns:a16="http://schemas.microsoft.com/office/drawing/2014/main" id="{DA736CF0-BA75-4985-9F60-D32CDABE796F}"/>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660234" y="3844131"/>
            <a:ext cx="2166905" cy="16251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295257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0211DA-9084-4D03-A9EB-1356BCA94AE5}"/>
              </a:ext>
            </a:extLst>
          </p:cNvPr>
          <p:cNvSpPr>
            <a:spLocks noGrp="1"/>
          </p:cNvSpPr>
          <p:nvPr>
            <p:ph type="title"/>
          </p:nvPr>
        </p:nvSpPr>
        <p:spPr/>
        <p:txBody>
          <a:bodyPr/>
          <a:lstStyle/>
          <a:p>
            <a:r>
              <a:rPr lang="en-GB" altLang="en-US" dirty="0">
                <a:cs typeface="Arial" panose="020B0604020202020204" pitchFamily="34" charset="0"/>
              </a:rPr>
              <a:t>Barriers to Communication</a:t>
            </a:r>
            <a:endParaRPr lang="en-GB" dirty="0"/>
          </a:p>
        </p:txBody>
      </p:sp>
      <p:sp>
        <p:nvSpPr>
          <p:cNvPr id="3" name="Content Placeholder 2">
            <a:extLst>
              <a:ext uri="{FF2B5EF4-FFF2-40B4-BE49-F238E27FC236}">
                <a16:creationId xmlns:a16="http://schemas.microsoft.com/office/drawing/2014/main" id="{F4DCA221-0E02-43FF-9821-4ADED62B5737}"/>
              </a:ext>
            </a:extLst>
          </p:cNvPr>
          <p:cNvSpPr>
            <a:spLocks noGrp="1"/>
          </p:cNvSpPr>
          <p:nvPr>
            <p:ph sz="half" idx="1"/>
          </p:nvPr>
        </p:nvSpPr>
        <p:spPr>
          <a:xfrm>
            <a:off x="288235" y="1580324"/>
            <a:ext cx="4283765" cy="1706285"/>
          </a:xfrm>
        </p:spPr>
        <p:txBody>
          <a:bodyPr>
            <a:normAutofit/>
          </a:bodyPr>
          <a:lstStyle/>
          <a:p>
            <a:r>
              <a:rPr lang="en-US" altLang="en-US" dirty="0">
                <a:cs typeface="Arial" charset="0"/>
              </a:rPr>
              <a:t>Environmental Barriers</a:t>
            </a:r>
            <a:r>
              <a:rPr lang="en-GB" altLang="en-US" dirty="0">
                <a:cs typeface="Arial" charset="0"/>
              </a:rPr>
              <a:t> </a:t>
            </a:r>
            <a:endParaRPr lang="en-GB" altLang="en-US" sz="900" dirty="0"/>
          </a:p>
          <a:p>
            <a:r>
              <a:rPr lang="en-US" altLang="en-US" dirty="0">
                <a:cs typeface="Arial" charset="0"/>
              </a:rPr>
              <a:t>Linguistic Barriers</a:t>
            </a:r>
            <a:endParaRPr lang="en-US" altLang="en-US" sz="900" dirty="0"/>
          </a:p>
          <a:p>
            <a:r>
              <a:rPr lang="en-US" altLang="en-US" dirty="0">
                <a:cs typeface="Arial" charset="0"/>
              </a:rPr>
              <a:t>Psychological Barriers</a:t>
            </a:r>
          </a:p>
          <a:p>
            <a:endParaRPr lang="en-GB" dirty="0">
              <a:latin typeface="+mj-lt"/>
            </a:endParaRPr>
          </a:p>
        </p:txBody>
      </p:sp>
      <p:sp>
        <p:nvSpPr>
          <p:cNvPr id="4" name="Content Placeholder 3">
            <a:extLst>
              <a:ext uri="{FF2B5EF4-FFF2-40B4-BE49-F238E27FC236}">
                <a16:creationId xmlns:a16="http://schemas.microsoft.com/office/drawing/2014/main" id="{E7F26689-7444-408B-8E59-4DA799939F9D}"/>
              </a:ext>
            </a:extLst>
          </p:cNvPr>
          <p:cNvSpPr>
            <a:spLocks noGrp="1"/>
          </p:cNvSpPr>
          <p:nvPr>
            <p:ph sz="half" idx="2"/>
          </p:nvPr>
        </p:nvSpPr>
        <p:spPr>
          <a:xfrm>
            <a:off x="4572000" y="1417638"/>
            <a:ext cx="4038600" cy="2226363"/>
          </a:xfrm>
        </p:spPr>
        <p:txBody>
          <a:bodyPr>
            <a:normAutofit/>
          </a:bodyPr>
          <a:lstStyle/>
          <a:p>
            <a:r>
              <a:rPr lang="en-US" altLang="en-US" dirty="0">
                <a:cs typeface="Arial" charset="0"/>
              </a:rPr>
              <a:t>Physiological Barriers</a:t>
            </a:r>
            <a:endParaRPr lang="en-US" altLang="en-US" sz="900" dirty="0"/>
          </a:p>
          <a:p>
            <a:r>
              <a:rPr lang="en-US" altLang="en-US" dirty="0">
                <a:cs typeface="Arial" charset="0"/>
              </a:rPr>
              <a:t>Perceptual Barriers</a:t>
            </a:r>
            <a:endParaRPr lang="en-US" altLang="en-US" sz="900" dirty="0"/>
          </a:p>
          <a:p>
            <a:r>
              <a:rPr lang="en-US" altLang="en-US" dirty="0">
                <a:cs typeface="Arial" charset="0"/>
              </a:rPr>
              <a:t>Content Barriers</a:t>
            </a:r>
            <a:endParaRPr lang="en-US" altLang="en-US" sz="900" dirty="0"/>
          </a:p>
          <a:p>
            <a:r>
              <a:rPr lang="en-US" altLang="en-US" dirty="0">
                <a:cs typeface="Arial" charset="0"/>
              </a:rPr>
              <a:t>Personal Barriers</a:t>
            </a:r>
          </a:p>
          <a:p>
            <a:endParaRPr lang="en-GB" dirty="0"/>
          </a:p>
        </p:txBody>
      </p:sp>
      <p:pic>
        <p:nvPicPr>
          <p:cNvPr id="5" name="Picture 4">
            <a:extLst>
              <a:ext uri="{FF2B5EF4-FFF2-40B4-BE49-F238E27FC236}">
                <a16:creationId xmlns:a16="http://schemas.microsoft.com/office/drawing/2014/main" id="{AAAB3830-5673-46C8-A450-0CF5D7309A8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604133" y="3644001"/>
            <a:ext cx="5783334" cy="1839101"/>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7871553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1">
            <a:extLst>
              <a:ext uri="{FF2B5EF4-FFF2-40B4-BE49-F238E27FC236}">
                <a16:creationId xmlns:a16="http://schemas.microsoft.com/office/drawing/2014/main" id="{2587C429-D061-4505-B351-B32515F2E0B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157910" y="3556075"/>
            <a:ext cx="2828180" cy="21350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a:extLst>
              <a:ext uri="{FF2B5EF4-FFF2-40B4-BE49-F238E27FC236}">
                <a16:creationId xmlns:a16="http://schemas.microsoft.com/office/drawing/2014/main" id="{561EBF87-9194-48A7-B84A-06B6FA2861BF}"/>
              </a:ext>
            </a:extLst>
          </p:cNvPr>
          <p:cNvSpPr>
            <a:spLocks noGrp="1"/>
          </p:cNvSpPr>
          <p:nvPr>
            <p:ph type="title"/>
          </p:nvPr>
        </p:nvSpPr>
        <p:spPr>
          <a:xfrm>
            <a:off x="457200" y="195125"/>
            <a:ext cx="8229600" cy="1143000"/>
          </a:xfrm>
        </p:spPr>
        <p:txBody>
          <a:bodyPr/>
          <a:lstStyle/>
          <a:p>
            <a:r>
              <a:rPr lang="en-GB" dirty="0">
                <a:cs typeface="Arial" panose="020B0604020202020204" pitchFamily="34" charset="0"/>
              </a:rPr>
              <a:t>Barriers To Communication</a:t>
            </a:r>
            <a:endParaRPr lang="en-GB" dirty="0"/>
          </a:p>
        </p:txBody>
      </p:sp>
      <p:sp>
        <p:nvSpPr>
          <p:cNvPr id="3" name="Content Placeholder 2">
            <a:extLst>
              <a:ext uri="{FF2B5EF4-FFF2-40B4-BE49-F238E27FC236}">
                <a16:creationId xmlns:a16="http://schemas.microsoft.com/office/drawing/2014/main" id="{D7C23EB2-E774-4DE4-8396-78B202466C08}"/>
              </a:ext>
            </a:extLst>
          </p:cNvPr>
          <p:cNvSpPr>
            <a:spLocks noGrp="1"/>
          </p:cNvSpPr>
          <p:nvPr>
            <p:ph idx="1"/>
          </p:nvPr>
        </p:nvSpPr>
        <p:spPr>
          <a:xfrm>
            <a:off x="457200" y="1428441"/>
            <a:ext cx="8229600" cy="2116831"/>
          </a:xfrm>
        </p:spPr>
        <p:txBody>
          <a:bodyPr>
            <a:normAutofit lnSpcReduction="10000"/>
          </a:bodyPr>
          <a:lstStyle/>
          <a:p>
            <a:r>
              <a:rPr lang="en-GB" altLang="en-US" dirty="0">
                <a:cs typeface="Arial" charset="0"/>
              </a:rPr>
              <a:t>Choose 5 barriers that you have identified</a:t>
            </a:r>
          </a:p>
          <a:p>
            <a:r>
              <a:rPr lang="en-GB" altLang="en-US" dirty="0">
                <a:cs typeface="Arial" charset="0"/>
              </a:rPr>
              <a:t>Within your groups devise a solution to improve or remove those barriers. </a:t>
            </a:r>
          </a:p>
          <a:p>
            <a:pPr marL="0" indent="0" algn="ctr">
              <a:buNone/>
            </a:pPr>
            <a:r>
              <a:rPr lang="en-GB" altLang="en-US" i="1" dirty="0">
                <a:solidFill>
                  <a:srgbClr val="0070C0"/>
                </a:solidFill>
                <a:cs typeface="Arial" charset="0"/>
              </a:rPr>
              <a:t>Exercise </a:t>
            </a:r>
            <a:r>
              <a:rPr lang="en-GB" altLang="en-US" sz="2400" i="1" dirty="0">
                <a:solidFill>
                  <a:srgbClr val="0070C0"/>
                </a:solidFill>
                <a:cs typeface="Arial" charset="0"/>
              </a:rPr>
              <a:t>– </a:t>
            </a:r>
            <a:r>
              <a:rPr lang="en-GB" altLang="en-US" i="1" dirty="0">
                <a:solidFill>
                  <a:srgbClr val="0070C0"/>
                </a:solidFill>
                <a:cs typeface="Arial" charset="0"/>
              </a:rPr>
              <a:t>15 mins.</a:t>
            </a:r>
          </a:p>
          <a:p>
            <a:pPr marL="0" indent="0">
              <a:buNone/>
            </a:pPr>
            <a:endParaRPr lang="en-GB" dirty="0">
              <a:latin typeface="+mj-lt"/>
            </a:endParaRPr>
          </a:p>
        </p:txBody>
      </p:sp>
    </p:spTree>
    <p:extLst>
      <p:ext uri="{BB962C8B-B14F-4D97-AF65-F5344CB8AC3E}">
        <p14:creationId xmlns:p14="http://schemas.microsoft.com/office/powerpoint/2010/main" val="42158058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99FD44-D34E-4613-9407-CED5B0AD9DBD}"/>
              </a:ext>
            </a:extLst>
          </p:cNvPr>
          <p:cNvSpPr>
            <a:spLocks noGrp="1"/>
          </p:cNvSpPr>
          <p:nvPr>
            <p:ph type="title"/>
          </p:nvPr>
        </p:nvSpPr>
        <p:spPr/>
        <p:txBody>
          <a:bodyPr/>
          <a:lstStyle/>
          <a:p>
            <a:r>
              <a:rPr lang="en-GB" dirty="0">
                <a:cs typeface="Arial" panose="020B0604020202020204" pitchFamily="34" charset="0"/>
              </a:rPr>
              <a:t>Communication Barriers</a:t>
            </a:r>
            <a:endParaRPr lang="en-GB" dirty="0"/>
          </a:p>
        </p:txBody>
      </p:sp>
      <p:sp>
        <p:nvSpPr>
          <p:cNvPr id="3" name="Content Placeholder 2">
            <a:extLst>
              <a:ext uri="{FF2B5EF4-FFF2-40B4-BE49-F238E27FC236}">
                <a16:creationId xmlns:a16="http://schemas.microsoft.com/office/drawing/2014/main" id="{564A89C1-BDBD-4F3E-8061-72A4D5F7D0DC}"/>
              </a:ext>
            </a:extLst>
          </p:cNvPr>
          <p:cNvSpPr>
            <a:spLocks noGrp="1"/>
          </p:cNvSpPr>
          <p:nvPr>
            <p:ph idx="1"/>
          </p:nvPr>
        </p:nvSpPr>
        <p:spPr>
          <a:xfrm>
            <a:off x="323528" y="1268760"/>
            <a:ext cx="8229600" cy="3917032"/>
          </a:xfrm>
        </p:spPr>
        <p:txBody>
          <a:bodyPr>
            <a:noAutofit/>
          </a:bodyPr>
          <a:lstStyle/>
          <a:p>
            <a:r>
              <a:rPr lang="en-GB" altLang="en-US" sz="2400" dirty="0">
                <a:cs typeface="Arial" charset="0"/>
              </a:rPr>
              <a:t>The choice of words or language which a sender uses (called 'encoding the message’)</a:t>
            </a:r>
          </a:p>
          <a:p>
            <a:r>
              <a:rPr lang="en-GB" altLang="en-US" sz="2400" dirty="0">
                <a:cs typeface="Arial" charset="0"/>
              </a:rPr>
              <a:t>Misreading body language, tone, and other non-verbal forms of communication </a:t>
            </a:r>
          </a:p>
          <a:p>
            <a:r>
              <a:rPr lang="en-GB" altLang="en-US" sz="2400" dirty="0">
                <a:cs typeface="Arial" charset="0"/>
              </a:rPr>
              <a:t>Ignoring non-verbal language </a:t>
            </a:r>
          </a:p>
          <a:p>
            <a:r>
              <a:rPr lang="en-GB" altLang="en-US" sz="2400" dirty="0">
                <a:cs typeface="Arial" charset="0"/>
              </a:rPr>
              <a:t>Selective hearing </a:t>
            </a:r>
          </a:p>
          <a:p>
            <a:r>
              <a:rPr lang="en-GB" altLang="en-US" sz="2400" dirty="0">
                <a:cs typeface="Arial" charset="0"/>
              </a:rPr>
              <a:t>Hesitation to be candid </a:t>
            </a:r>
          </a:p>
          <a:p>
            <a:r>
              <a:rPr lang="en-GB" altLang="en-US" sz="2400" dirty="0">
                <a:cs typeface="Arial" charset="0"/>
              </a:rPr>
              <a:t>Distrust </a:t>
            </a:r>
          </a:p>
          <a:p>
            <a:r>
              <a:rPr lang="en-GB" altLang="en-US" sz="2400" dirty="0">
                <a:cs typeface="Arial" charset="0"/>
              </a:rPr>
              <a:t>Value judgment </a:t>
            </a:r>
          </a:p>
          <a:p>
            <a:r>
              <a:rPr lang="en-GB" altLang="en-US" sz="2400" dirty="0">
                <a:cs typeface="Arial" charset="0"/>
              </a:rPr>
              <a:t>Power struggles</a:t>
            </a:r>
            <a:endParaRPr lang="en-GB" sz="2400" dirty="0"/>
          </a:p>
        </p:txBody>
      </p:sp>
      <p:pic>
        <p:nvPicPr>
          <p:cNvPr id="5" name="Picture 4">
            <a:extLst>
              <a:ext uri="{FF2B5EF4-FFF2-40B4-BE49-F238E27FC236}">
                <a16:creationId xmlns:a16="http://schemas.microsoft.com/office/drawing/2014/main" id="{4FCD6952-2DBD-419F-A529-6275CA5E5D4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383320" y="2586064"/>
            <a:ext cx="3169808" cy="2896437"/>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2693018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D9901-7B6D-4E30-85F8-AD249741F510}"/>
              </a:ext>
            </a:extLst>
          </p:cNvPr>
          <p:cNvSpPr>
            <a:spLocks noGrp="1"/>
          </p:cNvSpPr>
          <p:nvPr>
            <p:ph type="title"/>
          </p:nvPr>
        </p:nvSpPr>
        <p:spPr/>
        <p:txBody>
          <a:bodyPr/>
          <a:lstStyle/>
          <a:p>
            <a:r>
              <a:rPr lang="en-GB" dirty="0">
                <a:cs typeface="Arial" panose="020B0604020202020204" pitchFamily="34" charset="0"/>
              </a:rPr>
              <a:t>Communication Barriers</a:t>
            </a:r>
            <a:endParaRPr lang="en-GB" dirty="0"/>
          </a:p>
        </p:txBody>
      </p:sp>
      <p:sp>
        <p:nvSpPr>
          <p:cNvPr id="3" name="Content Placeholder 2">
            <a:extLst>
              <a:ext uri="{FF2B5EF4-FFF2-40B4-BE49-F238E27FC236}">
                <a16:creationId xmlns:a16="http://schemas.microsoft.com/office/drawing/2014/main" id="{47D232B9-5540-40AA-8267-BE4FDF012A57}"/>
              </a:ext>
            </a:extLst>
          </p:cNvPr>
          <p:cNvSpPr>
            <a:spLocks noGrp="1"/>
          </p:cNvSpPr>
          <p:nvPr>
            <p:ph idx="1"/>
          </p:nvPr>
        </p:nvSpPr>
        <p:spPr/>
        <p:txBody>
          <a:bodyPr>
            <a:normAutofit fontScale="92500" lnSpcReduction="10000"/>
          </a:bodyPr>
          <a:lstStyle/>
          <a:p>
            <a:r>
              <a:rPr lang="en-GB" altLang="en-US" dirty="0">
                <a:cs typeface="Arial" charset="0"/>
              </a:rPr>
              <a:t>Unreliable transmission </a:t>
            </a:r>
            <a:endParaRPr lang="en-GB" altLang="en-US" sz="1400" dirty="0">
              <a:cs typeface="Arial" charset="0"/>
            </a:endParaRPr>
          </a:p>
          <a:p>
            <a:r>
              <a:rPr lang="en-GB" altLang="en-US" dirty="0">
                <a:cs typeface="Arial" charset="0"/>
              </a:rPr>
              <a:t>Defensiveness (a typical barrier in a work situation, especially when negative information or criticism is involved)</a:t>
            </a:r>
            <a:endParaRPr lang="en-GB" altLang="en-US" sz="1400" dirty="0">
              <a:cs typeface="Arial" charset="0"/>
            </a:endParaRPr>
          </a:p>
          <a:p>
            <a:r>
              <a:rPr lang="en-GB" altLang="en-US" dirty="0">
                <a:cs typeface="Arial" charset="0"/>
              </a:rPr>
              <a:t>Distorted perception (how we perceive communication is affected by experiences)</a:t>
            </a:r>
            <a:endParaRPr lang="en-GB" altLang="en-US" sz="1400" dirty="0">
              <a:cs typeface="Arial" charset="0"/>
            </a:endParaRPr>
          </a:p>
          <a:p>
            <a:r>
              <a:rPr lang="en-GB" altLang="en-US" dirty="0">
                <a:cs typeface="Arial" charset="0"/>
              </a:rPr>
              <a:t>Perception is also affected by the organisational relationship two people have</a:t>
            </a:r>
          </a:p>
          <a:p>
            <a:endParaRPr lang="en-GB" dirty="0">
              <a:latin typeface="+mj-lt"/>
            </a:endParaRPr>
          </a:p>
        </p:txBody>
      </p:sp>
    </p:spTree>
    <p:extLst>
      <p:ext uri="{BB962C8B-B14F-4D97-AF65-F5344CB8AC3E}">
        <p14:creationId xmlns:p14="http://schemas.microsoft.com/office/powerpoint/2010/main" val="22642376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69A7E-3CBF-4685-B197-8368C86F0138}"/>
              </a:ext>
            </a:extLst>
          </p:cNvPr>
          <p:cNvSpPr>
            <a:spLocks noGrp="1"/>
          </p:cNvSpPr>
          <p:nvPr>
            <p:ph type="title"/>
          </p:nvPr>
        </p:nvSpPr>
        <p:spPr>
          <a:xfrm>
            <a:off x="457200" y="197767"/>
            <a:ext cx="8229600" cy="1143000"/>
          </a:xfrm>
        </p:spPr>
        <p:txBody>
          <a:bodyPr/>
          <a:lstStyle/>
          <a:p>
            <a:r>
              <a:rPr lang="en-GB" dirty="0">
                <a:cs typeface="Arial" panose="020B0604020202020204" pitchFamily="34" charset="0"/>
              </a:rPr>
              <a:t>Communication Barriers</a:t>
            </a:r>
            <a:endParaRPr lang="en-GB" dirty="0"/>
          </a:p>
        </p:txBody>
      </p:sp>
      <p:sp>
        <p:nvSpPr>
          <p:cNvPr id="3" name="Content Placeholder 2">
            <a:extLst>
              <a:ext uri="{FF2B5EF4-FFF2-40B4-BE49-F238E27FC236}">
                <a16:creationId xmlns:a16="http://schemas.microsoft.com/office/drawing/2014/main" id="{3F6DDD34-BD7D-4386-A0A7-EE0AA9CFD2E6}"/>
              </a:ext>
            </a:extLst>
          </p:cNvPr>
          <p:cNvSpPr>
            <a:spLocks noGrp="1"/>
          </p:cNvSpPr>
          <p:nvPr>
            <p:ph idx="1"/>
          </p:nvPr>
        </p:nvSpPr>
        <p:spPr>
          <a:xfrm>
            <a:off x="457200" y="1470484"/>
            <a:ext cx="8229600" cy="3917032"/>
          </a:xfrm>
        </p:spPr>
        <p:txBody>
          <a:bodyPr>
            <a:normAutofit lnSpcReduction="10000"/>
          </a:bodyPr>
          <a:lstStyle/>
          <a:p>
            <a:r>
              <a:rPr lang="en-GB" altLang="en-US" dirty="0">
                <a:cs typeface="Arial" charset="0"/>
              </a:rPr>
              <a:t>Distortions from the past </a:t>
            </a:r>
            <a:endParaRPr lang="en-GB" altLang="en-US" sz="700" dirty="0">
              <a:cs typeface="Arial" charset="0"/>
            </a:endParaRPr>
          </a:p>
          <a:p>
            <a:r>
              <a:rPr lang="en-GB" altLang="en-US" dirty="0">
                <a:cs typeface="Arial" charset="0"/>
              </a:rPr>
              <a:t>Stereotyping (assuming the other person has certain characteristics based on the group to which they belong, without validating that they in fact have these characteristics) </a:t>
            </a:r>
            <a:endParaRPr lang="en-GB" altLang="en-US" sz="700" dirty="0">
              <a:cs typeface="Arial" charset="0"/>
            </a:endParaRPr>
          </a:p>
          <a:p>
            <a:r>
              <a:rPr lang="en-GB" altLang="en-US" dirty="0">
                <a:cs typeface="Arial" charset="0"/>
              </a:rPr>
              <a:t>Cultural</a:t>
            </a:r>
            <a:endParaRPr lang="en-GB" altLang="en-US" sz="700" dirty="0">
              <a:cs typeface="Arial" charset="0"/>
            </a:endParaRPr>
          </a:p>
          <a:p>
            <a:r>
              <a:rPr lang="en-GB" altLang="en-US" dirty="0">
                <a:cs typeface="Arial" charset="0"/>
              </a:rPr>
              <a:t>Guilt </a:t>
            </a:r>
            <a:endParaRPr lang="en-GB" altLang="en-US" sz="700" dirty="0">
              <a:cs typeface="Arial" charset="0"/>
            </a:endParaRPr>
          </a:p>
          <a:p>
            <a:endParaRPr lang="en-GB" dirty="0">
              <a:latin typeface="+mj-lt"/>
            </a:endParaRPr>
          </a:p>
        </p:txBody>
      </p:sp>
    </p:spTree>
    <p:extLst>
      <p:ext uri="{BB962C8B-B14F-4D97-AF65-F5344CB8AC3E}">
        <p14:creationId xmlns:p14="http://schemas.microsoft.com/office/powerpoint/2010/main" val="37232148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99D83-F6CB-4CE5-93D6-53826F5838D2}"/>
              </a:ext>
            </a:extLst>
          </p:cNvPr>
          <p:cNvSpPr>
            <a:spLocks noGrp="1"/>
          </p:cNvSpPr>
          <p:nvPr>
            <p:ph type="title"/>
          </p:nvPr>
        </p:nvSpPr>
        <p:spPr/>
        <p:txBody>
          <a:bodyPr/>
          <a:lstStyle/>
          <a:p>
            <a:r>
              <a:rPr lang="en-GB" dirty="0"/>
              <a:t>Listening Levels</a:t>
            </a:r>
          </a:p>
        </p:txBody>
      </p:sp>
      <p:sp>
        <p:nvSpPr>
          <p:cNvPr id="4" name="AutoShape 9">
            <a:extLst>
              <a:ext uri="{FF2B5EF4-FFF2-40B4-BE49-F238E27FC236}">
                <a16:creationId xmlns:a16="http://schemas.microsoft.com/office/drawing/2014/main" id="{4BDD67B7-0077-4FDC-8283-8757E946C940}"/>
              </a:ext>
            </a:extLst>
          </p:cNvPr>
          <p:cNvSpPr>
            <a:spLocks noChangeArrowheads="1"/>
          </p:cNvSpPr>
          <p:nvPr/>
        </p:nvSpPr>
        <p:spPr bwMode="auto">
          <a:xfrm>
            <a:off x="3995936" y="1772444"/>
            <a:ext cx="5040560" cy="3240732"/>
          </a:xfrm>
          <a:prstGeom prst="triangle">
            <a:avLst>
              <a:gd name="adj" fmla="val 50000"/>
            </a:avLst>
          </a:prstGeom>
          <a:solidFill>
            <a:schemeClr val="accent5">
              <a:lumMod val="40000"/>
              <a:lumOff val="60000"/>
            </a:schemeClr>
          </a:solidFill>
          <a:ln w="9525">
            <a:solidFill>
              <a:schemeClr val="tx1"/>
            </a:solidFill>
            <a:miter lim="800000"/>
            <a:headEnd/>
            <a:tailEnd/>
          </a:ln>
          <a:effectLst/>
        </p:spPr>
        <p:txBody>
          <a:bodyPr wrap="none" anchor="ctr"/>
          <a:lstStyle/>
          <a:p>
            <a:endParaRPr lang="en-US" altLang="en-US" dirty="0">
              <a:solidFill>
                <a:prstClr val="black"/>
              </a:solidFill>
              <a:latin typeface="Tahoma" pitchFamily="34" charset="0"/>
            </a:endParaRPr>
          </a:p>
        </p:txBody>
      </p:sp>
      <p:sp>
        <p:nvSpPr>
          <p:cNvPr id="5" name="Text Box 4">
            <a:extLst>
              <a:ext uri="{FF2B5EF4-FFF2-40B4-BE49-F238E27FC236}">
                <a16:creationId xmlns:a16="http://schemas.microsoft.com/office/drawing/2014/main" id="{4008F16E-9331-450B-A564-90285ADA4953}"/>
              </a:ext>
            </a:extLst>
          </p:cNvPr>
          <p:cNvSpPr txBox="1">
            <a:spLocks noChangeArrowheads="1"/>
          </p:cNvSpPr>
          <p:nvPr/>
        </p:nvSpPr>
        <p:spPr bwMode="auto">
          <a:xfrm>
            <a:off x="4500044" y="4437586"/>
            <a:ext cx="396081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2000" b="1" dirty="0">
                <a:solidFill>
                  <a:srgbClr val="FF0000"/>
                </a:solidFill>
              </a:rPr>
              <a:t>   Ignore</a:t>
            </a:r>
            <a:endParaRPr lang="en-US" altLang="en-US" sz="2000" b="1" dirty="0">
              <a:solidFill>
                <a:srgbClr val="FF0000"/>
              </a:solidFill>
            </a:endParaRPr>
          </a:p>
        </p:txBody>
      </p:sp>
      <p:sp>
        <p:nvSpPr>
          <p:cNvPr id="6" name="Text Box 8">
            <a:extLst>
              <a:ext uri="{FF2B5EF4-FFF2-40B4-BE49-F238E27FC236}">
                <a16:creationId xmlns:a16="http://schemas.microsoft.com/office/drawing/2014/main" id="{9003B796-CF22-4BC7-8629-993F177D9225}"/>
              </a:ext>
            </a:extLst>
          </p:cNvPr>
          <p:cNvSpPr txBox="1">
            <a:spLocks noChangeArrowheads="1"/>
          </p:cNvSpPr>
          <p:nvPr/>
        </p:nvSpPr>
        <p:spPr bwMode="auto">
          <a:xfrm>
            <a:off x="4895330" y="4005786"/>
            <a:ext cx="3421062"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2000" b="1" dirty="0">
                <a:solidFill>
                  <a:schemeClr val="accent6">
                    <a:lumMod val="75000"/>
                  </a:schemeClr>
                </a:solidFill>
              </a:rPr>
              <a:t>Pretend</a:t>
            </a:r>
            <a:endParaRPr lang="en-US" altLang="en-US" sz="2000" b="1" dirty="0">
              <a:solidFill>
                <a:schemeClr val="accent6">
                  <a:lumMod val="75000"/>
                </a:schemeClr>
              </a:solidFill>
            </a:endParaRPr>
          </a:p>
        </p:txBody>
      </p:sp>
      <p:sp>
        <p:nvSpPr>
          <p:cNvPr id="7" name="Text Box 7">
            <a:extLst>
              <a:ext uri="{FF2B5EF4-FFF2-40B4-BE49-F238E27FC236}">
                <a16:creationId xmlns:a16="http://schemas.microsoft.com/office/drawing/2014/main" id="{B17FBF22-0381-4338-816D-04B6A8943494}"/>
              </a:ext>
            </a:extLst>
          </p:cNvPr>
          <p:cNvSpPr txBox="1">
            <a:spLocks noChangeArrowheads="1"/>
          </p:cNvSpPr>
          <p:nvPr/>
        </p:nvSpPr>
        <p:spPr bwMode="auto">
          <a:xfrm>
            <a:off x="5076305" y="3500961"/>
            <a:ext cx="295275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2000" b="1" dirty="0">
                <a:solidFill>
                  <a:schemeClr val="accent1">
                    <a:lumMod val="75000"/>
                  </a:schemeClr>
                </a:solidFill>
              </a:rPr>
              <a:t>  Selective</a:t>
            </a:r>
            <a:endParaRPr lang="en-US" altLang="en-US" sz="2000" b="1" dirty="0">
              <a:solidFill>
                <a:schemeClr val="accent1">
                  <a:lumMod val="75000"/>
                </a:schemeClr>
              </a:solidFill>
            </a:endParaRPr>
          </a:p>
        </p:txBody>
      </p:sp>
      <p:sp>
        <p:nvSpPr>
          <p:cNvPr id="8" name="Text Box 6">
            <a:extLst>
              <a:ext uri="{FF2B5EF4-FFF2-40B4-BE49-F238E27FC236}">
                <a16:creationId xmlns:a16="http://schemas.microsoft.com/office/drawing/2014/main" id="{DE00C05A-CDAD-4CB4-B4FF-4F253AB4338E}"/>
              </a:ext>
            </a:extLst>
          </p:cNvPr>
          <p:cNvSpPr txBox="1">
            <a:spLocks noChangeArrowheads="1"/>
          </p:cNvSpPr>
          <p:nvPr/>
        </p:nvSpPr>
        <p:spPr bwMode="auto">
          <a:xfrm>
            <a:off x="5363644" y="2997723"/>
            <a:ext cx="24479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2000" b="1" dirty="0">
                <a:solidFill>
                  <a:schemeClr val="accent3">
                    <a:lumMod val="50000"/>
                  </a:schemeClr>
                </a:solidFill>
              </a:rPr>
              <a:t>Active</a:t>
            </a:r>
            <a:endParaRPr lang="en-US" altLang="en-US" sz="2000" b="1" dirty="0">
              <a:solidFill>
                <a:schemeClr val="accent3">
                  <a:lumMod val="50000"/>
                </a:schemeClr>
              </a:solidFill>
            </a:endParaRPr>
          </a:p>
        </p:txBody>
      </p:sp>
      <p:sp>
        <p:nvSpPr>
          <p:cNvPr id="9" name="Text Box 5">
            <a:extLst>
              <a:ext uri="{FF2B5EF4-FFF2-40B4-BE49-F238E27FC236}">
                <a16:creationId xmlns:a16="http://schemas.microsoft.com/office/drawing/2014/main" id="{56310A54-16B1-4A30-8DB6-0F54B2911DDC}"/>
              </a:ext>
            </a:extLst>
          </p:cNvPr>
          <p:cNvSpPr txBox="1">
            <a:spLocks noChangeArrowheads="1"/>
          </p:cNvSpPr>
          <p:nvPr/>
        </p:nvSpPr>
        <p:spPr bwMode="auto">
          <a:xfrm>
            <a:off x="5724007" y="2564336"/>
            <a:ext cx="1728787"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2000" b="1" dirty="0">
                <a:solidFill>
                  <a:srgbClr val="00B050"/>
                </a:solidFill>
              </a:rPr>
              <a:t>Empathetic</a:t>
            </a:r>
            <a:r>
              <a:rPr lang="en-US" altLang="en-US" dirty="0">
                <a:solidFill>
                  <a:srgbClr val="00B050"/>
                </a:solidFill>
              </a:rPr>
              <a:t> </a:t>
            </a:r>
          </a:p>
        </p:txBody>
      </p:sp>
      <p:sp>
        <p:nvSpPr>
          <p:cNvPr id="10" name="Line 10">
            <a:extLst>
              <a:ext uri="{FF2B5EF4-FFF2-40B4-BE49-F238E27FC236}">
                <a16:creationId xmlns:a16="http://schemas.microsoft.com/office/drawing/2014/main" id="{8B6AD08A-42C8-45DF-8A08-BD1E28BA41E3}"/>
              </a:ext>
            </a:extLst>
          </p:cNvPr>
          <p:cNvSpPr>
            <a:spLocks noChangeShapeType="1"/>
          </p:cNvSpPr>
          <p:nvPr/>
        </p:nvSpPr>
        <p:spPr bwMode="auto">
          <a:xfrm>
            <a:off x="1979094" y="2708796"/>
            <a:ext cx="3744913"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prstClr val="black"/>
              </a:solidFill>
              <a:latin typeface="Myriad Pro"/>
            </a:endParaRPr>
          </a:p>
        </p:txBody>
      </p:sp>
      <p:sp>
        <p:nvSpPr>
          <p:cNvPr id="11" name="Line 11">
            <a:extLst>
              <a:ext uri="{FF2B5EF4-FFF2-40B4-BE49-F238E27FC236}">
                <a16:creationId xmlns:a16="http://schemas.microsoft.com/office/drawing/2014/main" id="{CE6B5DB1-F513-428A-A108-7365928B2D60}"/>
              </a:ext>
            </a:extLst>
          </p:cNvPr>
          <p:cNvSpPr>
            <a:spLocks noChangeShapeType="1"/>
          </p:cNvSpPr>
          <p:nvPr/>
        </p:nvSpPr>
        <p:spPr bwMode="auto">
          <a:xfrm>
            <a:off x="1907655" y="3213621"/>
            <a:ext cx="381635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prstClr val="black"/>
              </a:solidFill>
              <a:latin typeface="Myriad Pro"/>
            </a:endParaRPr>
          </a:p>
        </p:txBody>
      </p:sp>
      <p:sp>
        <p:nvSpPr>
          <p:cNvPr id="12" name="Line 12">
            <a:extLst>
              <a:ext uri="{FF2B5EF4-FFF2-40B4-BE49-F238E27FC236}">
                <a16:creationId xmlns:a16="http://schemas.microsoft.com/office/drawing/2014/main" id="{2B4B21D0-511B-4E6D-A6FC-F40749A860E6}"/>
              </a:ext>
            </a:extLst>
          </p:cNvPr>
          <p:cNvSpPr>
            <a:spLocks noChangeShapeType="1"/>
          </p:cNvSpPr>
          <p:nvPr/>
        </p:nvSpPr>
        <p:spPr bwMode="auto">
          <a:xfrm>
            <a:off x="1907655" y="3716859"/>
            <a:ext cx="381635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prstClr val="black"/>
              </a:solidFill>
              <a:latin typeface="Myriad Pro"/>
            </a:endParaRPr>
          </a:p>
        </p:txBody>
      </p:sp>
      <p:sp>
        <p:nvSpPr>
          <p:cNvPr id="13" name="Line 13">
            <a:extLst>
              <a:ext uri="{FF2B5EF4-FFF2-40B4-BE49-F238E27FC236}">
                <a16:creationId xmlns:a16="http://schemas.microsoft.com/office/drawing/2014/main" id="{6359925C-2596-4EE6-BD46-8529219C5777}"/>
              </a:ext>
            </a:extLst>
          </p:cNvPr>
          <p:cNvSpPr>
            <a:spLocks noChangeShapeType="1"/>
          </p:cNvSpPr>
          <p:nvPr/>
        </p:nvSpPr>
        <p:spPr bwMode="auto">
          <a:xfrm>
            <a:off x="1907655" y="4148659"/>
            <a:ext cx="381635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prstClr val="black"/>
              </a:solidFill>
              <a:latin typeface="Myriad Pro"/>
            </a:endParaRPr>
          </a:p>
        </p:txBody>
      </p:sp>
      <p:sp>
        <p:nvSpPr>
          <p:cNvPr id="14" name="Line 14">
            <a:extLst>
              <a:ext uri="{FF2B5EF4-FFF2-40B4-BE49-F238E27FC236}">
                <a16:creationId xmlns:a16="http://schemas.microsoft.com/office/drawing/2014/main" id="{27C6AE9F-E255-44A7-8823-2CB03C3E2D22}"/>
              </a:ext>
            </a:extLst>
          </p:cNvPr>
          <p:cNvSpPr>
            <a:spLocks noChangeShapeType="1"/>
          </p:cNvSpPr>
          <p:nvPr/>
        </p:nvSpPr>
        <p:spPr bwMode="auto">
          <a:xfrm flipV="1">
            <a:off x="1908449" y="4580461"/>
            <a:ext cx="3815556" cy="669"/>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prstClr val="black"/>
              </a:solidFill>
              <a:latin typeface="Myriad Pro"/>
            </a:endParaRPr>
          </a:p>
        </p:txBody>
      </p:sp>
      <p:sp>
        <p:nvSpPr>
          <p:cNvPr id="15" name="Text Box 15">
            <a:extLst>
              <a:ext uri="{FF2B5EF4-FFF2-40B4-BE49-F238E27FC236}">
                <a16:creationId xmlns:a16="http://schemas.microsoft.com/office/drawing/2014/main" id="{F3B485D9-738F-4D75-909B-D9035917D09A}"/>
              </a:ext>
            </a:extLst>
          </p:cNvPr>
          <p:cNvSpPr txBox="1">
            <a:spLocks noChangeArrowheads="1"/>
          </p:cNvSpPr>
          <p:nvPr/>
        </p:nvSpPr>
        <p:spPr bwMode="auto">
          <a:xfrm>
            <a:off x="899592" y="2492898"/>
            <a:ext cx="295275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GB" altLang="en-US" sz="2000" b="1" dirty="0">
                <a:solidFill>
                  <a:prstClr val="black"/>
                </a:solidFill>
              </a:rPr>
              <a:t>Level 5</a:t>
            </a:r>
            <a:endParaRPr lang="en-US" altLang="en-US" sz="2000" b="1" dirty="0">
              <a:solidFill>
                <a:prstClr val="black"/>
              </a:solidFill>
            </a:endParaRPr>
          </a:p>
        </p:txBody>
      </p:sp>
      <p:sp>
        <p:nvSpPr>
          <p:cNvPr id="16" name="Text Box 16">
            <a:extLst>
              <a:ext uri="{FF2B5EF4-FFF2-40B4-BE49-F238E27FC236}">
                <a16:creationId xmlns:a16="http://schemas.microsoft.com/office/drawing/2014/main" id="{693A6313-586E-4F36-92A0-FCFB264412E3}"/>
              </a:ext>
            </a:extLst>
          </p:cNvPr>
          <p:cNvSpPr txBox="1">
            <a:spLocks noChangeArrowheads="1"/>
          </p:cNvSpPr>
          <p:nvPr/>
        </p:nvSpPr>
        <p:spPr bwMode="auto">
          <a:xfrm>
            <a:off x="899592" y="2997723"/>
            <a:ext cx="295275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GB" altLang="en-US" sz="2000" b="1">
                <a:solidFill>
                  <a:prstClr val="black"/>
                </a:solidFill>
              </a:rPr>
              <a:t>Level 4</a:t>
            </a:r>
            <a:endParaRPr lang="en-US" altLang="en-US" sz="2000" b="1">
              <a:solidFill>
                <a:prstClr val="black"/>
              </a:solidFill>
            </a:endParaRPr>
          </a:p>
        </p:txBody>
      </p:sp>
      <p:sp>
        <p:nvSpPr>
          <p:cNvPr id="17" name="Text Box 17">
            <a:extLst>
              <a:ext uri="{FF2B5EF4-FFF2-40B4-BE49-F238E27FC236}">
                <a16:creationId xmlns:a16="http://schemas.microsoft.com/office/drawing/2014/main" id="{AB6F088A-E59C-4380-BFF8-020322D50410}"/>
              </a:ext>
            </a:extLst>
          </p:cNvPr>
          <p:cNvSpPr txBox="1">
            <a:spLocks noChangeArrowheads="1"/>
          </p:cNvSpPr>
          <p:nvPr/>
        </p:nvSpPr>
        <p:spPr bwMode="auto">
          <a:xfrm>
            <a:off x="899592" y="3500961"/>
            <a:ext cx="295275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GB" altLang="en-US" sz="2000" b="1">
                <a:solidFill>
                  <a:prstClr val="black"/>
                </a:solidFill>
              </a:rPr>
              <a:t>Level 3</a:t>
            </a:r>
            <a:endParaRPr lang="en-US" altLang="en-US" sz="2000" b="1">
              <a:solidFill>
                <a:prstClr val="black"/>
              </a:solidFill>
            </a:endParaRPr>
          </a:p>
        </p:txBody>
      </p:sp>
      <p:sp>
        <p:nvSpPr>
          <p:cNvPr id="18" name="Text Box 18">
            <a:extLst>
              <a:ext uri="{FF2B5EF4-FFF2-40B4-BE49-F238E27FC236}">
                <a16:creationId xmlns:a16="http://schemas.microsoft.com/office/drawing/2014/main" id="{DD198EC9-185C-4649-A7FD-A0DF273C81CB}"/>
              </a:ext>
            </a:extLst>
          </p:cNvPr>
          <p:cNvSpPr txBox="1">
            <a:spLocks noChangeArrowheads="1"/>
          </p:cNvSpPr>
          <p:nvPr/>
        </p:nvSpPr>
        <p:spPr bwMode="auto">
          <a:xfrm>
            <a:off x="899594" y="3932761"/>
            <a:ext cx="288131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GB" altLang="en-US" sz="2000" b="1">
                <a:solidFill>
                  <a:prstClr val="black"/>
                </a:solidFill>
              </a:rPr>
              <a:t>Level 2</a:t>
            </a:r>
            <a:endParaRPr lang="en-US" altLang="en-US" sz="2000" b="1">
              <a:solidFill>
                <a:prstClr val="black"/>
              </a:solidFill>
            </a:endParaRPr>
          </a:p>
        </p:txBody>
      </p:sp>
      <p:sp>
        <p:nvSpPr>
          <p:cNvPr id="19" name="Text Box 19">
            <a:extLst>
              <a:ext uri="{FF2B5EF4-FFF2-40B4-BE49-F238E27FC236}">
                <a16:creationId xmlns:a16="http://schemas.microsoft.com/office/drawing/2014/main" id="{79FC9DE7-5BAF-4C4A-86D3-1C9951778AD7}"/>
              </a:ext>
            </a:extLst>
          </p:cNvPr>
          <p:cNvSpPr txBox="1">
            <a:spLocks noChangeArrowheads="1"/>
          </p:cNvSpPr>
          <p:nvPr/>
        </p:nvSpPr>
        <p:spPr bwMode="auto">
          <a:xfrm>
            <a:off x="899592" y="4364561"/>
            <a:ext cx="295275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GB" altLang="en-US" sz="2000" b="1">
                <a:solidFill>
                  <a:prstClr val="black"/>
                </a:solidFill>
              </a:rPr>
              <a:t>Level 1</a:t>
            </a:r>
            <a:endParaRPr lang="en-US" altLang="en-US" sz="2000" b="1">
              <a:solidFill>
                <a:prstClr val="black"/>
              </a:solidFill>
            </a:endParaRPr>
          </a:p>
        </p:txBody>
      </p:sp>
    </p:spTree>
    <p:extLst>
      <p:ext uri="{BB962C8B-B14F-4D97-AF65-F5344CB8AC3E}">
        <p14:creationId xmlns:p14="http://schemas.microsoft.com/office/powerpoint/2010/main" val="1340022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9"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C2C8D-83B0-4A7A-B7FE-45C096434CD8}"/>
              </a:ext>
            </a:extLst>
          </p:cNvPr>
          <p:cNvSpPr>
            <a:spLocks noGrp="1"/>
          </p:cNvSpPr>
          <p:nvPr>
            <p:ph type="title"/>
          </p:nvPr>
        </p:nvSpPr>
        <p:spPr/>
        <p:txBody>
          <a:bodyPr/>
          <a:lstStyle/>
          <a:p>
            <a:r>
              <a:rPr lang="en-GB" dirty="0">
                <a:cs typeface="Arial" panose="020B0604020202020204" pitchFamily="34" charset="0"/>
              </a:rPr>
              <a:t>Key Points - Listening</a:t>
            </a:r>
            <a:endParaRPr lang="en-GB" dirty="0"/>
          </a:p>
        </p:txBody>
      </p:sp>
      <p:sp>
        <p:nvSpPr>
          <p:cNvPr id="3" name="Content Placeholder 2">
            <a:extLst>
              <a:ext uri="{FF2B5EF4-FFF2-40B4-BE49-F238E27FC236}">
                <a16:creationId xmlns:a16="http://schemas.microsoft.com/office/drawing/2014/main" id="{357BC689-4795-4073-93A1-807008E59862}"/>
              </a:ext>
            </a:extLst>
          </p:cNvPr>
          <p:cNvSpPr>
            <a:spLocks noGrp="1"/>
          </p:cNvSpPr>
          <p:nvPr>
            <p:ph idx="1"/>
          </p:nvPr>
        </p:nvSpPr>
        <p:spPr/>
        <p:txBody>
          <a:bodyPr>
            <a:normAutofit/>
          </a:bodyPr>
          <a:lstStyle/>
          <a:p>
            <a:r>
              <a:rPr lang="en-GB" altLang="en-US" dirty="0">
                <a:cs typeface="Arial" charset="0"/>
              </a:rPr>
              <a:t>Pause before responding - replay what has been said</a:t>
            </a:r>
            <a:endParaRPr lang="en-GB" altLang="en-US" sz="1400" dirty="0">
              <a:cs typeface="Arial" charset="0"/>
            </a:endParaRPr>
          </a:p>
          <a:p>
            <a:r>
              <a:rPr lang="en-GB" altLang="en-US" dirty="0">
                <a:cs typeface="Arial" charset="0"/>
              </a:rPr>
              <a:t>Concentrate on what’s being said, not on your next question</a:t>
            </a:r>
            <a:endParaRPr lang="en-GB" altLang="en-US" sz="1400" dirty="0">
              <a:cs typeface="Arial" charset="0"/>
            </a:endParaRPr>
          </a:p>
          <a:p>
            <a:r>
              <a:rPr lang="en-GB" altLang="en-US" dirty="0">
                <a:cs typeface="Arial" charset="0"/>
              </a:rPr>
              <a:t>Test understanding/clarify</a:t>
            </a:r>
            <a:endParaRPr lang="en-GB" altLang="en-US" sz="1400" dirty="0">
              <a:cs typeface="Arial" charset="0"/>
            </a:endParaRPr>
          </a:p>
          <a:p>
            <a:r>
              <a:rPr lang="en-GB" altLang="en-US" dirty="0">
                <a:cs typeface="Arial" charset="0"/>
              </a:rPr>
              <a:t>Encourage the flow of information</a:t>
            </a:r>
            <a:endParaRPr lang="en-GB" altLang="en-US" sz="1400" dirty="0">
              <a:cs typeface="Arial" charset="0"/>
            </a:endParaRPr>
          </a:p>
          <a:p>
            <a:r>
              <a:rPr lang="en-GB" altLang="en-US" dirty="0">
                <a:cs typeface="Arial" charset="0"/>
              </a:rPr>
              <a:t>Avoid interrupting</a:t>
            </a:r>
            <a:endParaRPr lang="en-US" altLang="en-US" dirty="0">
              <a:cs typeface="Arial" charset="0"/>
            </a:endParaRPr>
          </a:p>
          <a:p>
            <a:endParaRPr lang="en-GB" dirty="0">
              <a:latin typeface="+mj-lt"/>
            </a:endParaRPr>
          </a:p>
        </p:txBody>
      </p:sp>
      <p:pic>
        <p:nvPicPr>
          <p:cNvPr id="4" name="Picture 4">
            <a:extLst>
              <a:ext uri="{FF2B5EF4-FFF2-40B4-BE49-F238E27FC236}">
                <a16:creationId xmlns:a16="http://schemas.microsoft.com/office/drawing/2014/main" id="{3A49B234-C5FC-41C1-AF86-5817890A71EE}"/>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a:xfrm>
            <a:off x="7236296" y="3420145"/>
            <a:ext cx="1751012" cy="2097088"/>
          </a:xfrm>
          <a:prstGeom prst="rect">
            <a:avLst/>
          </a:prstGeom>
        </p:spPr>
      </p:pic>
    </p:spTree>
    <p:extLst>
      <p:ext uri="{BB962C8B-B14F-4D97-AF65-F5344CB8AC3E}">
        <p14:creationId xmlns:p14="http://schemas.microsoft.com/office/powerpoint/2010/main" val="15588537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68A54-6008-4B77-B839-88A0DA0B8162}"/>
              </a:ext>
            </a:extLst>
          </p:cNvPr>
          <p:cNvSpPr>
            <a:spLocks noGrp="1"/>
          </p:cNvSpPr>
          <p:nvPr>
            <p:ph type="title"/>
          </p:nvPr>
        </p:nvSpPr>
        <p:spPr/>
        <p:txBody>
          <a:bodyPr/>
          <a:lstStyle/>
          <a:p>
            <a:r>
              <a:rPr lang="en-GB" dirty="0"/>
              <a:t>Two Way Communication</a:t>
            </a:r>
          </a:p>
        </p:txBody>
      </p:sp>
      <p:sp>
        <p:nvSpPr>
          <p:cNvPr id="3" name="Content Placeholder 2">
            <a:extLst>
              <a:ext uri="{FF2B5EF4-FFF2-40B4-BE49-F238E27FC236}">
                <a16:creationId xmlns:a16="http://schemas.microsoft.com/office/drawing/2014/main" id="{69CBC7EE-772F-437C-87B7-DBFAA0E09227}"/>
              </a:ext>
            </a:extLst>
          </p:cNvPr>
          <p:cNvSpPr>
            <a:spLocks noGrp="1"/>
          </p:cNvSpPr>
          <p:nvPr>
            <p:ph idx="1"/>
          </p:nvPr>
        </p:nvSpPr>
        <p:spPr>
          <a:xfrm>
            <a:off x="457200" y="1292090"/>
            <a:ext cx="8229600" cy="2908919"/>
          </a:xfrm>
        </p:spPr>
        <p:txBody>
          <a:bodyPr>
            <a:normAutofit fontScale="77500" lnSpcReduction="20000"/>
          </a:bodyPr>
          <a:lstStyle/>
          <a:p>
            <a:pPr>
              <a:lnSpc>
                <a:spcPct val="150000"/>
              </a:lnSpc>
            </a:pPr>
            <a:r>
              <a:rPr lang="en-GB" altLang="en-US" dirty="0">
                <a:latin typeface="+mj-lt"/>
                <a:cs typeface="Arial" charset="0"/>
              </a:rPr>
              <a:t>Asking Questions</a:t>
            </a:r>
          </a:p>
          <a:p>
            <a:pPr>
              <a:lnSpc>
                <a:spcPct val="150000"/>
              </a:lnSpc>
            </a:pPr>
            <a:r>
              <a:rPr lang="en-GB" altLang="en-US" dirty="0">
                <a:latin typeface="+mj-lt"/>
                <a:cs typeface="Arial" charset="0"/>
              </a:rPr>
              <a:t>Listening</a:t>
            </a:r>
          </a:p>
          <a:p>
            <a:pPr>
              <a:lnSpc>
                <a:spcPct val="150000"/>
              </a:lnSpc>
            </a:pPr>
            <a:r>
              <a:rPr lang="en-GB" altLang="en-US" dirty="0">
                <a:latin typeface="+mj-lt"/>
                <a:cs typeface="Arial" charset="0"/>
              </a:rPr>
              <a:t>Treating People as People</a:t>
            </a:r>
          </a:p>
          <a:p>
            <a:pPr>
              <a:lnSpc>
                <a:spcPct val="150000"/>
              </a:lnSpc>
            </a:pPr>
            <a:r>
              <a:rPr lang="en-GB" altLang="en-US" dirty="0">
                <a:latin typeface="+mj-lt"/>
                <a:cs typeface="Arial" charset="0"/>
              </a:rPr>
              <a:t>Keep Tuned In</a:t>
            </a:r>
          </a:p>
          <a:p>
            <a:pPr>
              <a:lnSpc>
                <a:spcPct val="150000"/>
              </a:lnSpc>
            </a:pPr>
            <a:r>
              <a:rPr lang="en-GB" altLang="en-US" dirty="0">
                <a:latin typeface="+mj-lt"/>
                <a:cs typeface="Arial" charset="0"/>
              </a:rPr>
              <a:t>Speak the Same Language</a:t>
            </a:r>
            <a:endParaRPr lang="en-US" altLang="en-US" dirty="0">
              <a:latin typeface="+mj-lt"/>
              <a:cs typeface="Arial" charset="0"/>
            </a:endParaRPr>
          </a:p>
          <a:p>
            <a:endParaRPr lang="en-GB" dirty="0">
              <a:latin typeface="+mj-lt"/>
            </a:endParaRPr>
          </a:p>
        </p:txBody>
      </p:sp>
      <p:sp>
        <p:nvSpPr>
          <p:cNvPr id="5" name="TextBox 4">
            <a:extLst>
              <a:ext uri="{FF2B5EF4-FFF2-40B4-BE49-F238E27FC236}">
                <a16:creationId xmlns:a16="http://schemas.microsoft.com/office/drawing/2014/main" id="{9BF77743-DD3E-4EEA-85B3-B3A67E28D6AC}"/>
              </a:ext>
            </a:extLst>
          </p:cNvPr>
          <p:cNvSpPr txBox="1"/>
          <p:nvPr/>
        </p:nvSpPr>
        <p:spPr>
          <a:xfrm>
            <a:off x="1043608" y="4509122"/>
            <a:ext cx="7416824" cy="1200329"/>
          </a:xfrm>
          <a:prstGeom prst="rect">
            <a:avLst/>
          </a:prstGeom>
          <a:noFill/>
        </p:spPr>
        <p:txBody>
          <a:bodyPr wrap="square" rtlCol="0">
            <a:spAutoFit/>
          </a:bodyPr>
          <a:lstStyle/>
          <a:p>
            <a:pPr algn="ctr"/>
            <a:r>
              <a:rPr lang="en-GB" sz="2800" b="1" dirty="0">
                <a:solidFill>
                  <a:prstClr val="black"/>
                </a:solidFill>
                <a:latin typeface="Myriad Pro"/>
              </a:rPr>
              <a:t>Basically, use</a:t>
            </a:r>
          </a:p>
          <a:p>
            <a:pPr algn="ctr"/>
            <a:r>
              <a:rPr lang="en-GB" sz="4400" b="1" dirty="0">
                <a:solidFill>
                  <a:srgbClr val="FF0000"/>
                </a:solidFill>
                <a:latin typeface="Myriad Pro"/>
              </a:rPr>
              <a:t>PLAIN</a:t>
            </a:r>
            <a:r>
              <a:rPr lang="en-GB" sz="4400" b="1" dirty="0">
                <a:solidFill>
                  <a:prstClr val="black"/>
                </a:solidFill>
                <a:latin typeface="Myriad Pro"/>
              </a:rPr>
              <a:t>, </a:t>
            </a:r>
            <a:r>
              <a:rPr lang="en-GB" sz="4400" b="1" dirty="0">
                <a:solidFill>
                  <a:schemeClr val="accent6"/>
                </a:solidFill>
                <a:latin typeface="Myriad Pro"/>
              </a:rPr>
              <a:t>SIMPLE</a:t>
            </a:r>
            <a:r>
              <a:rPr lang="en-GB" sz="4400" b="1" dirty="0">
                <a:solidFill>
                  <a:srgbClr val="EEECE1">
                    <a:lumMod val="75000"/>
                  </a:srgbClr>
                </a:solidFill>
                <a:latin typeface="Myriad Pro"/>
              </a:rPr>
              <a:t>,</a:t>
            </a:r>
            <a:r>
              <a:rPr lang="en-GB" sz="4400" b="1" dirty="0">
                <a:solidFill>
                  <a:prstClr val="black"/>
                </a:solidFill>
                <a:latin typeface="Myriad Pro"/>
              </a:rPr>
              <a:t> </a:t>
            </a:r>
            <a:r>
              <a:rPr lang="en-GB" sz="4400" b="1" dirty="0">
                <a:solidFill>
                  <a:srgbClr val="0070C0"/>
                </a:solidFill>
                <a:latin typeface="Myriad Pro"/>
              </a:rPr>
              <a:t>ENGLISH</a:t>
            </a:r>
          </a:p>
        </p:txBody>
      </p:sp>
    </p:spTree>
    <p:extLst>
      <p:ext uri="{BB962C8B-B14F-4D97-AF65-F5344CB8AC3E}">
        <p14:creationId xmlns:p14="http://schemas.microsoft.com/office/powerpoint/2010/main" val="276799589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Default">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TotalTime>
  <Words>1251</Words>
  <Application>Microsoft Office PowerPoint</Application>
  <PresentationFormat>On-screen Show (4:3)</PresentationFormat>
  <Paragraphs>156</Paragraphs>
  <Slides>19</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Arial Rounded MT Bold</vt:lpstr>
      <vt:lpstr>Calibri</vt:lpstr>
      <vt:lpstr>Myriad Pro</vt:lpstr>
      <vt:lpstr>Tahoma</vt:lpstr>
      <vt:lpstr>20140311PresentationUWTSDTemplate</vt:lpstr>
      <vt:lpstr>BMSK4002   Effective Team Working  and Communication   Day 2: Session 6  </vt:lpstr>
      <vt:lpstr>Overview of Session</vt:lpstr>
      <vt:lpstr>What is Communication?</vt:lpstr>
      <vt:lpstr>Aim &amp; Objectives</vt:lpstr>
      <vt:lpstr>PowerPoint Presentation</vt:lpstr>
      <vt:lpstr>The Elements of Communication</vt:lpstr>
      <vt:lpstr>Are We Good Communicators</vt:lpstr>
      <vt:lpstr>Communication Hippo!</vt:lpstr>
      <vt:lpstr>Non Verbal Communication</vt:lpstr>
      <vt:lpstr>Language %</vt:lpstr>
      <vt:lpstr>Barriers to Communication</vt:lpstr>
      <vt:lpstr>Barriers to Communication</vt:lpstr>
      <vt:lpstr>Barriers To Communication</vt:lpstr>
      <vt:lpstr>Communication Barriers</vt:lpstr>
      <vt:lpstr>Communication Barriers</vt:lpstr>
      <vt:lpstr>Communication Barriers</vt:lpstr>
      <vt:lpstr>Listening Levels</vt:lpstr>
      <vt:lpstr>Key Points - Listening</vt:lpstr>
      <vt:lpstr>Two Way Communication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6. BMSK 4002 Online Day 2 Session 6.</dc:title>
  <dc:creator>SfWP Staff</dc:creator>
  <cp:lastModifiedBy>Julia Ault</cp:lastModifiedBy>
  <cp:revision>6</cp:revision>
  <dcterms:created xsi:type="dcterms:W3CDTF">2020-03-27T10:05:29Z</dcterms:created>
  <dcterms:modified xsi:type="dcterms:W3CDTF">2020-03-27T19:43:19Z</dcterms:modified>
</cp:coreProperties>
</file>