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2" r:id="rId4"/>
    <p:sldId id="257" r:id="rId5"/>
    <p:sldId id="261" r:id="rId6"/>
    <p:sldId id="260" r:id="rId7"/>
    <p:sldId id="259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50"/>
    <p:restoredTop sz="94646"/>
  </p:normalViewPr>
  <p:slideViewPr>
    <p:cSldViewPr snapToGrid="0" snapToObjects="1">
      <p:cViewPr>
        <p:scale>
          <a:sx n="56" d="100"/>
          <a:sy n="56" d="100"/>
        </p:scale>
        <p:origin x="872" y="1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7/31/20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37025-3039-EA4D-AF7C-510B6A8195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64903" y="1959861"/>
            <a:ext cx="8262093" cy="3892810"/>
          </a:xfrm>
        </p:spPr>
        <p:txBody>
          <a:bodyPr>
            <a:noAutofit/>
          </a:bodyPr>
          <a:lstStyle/>
          <a:p>
            <a:r>
              <a:rPr lang="en-US" sz="2400" dirty="0"/>
              <a:t> </a:t>
            </a:r>
            <a:r>
              <a:rPr lang="en-GB" sz="2400" b="1" u="sng" dirty="0"/>
              <a:t>BA Hons International Hotel Management.</a:t>
            </a:r>
            <a:br>
              <a:rPr lang="en-GB" sz="2400" dirty="0"/>
            </a:br>
            <a:r>
              <a:rPr lang="en-GB" sz="2400" b="1" dirty="0"/>
              <a:t>Contemporary Themes in the Hotel and Hospitality Sector</a:t>
            </a:r>
            <a:br>
              <a:rPr lang="en-GB" sz="2400" dirty="0"/>
            </a:br>
            <a:r>
              <a:rPr lang="en-GB" sz="2400" b="1" dirty="0"/>
              <a:t> </a:t>
            </a:r>
            <a:br>
              <a:rPr lang="en-GB" sz="2400" dirty="0"/>
            </a:br>
            <a:r>
              <a:rPr lang="en-GB" sz="2400" b="1" dirty="0"/>
              <a:t>“Prepare and Present a Research Paper at the Hospitality Conference organised by yourselves”</a:t>
            </a:r>
            <a:br>
              <a:rPr lang="en-GB" sz="2400" dirty="0"/>
            </a:br>
            <a:r>
              <a:rPr lang="en-GB" sz="2400" b="1" dirty="0"/>
              <a:t> </a:t>
            </a:r>
            <a:br>
              <a:rPr lang="en-GB" sz="2400" dirty="0"/>
            </a:br>
            <a:r>
              <a:rPr lang="en-GB" sz="2400" b="1" u="sng" dirty="0"/>
              <a:t>Module code:	M6X01931</a:t>
            </a:r>
            <a:br>
              <a:rPr lang="en-GB" sz="2400" dirty="0"/>
            </a:br>
            <a:r>
              <a:rPr lang="en-GB" sz="2400" dirty="0"/>
              <a:t>Lecturer:	Dale Clarke</a:t>
            </a:r>
            <a:br>
              <a:rPr lang="en-GB" sz="2400" dirty="0"/>
            </a:br>
            <a:r>
              <a:rPr lang="en-GB" sz="2400" dirty="0"/>
              <a:t> </a:t>
            </a:r>
            <a:br>
              <a:rPr lang="en-GB" sz="2400" dirty="0"/>
            </a:br>
            <a:r>
              <a:rPr lang="en-GB" sz="2400" dirty="0"/>
              <a:t> </a:t>
            </a:r>
            <a:br>
              <a:rPr lang="en-GB" sz="2400" dirty="0"/>
            </a:br>
            <a:r>
              <a:rPr lang="en-GB" sz="2400" b="1" dirty="0" err="1"/>
              <a:t>Volen</a:t>
            </a:r>
            <a:r>
              <a:rPr lang="en-GB" sz="2400" b="1" dirty="0"/>
              <a:t> </a:t>
            </a:r>
            <a:r>
              <a:rPr lang="en-GB" sz="2400" b="1" dirty="0" err="1"/>
              <a:t>Duz</a:t>
            </a:r>
            <a:br>
              <a:rPr lang="en-GB" sz="2400" dirty="0"/>
            </a:br>
            <a:r>
              <a:rPr lang="en-GB" sz="2400" dirty="0"/>
              <a:t>  </a:t>
            </a:r>
            <a:br>
              <a:rPr lang="en-GB" sz="2400" dirty="0"/>
            </a:br>
            <a:r>
              <a:rPr lang="en-GB" sz="2400" b="1" u="sng" dirty="0"/>
              <a:t> </a:t>
            </a:r>
            <a:endParaRPr lang="en-US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157112-FEE4-0442-B420-0654D2DEAA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2064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11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5" name="Group 32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67" name="Rectangle 37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">
            <a:extLst>
              <a:ext uri="{FF2B5EF4-FFF2-40B4-BE49-F238E27FC236}">
                <a16:creationId xmlns:a16="http://schemas.microsoft.com/office/drawing/2014/main" id="{B54A4D14-513F-4121-92D3-5CCB4689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 6">
            <a:extLst>
              <a:ext uri="{FF2B5EF4-FFF2-40B4-BE49-F238E27FC236}">
                <a16:creationId xmlns:a16="http://schemas.microsoft.com/office/drawing/2014/main" id="{6C3411F1-AD17-499D-AFEF-2F300F6DF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7">
            <a:extLst>
              <a:ext uri="{FF2B5EF4-FFF2-40B4-BE49-F238E27FC236}">
                <a16:creationId xmlns:a16="http://schemas.microsoft.com/office/drawing/2014/main" id="{60BF2CBE-B1E9-4C42-89DC-C35E4E651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Freeform 8">
            <a:extLst>
              <a:ext uri="{FF2B5EF4-FFF2-40B4-BE49-F238E27FC236}">
                <a16:creationId xmlns:a16="http://schemas.microsoft.com/office/drawing/2014/main" id="{72C95A87-DCDB-41C4-B774-744B3ECBE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9">
            <a:extLst>
              <a:ext uri="{FF2B5EF4-FFF2-40B4-BE49-F238E27FC236}">
                <a16:creationId xmlns:a16="http://schemas.microsoft.com/office/drawing/2014/main" id="{BCB97515-32FF-43A6-A51C-B140193AB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Freeform 10">
            <a:extLst>
              <a:ext uri="{FF2B5EF4-FFF2-40B4-BE49-F238E27FC236}">
                <a16:creationId xmlns:a16="http://schemas.microsoft.com/office/drawing/2014/main" id="{9C6379D3-7045-4B76-9409-6D23D753D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2" name="Freeform 12">
            <a:extLst>
              <a:ext uri="{FF2B5EF4-FFF2-40B4-BE49-F238E27FC236}">
                <a16:creationId xmlns:a16="http://schemas.microsoft.com/office/drawing/2014/main" id="{61B1C1DE-4201-4989-BE65-41ADC2472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Freeform 14">
            <a:extLst>
              <a:ext uri="{FF2B5EF4-FFF2-40B4-BE49-F238E27FC236}">
                <a16:creationId xmlns:a16="http://schemas.microsoft.com/office/drawing/2014/main" id="{806398CC-D327-4E06-838C-31119BD56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Freeform 16">
            <a:extLst>
              <a:ext uri="{FF2B5EF4-FFF2-40B4-BE49-F238E27FC236}">
                <a16:creationId xmlns:a16="http://schemas.microsoft.com/office/drawing/2014/main" id="{70A741CC-E736-448A-A94E-5C8BB9711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8" name="Freeform 11">
            <a:extLst>
              <a:ext uri="{FF2B5EF4-FFF2-40B4-BE49-F238E27FC236}">
                <a16:creationId xmlns:a16="http://schemas.microsoft.com/office/drawing/2014/main" id="{7C324CDD-B30F-47DD-8627-E2171D5E8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0" name="Freeform 21">
            <a:extLst>
              <a:ext uri="{FF2B5EF4-FFF2-40B4-BE49-F238E27FC236}">
                <a16:creationId xmlns:a16="http://schemas.microsoft.com/office/drawing/2014/main" id="{79C8D19E-E3D6-45A6-BCA2-5918A37D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A7CC7-3A9E-044B-8979-07E75D4D4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5306" y="1477651"/>
            <a:ext cx="2929372" cy="2468207"/>
          </a:xfrm>
        </p:spPr>
        <p:txBody>
          <a:bodyPr vert="horz" lIns="228600" tIns="228600" rIns="228600" bIns="0" rtlCol="0" anchor="b">
            <a:normAutofit/>
          </a:bodyPr>
          <a:lstStyle/>
          <a:p>
            <a:pPr algn="l">
              <a:lnSpc>
                <a:spcPct val="80000"/>
              </a:lnSpc>
            </a:pPr>
            <a:r>
              <a:rPr lang="en-US">
                <a:solidFill>
                  <a:schemeClr val="tx2"/>
                </a:solidFill>
              </a:rPr>
              <a:t>Allepu Beach </a:t>
            </a:r>
          </a:p>
        </p:txBody>
      </p:sp>
      <p:sp>
        <p:nvSpPr>
          <p:cNvPr id="62" name="Freeform 22">
            <a:extLst>
              <a:ext uri="{FF2B5EF4-FFF2-40B4-BE49-F238E27FC236}">
                <a16:creationId xmlns:a16="http://schemas.microsoft.com/office/drawing/2014/main" id="{43280283-E04A-43CA-BFA1-F285486A2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4" name="Freeform 23">
            <a:extLst>
              <a:ext uri="{FF2B5EF4-FFF2-40B4-BE49-F238E27FC236}">
                <a16:creationId xmlns:a16="http://schemas.microsoft.com/office/drawing/2014/main" id="{38328CB6-0FC5-4AEA-BC7E-489267CB6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138AF5D2-3A9C-4E8F-B879-36865366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605F49B-1665-B546-96C6-A9B745E7D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59" r="962" b="1"/>
          <a:stretch/>
        </p:blipFill>
        <p:spPr>
          <a:xfrm>
            <a:off x="932740" y="461405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05631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 5">
            <a:extLst>
              <a:ext uri="{FF2B5EF4-FFF2-40B4-BE49-F238E27FC236}">
                <a16:creationId xmlns:a16="http://schemas.microsoft.com/office/drawing/2014/main" id="{B54A4D14-513F-4121-92D3-5CCB4689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6C3411F1-AD17-499D-AFEF-2F300F6DF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 7">
            <a:extLst>
              <a:ext uri="{FF2B5EF4-FFF2-40B4-BE49-F238E27FC236}">
                <a16:creationId xmlns:a16="http://schemas.microsoft.com/office/drawing/2014/main" id="{60BF2CBE-B1E9-4C42-89DC-C35E4E651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8">
            <a:extLst>
              <a:ext uri="{FF2B5EF4-FFF2-40B4-BE49-F238E27FC236}">
                <a16:creationId xmlns:a16="http://schemas.microsoft.com/office/drawing/2014/main" id="{72C95A87-DCDB-41C4-B774-744B3ECBE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Freeform 9">
            <a:extLst>
              <a:ext uri="{FF2B5EF4-FFF2-40B4-BE49-F238E27FC236}">
                <a16:creationId xmlns:a16="http://schemas.microsoft.com/office/drawing/2014/main" id="{BCB97515-32FF-43A6-A51C-B140193AB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10">
            <a:extLst>
              <a:ext uri="{FF2B5EF4-FFF2-40B4-BE49-F238E27FC236}">
                <a16:creationId xmlns:a16="http://schemas.microsoft.com/office/drawing/2014/main" id="{9C6379D3-7045-4B76-9409-6D23D753D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Freeform 12">
            <a:extLst>
              <a:ext uri="{FF2B5EF4-FFF2-40B4-BE49-F238E27FC236}">
                <a16:creationId xmlns:a16="http://schemas.microsoft.com/office/drawing/2014/main" id="{61B1C1DE-4201-4989-BE65-41ADC2472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2" name="Freeform 14">
            <a:extLst>
              <a:ext uri="{FF2B5EF4-FFF2-40B4-BE49-F238E27FC236}">
                <a16:creationId xmlns:a16="http://schemas.microsoft.com/office/drawing/2014/main" id="{806398CC-D327-4E06-838C-31119BD56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4" name="Freeform 16">
            <a:extLst>
              <a:ext uri="{FF2B5EF4-FFF2-40B4-BE49-F238E27FC236}">
                <a16:creationId xmlns:a16="http://schemas.microsoft.com/office/drawing/2014/main" id="{70A741CC-E736-448A-A94E-5C8BB9711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6" name="Freeform 11">
            <a:extLst>
              <a:ext uri="{FF2B5EF4-FFF2-40B4-BE49-F238E27FC236}">
                <a16:creationId xmlns:a16="http://schemas.microsoft.com/office/drawing/2014/main" id="{7C324CDD-B30F-47DD-8627-E2171D5E8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8" name="Freeform 21">
            <a:extLst>
              <a:ext uri="{FF2B5EF4-FFF2-40B4-BE49-F238E27FC236}">
                <a16:creationId xmlns:a16="http://schemas.microsoft.com/office/drawing/2014/main" id="{79C8D19E-E3D6-45A6-BCA2-5918A37D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47CC8-BA7A-FA4F-868F-92ED4008D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5306" y="1477651"/>
            <a:ext cx="2929372" cy="2468207"/>
          </a:xfrm>
        </p:spPr>
        <p:txBody>
          <a:bodyPr vert="horz" lIns="228600" tIns="228600" rIns="228600" bIns="0" rtlCol="0" anchor="b">
            <a:normAutofit/>
          </a:bodyPr>
          <a:lstStyle/>
          <a:p>
            <a:pPr algn="l">
              <a:lnSpc>
                <a:spcPct val="80000"/>
              </a:lnSpc>
            </a:pPr>
            <a:r>
              <a:rPr lang="en-US" dirty="0">
                <a:solidFill>
                  <a:schemeClr val="tx2"/>
                </a:solidFill>
              </a:rPr>
              <a:t>Problem facing</a:t>
            </a:r>
            <a:br>
              <a:rPr lang="en-US" dirty="0">
                <a:solidFill>
                  <a:schemeClr val="tx2"/>
                </a:solidFill>
              </a:rPr>
            </a:br>
            <a:r>
              <a:rPr lang="en-US" dirty="0">
                <a:solidFill>
                  <a:schemeClr val="tx2"/>
                </a:solidFill>
              </a:rPr>
              <a:t>Bulgarian Tourism</a:t>
            </a:r>
          </a:p>
        </p:txBody>
      </p:sp>
      <p:sp>
        <p:nvSpPr>
          <p:cNvPr id="60" name="Freeform 22">
            <a:extLst>
              <a:ext uri="{FF2B5EF4-FFF2-40B4-BE49-F238E27FC236}">
                <a16:creationId xmlns:a16="http://schemas.microsoft.com/office/drawing/2014/main" id="{43280283-E04A-43CA-BFA1-F285486A2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2" name="Freeform 23">
            <a:extLst>
              <a:ext uri="{FF2B5EF4-FFF2-40B4-BE49-F238E27FC236}">
                <a16:creationId xmlns:a16="http://schemas.microsoft.com/office/drawing/2014/main" id="{38328CB6-0FC5-4AEA-BC7E-489267CB6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138AF5D2-3A9C-4E8F-B879-36865366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53B441-3FC4-2446-9B18-97E6607A0B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854" b="2"/>
          <a:stretch/>
        </p:blipFill>
        <p:spPr>
          <a:xfrm>
            <a:off x="932740" y="461405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33421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" name="Group 89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1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47" name="Group 110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3" name="Isosceles Triangle 112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4" name="Rectangle 113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48" name="Rectangle 115">
            <a:extLst>
              <a:ext uri="{FF2B5EF4-FFF2-40B4-BE49-F238E27FC236}">
                <a16:creationId xmlns:a16="http://schemas.microsoft.com/office/drawing/2014/main" id="{34DD805B-2A7B-4ADA-9C4D-E0C9F192D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9" name="Group 117">
            <a:extLst>
              <a:ext uri="{FF2B5EF4-FFF2-40B4-BE49-F238E27FC236}">
                <a16:creationId xmlns:a16="http://schemas.microsoft.com/office/drawing/2014/main" id="{C664A566-6D08-4E84-9708-4916A2001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9" name="Freeform 5">
              <a:extLst>
                <a:ext uri="{FF2B5EF4-FFF2-40B4-BE49-F238E27FC236}">
                  <a16:creationId xmlns:a16="http://schemas.microsoft.com/office/drawing/2014/main" id="{871B622B-6E58-4933-88EC-99F28705F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6">
              <a:extLst>
                <a:ext uri="{FF2B5EF4-FFF2-40B4-BE49-F238E27FC236}">
                  <a16:creationId xmlns:a16="http://schemas.microsoft.com/office/drawing/2014/main" id="{EE9A4681-AC1B-4ABC-9A1C-C7E7F08A0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7">
              <a:extLst>
                <a:ext uri="{FF2B5EF4-FFF2-40B4-BE49-F238E27FC236}">
                  <a16:creationId xmlns:a16="http://schemas.microsoft.com/office/drawing/2014/main" id="{F1EEAF4B-DA1A-4CC9-9CE4-587A9E2E1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8">
              <a:extLst>
                <a:ext uri="{FF2B5EF4-FFF2-40B4-BE49-F238E27FC236}">
                  <a16:creationId xmlns:a16="http://schemas.microsoft.com/office/drawing/2014/main" id="{4591EF24-12A6-499B-8074-7E3DFBE6E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9">
              <a:extLst>
                <a:ext uri="{FF2B5EF4-FFF2-40B4-BE49-F238E27FC236}">
                  <a16:creationId xmlns:a16="http://schemas.microsoft.com/office/drawing/2014/main" id="{66866784-2E4F-4C28-BE67-875B71B7C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10">
              <a:extLst>
                <a:ext uri="{FF2B5EF4-FFF2-40B4-BE49-F238E27FC236}">
                  <a16:creationId xmlns:a16="http://schemas.microsoft.com/office/drawing/2014/main" id="{752279D8-59CC-4821-B591-79994164F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11">
              <a:extLst>
                <a:ext uri="{FF2B5EF4-FFF2-40B4-BE49-F238E27FC236}">
                  <a16:creationId xmlns:a16="http://schemas.microsoft.com/office/drawing/2014/main" id="{FB4FBA9C-1D3E-4B35-8A79-25478153F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12">
              <a:extLst>
                <a:ext uri="{FF2B5EF4-FFF2-40B4-BE49-F238E27FC236}">
                  <a16:creationId xmlns:a16="http://schemas.microsoft.com/office/drawing/2014/main" id="{9428A193-740A-43D2-B875-80CB90AD9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13">
              <a:extLst>
                <a:ext uri="{FF2B5EF4-FFF2-40B4-BE49-F238E27FC236}">
                  <a16:creationId xmlns:a16="http://schemas.microsoft.com/office/drawing/2014/main" id="{92B2EFF8-5790-427A-ABED-1680FD133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14">
              <a:extLst>
                <a:ext uri="{FF2B5EF4-FFF2-40B4-BE49-F238E27FC236}">
                  <a16:creationId xmlns:a16="http://schemas.microsoft.com/office/drawing/2014/main" id="{782C5932-1596-43AA-BD7E-0F94FB8A9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15">
              <a:extLst>
                <a:ext uri="{FF2B5EF4-FFF2-40B4-BE49-F238E27FC236}">
                  <a16:creationId xmlns:a16="http://schemas.microsoft.com/office/drawing/2014/main" id="{EFC81310-1590-4DBE-BF0B-DADBCF9F8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16">
              <a:extLst>
                <a:ext uri="{FF2B5EF4-FFF2-40B4-BE49-F238E27FC236}">
                  <a16:creationId xmlns:a16="http://schemas.microsoft.com/office/drawing/2014/main" id="{968BA84E-DD0E-4FCD-8EDA-76DF8E09F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17">
              <a:extLst>
                <a:ext uri="{FF2B5EF4-FFF2-40B4-BE49-F238E27FC236}">
                  <a16:creationId xmlns:a16="http://schemas.microsoft.com/office/drawing/2014/main" id="{1D3D7541-A0D9-4993-B691-D2D5B8B3E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18">
              <a:extLst>
                <a:ext uri="{FF2B5EF4-FFF2-40B4-BE49-F238E27FC236}">
                  <a16:creationId xmlns:a16="http://schemas.microsoft.com/office/drawing/2014/main" id="{9FB31D01-8168-4494-8C2F-727E555A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19">
              <a:extLst>
                <a:ext uri="{FF2B5EF4-FFF2-40B4-BE49-F238E27FC236}">
                  <a16:creationId xmlns:a16="http://schemas.microsoft.com/office/drawing/2014/main" id="{8C455EEB-FD40-414D-A542-FB35DEB73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20">
              <a:extLst>
                <a:ext uri="{FF2B5EF4-FFF2-40B4-BE49-F238E27FC236}">
                  <a16:creationId xmlns:a16="http://schemas.microsoft.com/office/drawing/2014/main" id="{F08F1FC1-956F-4494-BAFD-D504E9307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21">
              <a:extLst>
                <a:ext uri="{FF2B5EF4-FFF2-40B4-BE49-F238E27FC236}">
                  <a16:creationId xmlns:a16="http://schemas.microsoft.com/office/drawing/2014/main" id="{BEEDE1AA-8DCD-43D3-BC15-574840314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22">
              <a:extLst>
                <a:ext uri="{FF2B5EF4-FFF2-40B4-BE49-F238E27FC236}">
                  <a16:creationId xmlns:a16="http://schemas.microsoft.com/office/drawing/2014/main" id="{E36CDA69-ED79-4DCF-9761-0B6134FA6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23">
              <a:extLst>
                <a:ext uri="{FF2B5EF4-FFF2-40B4-BE49-F238E27FC236}">
                  <a16:creationId xmlns:a16="http://schemas.microsoft.com/office/drawing/2014/main" id="{5F812C02-CFCB-47F4-B493-7753519FC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B83678BA-0A50-4D51-9E9E-08BB66F83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159" name="Rectangle 139">
              <a:extLst>
                <a:ext uri="{FF2B5EF4-FFF2-40B4-BE49-F238E27FC236}">
                  <a16:creationId xmlns:a16="http://schemas.microsoft.com/office/drawing/2014/main" id="{F1A8F65D-5E8F-4CA5-9240-1357120F9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1" name="Isosceles Triangle 39">
              <a:extLst>
                <a:ext uri="{FF2B5EF4-FFF2-40B4-BE49-F238E27FC236}">
                  <a16:creationId xmlns:a16="http://schemas.microsoft.com/office/drawing/2014/main" id="{2A4731E5-DE5F-4215-9525-99426B390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0" name="Rectangle 141">
              <a:extLst>
                <a:ext uri="{FF2B5EF4-FFF2-40B4-BE49-F238E27FC236}">
                  <a16:creationId xmlns:a16="http://schemas.microsoft.com/office/drawing/2014/main" id="{3478866D-C5E9-4968-BEF7-B1F030808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539869-E869-9447-8595-C70D750EE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415" y="2075504"/>
            <a:ext cx="3654569" cy="2042725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400"/>
              <a:t>Corruption </a:t>
            </a:r>
          </a:p>
        </p:txBody>
      </p:sp>
      <p:sp>
        <p:nvSpPr>
          <p:cNvPr id="161" name="Rectangle 143">
            <a:extLst>
              <a:ext uri="{FF2B5EF4-FFF2-40B4-BE49-F238E27FC236}">
                <a16:creationId xmlns:a16="http://schemas.microsoft.com/office/drawing/2014/main" id="{9BF6EDB4-B4ED-4900-9E38-A7AE0EEEEA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0150" y="-6706"/>
            <a:ext cx="6751849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DCF8F81-4F27-184C-BF3C-2C6C24E679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7262" y="1520972"/>
            <a:ext cx="6120318" cy="3825199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128415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E2A17-8E1B-4F4C-A46F-E32B3FB08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864" y="1706880"/>
            <a:ext cx="3657600" cy="521001"/>
          </a:xfrm>
        </p:spPr>
        <p:txBody>
          <a:bodyPr>
            <a:noAutofit/>
          </a:bodyPr>
          <a:lstStyle/>
          <a:p>
            <a:r>
              <a:rPr lang="en-US" sz="3200" dirty="0"/>
              <a:t>Wage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535AB3-E9BB-8B44-A96E-84127ED09E6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5431911"/>
            <a:ext cx="12192000" cy="1426089"/>
          </a:xfrm>
          <a:prstGeom prst="rect">
            <a:avLst/>
          </a:prstGeom>
        </p:spPr>
      </p:pic>
      <p:pic>
        <p:nvPicPr>
          <p:cNvPr id="2050" name="Picture 2" descr="Does a Falling Unemployment Rate Imply Rising Wages?">
            <a:extLst>
              <a:ext uri="{FF2B5EF4-FFF2-40B4-BE49-F238E27FC236}">
                <a16:creationId xmlns:a16="http://schemas.microsoft.com/office/drawing/2014/main" id="{AF3B3A86-EEED-2B43-8051-BF3546522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64" y="2227881"/>
            <a:ext cx="3657600" cy="2923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926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9A517D76-CE12-47A5-BD95-9A8F05070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A2F2F994-D93C-4552-B9AD-DA9E8C94B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6">
              <a:extLst>
                <a:ext uri="{FF2B5EF4-FFF2-40B4-BE49-F238E27FC236}">
                  <a16:creationId xmlns:a16="http://schemas.microsoft.com/office/drawing/2014/main" id="{502B8064-B713-4DB8-AC36-3E576B348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1D700A84-AE55-4EDE-A656-62806F504E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E04FC3D0-B839-4900-B5C8-86C794457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731A8D63-72B9-496F-BB43-DDD90FC7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5B167ED7-B36F-4DDE-B273-7A309BD0F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1178D32B-E32A-4691-84EB-5FE693D3B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AB800FF0-63F8-4B30-96F4-E9601D02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A4616F81-02F6-4A18-949C-FB6CBA200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31D2123-B363-42F3-8A04-43048C7BA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C60973D3-0B9D-465C-8FD3-266BBA49E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C6655AC3-A1D6-4A0B-861F-F94CB5F0D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E8850C4A-AFA5-499E-8E1C-176A59C88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8C06F8D4-97B5-4836-AD19-2151421B0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89A2942D-1C1B-4AFF-9818-DA7B73EA4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2B61C5D3-5852-403F-B4BA-A64B93312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EF62A1A7-26C1-4804-93CB-A07F356CA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490A1082-3E3A-4C61-9613-910BB024A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5F452D69-A1DB-4A06-B933-896AED86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2" name="Group 91">
            <a:extLst>
              <a:ext uri="{FF2B5EF4-FFF2-40B4-BE49-F238E27FC236}">
                <a16:creationId xmlns:a16="http://schemas.microsoft.com/office/drawing/2014/main" id="{445D6626-A6F2-4475-922C-BE42D3365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0ECFEB13-5D98-43DB-8DFF-78327AE13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4" name="Isosceles Triangle 93">
              <a:extLst>
                <a:ext uri="{FF2B5EF4-FFF2-40B4-BE49-F238E27FC236}">
                  <a16:creationId xmlns:a16="http://schemas.microsoft.com/office/drawing/2014/main" id="{29DA4AFD-8D10-4660-A842-40F4D1434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F2DBAFF0-48F5-43BB-87C6-CE56A16B6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970A98CA-71CF-41CD-937B-850795886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6F326EE7-A508-4EF7-AFBF-63D7A596E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0" name="Freeform 5">
              <a:extLst>
                <a:ext uri="{FF2B5EF4-FFF2-40B4-BE49-F238E27FC236}">
                  <a16:creationId xmlns:a16="http://schemas.microsoft.com/office/drawing/2014/main" id="{E5D2B1BD-1F12-4523-A9CC-D3186D542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6">
              <a:extLst>
                <a:ext uri="{FF2B5EF4-FFF2-40B4-BE49-F238E27FC236}">
                  <a16:creationId xmlns:a16="http://schemas.microsoft.com/office/drawing/2014/main" id="{741741D2-ED67-4813-83F3-5EB418BB6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7">
              <a:extLst>
                <a:ext uri="{FF2B5EF4-FFF2-40B4-BE49-F238E27FC236}">
                  <a16:creationId xmlns:a16="http://schemas.microsoft.com/office/drawing/2014/main" id="{FF2A87CA-AEEF-44CB-AE35-AA98FE9B4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8">
              <a:extLst>
                <a:ext uri="{FF2B5EF4-FFF2-40B4-BE49-F238E27FC236}">
                  <a16:creationId xmlns:a16="http://schemas.microsoft.com/office/drawing/2014/main" id="{651423C2-A694-4809-8972-E7C432E60E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9">
              <a:extLst>
                <a:ext uri="{FF2B5EF4-FFF2-40B4-BE49-F238E27FC236}">
                  <a16:creationId xmlns:a16="http://schemas.microsoft.com/office/drawing/2014/main" id="{B49B31D5-A22A-4C8A-8516-3DEEFAF46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10">
              <a:extLst>
                <a:ext uri="{FF2B5EF4-FFF2-40B4-BE49-F238E27FC236}">
                  <a16:creationId xmlns:a16="http://schemas.microsoft.com/office/drawing/2014/main" id="{177DF76B-4383-4F06-8125-43E9162D27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11">
              <a:extLst>
                <a:ext uri="{FF2B5EF4-FFF2-40B4-BE49-F238E27FC236}">
                  <a16:creationId xmlns:a16="http://schemas.microsoft.com/office/drawing/2014/main" id="{1F488673-3613-4D34-BF97-A4B6ADA6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12">
              <a:extLst>
                <a:ext uri="{FF2B5EF4-FFF2-40B4-BE49-F238E27FC236}">
                  <a16:creationId xmlns:a16="http://schemas.microsoft.com/office/drawing/2014/main" id="{26877494-71D4-4879-8E63-55A8239AB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13">
              <a:extLst>
                <a:ext uri="{FF2B5EF4-FFF2-40B4-BE49-F238E27FC236}">
                  <a16:creationId xmlns:a16="http://schemas.microsoft.com/office/drawing/2014/main" id="{8DC06A40-DE2B-41AF-A528-2E900DD56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14">
              <a:extLst>
                <a:ext uri="{FF2B5EF4-FFF2-40B4-BE49-F238E27FC236}">
                  <a16:creationId xmlns:a16="http://schemas.microsoft.com/office/drawing/2014/main" id="{768B663C-FBC1-4556-9328-EAF4995DC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5">
              <a:extLst>
                <a:ext uri="{FF2B5EF4-FFF2-40B4-BE49-F238E27FC236}">
                  <a16:creationId xmlns:a16="http://schemas.microsoft.com/office/drawing/2014/main" id="{2BD7EBB2-5F33-4651-9A8D-22BB0EFEC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6">
              <a:extLst>
                <a:ext uri="{FF2B5EF4-FFF2-40B4-BE49-F238E27FC236}">
                  <a16:creationId xmlns:a16="http://schemas.microsoft.com/office/drawing/2014/main" id="{515B1D80-2CCA-480A-9E73-5AE4D385D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17">
              <a:extLst>
                <a:ext uri="{FF2B5EF4-FFF2-40B4-BE49-F238E27FC236}">
                  <a16:creationId xmlns:a16="http://schemas.microsoft.com/office/drawing/2014/main" id="{FDBE8DEF-819D-4AA7-8815-52EB22ACF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18">
              <a:extLst>
                <a:ext uri="{FF2B5EF4-FFF2-40B4-BE49-F238E27FC236}">
                  <a16:creationId xmlns:a16="http://schemas.microsoft.com/office/drawing/2014/main" id="{AE90681D-42FE-4C0F-80CA-EA05785E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19">
              <a:extLst>
                <a:ext uri="{FF2B5EF4-FFF2-40B4-BE49-F238E27FC236}">
                  <a16:creationId xmlns:a16="http://schemas.microsoft.com/office/drawing/2014/main" id="{FA86AD07-319B-411F-AC45-AA52F8D3C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20">
              <a:extLst>
                <a:ext uri="{FF2B5EF4-FFF2-40B4-BE49-F238E27FC236}">
                  <a16:creationId xmlns:a16="http://schemas.microsoft.com/office/drawing/2014/main" id="{C859D20C-F34C-48EB-BE36-9CEE77C2C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21">
              <a:extLst>
                <a:ext uri="{FF2B5EF4-FFF2-40B4-BE49-F238E27FC236}">
                  <a16:creationId xmlns:a16="http://schemas.microsoft.com/office/drawing/2014/main" id="{E65C4ECC-A417-4C0C-B0DA-45536454B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CC6F4AC2-FAA9-45AD-A4BC-8237BCE70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23">
              <a:extLst>
                <a:ext uri="{FF2B5EF4-FFF2-40B4-BE49-F238E27FC236}">
                  <a16:creationId xmlns:a16="http://schemas.microsoft.com/office/drawing/2014/main" id="{4A9DE6F0-4620-4084-B281-FE044DB2C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20" name="Rectangle 119">
            <a:extLst>
              <a:ext uri="{FF2B5EF4-FFF2-40B4-BE49-F238E27FC236}">
                <a16:creationId xmlns:a16="http://schemas.microsoft.com/office/drawing/2014/main" id="{57FEE73E-FB69-4E9E-BF08-78CA18862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39" y="0"/>
            <a:ext cx="12191695" cy="419792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EBACF01-BDCE-544A-A758-BD6BE2A685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960" y="215614"/>
            <a:ext cx="6720416" cy="3780231"/>
          </a:xfrm>
          <a:prstGeom prst="rect">
            <a:avLst/>
          </a:prstGeom>
          <a:noFill/>
          <a:ln w="127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Content Placeholder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32B6685D-2282-5E44-B059-B8A7E277353E}"/>
              </a:ext>
            </a:extLst>
          </p:cNvPr>
          <p:cNvPicPr>
            <a:picLocks/>
          </p:cNvPicPr>
          <p:nvPr/>
        </p:nvPicPr>
        <p:blipFill rotWithShape="1">
          <a:blip r:embed="rId3"/>
          <a:srcRect r="8842"/>
          <a:stretch/>
        </p:blipFill>
        <p:spPr>
          <a:xfrm>
            <a:off x="7753083" y="80815"/>
            <a:ext cx="2734594" cy="4040190"/>
          </a:xfrm>
          <a:prstGeom prst="rect">
            <a:avLst/>
          </a:prstGeom>
          <a:ln w="12700">
            <a:noFill/>
          </a:ln>
        </p:spPr>
      </p:pic>
      <p:grpSp>
        <p:nvGrpSpPr>
          <p:cNvPr id="122" name="Group 121">
            <a:extLst>
              <a:ext uri="{FF2B5EF4-FFF2-40B4-BE49-F238E27FC236}">
                <a16:creationId xmlns:a16="http://schemas.microsoft.com/office/drawing/2014/main" id="{9D45FA45-1472-4C71-BA56-6BFB628AD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4206292"/>
            <a:ext cx="12192755" cy="1771275"/>
            <a:chOff x="1" y="3893141"/>
            <a:chExt cx="12192755" cy="1771275"/>
          </a:xfrm>
        </p:grpSpPr>
        <p:sp>
          <p:nvSpPr>
            <p:cNvPr id="123" name="Isosceles Triangle 39">
              <a:extLst>
                <a:ext uri="{FF2B5EF4-FFF2-40B4-BE49-F238E27FC236}">
                  <a16:creationId xmlns:a16="http://schemas.microsoft.com/office/drawing/2014/main" id="{72B03240-6F06-45A1-9634-C4D45839D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43366D9C-D995-48FE-B2BD-ECE2EE2A4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3893141"/>
              <a:ext cx="12192755" cy="14202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C146BE-80DB-C346-B5BE-D8166A3A1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982" y="4293388"/>
            <a:ext cx="8833655" cy="727748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700"/>
              <a:t>Statistic</a:t>
            </a:r>
          </a:p>
        </p:txBody>
      </p:sp>
    </p:spTree>
    <p:extLst>
      <p:ext uri="{BB962C8B-B14F-4D97-AF65-F5344CB8AC3E}">
        <p14:creationId xmlns:p14="http://schemas.microsoft.com/office/powerpoint/2010/main" val="3412795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Group 68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0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20" name="Group 89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91" name="Rectangle 90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3" name="Rectangle 92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122" name="Rectangle 94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Freeform 5">
            <a:extLst>
              <a:ext uri="{FF2B5EF4-FFF2-40B4-BE49-F238E27FC236}">
                <a16:creationId xmlns:a16="http://schemas.microsoft.com/office/drawing/2014/main" id="{B54A4D14-513F-4121-92D3-5CCB4689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6">
            <a:extLst>
              <a:ext uri="{FF2B5EF4-FFF2-40B4-BE49-F238E27FC236}">
                <a16:creationId xmlns:a16="http://schemas.microsoft.com/office/drawing/2014/main" id="{6C3411F1-AD17-499D-AFEF-2F300F6DF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7">
            <a:extLst>
              <a:ext uri="{FF2B5EF4-FFF2-40B4-BE49-F238E27FC236}">
                <a16:creationId xmlns:a16="http://schemas.microsoft.com/office/drawing/2014/main" id="{60BF2CBE-B1E9-4C42-89DC-C35E4E651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8">
            <a:extLst>
              <a:ext uri="{FF2B5EF4-FFF2-40B4-BE49-F238E27FC236}">
                <a16:creationId xmlns:a16="http://schemas.microsoft.com/office/drawing/2014/main" id="{72C95A87-DCDB-41C4-B774-744B3ECBE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">
            <a:extLst>
              <a:ext uri="{FF2B5EF4-FFF2-40B4-BE49-F238E27FC236}">
                <a16:creationId xmlns:a16="http://schemas.microsoft.com/office/drawing/2014/main" id="{BCB97515-32FF-43A6-A51C-B140193AB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0">
            <a:extLst>
              <a:ext uri="{FF2B5EF4-FFF2-40B4-BE49-F238E27FC236}">
                <a16:creationId xmlns:a16="http://schemas.microsoft.com/office/drawing/2014/main" id="{9C6379D3-7045-4B76-9409-6D23D753D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2">
            <a:extLst>
              <a:ext uri="{FF2B5EF4-FFF2-40B4-BE49-F238E27FC236}">
                <a16:creationId xmlns:a16="http://schemas.microsoft.com/office/drawing/2014/main" id="{61B1C1DE-4201-4989-BE65-41ADC2472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4">
            <a:extLst>
              <a:ext uri="{FF2B5EF4-FFF2-40B4-BE49-F238E27FC236}">
                <a16:creationId xmlns:a16="http://schemas.microsoft.com/office/drawing/2014/main" id="{806398CC-D327-4E06-838C-31119BD56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16">
            <a:extLst>
              <a:ext uri="{FF2B5EF4-FFF2-40B4-BE49-F238E27FC236}">
                <a16:creationId xmlns:a16="http://schemas.microsoft.com/office/drawing/2014/main" id="{70A741CC-E736-448A-A94E-5C8BB9711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11">
            <a:extLst>
              <a:ext uri="{FF2B5EF4-FFF2-40B4-BE49-F238E27FC236}">
                <a16:creationId xmlns:a16="http://schemas.microsoft.com/office/drawing/2014/main" id="{7C324CDD-B30F-47DD-8627-E2171D5E8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21">
            <a:extLst>
              <a:ext uri="{FF2B5EF4-FFF2-40B4-BE49-F238E27FC236}">
                <a16:creationId xmlns:a16="http://schemas.microsoft.com/office/drawing/2014/main" id="{79C8D19E-E3D6-45A6-BCA2-5918A37D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3D9847-1CAE-6949-A763-2323BABA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5306" y="1477651"/>
            <a:ext cx="2929372" cy="2468207"/>
          </a:xfrm>
        </p:spPr>
        <p:txBody>
          <a:bodyPr vert="horz" lIns="228600" tIns="228600" rIns="228600" bIns="0" rtlCol="0" anchor="b">
            <a:normAutofit/>
          </a:bodyPr>
          <a:lstStyle/>
          <a:p>
            <a:pPr algn="l">
              <a:lnSpc>
                <a:spcPct val="80000"/>
              </a:lnSpc>
            </a:pPr>
            <a:r>
              <a:rPr lang="en-US" sz="3400">
                <a:solidFill>
                  <a:schemeClr val="tx2"/>
                </a:solidFill>
              </a:rPr>
              <a:t>Increasing the price and make it impossible for normal Bulgarians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D1A05-3823-7B45-BD1C-681E926B0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9725" y="4073959"/>
            <a:ext cx="2951163" cy="1306389"/>
          </a:xfrm>
        </p:spPr>
        <p:txBody>
          <a:bodyPr vert="horz" lIns="91440" tIns="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>
                <a:solidFill>
                  <a:schemeClr val="tx2"/>
                </a:solidFill>
              </a:rPr>
              <a:t>Solution </a:t>
            </a:r>
          </a:p>
        </p:txBody>
      </p:sp>
      <p:sp>
        <p:nvSpPr>
          <p:cNvPr id="119" name="Freeform 22">
            <a:extLst>
              <a:ext uri="{FF2B5EF4-FFF2-40B4-BE49-F238E27FC236}">
                <a16:creationId xmlns:a16="http://schemas.microsoft.com/office/drawing/2014/main" id="{43280283-E04A-43CA-BFA1-F285486A2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23">
            <a:extLst>
              <a:ext uri="{FF2B5EF4-FFF2-40B4-BE49-F238E27FC236}">
                <a16:creationId xmlns:a16="http://schemas.microsoft.com/office/drawing/2014/main" id="{38328CB6-0FC5-4AEA-BC7E-489267CB6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: Shape 122">
            <a:extLst>
              <a:ext uri="{FF2B5EF4-FFF2-40B4-BE49-F238E27FC236}">
                <a16:creationId xmlns:a16="http://schemas.microsoft.com/office/drawing/2014/main" id="{138AF5D2-3A9C-4E8F-B879-36865366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F36323-9D88-ED4E-9714-A89BE7EAAA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7" r="3" b="2"/>
          <a:stretch/>
        </p:blipFill>
        <p:spPr>
          <a:xfrm>
            <a:off x="932740" y="461405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94574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465DDECC-A11E-434E-87B2-8997CD38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B54A4D14-513F-4121-92D3-5CCB46896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6">
              <a:extLst>
                <a:ext uri="{FF2B5EF4-FFF2-40B4-BE49-F238E27FC236}">
                  <a16:creationId xmlns:a16="http://schemas.microsoft.com/office/drawing/2014/main" id="{6C3411F1-AD17-499D-AFEF-2F300F6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7">
              <a:extLst>
                <a:ext uri="{FF2B5EF4-FFF2-40B4-BE49-F238E27FC236}">
                  <a16:creationId xmlns:a16="http://schemas.microsoft.com/office/drawing/2014/main" id="{60BF2CBE-B1E9-4C42-89DC-C35E4E65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">
              <a:extLst>
                <a:ext uri="{FF2B5EF4-FFF2-40B4-BE49-F238E27FC236}">
                  <a16:creationId xmlns:a16="http://schemas.microsoft.com/office/drawing/2014/main" id="{72C95A87-DCDB-41C4-B774-744B3ECBE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BCB97515-32FF-43A6-A51C-B140193AB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9C6379D3-7045-4B76-9409-6D23D753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7C324CDD-B30F-47DD-8627-E2171D5E8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61B1C1DE-4201-4989-BE65-41ADC247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0A9092BE-A36C-4833-8E71-2850F4AF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806398CC-D327-4E06-838C-31119BD56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1E3F0C5B-76A9-4A8F-A1CB-35C0DE83A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70A741CC-E736-448A-A94E-5C8BB9711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202722D1-549B-407E-BF75-2A1E8DB5B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5CA8D742-18BD-41B5-9C00-FCFFAED25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8BF81081-4C33-488E-A37E-B95567D0B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462F0DE0-CEBA-420B-8032-FB60893B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79C8D19E-E3D6-45A6-BCA2-5918A37D7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43280283-E04A-43CA-BFA1-F285486A2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23">
              <a:extLst>
                <a:ext uri="{FF2B5EF4-FFF2-40B4-BE49-F238E27FC236}">
                  <a16:creationId xmlns:a16="http://schemas.microsoft.com/office/drawing/2014/main" id="{38328CB6-0FC5-4AEA-BC7E-489267CB6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16859B-A69D-A446-BFC3-196491426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793" y="4614902"/>
            <a:ext cx="8081960" cy="943954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>
                <a:solidFill>
                  <a:schemeClr val="tx2"/>
                </a:solidFill>
              </a:rPr>
              <a:t>Thank you !</a:t>
            </a:r>
          </a:p>
        </p:txBody>
      </p:sp>
      <p:sp>
        <p:nvSpPr>
          <p:cNvPr id="59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4386808"/>
            <a:ext cx="407233" cy="35106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6E168E2-3256-43A5-9298-9E5A6AE8F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2847" y="954593"/>
            <a:ext cx="6086306" cy="343221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0C5CB5C3-5D68-484F-A50E-60419B34DC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46092" y="1120792"/>
            <a:ext cx="3099816" cy="3099816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258250731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</Words>
  <Application>Microsoft Macintosh PowerPoint</Application>
  <PresentationFormat>Widescreen</PresentationFormat>
  <Paragraphs>10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 Light</vt:lpstr>
      <vt:lpstr>Rockwell</vt:lpstr>
      <vt:lpstr>Wingdings</vt:lpstr>
      <vt:lpstr>Atlas</vt:lpstr>
      <vt:lpstr> BA Hons International Hotel Management. Contemporary Themes in the Hotel and Hospitality Sector   “Prepare and Present a Research Paper at the Hospitality Conference organised by yourselves”   Module code: M6X01931 Lecturer: Dale Clarke     Volen Duz     </vt:lpstr>
      <vt:lpstr>Allepu Beach </vt:lpstr>
      <vt:lpstr>Problem facing Bulgarian Tourism</vt:lpstr>
      <vt:lpstr>Corruption </vt:lpstr>
      <vt:lpstr>Wage</vt:lpstr>
      <vt:lpstr>Statistic</vt:lpstr>
      <vt:lpstr>Increasing the price and make it impossible for normal Bulgarians </vt:lpstr>
      <vt:lpstr>Thank you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BA Hons International Hotel Management. Contemporary Themes in the Hotel and Hospitality Sector   “Prepare and Present a Research Paper at the Hospitality Conference organised by yourselves”   Module code: M6X01931 Lecturer: Dale Clarke     Volen Duz     </dc:title>
  <dc:creator>Volen Duz (1815121)</dc:creator>
  <cp:lastModifiedBy>Volen Duz (1815121)</cp:lastModifiedBy>
  <cp:revision>1</cp:revision>
  <dcterms:created xsi:type="dcterms:W3CDTF">2020-08-03T12:14:12Z</dcterms:created>
  <dcterms:modified xsi:type="dcterms:W3CDTF">2020-08-03T12:14:54Z</dcterms:modified>
</cp:coreProperties>
</file>