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9" r:id="rId2"/>
    <p:sldId id="260" r:id="rId3"/>
    <p:sldId id="267" r:id="rId4"/>
    <p:sldId id="272" r:id="rId5"/>
    <p:sldId id="261" r:id="rId6"/>
    <p:sldId id="262" r:id="rId7"/>
    <p:sldId id="257" r:id="rId8"/>
    <p:sldId id="274" r:id="rId9"/>
    <p:sldId id="271" r:id="rId10"/>
    <p:sldId id="270" r:id="rId11"/>
    <p:sldId id="268" r:id="rId12"/>
    <p:sldId id="273" r:id="rId13"/>
    <p:sldId id="269" r:id="rId14"/>
    <p:sldId id="256" r:id="rId15"/>
    <p:sldId id="275" r:id="rId16"/>
    <p:sldId id="263" r:id="rId17"/>
    <p:sldId id="258" r:id="rId18"/>
    <p:sldId id="266" r:id="rId19"/>
    <p:sldId id="265" r:id="rId20"/>
    <p:sldId id="276"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2880" userDrawn="1">
          <p15:clr>
            <a:srgbClr val="A4A3A4"/>
          </p15:clr>
        </p15:guide>
        <p15:guide id="2" orient="horz" pos="2160">
          <p15:clr>
            <a:srgbClr val="A4A3A4"/>
          </p15:clr>
        </p15:guide>
        <p15:guide id="3" pos="2980" userDrawn="1">
          <p15:clr>
            <a:srgbClr val="A4A3A4"/>
          </p15:clr>
        </p15:guide>
        <p15:guide id="4" pos="3061" userDrawn="1">
          <p15:clr>
            <a:srgbClr val="A4A3A4"/>
          </p15:clr>
        </p15:guide>
        <p15:guide id="5" orient="horz" pos="226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055" autoAdjust="0"/>
    <p:restoredTop sz="94660"/>
  </p:normalViewPr>
  <p:slideViewPr>
    <p:cSldViewPr snapToGrid="0">
      <p:cViewPr varScale="1">
        <p:scale>
          <a:sx n="115" d="100"/>
          <a:sy n="115" d="100"/>
        </p:scale>
        <p:origin x="1182" y="108"/>
      </p:cViewPr>
      <p:guideLst>
        <p:guide pos="2880"/>
        <p:guide orient="horz" pos="2160"/>
        <p:guide pos="2980"/>
        <p:guide pos="3061"/>
        <p:guide orient="horz" pos="22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28265B-0A6E-4266-A0BF-488F72277403}" type="datetimeFigureOut">
              <a:rPr lang="en-GB" smtClean="0"/>
              <a:t>03/06/2019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3A0478-2EE5-42FB-AC30-49FDD89F304E}" type="slidenum">
              <a:rPr lang="en-GB" smtClean="0"/>
              <a:t>‹#›</a:t>
            </a:fld>
            <a:endParaRPr lang="en-GB"/>
          </a:p>
        </p:txBody>
      </p:sp>
    </p:spTree>
    <p:extLst>
      <p:ext uri="{BB962C8B-B14F-4D97-AF65-F5344CB8AC3E}">
        <p14:creationId xmlns:p14="http://schemas.microsoft.com/office/powerpoint/2010/main" val="7934436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EC8AEB-14FA-40D7-AC83-2ED7C4C56E7A}" type="datetimeFigureOut">
              <a:rPr lang="en-GB" smtClean="0"/>
              <a:t>03/06/2019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5AECA5-B30E-4CC3-AB12-7BDAF8CB425F}" type="slidenum">
              <a:rPr lang="en-GB" smtClean="0"/>
              <a:t>‹#›</a:t>
            </a:fld>
            <a:endParaRPr lang="en-GB"/>
          </a:p>
        </p:txBody>
      </p:sp>
    </p:spTree>
    <p:extLst>
      <p:ext uri="{BB962C8B-B14F-4D97-AF65-F5344CB8AC3E}">
        <p14:creationId xmlns:p14="http://schemas.microsoft.com/office/powerpoint/2010/main" val="4197720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EC8AEB-14FA-40D7-AC83-2ED7C4C56E7A}" type="datetimeFigureOut">
              <a:rPr lang="en-GB" smtClean="0"/>
              <a:t>03/06/2019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5AECA5-B30E-4CC3-AB12-7BDAF8CB425F}" type="slidenum">
              <a:rPr lang="en-GB" smtClean="0"/>
              <a:t>‹#›</a:t>
            </a:fld>
            <a:endParaRPr lang="en-GB"/>
          </a:p>
        </p:txBody>
      </p:sp>
    </p:spTree>
    <p:extLst>
      <p:ext uri="{BB962C8B-B14F-4D97-AF65-F5344CB8AC3E}">
        <p14:creationId xmlns:p14="http://schemas.microsoft.com/office/powerpoint/2010/main" val="797473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EC8AEB-14FA-40D7-AC83-2ED7C4C56E7A}" type="datetimeFigureOut">
              <a:rPr lang="en-GB" smtClean="0"/>
              <a:t>03/06/2019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5AECA5-B30E-4CC3-AB12-7BDAF8CB425F}" type="slidenum">
              <a:rPr lang="en-GB" smtClean="0"/>
              <a:t>‹#›</a:t>
            </a:fld>
            <a:endParaRPr lang="en-GB"/>
          </a:p>
        </p:txBody>
      </p:sp>
    </p:spTree>
    <p:extLst>
      <p:ext uri="{BB962C8B-B14F-4D97-AF65-F5344CB8AC3E}">
        <p14:creationId xmlns:p14="http://schemas.microsoft.com/office/powerpoint/2010/main" val="3279222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EC8AEB-14FA-40D7-AC83-2ED7C4C56E7A}" type="datetimeFigureOut">
              <a:rPr lang="en-GB" smtClean="0"/>
              <a:t>03/06/2019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5AECA5-B30E-4CC3-AB12-7BDAF8CB425F}" type="slidenum">
              <a:rPr lang="en-GB" smtClean="0"/>
              <a:t>‹#›</a:t>
            </a:fld>
            <a:endParaRPr lang="en-GB"/>
          </a:p>
        </p:txBody>
      </p:sp>
    </p:spTree>
    <p:extLst>
      <p:ext uri="{BB962C8B-B14F-4D97-AF65-F5344CB8AC3E}">
        <p14:creationId xmlns:p14="http://schemas.microsoft.com/office/powerpoint/2010/main" val="2581507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EC8AEB-14FA-40D7-AC83-2ED7C4C56E7A}" type="datetimeFigureOut">
              <a:rPr lang="en-GB" smtClean="0"/>
              <a:t>03/06/2019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5AECA5-B30E-4CC3-AB12-7BDAF8CB425F}" type="slidenum">
              <a:rPr lang="en-GB" smtClean="0"/>
              <a:t>‹#›</a:t>
            </a:fld>
            <a:endParaRPr lang="en-GB"/>
          </a:p>
        </p:txBody>
      </p:sp>
    </p:spTree>
    <p:extLst>
      <p:ext uri="{BB962C8B-B14F-4D97-AF65-F5344CB8AC3E}">
        <p14:creationId xmlns:p14="http://schemas.microsoft.com/office/powerpoint/2010/main" val="3289458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EC8AEB-14FA-40D7-AC83-2ED7C4C56E7A}" type="datetimeFigureOut">
              <a:rPr lang="en-GB" smtClean="0"/>
              <a:t>03/06/2019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5AECA5-B30E-4CC3-AB12-7BDAF8CB425F}" type="slidenum">
              <a:rPr lang="en-GB" smtClean="0"/>
              <a:t>‹#›</a:t>
            </a:fld>
            <a:endParaRPr lang="en-GB"/>
          </a:p>
        </p:txBody>
      </p:sp>
    </p:spTree>
    <p:extLst>
      <p:ext uri="{BB962C8B-B14F-4D97-AF65-F5344CB8AC3E}">
        <p14:creationId xmlns:p14="http://schemas.microsoft.com/office/powerpoint/2010/main" val="1563102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EC8AEB-14FA-40D7-AC83-2ED7C4C56E7A}" type="datetimeFigureOut">
              <a:rPr lang="en-GB" smtClean="0"/>
              <a:t>03/06/2019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65AECA5-B30E-4CC3-AB12-7BDAF8CB425F}" type="slidenum">
              <a:rPr lang="en-GB" smtClean="0"/>
              <a:t>‹#›</a:t>
            </a:fld>
            <a:endParaRPr lang="en-GB"/>
          </a:p>
        </p:txBody>
      </p:sp>
    </p:spTree>
    <p:extLst>
      <p:ext uri="{BB962C8B-B14F-4D97-AF65-F5344CB8AC3E}">
        <p14:creationId xmlns:p14="http://schemas.microsoft.com/office/powerpoint/2010/main" val="426502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CEC8AEB-14FA-40D7-AC83-2ED7C4C56E7A}" type="datetimeFigureOut">
              <a:rPr lang="en-GB" smtClean="0"/>
              <a:t>03/06/2019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5AECA5-B30E-4CC3-AB12-7BDAF8CB425F}" type="slidenum">
              <a:rPr lang="en-GB" smtClean="0"/>
              <a:t>‹#›</a:t>
            </a:fld>
            <a:endParaRPr lang="en-GB"/>
          </a:p>
        </p:txBody>
      </p:sp>
    </p:spTree>
    <p:extLst>
      <p:ext uri="{BB962C8B-B14F-4D97-AF65-F5344CB8AC3E}">
        <p14:creationId xmlns:p14="http://schemas.microsoft.com/office/powerpoint/2010/main" val="2849518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CEC8AEB-14FA-40D7-AC83-2ED7C4C56E7A}" type="datetimeFigureOut">
              <a:rPr lang="en-GB" smtClean="0"/>
              <a:t>03/06/2019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5AECA5-B30E-4CC3-AB12-7BDAF8CB425F}" type="slidenum">
              <a:rPr lang="en-GB" smtClean="0"/>
              <a:t>‹#›</a:t>
            </a:fld>
            <a:endParaRPr lang="en-GB"/>
          </a:p>
        </p:txBody>
      </p:sp>
    </p:spTree>
    <p:extLst>
      <p:ext uri="{BB962C8B-B14F-4D97-AF65-F5344CB8AC3E}">
        <p14:creationId xmlns:p14="http://schemas.microsoft.com/office/powerpoint/2010/main" val="1348220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EC8AEB-14FA-40D7-AC83-2ED7C4C56E7A}" type="datetimeFigureOut">
              <a:rPr lang="en-GB" smtClean="0"/>
              <a:t>03/06/2019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5AECA5-B30E-4CC3-AB12-7BDAF8CB425F}" type="slidenum">
              <a:rPr lang="en-GB" smtClean="0"/>
              <a:t>‹#›</a:t>
            </a:fld>
            <a:endParaRPr lang="en-GB"/>
          </a:p>
        </p:txBody>
      </p:sp>
    </p:spTree>
    <p:extLst>
      <p:ext uri="{BB962C8B-B14F-4D97-AF65-F5344CB8AC3E}">
        <p14:creationId xmlns:p14="http://schemas.microsoft.com/office/powerpoint/2010/main" val="2384870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EC8AEB-14FA-40D7-AC83-2ED7C4C56E7A}" type="datetimeFigureOut">
              <a:rPr lang="en-GB" smtClean="0"/>
              <a:t>03/06/2019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5AECA5-B30E-4CC3-AB12-7BDAF8CB425F}" type="slidenum">
              <a:rPr lang="en-GB" smtClean="0"/>
              <a:t>‹#›</a:t>
            </a:fld>
            <a:endParaRPr lang="en-GB"/>
          </a:p>
        </p:txBody>
      </p:sp>
    </p:spTree>
    <p:extLst>
      <p:ext uri="{BB962C8B-B14F-4D97-AF65-F5344CB8AC3E}">
        <p14:creationId xmlns:p14="http://schemas.microsoft.com/office/powerpoint/2010/main" val="3205480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EC8AEB-14FA-40D7-AC83-2ED7C4C56E7A}" type="datetimeFigureOut">
              <a:rPr lang="en-GB" smtClean="0"/>
              <a:t>03/06/2019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5AECA5-B30E-4CC3-AB12-7BDAF8CB425F}" type="slidenum">
              <a:rPr lang="en-GB" smtClean="0"/>
              <a:t>‹#›</a:t>
            </a:fld>
            <a:endParaRPr lang="en-GB"/>
          </a:p>
        </p:txBody>
      </p:sp>
    </p:spTree>
    <p:extLst>
      <p:ext uri="{BB962C8B-B14F-4D97-AF65-F5344CB8AC3E}">
        <p14:creationId xmlns:p14="http://schemas.microsoft.com/office/powerpoint/2010/main" val="36189728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https://www.pinterest.co.uk/pin/244461086001682168/" TargetMode="Externa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www.google.com/maps/d/viewer?mid=1UK9xOP9znpisifTmgZXNGTysC5kWNlLy&amp;ll=35.460143297264985%2C22.014932199999975&amp;z=4" TargetMode="External"/><Relationship Id="rId1" Type="http://schemas.openxmlformats.org/officeDocument/2006/relationships/slideLayout" Target="../slideLayouts/slideLayout2.xml"/><Relationship Id="rId6" Type="http://schemas.openxmlformats.org/officeDocument/2006/relationships/hyperlink" Target="https://fanack.com/yemen/geography/" TargetMode="External"/><Relationship Id="rId5" Type="http://schemas.openxmlformats.org/officeDocument/2006/relationships/image" Target="../media/image3.jpeg"/><Relationship Id="rId4" Type="http://schemas.openxmlformats.org/officeDocument/2006/relationships/hyperlink" Target="https://www.google.com/maps/d/edit?mid=137LiC7MZEGHer4LwAKAFgTLUgDrjgZVn&amp;ll=16.595185424859885%2C44.37609154574045&amp;z=6"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s://fanack.com/yemen/population/" TargetMode="External"/><Relationship Id="rId1" Type="http://schemas.openxmlformats.org/officeDocument/2006/relationships/slideLayout" Target="../slideLayouts/slideLayout7.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8" Type="http://schemas.openxmlformats.org/officeDocument/2006/relationships/hyperlink" Target="https://en.wikipedia.org/wiki/Yemen" TargetMode="External"/><Relationship Id="rId3" Type="http://schemas.openxmlformats.org/officeDocument/2006/relationships/hyperlink" Target="https://en.wikipedia.org/wiki/Yemen#cite_note-216" TargetMode="External"/><Relationship Id="rId7" Type="http://schemas.openxmlformats.org/officeDocument/2006/relationships/hyperlink" Target="https://en.wikipedia.org/wiki/Yemen#cite_note-219" TargetMode="External"/><Relationship Id="rId2" Type="http://schemas.openxmlformats.org/officeDocument/2006/relationships/hyperlink" Target="https://en.wikipedia.org/wiki/Gulf_War" TargetMode="External"/><Relationship Id="rId1" Type="http://schemas.openxmlformats.org/officeDocument/2006/relationships/slideLayout" Target="../slideLayouts/slideLayout7.xml"/><Relationship Id="rId6" Type="http://schemas.openxmlformats.org/officeDocument/2006/relationships/hyperlink" Target="https://en.wikipedia.org/wiki/Yemen#cite_note-218" TargetMode="External"/><Relationship Id="rId5" Type="http://schemas.openxmlformats.org/officeDocument/2006/relationships/hyperlink" Target="https://en.wikipedia.org/wiki/Yemen#cite_note-YemenProfile2008-217" TargetMode="External"/><Relationship Id="rId4" Type="http://schemas.openxmlformats.org/officeDocument/2006/relationships/hyperlink" Target="https://en.wikipedia.org/wiki/United_Nations_Security_Council"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independent.co.uk/news/world/middle-east/the-middle-east-divide-between-sunni-and-shia-explained-in-one-map-a6797796.html" TargetMode="External"/><Relationship Id="rId1" Type="http://schemas.openxmlformats.org/officeDocument/2006/relationships/slideLayout" Target="../slideLayouts/slideLayout9.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hyperlink" Target="https://www.pinterest.co.uk/pin/475340935659412161/" TargetMode="External"/><Relationship Id="rId7" Type="http://schemas.openxmlformats.org/officeDocument/2006/relationships/hyperlink" Target="https://www.nytimes.com/interactive/2016/10/14/world/middleeast/yemen-saudi-arabia-us-airstrikes.htmll" TargetMode="External"/><Relationship Id="rId2" Type="http://schemas.openxmlformats.org/officeDocument/2006/relationships/image" Target="../media/image9.jpg"/><Relationship Id="rId1" Type="http://schemas.openxmlformats.org/officeDocument/2006/relationships/slideLayout" Target="../slideLayouts/slideLayout7.xml"/><Relationship Id="rId6" Type="http://schemas.openxmlformats.org/officeDocument/2006/relationships/image" Target="../media/image11.jpg"/><Relationship Id="rId5" Type="http://schemas.openxmlformats.org/officeDocument/2006/relationships/hyperlink" Target="http://www.gmsdk12.org/Downloads/Sunni%20and%20Shia2.pdf" TargetMode="External"/><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hyperlink" Target="https://www.google.com/maps/@36.270927,28.2841499,4.16z/data=!4m2!10m1!1e4" TargetMode="Externa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hyperlink" Target="https://www.google.com/maps/d/edit?hl=en&amp;hl=en&amp;mid=14ukkA362gkejJzalKieKjmbAlThYSnDy&amp;ll=13.516814696582545%2C46.77645570976074&amp;z=8"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hyperlink" Target="https://geopoliticalfutures.com/top-container-ship-trade-routes/" TargetMode="External"/><Relationship Id="rId7" Type="http://schemas.openxmlformats.org/officeDocument/2006/relationships/hyperlink" Target="https://www.croatiaweek.com/plans-for-eu-badge-on-croatia-football-shirt-angers-fans/" TargetMode="External"/><Relationship Id="rId2" Type="http://schemas.openxmlformats.org/officeDocument/2006/relationships/image" Target="../media/image17.jpg"/><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hyperlink" Target="https://eeas.europa.eu/delegations/united-states-america/27291/united-states-and-eu_id" TargetMode="External"/><Relationship Id="rId4" Type="http://schemas.openxmlformats.org/officeDocument/2006/relationships/image" Target="../media/image18.jpg"/><Relationship Id="rId9" Type="http://schemas.microsoft.com/office/2007/relationships/hdphoto" Target="../media/hdphoto1.wdp"/></Relationships>
</file>

<file path=ppt/slides/_rels/slide1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hyperlink" Target="https://www.youtube.com/watch?v=CwwP3SiBIC8" TargetMode="External"/><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hyperlink" Target="https://www.hrw.org/news/2017/09/12/yemen-coalition-airstrikes-deadly-children" TargetMode="External"/><Relationship Id="rId2" Type="http://schemas.openxmlformats.org/officeDocument/2006/relationships/hyperlink" Target="https://www.hrw.org/news/2017/09/08/yemen-hiding-behind-coalitions-unlawful-attacks" TargetMode="External"/><Relationship Id="rId1" Type="http://schemas.openxmlformats.org/officeDocument/2006/relationships/slideLayout" Target="../slideLayouts/slideLayout7.xml"/><Relationship Id="rId5" Type="http://schemas.openxmlformats.org/officeDocument/2006/relationships/hyperlink" Target="https://www.aljazeera.com/topics/categories/humanitarian-crises.html" TargetMode="External"/><Relationship Id="rId4" Type="http://schemas.openxmlformats.org/officeDocument/2006/relationships/hyperlink" Target="https://www.ohchr.org/EN/NewsEvents/Pages/DisplayNews.aspx?NewsID=23855&amp;LangID=E"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hrw.org/news/2018/06/22/saudi-women-freedom-drive-masks-new-crackdown"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hyperlink" Target="https://www.youtube.com/watch?v=rezvemRMelQ&amp;t=1263s" TargetMode="Externa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hyperlink" Target="https://en.wikipedia.org/wiki/Special:BookSources/1860647677" TargetMode="External"/><Relationship Id="rId13" Type="http://schemas.openxmlformats.org/officeDocument/2006/relationships/hyperlink" Target="https://fanack.com/yemen/economy/#Oil%20and%20Gas" TargetMode="External"/><Relationship Id="rId3" Type="http://schemas.openxmlformats.org/officeDocument/2006/relationships/hyperlink" Target="https://www.google.com/maps/d/viewer?mid=1UK9xOP9znpisifTmgZXNGTysC5kWNlLy&amp;ll=35.460143297264985%2C22.014932199999975&amp;z=4" TargetMode="External"/><Relationship Id="rId7" Type="http://schemas.openxmlformats.org/officeDocument/2006/relationships/hyperlink" Target="https://en.wikipedia.org/wiki/International_Standard_Book_Number" TargetMode="External"/><Relationship Id="rId12" Type="http://schemas.openxmlformats.org/officeDocument/2006/relationships/hyperlink" Target="https://www.independent.co.uk/news/world/middle-east/the-middle-east-divide-between-sunni-and-shia-explained-in-one-map-a6797796.html" TargetMode="External"/><Relationship Id="rId2" Type="http://schemas.openxmlformats.org/officeDocument/2006/relationships/hyperlink" Target="https://www.uwtsd.ac.uk/media/uwtsd-website/content-assets/documents/library-and-learning-resources/MHRA-eng.PDF" TargetMode="External"/><Relationship Id="rId16" Type="http://schemas.openxmlformats.org/officeDocument/2006/relationships/hyperlink" Target="https://www.pinterest.co.uk/pin/475340935659412161/" TargetMode="External"/><Relationship Id="rId1" Type="http://schemas.openxmlformats.org/officeDocument/2006/relationships/slideLayout" Target="../slideLayouts/slideLayout7.xml"/><Relationship Id="rId6" Type="http://schemas.openxmlformats.org/officeDocument/2006/relationships/hyperlink" Target="https://fanack.com/yemen/population/" TargetMode="External"/><Relationship Id="rId11" Type="http://schemas.openxmlformats.org/officeDocument/2006/relationships/hyperlink" Target="https://www.google.com/maps/d/edit?hl=en&amp;hl=en&amp;mid=14ukkA362gkejJzalKieKjmbAlThYSnDy&amp;ll=13.516814696582545%2C46.77645570976074&amp;z=8" TargetMode="External"/><Relationship Id="rId5" Type="http://schemas.openxmlformats.org/officeDocument/2006/relationships/hyperlink" Target="https://fanack.com/yemen/geography/" TargetMode="External"/><Relationship Id="rId15" Type="http://schemas.openxmlformats.org/officeDocument/2006/relationships/hyperlink" Target="https://www.nytimes.com/interactive/2016/10/14/world/middleeast/yemen-saudi-arabia-us-airstrikes.html" TargetMode="External"/><Relationship Id="rId10" Type="http://schemas.openxmlformats.org/officeDocument/2006/relationships/hyperlink" Target="https://thearabweekly.com/geostrategic-position-draws-foreign-powers-djibouti" TargetMode="External"/><Relationship Id="rId4" Type="http://schemas.openxmlformats.org/officeDocument/2006/relationships/hyperlink" Target="https://www.google.com/maps/d/edit?mid=137LiC7MZEGHer4LwAKAFgTLUgDrjgZVn&amp;ll=16.595185424859885%2C44.37609154574045&amp;z=6" TargetMode="External"/><Relationship Id="rId9" Type="http://schemas.openxmlformats.org/officeDocument/2006/relationships/hyperlink" Target="https://en.wikipedia.org/wiki/Special:BookSources/1615303359" TargetMode="External"/><Relationship Id="rId14" Type="http://schemas.openxmlformats.org/officeDocument/2006/relationships/hyperlink" Target="http://www.gmsdk12.org/Downloads/Sunni%20and%20Shia2.pdf"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eeas.europa.eu/delegations/united-states-america/27291/united-states-and-eu_id" TargetMode="External"/><Relationship Id="rId13" Type="http://schemas.openxmlformats.org/officeDocument/2006/relationships/hyperlink" Target="https://www.hrw.org/world-report/2019/country-chapters/yemen" TargetMode="External"/><Relationship Id="rId18" Type="http://schemas.openxmlformats.org/officeDocument/2006/relationships/hyperlink" Target="https://www.hrw.org/news/2019/04/24/saudi-arabia-mass-execution-37-men" TargetMode="External"/><Relationship Id="rId3" Type="http://schemas.openxmlformats.org/officeDocument/2006/relationships/hyperlink" Target="https://giphy.com/gifs/mrw-base-saudiloving-TUyDQWCmbmuME" TargetMode="External"/><Relationship Id="rId7" Type="http://schemas.openxmlformats.org/officeDocument/2006/relationships/hyperlink" Target="https://www.croatiaweek.com/plans-for-eu-badge-on-croatia-football-shirt-angers-fans/" TargetMode="External"/><Relationship Id="rId12" Type="http://schemas.openxmlformats.org/officeDocument/2006/relationships/hyperlink" Target="https://www.hrw.org/news/2019/01/30/saudi-arabia-10-reasons-why-women-flee" TargetMode="External"/><Relationship Id="rId17" Type="http://schemas.openxmlformats.org/officeDocument/2006/relationships/hyperlink" Target="https://www.aljazeera.com/news/2019/04/yemen-war-death-toll-reaches-70000-report-190419120508897.html" TargetMode="External"/><Relationship Id="rId2" Type="http://schemas.openxmlformats.org/officeDocument/2006/relationships/hyperlink" Target="https://www.uwtsd.ac.uk/media/uwtsd-website/content-assets/documents/library-and-learning-resources/MHRA-eng.PDF" TargetMode="External"/><Relationship Id="rId16" Type="http://schemas.openxmlformats.org/officeDocument/2006/relationships/hyperlink" Target="https://www.ageofconsent.net/world/saudi-arabia" TargetMode="External"/><Relationship Id="rId20" Type="http://schemas.openxmlformats.org/officeDocument/2006/relationships/hyperlink" Target="https://www.youtube.com/watch?v=rezvemRMelQ&amp;t=1263s" TargetMode="External"/><Relationship Id="rId1" Type="http://schemas.openxmlformats.org/officeDocument/2006/relationships/slideLayout" Target="../slideLayouts/slideLayout7.xml"/><Relationship Id="rId6" Type="http://schemas.openxmlformats.org/officeDocument/2006/relationships/hyperlink" Target="https://geopoliticalfutures.com/top-container-ship-trade-routes/" TargetMode="External"/><Relationship Id="rId11" Type="http://schemas.openxmlformats.org/officeDocument/2006/relationships/hyperlink" Target="https://www.youtube.com/watch?v=CwwP3SiBIC8" TargetMode="External"/><Relationship Id="rId5" Type="http://schemas.openxmlformats.org/officeDocument/2006/relationships/hyperlink" Target="https://www.independent.co.uk/news/world/middle-east/the-middle-east-divide-between-sunni-and-shia-explained-in-one-map-a6797796.html" TargetMode="External"/><Relationship Id="rId15" Type="http://schemas.openxmlformats.org/officeDocument/2006/relationships/hyperlink" Target="https://fanack.com/saudi-arabia/population/" TargetMode="External"/><Relationship Id="rId10" Type="http://schemas.openxmlformats.org/officeDocument/2006/relationships/hyperlink" Target="http://english.alarabiya.net/en/perspective/features/2015/03/26/Allies-back-Saudi-led-Decisive-Storm-op-in-Yemen-with-fighter-jets-.html" TargetMode="External"/><Relationship Id="rId19" Type="http://schemas.openxmlformats.org/officeDocument/2006/relationships/hyperlink" Target="https://unwatch.org/un-sells-3-womens-rights-bodies-oil-rich-saudi-arabia/" TargetMode="External"/><Relationship Id="rId4" Type="http://schemas.openxmlformats.org/officeDocument/2006/relationships/hyperlink" Target="https://www.google.com/maps/@36.270927,28.2841499,4.16z/data=!4m2!10m1!1e4" TargetMode="External"/><Relationship Id="rId9" Type="http://schemas.openxmlformats.org/officeDocument/2006/relationships/hyperlink" Target="https://ahtribune.com/politics/2033-collapse-of-israeli-saudi-american-alliance.html" TargetMode="External"/><Relationship Id="rId14" Type="http://schemas.openxmlformats.org/officeDocument/2006/relationships/hyperlink" Target="https://fanack.com/saudi-arabia/human-righ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6">
                <a:lumMod val="60000"/>
                <a:lumOff val="40000"/>
              </a:schemeClr>
            </a:gs>
            <a:gs pos="0">
              <a:schemeClr val="accent1">
                <a:lumMod val="45000"/>
                <a:lumOff val="55000"/>
              </a:schemeClr>
            </a:gs>
            <a:gs pos="0">
              <a:schemeClr val="accent1">
                <a:lumMod val="45000"/>
                <a:lumOff val="55000"/>
              </a:schemeClr>
            </a:gs>
            <a:gs pos="0">
              <a:schemeClr val="accent1">
                <a:lumMod val="30000"/>
                <a:lumOff val="70000"/>
              </a:schemeClr>
            </a:gs>
          </a:gsLst>
          <a:lin ang="0" scaled="1"/>
          <a:tileRect/>
        </a:gradFill>
        <a:effectLst/>
      </p:bgPr>
    </p:bg>
    <p:spTree>
      <p:nvGrpSpPr>
        <p:cNvPr id="1" name=""/>
        <p:cNvGrpSpPr/>
        <p:nvPr/>
      </p:nvGrpSpPr>
      <p:grpSpPr>
        <a:xfrm>
          <a:off x="0" y="0"/>
          <a:ext cx="0" cy="0"/>
          <a:chOff x="0" y="0"/>
          <a:chExt cx="0" cy="0"/>
        </a:xfrm>
      </p:grpSpPr>
      <p:sp>
        <p:nvSpPr>
          <p:cNvPr id="3" name="TextBox 2"/>
          <p:cNvSpPr txBox="1"/>
          <p:nvPr/>
        </p:nvSpPr>
        <p:spPr>
          <a:xfrm>
            <a:off x="2593572" y="1180405"/>
            <a:ext cx="6234546" cy="5509200"/>
          </a:xfrm>
          <a:prstGeom prst="rect">
            <a:avLst/>
          </a:prstGeom>
          <a:noFill/>
        </p:spPr>
        <p:txBody>
          <a:bodyPr wrap="square" rtlCol="0">
            <a:spAutoFit/>
          </a:bodyPr>
          <a:lstStyle/>
          <a:p>
            <a:pPr marL="285750" indent="-285750">
              <a:buFontTx/>
              <a:buChar char="-"/>
            </a:pPr>
            <a:r>
              <a:rPr lang="en-GB" sz="1600" dirty="0" smtClean="0">
                <a:latin typeface="Adobe Arabic" panose="02040503050201020203" pitchFamily="18" charset="-78"/>
                <a:cs typeface="Adobe Arabic" panose="02040503050201020203" pitchFamily="18" charset="-78"/>
              </a:rPr>
              <a:t>The entire concept of “humanitarianism” and its affiliate “crisis” are falsified, ‘loaded’ terms, void by contradiction, and often used for the purpose of inducing power-play, which is typically indicative to the aims of the political over-class, who, underpinned by a scarceness of political awareness within the broad societal arena, are thus enabled to pass exploitative legislation, coined under the premise of “humanistic” discourse. Such terms as “Humanitarian Crisis” are used simply as a means to credit or discredit an opposing powers actions.</a:t>
            </a:r>
          </a:p>
          <a:p>
            <a:endParaRPr lang="en-GB" sz="1600" dirty="0">
              <a:latin typeface="Adobe Arabic" panose="02040503050201020203" pitchFamily="18" charset="-78"/>
              <a:cs typeface="Adobe Arabic" panose="02040503050201020203" pitchFamily="18" charset="-78"/>
            </a:endParaRPr>
          </a:p>
          <a:p>
            <a:pPr marL="285750" indent="-285750">
              <a:buFontTx/>
              <a:buChar char="-"/>
            </a:pPr>
            <a:r>
              <a:rPr lang="en-GB" sz="1600" dirty="0" smtClean="0">
                <a:latin typeface="Adobe Arabic" panose="02040503050201020203" pitchFamily="18" charset="-78"/>
                <a:cs typeface="Adobe Arabic" panose="02040503050201020203" pitchFamily="18" charset="-78"/>
              </a:rPr>
              <a:t>In-short “humanitarianism” denotes the idea that there is a particular way that humans should be and that a certain event, not adhering to that direction, is in breach of some ‘universal rule’ and subsequently commands readjustment. Anyone who claims to represent “humanity” only represents their subjective cultural notion of such; i.e.</a:t>
            </a:r>
            <a:r>
              <a:rPr lang="en-GB" sz="1600" dirty="0">
                <a:latin typeface="Adobe Arabic" panose="02040503050201020203" pitchFamily="18" charset="-78"/>
                <a:cs typeface="Adobe Arabic" panose="02040503050201020203" pitchFamily="18" charset="-78"/>
              </a:rPr>
              <a:t> </a:t>
            </a:r>
            <a:r>
              <a:rPr lang="en-GB" sz="1600" dirty="0" smtClean="0">
                <a:latin typeface="Adobe Arabic" panose="02040503050201020203" pitchFamily="18" charset="-78"/>
                <a:cs typeface="Adobe Arabic" panose="02040503050201020203" pitchFamily="18" charset="-78"/>
              </a:rPr>
              <a:t>their own reality, without the complicit adherence of all others to that particular system or principle of rulings, which would be necessary in order to make it a universal truth.</a:t>
            </a:r>
          </a:p>
          <a:p>
            <a:pPr marL="285750" indent="-285750">
              <a:buFontTx/>
              <a:buChar char="-"/>
            </a:pPr>
            <a:endParaRPr lang="en-GB" sz="1600" dirty="0" smtClean="0">
              <a:latin typeface="Adobe Arabic" panose="02040503050201020203" pitchFamily="18" charset="-78"/>
              <a:cs typeface="Adobe Arabic" panose="02040503050201020203" pitchFamily="18" charset="-78"/>
            </a:endParaRPr>
          </a:p>
          <a:p>
            <a:pPr marL="285750" indent="-285750">
              <a:buFontTx/>
              <a:buChar char="-"/>
            </a:pPr>
            <a:r>
              <a:rPr lang="en-GB" sz="1600" dirty="0" smtClean="0">
                <a:latin typeface="Adobe Arabic" panose="02040503050201020203" pitchFamily="18" charset="-78"/>
                <a:cs typeface="Adobe Arabic" panose="02040503050201020203" pitchFamily="18" charset="-78"/>
              </a:rPr>
              <a:t>The evolutionary structure of strength overcoming weakness is an unavoidable, and indeed, integral aspect of any organisms developmental process. “Humanitarian</a:t>
            </a:r>
            <a:r>
              <a:rPr lang="en-GB" sz="1600" dirty="0">
                <a:latin typeface="Adobe Arabic" panose="02040503050201020203" pitchFamily="18" charset="-78"/>
                <a:cs typeface="Adobe Arabic" panose="02040503050201020203" pitchFamily="18" charset="-78"/>
              </a:rPr>
              <a:t> </a:t>
            </a:r>
            <a:r>
              <a:rPr lang="en-GB" sz="1600" dirty="0" smtClean="0">
                <a:latin typeface="Adobe Arabic" panose="02040503050201020203" pitchFamily="18" charset="-78"/>
                <a:cs typeface="Adobe Arabic" panose="02040503050201020203" pitchFamily="18" charset="-78"/>
              </a:rPr>
              <a:t>efforts” ironically adhere to this pattern through advocating the desires of </a:t>
            </a:r>
            <a:r>
              <a:rPr lang="en-GB" sz="1600" dirty="0">
                <a:latin typeface="Adobe Arabic" panose="02040503050201020203" pitchFamily="18" charset="-78"/>
                <a:cs typeface="Adobe Arabic" panose="02040503050201020203" pitchFamily="18" charset="-78"/>
              </a:rPr>
              <a:t>a</a:t>
            </a:r>
            <a:r>
              <a:rPr lang="en-GB" sz="1600" dirty="0" smtClean="0">
                <a:latin typeface="Adobe Arabic" panose="02040503050201020203" pitchFamily="18" charset="-78"/>
                <a:cs typeface="Adobe Arabic" panose="02040503050201020203" pitchFamily="18" charset="-78"/>
              </a:rPr>
              <a:t> home nation, unto those of a less fortunate social-strata; thus the idea that ‘one way is better than another’ is thereon upheld. Since the world is in a constant state of absorption; whether one opts to intervene in these so-called “crises” or not, the outcome remains the same. The weak succumb to the strong always and forever, so the idea of such things being in anyway avoidable, is quite absurd. We are witnessing natural evolutionary development and thus, a future positivity.</a:t>
            </a:r>
            <a:endParaRPr lang="en-GB" dirty="0"/>
          </a:p>
        </p:txBody>
      </p:sp>
      <p:sp>
        <p:nvSpPr>
          <p:cNvPr id="2" name="Rectangle 1"/>
          <p:cNvSpPr/>
          <p:nvPr/>
        </p:nvSpPr>
        <p:spPr>
          <a:xfrm>
            <a:off x="0" y="0"/>
            <a:ext cx="9144000" cy="6858000"/>
          </a:xfrm>
          <a:prstGeom prst="rect">
            <a:avLst/>
          </a:prstGeom>
          <a:noFill/>
          <a:ln w="63500" cmpd="sng">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189" y="1037416"/>
            <a:ext cx="2477194" cy="5144163"/>
          </a:xfrm>
          <a:prstGeom prst="rect">
            <a:avLst/>
          </a:prstGeom>
          <a:ln w="88900" cap="sq" cmpd="thickThin">
            <a:solidFill>
              <a:srgbClr val="000000"/>
            </a:solidFill>
            <a:prstDash val="solid"/>
            <a:miter lim="800000"/>
          </a:ln>
          <a:effectLst>
            <a:innerShdw blurRad="76200">
              <a:srgbClr val="000000"/>
            </a:innerShdw>
          </a:effectLst>
        </p:spPr>
      </p:pic>
      <p:sp>
        <p:nvSpPr>
          <p:cNvPr id="5" name="TextBox 4"/>
          <p:cNvSpPr txBox="1"/>
          <p:nvPr/>
        </p:nvSpPr>
        <p:spPr>
          <a:xfrm>
            <a:off x="3038302" y="236260"/>
            <a:ext cx="5602779" cy="707886"/>
          </a:xfrm>
          <a:prstGeom prst="rect">
            <a:avLst/>
          </a:prstGeom>
          <a:noFill/>
        </p:spPr>
        <p:txBody>
          <a:bodyPr wrap="square" rtlCol="0">
            <a:spAutoFit/>
          </a:bodyPr>
          <a:lstStyle/>
          <a:p>
            <a:r>
              <a:rPr lang="en-GB" sz="4000" i="1" dirty="0" smtClean="0">
                <a:latin typeface="Adobe Arabic" panose="02040503050201020203" pitchFamily="18" charset="-78"/>
                <a:cs typeface="Adobe Arabic" panose="02040503050201020203" pitchFamily="18" charset="-78"/>
              </a:rPr>
              <a:t>What Denotes Humanitarianism?</a:t>
            </a:r>
            <a:endParaRPr lang="en-GB" sz="4000" i="1" dirty="0">
              <a:latin typeface="Adobe Arabic" panose="02040503050201020203" pitchFamily="18" charset="-78"/>
              <a:cs typeface="Adobe Arabic" panose="02040503050201020203" pitchFamily="18" charset="-78"/>
            </a:endParaRPr>
          </a:p>
        </p:txBody>
      </p:sp>
      <p:sp>
        <p:nvSpPr>
          <p:cNvPr id="7" name="TextBox 6"/>
          <p:cNvSpPr txBox="1"/>
          <p:nvPr/>
        </p:nvSpPr>
        <p:spPr>
          <a:xfrm>
            <a:off x="58189" y="6367549"/>
            <a:ext cx="1745673" cy="338554"/>
          </a:xfrm>
          <a:prstGeom prst="rect">
            <a:avLst/>
          </a:prstGeom>
          <a:noFill/>
        </p:spPr>
        <p:txBody>
          <a:bodyPr wrap="square" rtlCol="0">
            <a:spAutoFit/>
          </a:bodyPr>
          <a:lstStyle/>
          <a:p>
            <a:r>
              <a:rPr lang="en-GB" sz="1600" dirty="0" smtClean="0">
                <a:latin typeface="Adobe Arabic" panose="02040503050201020203" pitchFamily="18" charset="-78"/>
                <a:cs typeface="Adobe Arabic" panose="02040503050201020203" pitchFamily="18" charset="-78"/>
              </a:rPr>
              <a:t>Baobab, Socotra Island.</a:t>
            </a:r>
            <a:endParaRPr lang="en-GB" sz="1600" dirty="0">
              <a:latin typeface="Adobe Arabic" panose="02040503050201020203" pitchFamily="18" charset="-78"/>
              <a:cs typeface="Adobe Arabic" panose="02040503050201020203" pitchFamily="18" charset="-78"/>
            </a:endParaRPr>
          </a:p>
        </p:txBody>
      </p:sp>
    </p:spTree>
    <p:extLst>
      <p:ext uri="{BB962C8B-B14F-4D97-AF65-F5344CB8AC3E}">
        <p14:creationId xmlns:p14="http://schemas.microsoft.com/office/powerpoint/2010/main" val="36340754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0">
              <a:schemeClr val="accent6">
                <a:lumMod val="60000"/>
                <a:lumOff val="40000"/>
              </a:schemeClr>
            </a:gs>
            <a:gs pos="70000">
              <a:schemeClr val="accent5">
                <a:lumMod val="40000"/>
                <a:lumOff val="60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787400" y="421937"/>
            <a:ext cx="7886700" cy="1325563"/>
          </a:xfrm>
          <a:noFill/>
          <a:effectLst>
            <a:glow rad="228600">
              <a:schemeClr val="accent4">
                <a:lumMod val="20000"/>
                <a:lumOff val="80000"/>
                <a:alpha val="40000"/>
              </a:schemeClr>
            </a:glow>
            <a:softEdge rad="1016000"/>
          </a:effectLst>
        </p:spPr>
        <p:txBody>
          <a:bodyPr>
            <a:normAutofit/>
          </a:bodyPr>
          <a:lstStyle/>
          <a:p>
            <a:pPr algn="ctr"/>
            <a:r>
              <a:rPr lang="en-GB" sz="4000" i="1" dirty="0" smtClean="0">
                <a:effectLst>
                  <a:glow rad="127000">
                    <a:schemeClr val="accent1">
                      <a:alpha val="0"/>
                    </a:schemeClr>
                  </a:glow>
                </a:effectLst>
                <a:latin typeface="Adobe Arabic" panose="02040503050201020203" pitchFamily="18" charset="-78"/>
                <a:cs typeface="Adobe Arabic" panose="02040503050201020203" pitchFamily="18" charset="-78"/>
              </a:rPr>
              <a:t>Yemen: A Humanitarian Crisis?</a:t>
            </a:r>
            <a:r>
              <a:rPr lang="en-GB" dirty="0" smtClean="0">
                <a:effectLst>
                  <a:glow rad="127000">
                    <a:schemeClr val="accent1">
                      <a:alpha val="0"/>
                    </a:schemeClr>
                  </a:glow>
                </a:effectLst>
              </a:rPr>
              <a:t> </a:t>
            </a:r>
            <a:endParaRPr lang="en-GB" dirty="0">
              <a:effectLst>
                <a:glow rad="127000">
                  <a:schemeClr val="accent1">
                    <a:alpha val="0"/>
                  </a:schemeClr>
                </a:glow>
              </a:effectLst>
            </a:endParaRPr>
          </a:p>
        </p:txBody>
      </p:sp>
      <p:pic>
        <p:nvPicPr>
          <p:cNvPr id="5" name="Content Placeholder 4">
            <a:hlinkClick r:id="rId2"/>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780639" y="1928001"/>
            <a:ext cx="3905250" cy="361711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7" name="Picture 6">
            <a:hlinkClick r:id="rId4"/>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490286" y="1923248"/>
            <a:ext cx="2849317" cy="362187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2" name="TextBox 1"/>
          <p:cNvSpPr txBox="1"/>
          <p:nvPr/>
        </p:nvSpPr>
        <p:spPr>
          <a:xfrm>
            <a:off x="1159882" y="6061512"/>
            <a:ext cx="4114801" cy="369332"/>
          </a:xfrm>
          <a:prstGeom prst="rect">
            <a:avLst/>
          </a:prstGeom>
          <a:noFill/>
        </p:spPr>
        <p:txBody>
          <a:bodyPr wrap="square" rtlCol="0">
            <a:spAutoFit/>
          </a:bodyPr>
          <a:lstStyle/>
          <a:p>
            <a:r>
              <a:rPr lang="en-GB" dirty="0" smtClean="0">
                <a:latin typeface="Adobe Arabic" panose="02040503050201020203" pitchFamily="18" charset="-78"/>
                <a:cs typeface="Adobe Arabic" panose="02040503050201020203" pitchFamily="18" charset="-78"/>
              </a:rPr>
              <a:t>Distance: London -&gt; Sana'a = 5,600km / 3,480mi.</a:t>
            </a:r>
            <a:endParaRPr lang="en-GB" dirty="0">
              <a:latin typeface="Adobe Arabic" panose="02040503050201020203" pitchFamily="18" charset="-78"/>
              <a:cs typeface="Adobe Arabic" panose="02040503050201020203" pitchFamily="18" charset="-78"/>
            </a:endParaRPr>
          </a:p>
        </p:txBody>
      </p:sp>
      <p:sp>
        <p:nvSpPr>
          <p:cNvPr id="4" name="TextBox 3"/>
          <p:cNvSpPr txBox="1"/>
          <p:nvPr/>
        </p:nvSpPr>
        <p:spPr>
          <a:xfrm>
            <a:off x="5568089" y="6061512"/>
            <a:ext cx="2109484" cy="369332"/>
          </a:xfrm>
          <a:prstGeom prst="rect">
            <a:avLst/>
          </a:prstGeom>
          <a:noFill/>
        </p:spPr>
        <p:txBody>
          <a:bodyPr wrap="square" rtlCol="0">
            <a:spAutoFit/>
          </a:bodyPr>
          <a:lstStyle/>
          <a:p>
            <a:r>
              <a:rPr lang="en-GB" dirty="0" smtClean="0">
                <a:latin typeface="Adobe Arabic" panose="02040503050201020203" pitchFamily="18" charset="-78"/>
                <a:cs typeface="Adobe Arabic" panose="02040503050201020203" pitchFamily="18" charset="-78"/>
              </a:rPr>
              <a:t>Land Area: 528,000 sq. </a:t>
            </a:r>
            <a:r>
              <a:rPr lang="en-GB" dirty="0">
                <a:latin typeface="Adobe Arabic" panose="02040503050201020203" pitchFamily="18" charset="-78"/>
                <a:cs typeface="Adobe Arabic" panose="02040503050201020203" pitchFamily="18" charset="-78"/>
              </a:rPr>
              <a:t>k</a:t>
            </a:r>
            <a:r>
              <a:rPr lang="en-GB" dirty="0" smtClean="0">
                <a:latin typeface="Adobe Arabic" panose="02040503050201020203" pitchFamily="18" charset="-78"/>
                <a:cs typeface="Adobe Arabic" panose="02040503050201020203" pitchFamily="18" charset="-78"/>
              </a:rPr>
              <a:t>m.</a:t>
            </a:r>
            <a:endParaRPr lang="en-GB" dirty="0">
              <a:latin typeface="Adobe Arabic" panose="02040503050201020203" pitchFamily="18" charset="-78"/>
              <a:cs typeface="Adobe Arabic" panose="02040503050201020203" pitchFamily="18" charset="-78"/>
            </a:endParaRPr>
          </a:p>
        </p:txBody>
      </p:sp>
      <p:sp>
        <p:nvSpPr>
          <p:cNvPr id="6" name="Explosion 1 5">
            <a:hlinkClick r:id="rId6"/>
          </p:cNvPr>
          <p:cNvSpPr/>
          <p:nvPr/>
        </p:nvSpPr>
        <p:spPr>
          <a:xfrm>
            <a:off x="7677573" y="6150749"/>
            <a:ext cx="166255" cy="182880"/>
          </a:xfrm>
          <a:prstGeom prst="irregularSeal1">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Explosion 1 7">
            <a:hlinkClick r:id="rId6"/>
          </p:cNvPr>
          <p:cNvSpPr/>
          <p:nvPr/>
        </p:nvSpPr>
        <p:spPr>
          <a:xfrm>
            <a:off x="894658" y="6150749"/>
            <a:ext cx="146511" cy="190859"/>
          </a:xfrm>
          <a:prstGeom prst="irregularSeal1">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0" y="0"/>
            <a:ext cx="9144000" cy="6858000"/>
          </a:xfrm>
          <a:prstGeom prst="rect">
            <a:avLst/>
          </a:prstGeom>
          <a:noFill/>
          <a:ln w="63500" cmpd="sng">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6992213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3153409" y="382511"/>
            <a:ext cx="3154681" cy="707886"/>
          </a:xfrm>
          <a:prstGeom prst="rect">
            <a:avLst/>
          </a:prstGeom>
          <a:noFill/>
        </p:spPr>
        <p:txBody>
          <a:bodyPr wrap="square" rtlCol="0">
            <a:spAutoFit/>
          </a:bodyPr>
          <a:lstStyle/>
          <a:p>
            <a:pPr algn="ctr"/>
            <a:r>
              <a:rPr lang="en-GB" sz="4000" i="1" dirty="0" smtClean="0">
                <a:latin typeface="Adobe Arabic" panose="02040503050201020203" pitchFamily="18" charset="-78"/>
                <a:cs typeface="Adobe Arabic" panose="02040503050201020203" pitchFamily="18" charset="-78"/>
              </a:rPr>
              <a:t>Human Geography.</a:t>
            </a:r>
            <a:endParaRPr lang="en-GB" sz="4000" i="1" dirty="0">
              <a:latin typeface="Adobe Arabic" panose="02040503050201020203" pitchFamily="18" charset="-78"/>
              <a:cs typeface="Adobe Arabic" panose="02040503050201020203" pitchFamily="18" charset="-78"/>
            </a:endParaRPr>
          </a:p>
        </p:txBody>
      </p:sp>
      <p:sp>
        <p:nvSpPr>
          <p:cNvPr id="3" name="TextBox 2"/>
          <p:cNvSpPr txBox="1"/>
          <p:nvPr/>
        </p:nvSpPr>
        <p:spPr>
          <a:xfrm>
            <a:off x="369914" y="1639322"/>
            <a:ext cx="5365868" cy="4832092"/>
          </a:xfrm>
          <a:prstGeom prst="rect">
            <a:avLst/>
          </a:prstGeom>
          <a:noFill/>
        </p:spPr>
        <p:txBody>
          <a:bodyPr wrap="square" rtlCol="0">
            <a:spAutoFit/>
          </a:bodyPr>
          <a:lstStyle/>
          <a:p>
            <a:r>
              <a:rPr lang="en-GB" sz="2000" dirty="0" smtClean="0">
                <a:latin typeface="Adobe Arabic" panose="02040503050201020203" pitchFamily="18" charset="-78"/>
                <a:cs typeface="Adobe Arabic" panose="02040503050201020203" pitchFamily="18" charset="-78"/>
              </a:rPr>
              <a:t>      </a:t>
            </a:r>
            <a:r>
              <a:rPr lang="en-GB" sz="2000" b="1" u="sng" dirty="0" smtClean="0">
                <a:solidFill>
                  <a:schemeClr val="bg1"/>
                </a:solidFill>
                <a:effectLst>
                  <a:outerShdw blurRad="38100" dist="38100" dir="2700000" algn="tl">
                    <a:srgbClr val="000000">
                      <a:alpha val="43137"/>
                    </a:srgbClr>
                  </a:outerShdw>
                </a:effectLst>
                <a:latin typeface="Adobe Arabic" panose="02040503050201020203" pitchFamily="18" charset="-78"/>
                <a:cs typeface="Adobe Arabic" panose="02040503050201020203" pitchFamily="18" charset="-78"/>
              </a:rPr>
              <a:t>Population</a:t>
            </a:r>
            <a:r>
              <a:rPr lang="en-GB" sz="2000" b="1" dirty="0" smtClean="0">
                <a:solidFill>
                  <a:schemeClr val="bg1"/>
                </a:solidFill>
                <a:effectLst>
                  <a:outerShdw blurRad="38100" dist="38100" dir="2700000" algn="tl">
                    <a:srgbClr val="000000">
                      <a:alpha val="43137"/>
                    </a:srgbClr>
                  </a:outerShdw>
                </a:effectLst>
                <a:latin typeface="Adobe Arabic" panose="02040503050201020203" pitchFamily="18" charset="-78"/>
                <a:cs typeface="Adobe Arabic" panose="02040503050201020203" pitchFamily="18" charset="-78"/>
              </a:rPr>
              <a:t>: </a:t>
            </a:r>
            <a:r>
              <a:rPr lang="en-GB" dirty="0" smtClean="0">
                <a:latin typeface="Adobe Arabic" panose="02040503050201020203" pitchFamily="18" charset="-78"/>
                <a:cs typeface="Adobe Arabic" panose="02040503050201020203" pitchFamily="18" charset="-78"/>
              </a:rPr>
              <a:t>Projected figures hovered around </a:t>
            </a:r>
            <a:r>
              <a:rPr lang="en-GB" dirty="0">
                <a:latin typeface="Adobe Arabic" panose="02040503050201020203" pitchFamily="18" charset="-78"/>
                <a:cs typeface="Adobe Arabic" panose="02040503050201020203" pitchFamily="18" charset="-78"/>
              </a:rPr>
              <a:t>30 million in 2015 </a:t>
            </a:r>
            <a:r>
              <a:rPr lang="en-GB" dirty="0" smtClean="0">
                <a:latin typeface="Adobe Arabic" panose="02040503050201020203" pitchFamily="18" charset="-78"/>
                <a:cs typeface="Adobe Arabic" panose="02040503050201020203" pitchFamily="18" charset="-78"/>
              </a:rPr>
              <a:t>with a </a:t>
            </a:r>
            <a:r>
              <a:rPr lang="en-GB" dirty="0">
                <a:latin typeface="Adobe Arabic" panose="02040503050201020203" pitchFamily="18" charset="-78"/>
                <a:cs typeface="Adobe Arabic" panose="02040503050201020203" pitchFamily="18" charset="-78"/>
              </a:rPr>
              <a:t>peak of 40 million </a:t>
            </a:r>
            <a:r>
              <a:rPr lang="en-GB" dirty="0" smtClean="0">
                <a:latin typeface="Adobe Arabic" panose="02040503050201020203" pitchFamily="18" charset="-78"/>
                <a:cs typeface="Adobe Arabic" panose="02040503050201020203" pitchFamily="18" charset="-78"/>
              </a:rPr>
              <a:t>expected by 2025.</a:t>
            </a:r>
          </a:p>
          <a:p>
            <a:pPr marL="285750" indent="-285750">
              <a:buFont typeface="Wingdings" panose="05000000000000000000" pitchFamily="2" charset="2"/>
              <a:buChar char="v"/>
            </a:pPr>
            <a:endParaRPr lang="en-GB" dirty="0">
              <a:latin typeface="Adobe Arabic" panose="02040503050201020203" pitchFamily="18" charset="-78"/>
              <a:cs typeface="Adobe Arabic" panose="02040503050201020203" pitchFamily="18" charset="-78"/>
            </a:endParaRPr>
          </a:p>
          <a:p>
            <a:r>
              <a:rPr lang="en-GB" dirty="0" smtClean="0">
                <a:latin typeface="Adobe Arabic" panose="02040503050201020203" pitchFamily="18" charset="-78"/>
                <a:cs typeface="Adobe Arabic" panose="02040503050201020203" pitchFamily="18" charset="-78"/>
              </a:rPr>
              <a:t>The majority are concentrated </a:t>
            </a:r>
            <a:r>
              <a:rPr lang="en-GB" dirty="0">
                <a:latin typeface="Adobe Arabic" panose="02040503050201020203" pitchFamily="18" charset="-78"/>
                <a:cs typeface="Adobe Arabic" panose="02040503050201020203" pitchFamily="18" charset="-78"/>
              </a:rPr>
              <a:t>in the western part of the </a:t>
            </a:r>
            <a:r>
              <a:rPr lang="en-GB" dirty="0" smtClean="0">
                <a:latin typeface="Adobe Arabic" panose="02040503050201020203" pitchFamily="18" charset="-78"/>
                <a:cs typeface="Adobe Arabic" panose="02040503050201020203" pitchFamily="18" charset="-78"/>
              </a:rPr>
              <a:t>country, with more </a:t>
            </a:r>
            <a:r>
              <a:rPr lang="en-GB" dirty="0">
                <a:latin typeface="Adobe Arabic" panose="02040503050201020203" pitchFamily="18" charset="-78"/>
                <a:cs typeface="Adobe Arabic" panose="02040503050201020203" pitchFamily="18" charset="-78"/>
              </a:rPr>
              <a:t>than half </a:t>
            </a:r>
            <a:r>
              <a:rPr lang="en-GB" dirty="0" smtClean="0">
                <a:latin typeface="Adobe Arabic" panose="02040503050201020203" pitchFamily="18" charset="-78"/>
                <a:cs typeface="Adobe Arabic" panose="02040503050201020203" pitchFamily="18" charset="-78"/>
              </a:rPr>
              <a:t>being born in </a:t>
            </a:r>
            <a:r>
              <a:rPr lang="en-GB" dirty="0">
                <a:latin typeface="Adobe Arabic" panose="02040503050201020203" pitchFamily="18" charset="-78"/>
                <a:cs typeface="Adobe Arabic" panose="02040503050201020203" pitchFamily="18" charset="-78"/>
              </a:rPr>
              <a:t>the last twenty </a:t>
            </a:r>
            <a:r>
              <a:rPr lang="en-GB" dirty="0" smtClean="0">
                <a:latin typeface="Adobe Arabic" panose="02040503050201020203" pitchFamily="18" charset="-78"/>
                <a:cs typeface="Adobe Arabic" panose="02040503050201020203" pitchFamily="18" charset="-78"/>
              </a:rPr>
              <a:t>years (1990-2010). Subsequently the median age is 17.8. </a:t>
            </a:r>
            <a:r>
              <a:rPr lang="en-GB" dirty="0">
                <a:latin typeface="Adobe Arabic" panose="02040503050201020203" pitchFamily="18" charset="-78"/>
                <a:cs typeface="Adobe Arabic" panose="02040503050201020203" pitchFamily="18" charset="-78"/>
              </a:rPr>
              <a:t>Yemeni women were, for decades, the most fertile in the world, bearing an average of more than seven </a:t>
            </a:r>
            <a:r>
              <a:rPr lang="en-GB" dirty="0" smtClean="0">
                <a:latin typeface="Adobe Arabic" panose="02040503050201020203" pitchFamily="18" charset="-78"/>
                <a:cs typeface="Adobe Arabic" panose="02040503050201020203" pitchFamily="18" charset="-78"/>
              </a:rPr>
              <a:t>children; a </a:t>
            </a:r>
            <a:r>
              <a:rPr lang="en-GB" dirty="0">
                <a:latin typeface="Adobe Arabic" panose="02040503050201020203" pitchFamily="18" charset="-78"/>
                <a:cs typeface="Adobe Arabic" panose="02040503050201020203" pitchFamily="18" charset="-78"/>
              </a:rPr>
              <a:t>number </a:t>
            </a:r>
            <a:r>
              <a:rPr lang="en-GB" dirty="0" smtClean="0">
                <a:latin typeface="Adobe Arabic" panose="02040503050201020203" pitchFamily="18" charset="-78"/>
                <a:cs typeface="Adobe Arabic" panose="02040503050201020203" pitchFamily="18" charset="-78"/>
              </a:rPr>
              <a:t>that has since however, dropped to lows </a:t>
            </a:r>
            <a:r>
              <a:rPr lang="en-GB" dirty="0">
                <a:latin typeface="Adobe Arabic" panose="02040503050201020203" pitchFamily="18" charset="-78"/>
                <a:cs typeface="Adobe Arabic" panose="02040503050201020203" pitchFamily="18" charset="-78"/>
              </a:rPr>
              <a:t>of 4.7 </a:t>
            </a:r>
            <a:r>
              <a:rPr lang="en-GB" dirty="0" smtClean="0">
                <a:latin typeface="Adobe Arabic" panose="02040503050201020203" pitchFamily="18" charset="-78"/>
                <a:cs typeface="Adobe Arabic" panose="02040503050201020203" pitchFamily="18" charset="-78"/>
              </a:rPr>
              <a:t>(in 2010).</a:t>
            </a:r>
          </a:p>
          <a:p>
            <a:endParaRPr lang="en-GB" dirty="0">
              <a:latin typeface="Adobe Arabic" panose="02040503050201020203" pitchFamily="18" charset="-78"/>
              <a:cs typeface="Adobe Arabic" panose="02040503050201020203" pitchFamily="18" charset="-78"/>
            </a:endParaRPr>
          </a:p>
          <a:p>
            <a:r>
              <a:rPr lang="en-GB" dirty="0" smtClean="0">
                <a:latin typeface="Adobe Arabic" panose="02040503050201020203" pitchFamily="18" charset="-78"/>
                <a:cs typeface="Adobe Arabic" panose="02040503050201020203" pitchFamily="18" charset="-78"/>
              </a:rPr>
              <a:t>The </a:t>
            </a:r>
            <a:r>
              <a:rPr lang="en-GB" dirty="0">
                <a:latin typeface="Adobe Arabic" panose="02040503050201020203" pitchFamily="18" charset="-78"/>
                <a:cs typeface="Adobe Arabic" panose="02040503050201020203" pitchFamily="18" charset="-78"/>
              </a:rPr>
              <a:t>largest towns are found along the spine of the </a:t>
            </a:r>
            <a:r>
              <a:rPr lang="en-GB" dirty="0" smtClean="0">
                <a:latin typeface="Adobe Arabic" panose="02040503050201020203" pitchFamily="18" charset="-78"/>
                <a:cs typeface="Adobe Arabic" panose="02040503050201020203" pitchFamily="18" charset="-78"/>
              </a:rPr>
              <a:t>‘Sarawat’ mountain range which contains the highest peak in the Arabian Peninsula. The country’s capital</a:t>
            </a:r>
            <a:r>
              <a:rPr lang="en-GB" dirty="0">
                <a:latin typeface="Adobe Arabic" panose="02040503050201020203" pitchFamily="18" charset="-78"/>
                <a:cs typeface="Adobe Arabic" panose="02040503050201020203" pitchFamily="18" charset="-78"/>
              </a:rPr>
              <a:t>, Sanaa</a:t>
            </a:r>
            <a:r>
              <a:rPr lang="en-GB" dirty="0" smtClean="0">
                <a:latin typeface="Adobe Arabic" panose="02040503050201020203" pitchFamily="18" charset="-78"/>
                <a:cs typeface="Adobe Arabic" panose="02040503050201020203" pitchFamily="18" charset="-78"/>
              </a:rPr>
              <a:t>, lies within its middle.</a:t>
            </a:r>
          </a:p>
          <a:p>
            <a:endParaRPr lang="en-GB" dirty="0">
              <a:latin typeface="Adobe Arabic" panose="02040503050201020203" pitchFamily="18" charset="-78"/>
              <a:cs typeface="Adobe Arabic" panose="02040503050201020203" pitchFamily="18" charset="-78"/>
            </a:endParaRPr>
          </a:p>
          <a:p>
            <a:r>
              <a:rPr lang="en-GB" dirty="0" smtClean="0">
                <a:latin typeface="Adobe Arabic" panose="02040503050201020203" pitchFamily="18" charset="-78"/>
                <a:cs typeface="Adobe Arabic" panose="02040503050201020203" pitchFamily="18" charset="-78"/>
              </a:rPr>
              <a:t>Its range provides a </a:t>
            </a:r>
            <a:r>
              <a:rPr lang="en-GB" dirty="0">
                <a:latin typeface="Adobe Arabic" panose="02040503050201020203" pitchFamily="18" charset="-78"/>
                <a:cs typeface="Adobe Arabic" panose="02040503050201020203" pitchFamily="18" charset="-78"/>
              </a:rPr>
              <a:t>substantial barrier to humid </a:t>
            </a:r>
            <a:r>
              <a:rPr lang="en-GB" dirty="0" smtClean="0">
                <a:latin typeface="Adobe Arabic" panose="02040503050201020203" pitchFamily="18" charset="-78"/>
                <a:cs typeface="Adobe Arabic" panose="02040503050201020203" pitchFamily="18" charset="-78"/>
              </a:rPr>
              <a:t>air, </a:t>
            </a:r>
            <a:r>
              <a:rPr lang="en-GB" dirty="0">
                <a:latin typeface="Adobe Arabic" panose="02040503050201020203" pitchFamily="18" charset="-78"/>
                <a:cs typeface="Adobe Arabic" panose="02040503050201020203" pitchFamily="18" charset="-78"/>
              </a:rPr>
              <a:t>blowing in from Africa and the Red </a:t>
            </a:r>
            <a:r>
              <a:rPr lang="en-GB" dirty="0" smtClean="0">
                <a:latin typeface="Adobe Arabic" panose="02040503050201020203" pitchFamily="18" charset="-78"/>
                <a:cs typeface="Adobe Arabic" panose="02040503050201020203" pitchFamily="18" charset="-78"/>
              </a:rPr>
              <a:t>Sea, and consequently, </a:t>
            </a:r>
            <a:r>
              <a:rPr lang="en-GB" dirty="0">
                <a:latin typeface="Adobe Arabic" panose="02040503050201020203" pitchFamily="18" charset="-78"/>
                <a:cs typeface="Adobe Arabic" panose="02040503050201020203" pitchFamily="18" charset="-78"/>
              </a:rPr>
              <a:t>there is sufficient rain to feed a large </a:t>
            </a:r>
            <a:r>
              <a:rPr lang="en-GB" dirty="0" smtClean="0">
                <a:latin typeface="Adobe Arabic" panose="02040503050201020203" pitchFamily="18" charset="-78"/>
                <a:cs typeface="Adobe Arabic" panose="02040503050201020203" pitchFamily="18" charset="-78"/>
              </a:rPr>
              <a:t>populous, with </a:t>
            </a:r>
            <a:r>
              <a:rPr lang="en-GB" dirty="0">
                <a:latin typeface="Adobe Arabic" panose="02040503050201020203" pitchFamily="18" charset="-78"/>
                <a:cs typeface="Adobe Arabic" panose="02040503050201020203" pitchFamily="18" charset="-78"/>
              </a:rPr>
              <a:t>t</a:t>
            </a:r>
            <a:r>
              <a:rPr lang="en-GB" dirty="0" smtClean="0">
                <a:latin typeface="Adobe Arabic" panose="02040503050201020203" pitchFamily="18" charset="-78"/>
                <a:cs typeface="Adobe Arabic" panose="02040503050201020203" pitchFamily="18" charset="-78"/>
              </a:rPr>
              <a:t>he areas, most notably around </a:t>
            </a:r>
            <a:r>
              <a:rPr lang="en-GB" dirty="0">
                <a:latin typeface="Adobe Arabic" panose="02040503050201020203" pitchFamily="18" charset="-78"/>
                <a:cs typeface="Adobe Arabic" panose="02040503050201020203" pitchFamily="18" charset="-78"/>
              </a:rPr>
              <a:t>the southern town of </a:t>
            </a:r>
            <a:r>
              <a:rPr lang="en-GB" dirty="0" smtClean="0">
                <a:latin typeface="Adobe Arabic" panose="02040503050201020203" pitchFamily="18" charset="-78"/>
                <a:cs typeface="Adobe Arabic" panose="02040503050201020203" pitchFamily="18" charset="-78"/>
              </a:rPr>
              <a:t>‘Ibb’ providing green vegetation </a:t>
            </a:r>
            <a:r>
              <a:rPr lang="en-GB" dirty="0">
                <a:latin typeface="Adobe Arabic" panose="02040503050201020203" pitchFamily="18" charset="-78"/>
                <a:cs typeface="Adobe Arabic" panose="02040503050201020203" pitchFamily="18" charset="-78"/>
              </a:rPr>
              <a:t>all year </a:t>
            </a:r>
            <a:r>
              <a:rPr lang="en-GB" dirty="0" smtClean="0">
                <a:latin typeface="Adobe Arabic" panose="02040503050201020203" pitchFamily="18" charset="-78"/>
                <a:cs typeface="Adobe Arabic" panose="02040503050201020203" pitchFamily="18" charset="-78"/>
              </a:rPr>
              <a:t>round.</a:t>
            </a:r>
            <a:endParaRPr lang="en-GB" dirty="0">
              <a:latin typeface="Adobe Arabic" panose="02040503050201020203" pitchFamily="18" charset="-78"/>
              <a:cs typeface="Adobe Arabic" panose="02040503050201020203" pitchFamily="18" charset="-78"/>
            </a:endParaRPr>
          </a:p>
        </p:txBody>
      </p:sp>
      <p:pic>
        <p:nvPicPr>
          <p:cNvPr id="4" name="Picture 3">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6043" y="4152885"/>
            <a:ext cx="2367752" cy="23677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8" name="Straight Arrow Connector 7"/>
          <p:cNvCxnSpPr/>
          <p:nvPr/>
        </p:nvCxnSpPr>
        <p:spPr>
          <a:xfrm flipH="1">
            <a:off x="7265323" y="5677593"/>
            <a:ext cx="706582" cy="15858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7840276" y="5453794"/>
            <a:ext cx="581890" cy="338554"/>
          </a:xfrm>
          <a:prstGeom prst="rect">
            <a:avLst/>
          </a:prstGeom>
          <a:noFill/>
        </p:spPr>
        <p:txBody>
          <a:bodyPr wrap="square" rtlCol="0">
            <a:spAutoFit/>
          </a:bodyPr>
          <a:lstStyle/>
          <a:p>
            <a:r>
              <a:rPr lang="en-GB" sz="1600" u="sng" dirty="0" smtClean="0"/>
              <a:t>‘Ibb</a:t>
            </a:r>
            <a:r>
              <a:rPr lang="en-GB" sz="1600" dirty="0" smtClean="0"/>
              <a:t>’</a:t>
            </a:r>
            <a:endParaRPr lang="en-GB" sz="1600" dirty="0"/>
          </a:p>
        </p:txBody>
      </p:sp>
      <p:sp>
        <p:nvSpPr>
          <p:cNvPr id="12" name="Explosion 1 11">
            <a:hlinkClick r:id="rId2"/>
          </p:cNvPr>
          <p:cNvSpPr/>
          <p:nvPr/>
        </p:nvSpPr>
        <p:spPr>
          <a:xfrm>
            <a:off x="540326" y="1743421"/>
            <a:ext cx="149629" cy="160193"/>
          </a:xfrm>
          <a:prstGeom prst="irregularSeal1">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hlinkClick r:id="rId2"/>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86043" y="1616816"/>
            <a:ext cx="2367752" cy="23677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Rectangle 5"/>
          <p:cNvSpPr/>
          <p:nvPr/>
        </p:nvSpPr>
        <p:spPr>
          <a:xfrm>
            <a:off x="1" y="0"/>
            <a:ext cx="9144000" cy="6858000"/>
          </a:xfrm>
          <a:prstGeom prst="rect">
            <a:avLst/>
          </a:prstGeom>
          <a:noFill/>
          <a:ln w="63500" cap="flat" cmpd="sng">
            <a:solidFill>
              <a:schemeClr val="tx1"/>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515604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51000">
              <a:schemeClr val="accent6">
                <a:lumMod val="40000"/>
                <a:lumOff val="60000"/>
              </a:schemeClr>
            </a:gs>
            <a:gs pos="100000">
              <a:schemeClr val="accent1">
                <a:lumMod val="45000"/>
                <a:lumOff val="55000"/>
              </a:schemeClr>
            </a:gs>
            <a:gs pos="37200">
              <a:srgbClr val="BFDBC9"/>
            </a:gs>
            <a:gs pos="100000">
              <a:schemeClr val="accent1">
                <a:lumMod val="45000"/>
                <a:lumOff val="55000"/>
              </a:schemeClr>
            </a:gs>
            <a:gs pos="100000">
              <a:schemeClr val="accent1">
                <a:lumMod val="30000"/>
                <a:lumOff val="70000"/>
              </a:schemeClr>
            </a:gs>
          </a:gsLst>
          <a:lin ang="13500000" scaled="1"/>
          <a:tileRect/>
        </a:gradFill>
        <a:effectLst/>
      </p:bgPr>
    </p:bg>
    <p:spTree>
      <p:nvGrpSpPr>
        <p:cNvPr id="1" name=""/>
        <p:cNvGrpSpPr/>
        <p:nvPr/>
      </p:nvGrpSpPr>
      <p:grpSpPr>
        <a:xfrm>
          <a:off x="0" y="0"/>
          <a:ext cx="0" cy="0"/>
          <a:chOff x="0" y="0"/>
          <a:chExt cx="0" cy="0"/>
        </a:xfrm>
      </p:grpSpPr>
      <p:sp>
        <p:nvSpPr>
          <p:cNvPr id="2" name="Rectangle 1"/>
          <p:cNvSpPr/>
          <p:nvPr/>
        </p:nvSpPr>
        <p:spPr>
          <a:xfrm>
            <a:off x="4037284" y="243440"/>
            <a:ext cx="1385316" cy="1938992"/>
          </a:xfrm>
          <a:prstGeom prst="rect">
            <a:avLst/>
          </a:prstGeom>
        </p:spPr>
        <p:txBody>
          <a:bodyPr wrap="none">
            <a:spAutoFit/>
          </a:bodyPr>
          <a:lstStyle/>
          <a:p>
            <a:pPr algn="ctr"/>
            <a:r>
              <a:rPr lang="en-GB" sz="4000" i="1" dirty="0" smtClean="0">
                <a:latin typeface="Adobe Arabic" panose="02040503050201020203" pitchFamily="18" charset="-78"/>
                <a:cs typeface="Adobe Arabic" panose="02040503050201020203" pitchFamily="18" charset="-78"/>
              </a:rPr>
              <a:t>History.</a:t>
            </a:r>
          </a:p>
          <a:p>
            <a:pPr algn="ctr"/>
            <a:endParaRPr lang="en-GB" sz="4000" i="1" dirty="0">
              <a:latin typeface="Adobe Arabic" panose="02040503050201020203" pitchFamily="18" charset="-78"/>
              <a:cs typeface="Adobe Arabic" panose="02040503050201020203" pitchFamily="18" charset="-78"/>
            </a:endParaRPr>
          </a:p>
          <a:p>
            <a:pPr algn="ctr"/>
            <a:endParaRPr lang="en-GB" sz="4000" i="1" dirty="0">
              <a:latin typeface="Adobe Arabic" panose="02040503050201020203" pitchFamily="18" charset="-78"/>
              <a:cs typeface="Adobe Arabic" panose="02040503050201020203" pitchFamily="18" charset="-78"/>
            </a:endParaRPr>
          </a:p>
        </p:txBody>
      </p:sp>
      <p:sp>
        <p:nvSpPr>
          <p:cNvPr id="3" name="TextBox 2"/>
          <p:cNvSpPr txBox="1"/>
          <p:nvPr/>
        </p:nvSpPr>
        <p:spPr>
          <a:xfrm>
            <a:off x="885305" y="1030778"/>
            <a:ext cx="7373389" cy="10064294"/>
          </a:xfrm>
          <a:prstGeom prst="rect">
            <a:avLst/>
          </a:prstGeom>
          <a:noFill/>
        </p:spPr>
        <p:txBody>
          <a:bodyPr wrap="square" rtlCol="0">
            <a:spAutoFit/>
          </a:bodyPr>
          <a:lstStyle/>
          <a:p>
            <a:pPr marL="285750" indent="-285750">
              <a:buFont typeface="Arial" panose="020B0604020202020204" pitchFamily="34" charset="0"/>
              <a:buChar char="•"/>
            </a:pPr>
            <a:r>
              <a:rPr lang="en-GB" dirty="0" smtClean="0"/>
              <a:t>Primarily as a result of its geographical positioning, Yemen has been the centre of heated dispute for centuries. Britain initially sought a Colony in its southern city of Aden for the purpose of refuelling its trade vessels to and from India in the late 18</a:t>
            </a:r>
            <a:r>
              <a:rPr lang="en-GB" baseline="30000" dirty="0" smtClean="0"/>
              <a:t>th</a:t>
            </a:r>
            <a:r>
              <a:rPr lang="en-GB" dirty="0" smtClean="0"/>
              <a:t> century. Following on from such the Ottomans expanded to what is now North Yemen, conquering existing rulers, and eventually settling with Britain to Partition the country in two.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Sunni and Shia rivalries acted as an extra stimulant to such and have since become the apparent force of separation between opposing political forces. Following the official disembarkation of British oversight in 1967, Yemen sought opposing allegiances; the South, aligning to more Marxist ideals subsequently adhered to Soviet leadership, whilst their Northern brethren merged with Saudi authority – again, conforming to the Sunni/Shia divide.</a:t>
            </a:r>
          </a:p>
          <a:p>
            <a:endParaRPr lang="en-GB" dirty="0"/>
          </a:p>
          <a:p>
            <a:pPr marL="285750" indent="-285750">
              <a:buFont typeface="Arial" panose="020B0604020202020204" pitchFamily="34" charset="0"/>
              <a:buChar char="•"/>
            </a:pPr>
            <a:r>
              <a:rPr lang="en-GB" dirty="0" smtClean="0"/>
              <a:t>Within the last 50 years, the discovery of oil and the decline of the USSR have allowed Saudi influence to prosper, with the Sunni population in Yemen increasing. Consequently many civil wars between the adversaries have erupted, with the current Saudi occupation being arguably the worst.</a:t>
            </a:r>
            <a:endParaRPr lang="en-GB" dirty="0"/>
          </a:p>
          <a:p>
            <a:r>
              <a:rPr lang="en-GB" dirty="0" smtClean="0"/>
              <a:t> </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After </a:t>
            </a:r>
            <a:r>
              <a:rPr lang="en-GB" dirty="0"/>
              <a:t>the </a:t>
            </a:r>
            <a:r>
              <a:rPr lang="en-GB" u="sng" dirty="0">
                <a:hlinkClick r:id="rId2"/>
              </a:rPr>
              <a:t>invasion of Kuwait</a:t>
            </a:r>
            <a:r>
              <a:rPr lang="en-GB" dirty="0"/>
              <a:t> crisis in 1990, Yemen's president opposed military intervention from non-Arab states.</a:t>
            </a:r>
            <a:r>
              <a:rPr lang="en-GB" u="sng" baseline="30000" dirty="0">
                <a:hlinkClick r:id="rId3"/>
              </a:rPr>
              <a:t>[216]</a:t>
            </a:r>
            <a:r>
              <a:rPr lang="en-GB" dirty="0"/>
              <a:t> As a member of the </a:t>
            </a:r>
            <a:r>
              <a:rPr lang="en-GB" u="sng" dirty="0">
                <a:hlinkClick r:id="rId4"/>
              </a:rPr>
              <a:t>United Nations Security Council</a:t>
            </a:r>
            <a:r>
              <a:rPr lang="en-GB" dirty="0"/>
              <a:t> for 1990 and 1991, Yemen abstained on a number of </a:t>
            </a:r>
            <a:r>
              <a:rPr lang="en-GB" u="sng" dirty="0">
                <a:hlinkClick r:id="rId4"/>
              </a:rPr>
              <a:t>UNSC</a:t>
            </a:r>
            <a:r>
              <a:rPr lang="en-GB" dirty="0"/>
              <a:t> resolutions concerning Iraq and Kuwait</a:t>
            </a:r>
            <a:r>
              <a:rPr lang="en-GB" u="sng" baseline="30000" dirty="0">
                <a:hlinkClick r:id="rId5"/>
              </a:rPr>
              <a:t>[217]</a:t>
            </a:r>
            <a:r>
              <a:rPr lang="en-GB" dirty="0"/>
              <a:t> and voted against the "...use of force resolution." The vote outraged the U.S.</a:t>
            </a:r>
            <a:r>
              <a:rPr lang="en-GB" u="sng" baseline="30000" dirty="0">
                <a:hlinkClick r:id="rId6"/>
              </a:rPr>
              <a:t>[218]</a:t>
            </a:r>
            <a:r>
              <a:rPr lang="en-GB" dirty="0"/>
              <a:t> Saudi Arabia expelled 800,000 Yemenis in 1990 and 1991 to punish Yemen for its opposition to the intervention.</a:t>
            </a:r>
            <a:r>
              <a:rPr lang="en-GB" u="sng" baseline="30000" dirty="0">
                <a:hlinkClick r:id="rId7"/>
              </a:rPr>
              <a:t>[219]</a:t>
            </a:r>
            <a:r>
              <a:rPr lang="en-GB" dirty="0"/>
              <a:t> (</a:t>
            </a:r>
            <a:r>
              <a:rPr lang="en-GB" u="sng" dirty="0">
                <a:hlinkClick r:id="rId8"/>
              </a:rPr>
              <a:t>https://en.wikipedia.org/wiki/Yemen</a:t>
            </a:r>
            <a:r>
              <a:rPr lang="en-GB" dirty="0"/>
              <a:t>)</a:t>
            </a:r>
          </a:p>
        </p:txBody>
      </p:sp>
      <p:sp>
        <p:nvSpPr>
          <p:cNvPr id="4" name="Rectangle 3"/>
          <p:cNvSpPr/>
          <p:nvPr/>
        </p:nvSpPr>
        <p:spPr>
          <a:xfrm>
            <a:off x="0" y="0"/>
            <a:ext cx="9144000" cy="6858000"/>
          </a:xfrm>
          <a:prstGeom prst="rect">
            <a:avLst/>
          </a:prstGeom>
          <a:noFill/>
          <a:ln w="63500" cmpd="sng">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527169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78000">
              <a:schemeClr val="accent6">
                <a:lumMod val="60000"/>
                <a:lumOff val="40000"/>
              </a:schemeClr>
            </a:gs>
            <a:gs pos="0">
              <a:schemeClr val="accent1">
                <a:lumMod val="45000"/>
                <a:lumOff val="55000"/>
              </a:schemeClr>
            </a:gs>
            <a:gs pos="100000">
              <a:schemeClr val="accent1">
                <a:lumMod val="45000"/>
                <a:lumOff val="55000"/>
              </a:schemeClr>
            </a:gs>
            <a:gs pos="31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Rectangle 2"/>
          <p:cNvSpPr/>
          <p:nvPr/>
        </p:nvSpPr>
        <p:spPr>
          <a:xfrm>
            <a:off x="0" y="0"/>
            <a:ext cx="9144000" cy="6858000"/>
          </a:xfrm>
          <a:prstGeom prst="rect">
            <a:avLst/>
          </a:prstGeom>
          <a:noFill/>
          <a:ln w="63500" cmpd="sng">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1338348" y="1055717"/>
            <a:ext cx="6151418" cy="1754326"/>
          </a:xfrm>
          <a:prstGeom prst="rect">
            <a:avLst/>
          </a:prstGeom>
          <a:noFill/>
        </p:spPr>
        <p:txBody>
          <a:bodyPr wrap="square" rtlCol="0">
            <a:spAutoFit/>
          </a:bodyPr>
          <a:lstStyle/>
          <a:p>
            <a:pPr marL="285750" indent="-285750">
              <a:buFont typeface="Arial" panose="020B0604020202020204" pitchFamily="34" charset="0"/>
              <a:buChar char="•"/>
            </a:pPr>
            <a:r>
              <a:rPr lang="en-GB" dirty="0" smtClean="0">
                <a:latin typeface="Adobe Arabic" panose="02040503050201020203" pitchFamily="18" charset="-78"/>
                <a:cs typeface="Adobe Arabic" panose="02040503050201020203" pitchFamily="18" charset="-78"/>
              </a:rPr>
              <a:t>With the population divided on strong religious grounds between </a:t>
            </a:r>
            <a:r>
              <a:rPr lang="en-GB" dirty="0">
                <a:latin typeface="Adobe Arabic" panose="02040503050201020203" pitchFamily="18" charset="-78"/>
                <a:cs typeface="Adobe Arabic" panose="02040503050201020203" pitchFamily="18" charset="-78"/>
              </a:rPr>
              <a:t>S</a:t>
            </a:r>
            <a:r>
              <a:rPr lang="en-GB" dirty="0" smtClean="0">
                <a:latin typeface="Adobe Arabic" panose="02040503050201020203" pitchFamily="18" charset="-78"/>
                <a:cs typeface="Adobe Arabic" panose="02040503050201020203" pitchFamily="18" charset="-78"/>
              </a:rPr>
              <a:t>unni and </a:t>
            </a:r>
            <a:r>
              <a:rPr lang="en-GB" dirty="0">
                <a:latin typeface="Adobe Arabic" panose="02040503050201020203" pitchFamily="18" charset="-78"/>
                <a:cs typeface="Adobe Arabic" panose="02040503050201020203" pitchFamily="18" charset="-78"/>
              </a:rPr>
              <a:t>S</a:t>
            </a:r>
            <a:r>
              <a:rPr lang="en-GB" dirty="0" smtClean="0">
                <a:latin typeface="Adobe Arabic" panose="02040503050201020203" pitchFamily="18" charset="-78"/>
                <a:cs typeface="Adobe Arabic" panose="02040503050201020203" pitchFamily="18" charset="-78"/>
              </a:rPr>
              <a:t>hia ideologies, Yemen has acted as another frontline in the battle between “West” and “East” with one faction aligning naturally with Iran, Lebanon and Syria (Shia), and the other with Saudi Arabia and its middle-eastern </a:t>
            </a:r>
            <a:r>
              <a:rPr lang="en-GB" dirty="0">
                <a:latin typeface="Adobe Arabic" panose="02040503050201020203" pitchFamily="18" charset="-78"/>
                <a:cs typeface="Adobe Arabic" panose="02040503050201020203" pitchFamily="18" charset="-78"/>
              </a:rPr>
              <a:t>S</a:t>
            </a:r>
            <a:r>
              <a:rPr lang="en-GB" dirty="0" smtClean="0">
                <a:latin typeface="Adobe Arabic" panose="02040503050201020203" pitchFamily="18" charset="-78"/>
                <a:cs typeface="Adobe Arabic" panose="02040503050201020203" pitchFamily="18" charset="-78"/>
              </a:rPr>
              <a:t>unni coalition. Both parties are in-turn sponsored by their respective overseers; i.e. Russia, and its economic opponent; the United States.</a:t>
            </a:r>
            <a:endParaRPr lang="en-GB" dirty="0">
              <a:latin typeface="Adobe Arabic" panose="02040503050201020203" pitchFamily="18" charset="-78"/>
              <a:cs typeface="Adobe Arabic" panose="02040503050201020203" pitchFamily="18" charset="-78"/>
            </a:endParaRPr>
          </a:p>
        </p:txBody>
      </p:sp>
      <p:sp>
        <p:nvSpPr>
          <p:cNvPr id="5" name="TextBox 4"/>
          <p:cNvSpPr txBox="1"/>
          <p:nvPr/>
        </p:nvSpPr>
        <p:spPr>
          <a:xfrm>
            <a:off x="1537855" y="3266902"/>
            <a:ext cx="6226232" cy="2554545"/>
          </a:xfrm>
          <a:prstGeom prst="rect">
            <a:avLst/>
          </a:prstGeom>
          <a:noFill/>
        </p:spPr>
        <p:txBody>
          <a:bodyPr wrap="square" rtlCol="0">
            <a:spAutoFit/>
          </a:bodyPr>
          <a:lstStyle/>
          <a:p>
            <a:pPr algn="ctr"/>
            <a:r>
              <a:rPr lang="en-GB" sz="4000" i="1" dirty="0" smtClean="0">
                <a:latin typeface="Adobe Arabic" panose="02040503050201020203" pitchFamily="18" charset="-78"/>
                <a:cs typeface="Adobe Arabic" panose="02040503050201020203" pitchFamily="18" charset="-78"/>
              </a:rPr>
              <a:t>What are the differences between Sunni and Shia and how is such transcribed within Yemen and the surrounding region?</a:t>
            </a:r>
            <a:endParaRPr lang="en-GB" sz="4000" i="1" dirty="0">
              <a:latin typeface="Adobe Arabic" panose="02040503050201020203" pitchFamily="18" charset="-78"/>
              <a:cs typeface="Adobe Arabic" panose="02040503050201020203" pitchFamily="18" charset="-78"/>
            </a:endParaRPr>
          </a:p>
        </p:txBody>
      </p:sp>
    </p:spTree>
    <p:extLst>
      <p:ext uri="{BB962C8B-B14F-4D97-AF65-F5344CB8AC3E}">
        <p14:creationId xmlns:p14="http://schemas.microsoft.com/office/powerpoint/2010/main" val="27104599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0">
              <a:schemeClr val="accent6">
                <a:lumMod val="60000"/>
                <a:lumOff val="40000"/>
              </a:schemeClr>
            </a:gs>
            <a:gs pos="46000">
              <a:schemeClr val="accent5">
                <a:lumMod val="40000"/>
                <a:lumOff val="60000"/>
              </a:schemeClr>
            </a:gs>
            <a:gs pos="89000">
              <a:schemeClr val="accent6">
                <a:lumMod val="45000"/>
                <a:lumOff val="55000"/>
              </a:schemeClr>
            </a:gs>
          </a:gsLst>
          <a:lin ang="0" scaled="1"/>
          <a:tileRect/>
        </a:gradFill>
        <a:effectLst/>
      </p:bgPr>
    </p:bg>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00302" y="762200"/>
            <a:ext cx="5502188" cy="3306438"/>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10" name="Explosion 2 9"/>
          <p:cNvSpPr/>
          <p:nvPr/>
        </p:nvSpPr>
        <p:spPr>
          <a:xfrm rot="6708085">
            <a:off x="4944262" y="3272421"/>
            <a:ext cx="120944" cy="146468"/>
          </a:xfrm>
          <a:prstGeom prst="irregularSeal2">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2767625" y="300270"/>
            <a:ext cx="4123113" cy="707886"/>
          </a:xfrm>
          <a:prstGeom prst="rect">
            <a:avLst/>
          </a:prstGeom>
          <a:noFill/>
        </p:spPr>
        <p:txBody>
          <a:bodyPr wrap="square" rtlCol="0">
            <a:spAutoFit/>
          </a:bodyPr>
          <a:lstStyle/>
          <a:p>
            <a:pPr algn="ctr"/>
            <a:r>
              <a:rPr lang="en-GB" sz="4000" i="1" dirty="0" smtClean="0">
                <a:latin typeface="Adobe Arabic" panose="02040503050201020203" pitchFamily="18" charset="-78"/>
                <a:cs typeface="Adobe Arabic" panose="02040503050201020203" pitchFamily="18" charset="-78"/>
              </a:rPr>
              <a:t>Religion.</a:t>
            </a:r>
            <a:endParaRPr lang="en-GB" sz="4000" i="1" dirty="0">
              <a:latin typeface="Adobe Arabic" panose="02040503050201020203" pitchFamily="18" charset="-78"/>
              <a:cs typeface="Adobe Arabic" panose="02040503050201020203" pitchFamily="18" charset="-78"/>
            </a:endParaRPr>
          </a:p>
        </p:txBody>
      </p:sp>
      <p:sp>
        <p:nvSpPr>
          <p:cNvPr id="3" name="TextBox 2"/>
          <p:cNvSpPr txBox="1"/>
          <p:nvPr/>
        </p:nvSpPr>
        <p:spPr>
          <a:xfrm>
            <a:off x="3717858" y="4082393"/>
            <a:ext cx="2176112" cy="2031325"/>
          </a:xfrm>
          <a:prstGeom prst="rect">
            <a:avLst/>
          </a:prstGeom>
          <a:noFill/>
        </p:spPr>
        <p:txBody>
          <a:bodyPr wrap="square" rtlCol="0">
            <a:spAutoFit/>
          </a:bodyPr>
          <a:lstStyle/>
          <a:p>
            <a:r>
              <a:rPr lang="en-GB" i="1" dirty="0">
                <a:latin typeface="Adobe Arabic" panose="02040503050201020203" pitchFamily="18" charset="-78"/>
                <a:cs typeface="Adobe Arabic" panose="02040503050201020203" pitchFamily="18" charset="-78"/>
              </a:rPr>
              <a:t>The </a:t>
            </a:r>
            <a:r>
              <a:rPr lang="en-GB" i="1" dirty="0" err="1">
                <a:latin typeface="Adobe Arabic" panose="02040503050201020203" pitchFamily="18" charset="-78"/>
                <a:cs typeface="Adobe Arabic" panose="02040503050201020203" pitchFamily="18" charset="-78"/>
              </a:rPr>
              <a:t>qabila</a:t>
            </a:r>
            <a:r>
              <a:rPr lang="en-GB" i="1" dirty="0">
                <a:latin typeface="Adobe Arabic" panose="02040503050201020203" pitchFamily="18" charset="-78"/>
                <a:cs typeface="Adobe Arabic" panose="02040503050201020203" pitchFamily="18" charset="-78"/>
              </a:rPr>
              <a:t>, or tribe, is of major importance in Yemen. Tribes adhere to Sunni (</a:t>
            </a:r>
            <a:r>
              <a:rPr lang="en-GB" i="1" dirty="0" err="1">
                <a:latin typeface="Adobe Arabic" panose="02040503050201020203" pitchFamily="18" charset="-78"/>
                <a:cs typeface="Adobe Arabic" panose="02040503050201020203" pitchFamily="18" charset="-78"/>
              </a:rPr>
              <a:t>Shafii</a:t>
            </a:r>
            <a:r>
              <a:rPr lang="en-GB" i="1" dirty="0">
                <a:latin typeface="Adobe Arabic" panose="02040503050201020203" pitchFamily="18" charset="-78"/>
                <a:cs typeface="Adobe Arabic" panose="02040503050201020203" pitchFamily="18" charset="-78"/>
              </a:rPr>
              <a:t>) Islam or Shiite (Zaidi) Islam. All Yemenis – with the exception of new </a:t>
            </a:r>
            <a:r>
              <a:rPr lang="en-GB" i="1" dirty="0" smtClean="0">
                <a:latin typeface="Adobe Arabic" panose="02040503050201020203" pitchFamily="18" charset="-78"/>
                <a:cs typeface="Adobe Arabic" panose="02040503050201020203" pitchFamily="18" charset="-78"/>
              </a:rPr>
              <a:t>immigrants are tribal.</a:t>
            </a:r>
            <a:endParaRPr lang="en-GB" i="1" dirty="0">
              <a:latin typeface="Adobe Arabic" panose="02040503050201020203" pitchFamily="18" charset="-78"/>
              <a:cs typeface="Adobe Arabic" panose="02040503050201020203" pitchFamily="18" charset="-78"/>
            </a:endParaRPr>
          </a:p>
        </p:txBody>
      </p:sp>
      <p:sp>
        <p:nvSpPr>
          <p:cNvPr id="4" name="Rectangle 3"/>
          <p:cNvSpPr/>
          <p:nvPr/>
        </p:nvSpPr>
        <p:spPr>
          <a:xfrm>
            <a:off x="0" y="0"/>
            <a:ext cx="9144000" cy="6858000"/>
          </a:xfrm>
          <a:prstGeom prst="rect">
            <a:avLst/>
          </a:prstGeom>
          <a:noFill/>
          <a:ln w="63500" cmpd="sng">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4"/>
          <a:stretch>
            <a:fillRect/>
          </a:stretch>
        </p:blipFill>
        <p:spPr>
          <a:xfrm>
            <a:off x="1709321" y="4161071"/>
            <a:ext cx="1899501" cy="187397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Picture 7"/>
          <p:cNvPicPr>
            <a:picLocks noChangeAspect="1"/>
          </p:cNvPicPr>
          <p:nvPr/>
        </p:nvPicPr>
        <p:blipFill>
          <a:blip r:embed="rId5"/>
          <a:stretch>
            <a:fillRect/>
          </a:stretch>
        </p:blipFill>
        <p:spPr>
          <a:xfrm>
            <a:off x="5893970" y="4161071"/>
            <a:ext cx="1899502" cy="187397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755522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6000" r="-6000"/>
          </a:stretch>
        </a:blipFill>
        <a:effectLst/>
      </p:bgPr>
    </p:bg>
    <p:spTree>
      <p:nvGrpSpPr>
        <p:cNvPr id="1" name=""/>
        <p:cNvGrpSpPr/>
        <p:nvPr/>
      </p:nvGrpSpPr>
      <p:grpSpPr>
        <a:xfrm>
          <a:off x="0" y="0"/>
          <a:ext cx="0" cy="0"/>
          <a:chOff x="0" y="0"/>
          <a:chExt cx="0" cy="0"/>
        </a:xfrm>
      </p:grpSpPr>
      <p:pic>
        <p:nvPicPr>
          <p:cNvPr id="4" name="Picture 3">
            <a:hlinkClick r:id="rId3"/>
          </p:cNvPr>
          <p:cNvPicPr>
            <a:picLocks noChangeAspect="1"/>
          </p:cNvPicPr>
          <p:nvPr/>
        </p:nvPicPr>
        <p:blipFill rotWithShape="1">
          <a:blip r:embed="rId4">
            <a:extLst>
              <a:ext uri="{28A0092B-C50C-407E-A947-70E740481C1C}">
                <a14:useLocalDpi xmlns:a14="http://schemas.microsoft.com/office/drawing/2010/main" val="0"/>
              </a:ext>
            </a:extLst>
          </a:blip>
          <a:srcRect t="660" r="10180" b="1"/>
          <a:stretch/>
        </p:blipFill>
        <p:spPr>
          <a:xfrm>
            <a:off x="187038" y="2227811"/>
            <a:ext cx="2331718" cy="2711795"/>
          </a:xfrm>
          <a:prstGeom prst="rect">
            <a:avLst/>
          </a:prstGeom>
          <a:ln w="88900" cap="sq" cmpd="thickThin">
            <a:solidFill>
              <a:srgbClr val="000000"/>
            </a:solidFill>
            <a:prstDash val="solid"/>
            <a:miter lim="800000"/>
          </a:ln>
          <a:effectLst>
            <a:innerShdw blurRad="76200">
              <a:srgbClr val="000000"/>
            </a:innerShdw>
          </a:effectLst>
        </p:spPr>
      </p:pic>
      <p:pic>
        <p:nvPicPr>
          <p:cNvPr id="9" name="Picture 8">
            <a:hlinkClick r:id="rId3"/>
          </p:cNvPr>
          <p:cNvPicPr>
            <a:picLocks noChangeAspect="1"/>
          </p:cNvPicPr>
          <p:nvPr/>
        </p:nvPicPr>
        <p:blipFill rotWithShape="1">
          <a:blip r:embed="rId4">
            <a:extLst>
              <a:ext uri="{28A0092B-C50C-407E-A947-70E740481C1C}">
                <a14:useLocalDpi xmlns:a14="http://schemas.microsoft.com/office/drawing/2010/main" val="0"/>
              </a:ext>
            </a:extLst>
          </a:blip>
          <a:srcRect t="988" r="10180"/>
          <a:stretch/>
        </p:blipFill>
        <p:spPr>
          <a:xfrm>
            <a:off x="6658492" y="2227811"/>
            <a:ext cx="2319252" cy="2711795"/>
          </a:xfrm>
          <a:prstGeom prst="rect">
            <a:avLst/>
          </a:prstGeom>
          <a:ln w="88900" cap="sq" cmpd="thickThin">
            <a:solidFill>
              <a:srgbClr val="000000"/>
            </a:solidFill>
            <a:prstDash val="solid"/>
            <a:miter lim="800000"/>
          </a:ln>
          <a:effectLst>
            <a:innerShdw blurRad="76200">
              <a:srgbClr val="000000"/>
            </a:innerShdw>
          </a:effectLst>
        </p:spPr>
      </p:pic>
      <p:pic>
        <p:nvPicPr>
          <p:cNvPr id="10" name="Picture 9">
            <a:hlinkClick r:id="rId5"/>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651761" y="2227811"/>
            <a:ext cx="3848792" cy="2711795"/>
          </a:xfrm>
          <a:prstGeom prst="rect">
            <a:avLst/>
          </a:prstGeom>
          <a:ln w="88900" cap="sq" cmpd="thickThin">
            <a:solidFill>
              <a:srgbClr val="000000"/>
            </a:solidFill>
            <a:prstDash val="solid"/>
            <a:miter lim="800000"/>
          </a:ln>
          <a:effectLst>
            <a:innerShdw blurRad="76200">
              <a:srgbClr val="000000"/>
            </a:innerShdw>
          </a:effectLst>
        </p:spPr>
      </p:pic>
      <p:sp>
        <p:nvSpPr>
          <p:cNvPr id="3" name="Explosion 1 2">
            <a:hlinkClick r:id="rId7"/>
          </p:cNvPr>
          <p:cNvSpPr/>
          <p:nvPr/>
        </p:nvSpPr>
        <p:spPr>
          <a:xfrm>
            <a:off x="8695113" y="6458988"/>
            <a:ext cx="282631" cy="249382"/>
          </a:xfrm>
          <a:prstGeom prst="irregularSeal1">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1497952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Rectangle 2"/>
          <p:cNvSpPr/>
          <p:nvPr/>
        </p:nvSpPr>
        <p:spPr>
          <a:xfrm>
            <a:off x="0" y="0"/>
            <a:ext cx="9144000" cy="6858000"/>
          </a:xfrm>
          <a:prstGeom prst="rect">
            <a:avLst/>
          </a:prstGeom>
          <a:noFill/>
          <a:ln w="63500" cmpd="sng">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1710027" y="401381"/>
            <a:ext cx="6056466" cy="707886"/>
          </a:xfrm>
          <a:prstGeom prst="rect">
            <a:avLst/>
          </a:prstGeom>
        </p:spPr>
        <p:txBody>
          <a:bodyPr wrap="none">
            <a:spAutoFit/>
          </a:bodyPr>
          <a:lstStyle/>
          <a:p>
            <a:pPr algn="ctr"/>
            <a:r>
              <a:rPr lang="en-GB" sz="4000" i="1" dirty="0" smtClean="0">
                <a:latin typeface="Adobe Arabic" panose="02040503050201020203" pitchFamily="18" charset="-78"/>
                <a:cs typeface="Adobe Arabic" panose="02040503050201020203" pitchFamily="18" charset="-78"/>
              </a:rPr>
              <a:t>Yemen Conflict – A timeline of Events</a:t>
            </a:r>
            <a:endParaRPr lang="en-GB" sz="4000" i="1" dirty="0">
              <a:latin typeface="Adobe Arabic" panose="02040503050201020203" pitchFamily="18" charset="-78"/>
              <a:cs typeface="Adobe Arabic" panose="02040503050201020203" pitchFamily="18" charset="-78"/>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9807" y="2238375"/>
            <a:ext cx="4238625" cy="2381250"/>
          </a:xfrm>
          <a:prstGeom prst="rect">
            <a:avLst/>
          </a:prstGeom>
        </p:spPr>
      </p:pic>
      <p:sp>
        <p:nvSpPr>
          <p:cNvPr id="6" name="TextBox 5"/>
          <p:cNvSpPr txBox="1"/>
          <p:nvPr/>
        </p:nvSpPr>
        <p:spPr>
          <a:xfrm>
            <a:off x="2922139" y="1071378"/>
            <a:ext cx="3299720" cy="707886"/>
          </a:xfrm>
          <a:prstGeom prst="rect">
            <a:avLst/>
          </a:prstGeom>
          <a:noFill/>
        </p:spPr>
        <p:txBody>
          <a:bodyPr wrap="square" rtlCol="0">
            <a:spAutoFit/>
          </a:bodyPr>
          <a:lstStyle/>
          <a:p>
            <a:r>
              <a:rPr lang="en-GB" sz="4000" i="1" dirty="0" smtClean="0">
                <a:latin typeface="Adobe Arabic" panose="02040503050201020203" pitchFamily="18" charset="-78"/>
                <a:cs typeface="Adobe Arabic" panose="02040503050201020203" pitchFamily="18" charset="-78"/>
              </a:rPr>
              <a:t>Economic Warfare.</a:t>
            </a:r>
            <a:endParaRPr lang="en-GB" sz="4000" i="1" dirty="0">
              <a:latin typeface="Adobe Arabic" panose="02040503050201020203" pitchFamily="18" charset="-78"/>
              <a:cs typeface="Adobe Arabic" panose="02040503050201020203" pitchFamily="18" charset="-78"/>
            </a:endParaRPr>
          </a:p>
        </p:txBody>
      </p:sp>
    </p:spTree>
    <p:extLst>
      <p:ext uri="{BB962C8B-B14F-4D97-AF65-F5344CB8AC3E}">
        <p14:creationId xmlns:p14="http://schemas.microsoft.com/office/powerpoint/2010/main" val="40911984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0"/>
              </a:schemeClr>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 name="Picture 2">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5840" y="-43805"/>
            <a:ext cx="7132320" cy="6945609"/>
          </a:xfrm>
          <a:prstGeom prst="ellipse">
            <a:avLst/>
          </a:prstGeom>
          <a:noFill/>
          <a:ln>
            <a:noFill/>
          </a:ln>
          <a:effectLst>
            <a:softEdge rad="112500"/>
          </a:effectLst>
        </p:spPr>
      </p:pic>
      <p:sp>
        <p:nvSpPr>
          <p:cNvPr id="4" name="Flowchart: Connector 3"/>
          <p:cNvSpPr/>
          <p:nvPr/>
        </p:nvSpPr>
        <p:spPr>
          <a:xfrm>
            <a:off x="1068185" y="0"/>
            <a:ext cx="7007629" cy="6858000"/>
          </a:xfrm>
          <a:prstGeom prst="flowChartConnector">
            <a:avLst/>
          </a:prstGeom>
          <a:noFill/>
          <a:ln w="63500">
            <a:solidFill>
              <a:schemeClr val="bg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p:cNvSpPr/>
          <p:nvPr/>
        </p:nvSpPr>
        <p:spPr>
          <a:xfrm>
            <a:off x="2419002" y="1105591"/>
            <a:ext cx="266007" cy="241069"/>
          </a:xfrm>
          <a:prstGeom prst="ellipse">
            <a:avLst/>
          </a:prstGeom>
          <a:noFill/>
          <a:ln w="254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p:cNvPicPr>
            <a:picLocks noChangeAspect="1"/>
          </p:cNvPicPr>
          <p:nvPr/>
        </p:nvPicPr>
        <p:blipFill>
          <a:blip r:embed="rId4"/>
          <a:stretch>
            <a:fillRect/>
          </a:stretch>
        </p:blipFill>
        <p:spPr>
          <a:xfrm>
            <a:off x="1615981" y="2566403"/>
            <a:ext cx="292633" cy="262151"/>
          </a:xfrm>
          <a:prstGeom prst="rect">
            <a:avLst/>
          </a:prstGeom>
        </p:spPr>
      </p:pic>
      <p:pic>
        <p:nvPicPr>
          <p:cNvPr id="16" name="Picture 15"/>
          <p:cNvPicPr>
            <a:picLocks noChangeAspect="1"/>
          </p:cNvPicPr>
          <p:nvPr/>
        </p:nvPicPr>
        <p:blipFill>
          <a:blip r:embed="rId4"/>
          <a:stretch>
            <a:fillRect/>
          </a:stretch>
        </p:blipFill>
        <p:spPr>
          <a:xfrm>
            <a:off x="4793672" y="4075136"/>
            <a:ext cx="292633" cy="262151"/>
          </a:xfrm>
          <a:prstGeom prst="rect">
            <a:avLst/>
          </a:prstGeom>
        </p:spPr>
      </p:pic>
      <p:sp>
        <p:nvSpPr>
          <p:cNvPr id="21" name="TextBox 20"/>
          <p:cNvSpPr txBox="1"/>
          <p:nvPr/>
        </p:nvSpPr>
        <p:spPr>
          <a:xfrm>
            <a:off x="2398220" y="1041459"/>
            <a:ext cx="344980" cy="369332"/>
          </a:xfrm>
          <a:prstGeom prst="rect">
            <a:avLst/>
          </a:prstGeom>
          <a:noFill/>
        </p:spPr>
        <p:txBody>
          <a:bodyPr wrap="square" rtlCol="0">
            <a:spAutoFit/>
          </a:bodyPr>
          <a:lstStyle/>
          <a:p>
            <a:r>
              <a:rPr lang="en-GB" b="1" i="1" dirty="0" smtClean="0">
                <a:latin typeface="Adobe Arabic" panose="02040503050201020203" pitchFamily="18" charset="-78"/>
                <a:cs typeface="Adobe Arabic" panose="02040503050201020203" pitchFamily="18" charset="-78"/>
              </a:rPr>
              <a:t>1.</a:t>
            </a:r>
            <a:endParaRPr lang="en-GB" b="1" i="1" dirty="0">
              <a:latin typeface="Adobe Arabic" panose="02040503050201020203" pitchFamily="18" charset="-78"/>
              <a:cs typeface="Adobe Arabic" panose="02040503050201020203" pitchFamily="18" charset="-78"/>
            </a:endParaRPr>
          </a:p>
        </p:txBody>
      </p:sp>
      <p:sp>
        <p:nvSpPr>
          <p:cNvPr id="22" name="TextBox 21"/>
          <p:cNvSpPr txBox="1"/>
          <p:nvPr/>
        </p:nvSpPr>
        <p:spPr>
          <a:xfrm>
            <a:off x="1615981" y="2512812"/>
            <a:ext cx="379074" cy="369332"/>
          </a:xfrm>
          <a:prstGeom prst="rect">
            <a:avLst/>
          </a:prstGeom>
          <a:noFill/>
        </p:spPr>
        <p:txBody>
          <a:bodyPr wrap="square" rtlCol="0">
            <a:spAutoFit/>
          </a:bodyPr>
          <a:lstStyle/>
          <a:p>
            <a:r>
              <a:rPr lang="en-GB" b="1" i="1" dirty="0" smtClean="0">
                <a:latin typeface="Adobe Arabic" panose="02040503050201020203" pitchFamily="18" charset="-78"/>
                <a:cs typeface="Adobe Arabic" panose="02040503050201020203" pitchFamily="18" charset="-78"/>
              </a:rPr>
              <a:t>2.</a:t>
            </a:r>
            <a:endParaRPr lang="en-GB" b="1" i="1" dirty="0">
              <a:latin typeface="Adobe Arabic" panose="02040503050201020203" pitchFamily="18" charset="-78"/>
              <a:cs typeface="Adobe Arabic" panose="02040503050201020203" pitchFamily="18" charset="-78"/>
            </a:endParaRPr>
          </a:p>
        </p:txBody>
      </p:sp>
      <p:sp>
        <p:nvSpPr>
          <p:cNvPr id="23" name="TextBox 22"/>
          <p:cNvSpPr txBox="1"/>
          <p:nvPr/>
        </p:nvSpPr>
        <p:spPr>
          <a:xfrm>
            <a:off x="4793672" y="4021546"/>
            <a:ext cx="368532" cy="369332"/>
          </a:xfrm>
          <a:prstGeom prst="rect">
            <a:avLst/>
          </a:prstGeom>
          <a:noFill/>
        </p:spPr>
        <p:txBody>
          <a:bodyPr wrap="square" rtlCol="0">
            <a:spAutoFit/>
          </a:bodyPr>
          <a:lstStyle/>
          <a:p>
            <a:r>
              <a:rPr lang="en-GB" b="1" i="1" dirty="0" smtClean="0">
                <a:latin typeface="Adobe Arabic" panose="02040503050201020203" pitchFamily="18" charset="-78"/>
                <a:cs typeface="Adobe Arabic" panose="02040503050201020203" pitchFamily="18" charset="-78"/>
              </a:rPr>
              <a:t>3.</a:t>
            </a:r>
            <a:endParaRPr lang="en-GB" b="1" i="1" dirty="0">
              <a:latin typeface="Adobe Arabic" panose="02040503050201020203" pitchFamily="18" charset="-78"/>
              <a:cs typeface="Adobe Arabic" panose="02040503050201020203" pitchFamily="18" charset="-78"/>
            </a:endParaRPr>
          </a:p>
        </p:txBody>
      </p:sp>
      <p:sp>
        <p:nvSpPr>
          <p:cNvPr id="24" name="TextBox 23"/>
          <p:cNvSpPr txBox="1"/>
          <p:nvPr/>
        </p:nvSpPr>
        <p:spPr>
          <a:xfrm>
            <a:off x="59845" y="197232"/>
            <a:ext cx="1645920" cy="369332"/>
          </a:xfrm>
          <a:prstGeom prst="rect">
            <a:avLst/>
          </a:prstGeom>
          <a:noFill/>
          <a:ln/>
          <a:effectLst>
            <a:softEdge rad="31750"/>
          </a:effectLst>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b="1" dirty="0" smtClean="0">
                <a:solidFill>
                  <a:schemeClr val="accent2"/>
                </a:solidFill>
                <a:latin typeface="Adobe Arabic" panose="02040503050201020203" pitchFamily="18" charset="-78"/>
                <a:cs typeface="Adobe Arabic" panose="02040503050201020203" pitchFamily="18" charset="-78"/>
              </a:rPr>
              <a:t>1. </a:t>
            </a:r>
            <a:r>
              <a:rPr lang="en-GB" u="sng" dirty="0" smtClean="0">
                <a:solidFill>
                  <a:schemeClr val="bg1"/>
                </a:solidFill>
                <a:latin typeface="Adobe Arabic" panose="02040503050201020203" pitchFamily="18" charset="-78"/>
                <a:cs typeface="Adobe Arabic" panose="02040503050201020203" pitchFamily="18" charset="-78"/>
              </a:rPr>
              <a:t>English Channel</a:t>
            </a:r>
            <a:endParaRPr lang="en-GB" u="sng" dirty="0">
              <a:solidFill>
                <a:schemeClr val="accent2"/>
              </a:solidFill>
              <a:latin typeface="Adobe Arabic" panose="02040503050201020203" pitchFamily="18" charset="-78"/>
              <a:cs typeface="Adobe Arabic" panose="02040503050201020203" pitchFamily="18" charset="-78"/>
            </a:endParaRPr>
          </a:p>
        </p:txBody>
      </p:sp>
      <p:sp>
        <p:nvSpPr>
          <p:cNvPr id="25" name="TextBox 24"/>
          <p:cNvSpPr txBox="1"/>
          <p:nvPr/>
        </p:nvSpPr>
        <p:spPr>
          <a:xfrm>
            <a:off x="59845" y="476441"/>
            <a:ext cx="1953493" cy="369332"/>
          </a:xfrm>
          <a:prstGeom prst="rect">
            <a:avLst/>
          </a:prstGeom>
          <a:noFill/>
          <a:ln>
            <a:noFill/>
          </a:ln>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b="1" dirty="0" smtClean="0">
                <a:solidFill>
                  <a:schemeClr val="accent2"/>
                </a:solidFill>
                <a:latin typeface="Adobe Arabic" panose="02040503050201020203" pitchFamily="18" charset="-78"/>
                <a:cs typeface="Adobe Arabic" panose="02040503050201020203" pitchFamily="18" charset="-78"/>
              </a:rPr>
              <a:t>2. </a:t>
            </a:r>
            <a:r>
              <a:rPr lang="en-GB" u="sng" dirty="0" smtClean="0">
                <a:solidFill>
                  <a:schemeClr val="bg1"/>
                </a:solidFill>
                <a:latin typeface="Adobe Arabic" panose="02040503050201020203" pitchFamily="18" charset="-78"/>
                <a:cs typeface="Adobe Arabic" panose="02040503050201020203" pitchFamily="18" charset="-78"/>
              </a:rPr>
              <a:t>Gibraltar Straights</a:t>
            </a:r>
            <a:endParaRPr lang="en-GB" b="1" u="sng" dirty="0">
              <a:solidFill>
                <a:schemeClr val="accent2"/>
              </a:solidFill>
              <a:latin typeface="Adobe Arabic" panose="02040503050201020203" pitchFamily="18" charset="-78"/>
              <a:cs typeface="Adobe Arabic" panose="02040503050201020203" pitchFamily="18" charset="-78"/>
            </a:endParaRPr>
          </a:p>
        </p:txBody>
      </p:sp>
      <p:sp>
        <p:nvSpPr>
          <p:cNvPr id="26" name="TextBox 25"/>
          <p:cNvSpPr txBox="1"/>
          <p:nvPr/>
        </p:nvSpPr>
        <p:spPr>
          <a:xfrm>
            <a:off x="63159" y="1034859"/>
            <a:ext cx="1742359" cy="369332"/>
          </a:xfrm>
          <a:prstGeom prst="rect">
            <a:avLst/>
          </a:prstGeom>
          <a:noFill/>
          <a:ln>
            <a:noFill/>
          </a:ln>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b="1" dirty="0" smtClean="0">
                <a:solidFill>
                  <a:schemeClr val="accent2"/>
                </a:solidFill>
                <a:latin typeface="Adobe Arabic" panose="02040503050201020203" pitchFamily="18" charset="-78"/>
                <a:cs typeface="Adobe Arabic" panose="02040503050201020203" pitchFamily="18" charset="-78"/>
              </a:rPr>
              <a:t>4. </a:t>
            </a:r>
            <a:r>
              <a:rPr lang="en-GB" u="sng" dirty="0" smtClean="0">
                <a:solidFill>
                  <a:schemeClr val="bg1"/>
                </a:solidFill>
                <a:latin typeface="Adobe Arabic" panose="02040503050201020203" pitchFamily="18" charset="-78"/>
                <a:cs typeface="Adobe Arabic" panose="02040503050201020203" pitchFamily="18" charset="-78"/>
              </a:rPr>
              <a:t>Gulf of Aden</a:t>
            </a:r>
            <a:endParaRPr lang="en-GB" b="1" u="sng" dirty="0" smtClean="0">
              <a:solidFill>
                <a:schemeClr val="accent2"/>
              </a:solidFill>
              <a:latin typeface="Adobe Arabic" panose="02040503050201020203" pitchFamily="18" charset="-78"/>
              <a:cs typeface="Adobe Arabic" panose="02040503050201020203" pitchFamily="18" charset="-78"/>
            </a:endParaRPr>
          </a:p>
        </p:txBody>
      </p:sp>
      <p:sp>
        <p:nvSpPr>
          <p:cNvPr id="2" name="TextBox 1"/>
          <p:cNvSpPr txBox="1"/>
          <p:nvPr/>
        </p:nvSpPr>
        <p:spPr>
          <a:xfrm>
            <a:off x="6126481" y="6067121"/>
            <a:ext cx="349133" cy="369332"/>
          </a:xfrm>
          <a:prstGeom prst="rect">
            <a:avLst/>
          </a:prstGeom>
          <a:noFill/>
        </p:spPr>
        <p:txBody>
          <a:bodyPr wrap="square" rtlCol="0">
            <a:spAutoFit/>
          </a:bodyPr>
          <a:lstStyle/>
          <a:p>
            <a:r>
              <a:rPr lang="en-GB" b="1" i="1" dirty="0" smtClean="0">
                <a:latin typeface="Adobe Arabic" panose="02040503050201020203" pitchFamily="18" charset="-78"/>
                <a:cs typeface="Adobe Arabic" panose="02040503050201020203" pitchFamily="18" charset="-78"/>
              </a:rPr>
              <a:t>4.</a:t>
            </a:r>
            <a:endParaRPr lang="en-GB" b="1" i="1" dirty="0">
              <a:latin typeface="Adobe Arabic" panose="02040503050201020203" pitchFamily="18" charset="-78"/>
              <a:cs typeface="Adobe Arabic" panose="02040503050201020203" pitchFamily="18" charset="-78"/>
            </a:endParaRPr>
          </a:p>
        </p:txBody>
      </p:sp>
      <p:sp>
        <p:nvSpPr>
          <p:cNvPr id="5" name="TextBox 4"/>
          <p:cNvSpPr txBox="1"/>
          <p:nvPr/>
        </p:nvSpPr>
        <p:spPr>
          <a:xfrm>
            <a:off x="7556270" y="4397234"/>
            <a:ext cx="315883" cy="369332"/>
          </a:xfrm>
          <a:prstGeom prst="rect">
            <a:avLst/>
          </a:prstGeom>
          <a:noFill/>
        </p:spPr>
        <p:txBody>
          <a:bodyPr wrap="square" rtlCol="0">
            <a:spAutoFit/>
          </a:bodyPr>
          <a:lstStyle/>
          <a:p>
            <a:r>
              <a:rPr lang="en-GB" b="1" i="1" dirty="0" smtClean="0">
                <a:latin typeface="Adobe Arabic" panose="02040503050201020203" pitchFamily="18" charset="-78"/>
                <a:cs typeface="Adobe Arabic" panose="02040503050201020203" pitchFamily="18" charset="-78"/>
              </a:rPr>
              <a:t>5.</a:t>
            </a:r>
            <a:endParaRPr lang="en-GB" b="1" i="1" dirty="0">
              <a:latin typeface="Adobe Arabic" panose="02040503050201020203" pitchFamily="18" charset="-78"/>
              <a:cs typeface="Adobe Arabic" panose="02040503050201020203" pitchFamily="18" charset="-78"/>
            </a:endParaRPr>
          </a:p>
        </p:txBody>
      </p:sp>
      <p:pic>
        <p:nvPicPr>
          <p:cNvPr id="6" name="Picture 5"/>
          <p:cNvPicPr>
            <a:picLocks noChangeAspect="1"/>
          </p:cNvPicPr>
          <p:nvPr/>
        </p:nvPicPr>
        <p:blipFill>
          <a:blip r:embed="rId5"/>
          <a:stretch>
            <a:fillRect/>
          </a:stretch>
        </p:blipFill>
        <p:spPr>
          <a:xfrm>
            <a:off x="6139200" y="6117663"/>
            <a:ext cx="286537" cy="268247"/>
          </a:xfrm>
          <a:prstGeom prst="rect">
            <a:avLst/>
          </a:prstGeom>
        </p:spPr>
      </p:pic>
      <p:pic>
        <p:nvPicPr>
          <p:cNvPr id="7" name="Picture 6"/>
          <p:cNvPicPr>
            <a:picLocks noChangeAspect="1"/>
          </p:cNvPicPr>
          <p:nvPr/>
        </p:nvPicPr>
        <p:blipFill>
          <a:blip r:embed="rId5"/>
          <a:stretch>
            <a:fillRect/>
          </a:stretch>
        </p:blipFill>
        <p:spPr>
          <a:xfrm>
            <a:off x="7556270" y="4447776"/>
            <a:ext cx="286537" cy="268247"/>
          </a:xfrm>
          <a:prstGeom prst="rect">
            <a:avLst/>
          </a:prstGeom>
        </p:spPr>
      </p:pic>
      <p:sp>
        <p:nvSpPr>
          <p:cNvPr id="8" name="Rectangle 7"/>
          <p:cNvSpPr/>
          <p:nvPr/>
        </p:nvSpPr>
        <p:spPr>
          <a:xfrm>
            <a:off x="63159" y="739760"/>
            <a:ext cx="1742359" cy="400110"/>
          </a:xfrm>
          <a:prstGeom prst="rect">
            <a:avLst/>
          </a:prstGeom>
          <a:noFill/>
          <a:ln>
            <a:noFill/>
          </a:ln>
        </p:spPr>
        <p:style>
          <a:lnRef idx="1">
            <a:schemeClr val="accent2"/>
          </a:lnRef>
          <a:fillRef idx="2">
            <a:schemeClr val="accent2"/>
          </a:fillRef>
          <a:effectRef idx="1">
            <a:schemeClr val="accent2"/>
          </a:effectRef>
          <a:fontRef idx="minor">
            <a:schemeClr val="dk1"/>
          </a:fontRef>
        </p:style>
        <p:txBody>
          <a:bodyPr wrap="square">
            <a:spAutoFit/>
          </a:bodyPr>
          <a:lstStyle/>
          <a:p>
            <a:r>
              <a:rPr lang="en-GB" sz="2000" b="1" dirty="0">
                <a:solidFill>
                  <a:schemeClr val="accent2"/>
                </a:solidFill>
                <a:latin typeface="Adobe Arabic" panose="02040503050201020203" pitchFamily="18" charset="-78"/>
                <a:cs typeface="Adobe Arabic" panose="02040503050201020203" pitchFamily="18" charset="-78"/>
              </a:rPr>
              <a:t>3</a:t>
            </a:r>
            <a:r>
              <a:rPr lang="en-GB" sz="2000" b="1" dirty="0" smtClean="0">
                <a:solidFill>
                  <a:schemeClr val="accent2"/>
                </a:solidFill>
                <a:latin typeface="Adobe Arabic" panose="02040503050201020203" pitchFamily="18" charset="-78"/>
                <a:cs typeface="Adobe Arabic" panose="02040503050201020203" pitchFamily="18" charset="-78"/>
              </a:rPr>
              <a:t>. </a:t>
            </a:r>
            <a:r>
              <a:rPr lang="en-GB" u="sng" dirty="0" smtClean="0">
                <a:solidFill>
                  <a:schemeClr val="bg1"/>
                </a:solidFill>
                <a:latin typeface="Adobe Arabic" panose="02040503050201020203" pitchFamily="18" charset="-78"/>
                <a:cs typeface="Adobe Arabic" panose="02040503050201020203" pitchFamily="18" charset="-78"/>
              </a:rPr>
              <a:t>Suez Canal</a:t>
            </a:r>
            <a:endParaRPr lang="en-GB" u="sng" dirty="0">
              <a:solidFill>
                <a:schemeClr val="accent2"/>
              </a:solidFill>
              <a:latin typeface="Adobe Arabic" panose="02040503050201020203" pitchFamily="18" charset="-78"/>
              <a:cs typeface="Adobe Arabic" panose="02040503050201020203" pitchFamily="18" charset="-78"/>
            </a:endParaRPr>
          </a:p>
        </p:txBody>
      </p:sp>
      <p:sp>
        <p:nvSpPr>
          <p:cNvPr id="10" name="TextBox 9"/>
          <p:cNvSpPr txBox="1"/>
          <p:nvPr/>
        </p:nvSpPr>
        <p:spPr>
          <a:xfrm>
            <a:off x="59845" y="1294070"/>
            <a:ext cx="1742358" cy="400110"/>
          </a:xfrm>
          <a:prstGeom prst="rect">
            <a:avLst/>
          </a:prstGeom>
          <a:noFill/>
          <a:ln>
            <a:noFill/>
          </a:ln>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2000" b="1" dirty="0" smtClean="0">
                <a:solidFill>
                  <a:schemeClr val="accent2"/>
                </a:solidFill>
                <a:latin typeface="Adobe Arabic" panose="02040503050201020203" pitchFamily="18" charset="-78"/>
                <a:cs typeface="Adobe Arabic" panose="02040503050201020203" pitchFamily="18" charset="-78"/>
              </a:rPr>
              <a:t>5. </a:t>
            </a:r>
            <a:r>
              <a:rPr lang="en-GB" u="sng" dirty="0" smtClean="0">
                <a:solidFill>
                  <a:schemeClr val="bg1"/>
                </a:solidFill>
                <a:latin typeface="Adobe Arabic" panose="02040503050201020203" pitchFamily="18" charset="-78"/>
                <a:cs typeface="Adobe Arabic" panose="02040503050201020203" pitchFamily="18" charset="-78"/>
              </a:rPr>
              <a:t>Gulf of Oman</a:t>
            </a:r>
            <a:endParaRPr lang="en-GB" sz="2000" b="1" u="sng" dirty="0">
              <a:solidFill>
                <a:schemeClr val="accent2"/>
              </a:solidFill>
              <a:latin typeface="Adobe Arabic" panose="02040503050201020203" pitchFamily="18" charset="-78"/>
              <a:cs typeface="Adobe Arabic" panose="02040503050201020203" pitchFamily="18" charset="-78"/>
            </a:endParaRPr>
          </a:p>
        </p:txBody>
      </p:sp>
      <p:sp>
        <p:nvSpPr>
          <p:cNvPr id="9" name="TextBox 8"/>
          <p:cNvSpPr txBox="1"/>
          <p:nvPr/>
        </p:nvSpPr>
        <p:spPr>
          <a:xfrm>
            <a:off x="6846670" y="31874"/>
            <a:ext cx="2315908" cy="707886"/>
          </a:xfrm>
          <a:prstGeom prst="rect">
            <a:avLst/>
          </a:prstGeom>
          <a:noFill/>
        </p:spPr>
        <p:txBody>
          <a:bodyPr wrap="square" rtlCol="0">
            <a:spAutoFit/>
          </a:bodyPr>
          <a:lstStyle/>
          <a:p>
            <a:r>
              <a:rPr lang="en-GB" sz="4000" i="1" dirty="0" smtClean="0">
                <a:solidFill>
                  <a:schemeClr val="bg1"/>
                </a:solidFill>
                <a:latin typeface="Adobe Arabic" panose="02040503050201020203" pitchFamily="18" charset="-78"/>
                <a:cs typeface="Adobe Arabic" panose="02040503050201020203" pitchFamily="18" charset="-78"/>
              </a:rPr>
              <a:t>Global Trade.</a:t>
            </a:r>
            <a:endParaRPr lang="en-GB" sz="4000" i="1" dirty="0">
              <a:solidFill>
                <a:schemeClr val="bg1"/>
              </a:solidFill>
              <a:latin typeface="Adobe Arabic" panose="02040503050201020203" pitchFamily="18" charset="-78"/>
              <a:cs typeface="Adobe Arabic" panose="02040503050201020203" pitchFamily="18" charset="-78"/>
            </a:endParaRPr>
          </a:p>
        </p:txBody>
      </p:sp>
    </p:spTree>
    <p:extLst>
      <p:ext uri="{BB962C8B-B14F-4D97-AF65-F5344CB8AC3E}">
        <p14:creationId xmlns:p14="http://schemas.microsoft.com/office/powerpoint/2010/main" val="298812746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60000"/>
                <a:lumOff val="40000"/>
              </a:schemeClr>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extBox 1"/>
          <p:cNvSpPr txBox="1"/>
          <p:nvPr/>
        </p:nvSpPr>
        <p:spPr>
          <a:xfrm>
            <a:off x="2390717" y="700361"/>
            <a:ext cx="4680066" cy="707886"/>
          </a:xfrm>
          <a:prstGeom prst="rect">
            <a:avLst/>
          </a:prstGeom>
          <a:noFill/>
        </p:spPr>
        <p:txBody>
          <a:bodyPr wrap="square" rtlCol="0">
            <a:spAutoFit/>
          </a:bodyPr>
          <a:lstStyle/>
          <a:p>
            <a:pPr algn="ctr"/>
            <a:r>
              <a:rPr lang="en-GB" sz="4000" i="1" dirty="0" smtClean="0">
                <a:latin typeface="Adobe Arabic" panose="02040503050201020203" pitchFamily="18" charset="-78"/>
                <a:cs typeface="Adobe Arabic" panose="02040503050201020203" pitchFamily="18" charset="-78"/>
              </a:rPr>
              <a:t>Economics: Cause and Effect.</a:t>
            </a:r>
          </a:p>
        </p:txBody>
      </p:sp>
      <p:sp>
        <p:nvSpPr>
          <p:cNvPr id="3" name="Rectangle 2"/>
          <p:cNvSpPr/>
          <p:nvPr/>
        </p:nvSpPr>
        <p:spPr>
          <a:xfrm>
            <a:off x="0" y="0"/>
            <a:ext cx="9144000" cy="6858000"/>
          </a:xfrm>
          <a:prstGeom prst="rect">
            <a:avLst/>
          </a:prstGeom>
          <a:noFill/>
          <a:ln w="63500" cmpd="sng">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495557" y="1786140"/>
            <a:ext cx="4256116" cy="4524315"/>
          </a:xfrm>
          <a:prstGeom prst="rect">
            <a:avLst/>
          </a:prstGeom>
          <a:noFill/>
        </p:spPr>
        <p:txBody>
          <a:bodyPr wrap="square" rtlCol="0">
            <a:spAutoFit/>
          </a:bodyPr>
          <a:lstStyle/>
          <a:p>
            <a:pPr marL="285750" indent="-285750">
              <a:buFont typeface="Wingdings" panose="05000000000000000000" pitchFamily="2" charset="2"/>
              <a:buChar char="v"/>
            </a:pPr>
            <a:r>
              <a:rPr lang="en-GB" dirty="0" smtClean="0">
                <a:latin typeface="Adobe Arabic" panose="02040503050201020203" pitchFamily="18" charset="-78"/>
                <a:cs typeface="Adobe Arabic" panose="02040503050201020203" pitchFamily="18" charset="-78"/>
              </a:rPr>
              <a:t>Between </a:t>
            </a:r>
            <a:r>
              <a:rPr lang="en-GB" dirty="0">
                <a:latin typeface="Adobe Arabic" panose="02040503050201020203" pitchFamily="18" charset="-78"/>
                <a:cs typeface="Adobe Arabic" panose="02040503050201020203" pitchFamily="18" charset="-78"/>
              </a:rPr>
              <a:t>Djibouti and Yemen lies the Bab el Mandeb Strait, a 19km-wide passage through which more than 4.8 million barrels per day of crude oil and refined petroleum products flow</a:t>
            </a:r>
            <a:r>
              <a:rPr lang="en-GB" dirty="0" smtClean="0">
                <a:latin typeface="Adobe Arabic" panose="02040503050201020203" pitchFamily="18" charset="-78"/>
                <a:cs typeface="Adobe Arabic" panose="02040503050201020203" pitchFamily="18" charset="-78"/>
              </a:rPr>
              <a:t>.</a:t>
            </a:r>
          </a:p>
          <a:p>
            <a:pPr marL="285750" indent="-285750">
              <a:buFont typeface="Wingdings" panose="05000000000000000000" pitchFamily="2" charset="2"/>
              <a:buChar char="v"/>
            </a:pPr>
            <a:endParaRPr lang="en-GB" dirty="0">
              <a:latin typeface="Adobe Arabic" panose="02040503050201020203" pitchFamily="18" charset="-78"/>
              <a:cs typeface="Adobe Arabic" panose="02040503050201020203" pitchFamily="18" charset="-78"/>
            </a:endParaRPr>
          </a:p>
          <a:p>
            <a:pPr marL="285750" indent="-285750">
              <a:buFont typeface="Wingdings" panose="05000000000000000000" pitchFamily="2" charset="2"/>
              <a:buChar char="v"/>
            </a:pPr>
            <a:r>
              <a:rPr lang="en-GB" dirty="0">
                <a:latin typeface="Adobe Arabic" panose="02040503050201020203" pitchFamily="18" charset="-78"/>
                <a:cs typeface="Adobe Arabic" panose="02040503050201020203" pitchFamily="18" charset="-78"/>
              </a:rPr>
              <a:t>Djibouti, Africa’s third smallest </a:t>
            </a:r>
            <a:r>
              <a:rPr lang="en-GB" dirty="0" smtClean="0">
                <a:latin typeface="Adobe Arabic" panose="02040503050201020203" pitchFamily="18" charset="-78"/>
                <a:cs typeface="Adobe Arabic" panose="02040503050201020203" pitchFamily="18" charset="-78"/>
              </a:rPr>
              <a:t>country</a:t>
            </a:r>
            <a:r>
              <a:rPr lang="en-GB" dirty="0">
                <a:latin typeface="Adobe Arabic" panose="02040503050201020203" pitchFamily="18" charset="-78"/>
                <a:cs typeface="Adobe Arabic" panose="02040503050201020203" pitchFamily="18" charset="-78"/>
              </a:rPr>
              <a:t> is valued not for its resources but its geostrategic </a:t>
            </a:r>
            <a:r>
              <a:rPr lang="en-GB" dirty="0" smtClean="0">
                <a:latin typeface="Adobe Arabic" panose="02040503050201020203" pitchFamily="18" charset="-78"/>
                <a:cs typeface="Adobe Arabic" panose="02040503050201020203" pitchFamily="18" charset="-78"/>
              </a:rPr>
              <a:t>position, hosting </a:t>
            </a:r>
            <a:r>
              <a:rPr lang="en-GB" dirty="0">
                <a:latin typeface="Adobe Arabic" panose="02040503050201020203" pitchFamily="18" charset="-78"/>
                <a:cs typeface="Adobe Arabic" panose="02040503050201020203" pitchFamily="18" charset="-78"/>
              </a:rPr>
              <a:t>more foreign military bases than any other </a:t>
            </a:r>
            <a:r>
              <a:rPr lang="en-GB" dirty="0" smtClean="0">
                <a:latin typeface="Adobe Arabic" panose="02040503050201020203" pitchFamily="18" charset="-78"/>
                <a:cs typeface="Adobe Arabic" panose="02040503050201020203" pitchFamily="18" charset="-78"/>
              </a:rPr>
              <a:t>country in the world, </a:t>
            </a:r>
            <a:r>
              <a:rPr lang="en-GB" dirty="0">
                <a:latin typeface="Adobe Arabic" panose="02040503050201020203" pitchFamily="18" charset="-78"/>
                <a:cs typeface="Adobe Arabic" panose="02040503050201020203" pitchFamily="18" charset="-78"/>
              </a:rPr>
              <a:t>with French, US, Italian, Chinese and Japanese forces maintaining </a:t>
            </a:r>
            <a:r>
              <a:rPr lang="en-GB" dirty="0" smtClean="0">
                <a:latin typeface="Adobe Arabic" panose="02040503050201020203" pitchFamily="18" charset="-78"/>
                <a:cs typeface="Adobe Arabic" panose="02040503050201020203" pitchFamily="18" charset="-78"/>
              </a:rPr>
              <a:t>a permanent </a:t>
            </a:r>
            <a:r>
              <a:rPr lang="en-GB" dirty="0">
                <a:latin typeface="Adobe Arabic" panose="02040503050201020203" pitchFamily="18" charset="-78"/>
                <a:cs typeface="Adobe Arabic" panose="02040503050201020203" pitchFamily="18" charset="-78"/>
              </a:rPr>
              <a:t>presence </a:t>
            </a:r>
            <a:r>
              <a:rPr lang="en-GB" dirty="0" smtClean="0">
                <a:latin typeface="Adobe Arabic" panose="02040503050201020203" pitchFamily="18" charset="-78"/>
                <a:cs typeface="Adobe Arabic" panose="02040503050201020203" pitchFamily="18" charset="-78"/>
              </a:rPr>
              <a:t>there.</a:t>
            </a:r>
          </a:p>
          <a:p>
            <a:pPr marL="285750" indent="-285750">
              <a:buFont typeface="Wingdings" panose="05000000000000000000" pitchFamily="2" charset="2"/>
              <a:buChar char="v"/>
            </a:pPr>
            <a:endParaRPr lang="en-GB" dirty="0">
              <a:latin typeface="Adobe Arabic" panose="02040503050201020203" pitchFamily="18" charset="-78"/>
              <a:cs typeface="Adobe Arabic" panose="02040503050201020203" pitchFamily="18" charset="-78"/>
            </a:endParaRPr>
          </a:p>
          <a:p>
            <a:pPr marL="285750" indent="-285750">
              <a:buFont typeface="Wingdings" panose="05000000000000000000" pitchFamily="2" charset="2"/>
              <a:buChar char="v"/>
            </a:pPr>
            <a:r>
              <a:rPr lang="en-GB" dirty="0">
                <a:latin typeface="Adobe Arabic" panose="02040503050201020203" pitchFamily="18" charset="-78"/>
                <a:cs typeface="Adobe Arabic" panose="02040503050201020203" pitchFamily="18" charset="-78"/>
              </a:rPr>
              <a:t>During World War II, Aden had increasing economic growth and </a:t>
            </a:r>
            <a:r>
              <a:rPr lang="en-GB" dirty="0" smtClean="0">
                <a:latin typeface="Adobe Arabic" panose="02040503050201020203" pitchFamily="18" charset="-78"/>
                <a:cs typeface="Adobe Arabic" panose="02040503050201020203" pitchFamily="18" charset="-78"/>
              </a:rPr>
              <a:t>even became </a:t>
            </a:r>
            <a:r>
              <a:rPr lang="en-GB" dirty="0">
                <a:latin typeface="Adobe Arabic" panose="02040503050201020203" pitchFamily="18" charset="-78"/>
                <a:cs typeface="Adobe Arabic" panose="02040503050201020203" pitchFamily="18" charset="-78"/>
              </a:rPr>
              <a:t>the second-busiest port in the world after New </a:t>
            </a:r>
            <a:r>
              <a:rPr lang="en-GB" dirty="0" smtClean="0">
                <a:latin typeface="Adobe Arabic" panose="02040503050201020203" pitchFamily="18" charset="-78"/>
                <a:cs typeface="Adobe Arabic" panose="02040503050201020203" pitchFamily="18" charset="-78"/>
              </a:rPr>
              <a:t>York city.</a:t>
            </a:r>
          </a:p>
          <a:p>
            <a:r>
              <a:rPr lang="en-GB" i="1" dirty="0" smtClean="0">
                <a:latin typeface="Adobe Arabic" panose="02040503050201020203" pitchFamily="18" charset="-78"/>
                <a:cs typeface="Adobe Arabic" panose="02040503050201020203" pitchFamily="18" charset="-78"/>
              </a:rPr>
              <a:t> </a:t>
            </a:r>
            <a:endParaRPr lang="en-GB" i="1" dirty="0">
              <a:latin typeface="Adobe Arabic" panose="02040503050201020203" pitchFamily="18" charset="-78"/>
              <a:cs typeface="Adobe Arabic" panose="02040503050201020203" pitchFamily="18" charset="-78"/>
            </a:endParaRPr>
          </a:p>
        </p:txBody>
      </p:sp>
      <p:pic>
        <p:nvPicPr>
          <p:cNvPr id="5" name="Picture 4">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47230" y="1790844"/>
            <a:ext cx="3246999" cy="375844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Flowchart: Connector 5"/>
          <p:cNvSpPr/>
          <p:nvPr/>
        </p:nvSpPr>
        <p:spPr>
          <a:xfrm>
            <a:off x="7789025" y="3441469"/>
            <a:ext cx="517294" cy="482138"/>
          </a:xfrm>
          <a:prstGeom prst="flowChartConnector">
            <a:avLst/>
          </a:prstGeom>
          <a:noFill/>
          <a:ln w="254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p:cNvSpPr/>
          <p:nvPr/>
        </p:nvSpPr>
        <p:spPr>
          <a:xfrm>
            <a:off x="5545538" y="4239490"/>
            <a:ext cx="1205346" cy="1097959"/>
          </a:xfrm>
          <a:prstGeom prst="flowChartConnector">
            <a:avLst/>
          </a:prstGeom>
          <a:noFill/>
          <a:ln w="254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672573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a:hlinkClick r:id="rId3"/>
          </p:cNvPr>
          <p:cNvPicPr>
            <a:picLocks noChangeAspect="1"/>
          </p:cNvPicPr>
          <p:nvPr/>
        </p:nvPicPr>
        <p:blipFill rotWithShape="1">
          <a:blip r:embed="rId4">
            <a:extLst>
              <a:ext uri="{28A0092B-C50C-407E-A947-70E740481C1C}">
                <a14:useLocalDpi xmlns:a14="http://schemas.microsoft.com/office/drawing/2010/main" val="0"/>
              </a:ext>
            </a:extLst>
          </a:blip>
          <a:srcRect t="5744"/>
          <a:stretch/>
        </p:blipFill>
        <p:spPr>
          <a:xfrm>
            <a:off x="0" y="2452255"/>
            <a:ext cx="9144000" cy="4383951"/>
          </a:xfrm>
          <a:prstGeom prst="rect">
            <a:avLst/>
          </a:prstGeom>
          <a:ln>
            <a:noFill/>
          </a:ln>
          <a:effectLst>
            <a:outerShdw blurRad="292100" dist="139700" dir="2700000" algn="tl" rotWithShape="0">
              <a:srgbClr val="333333">
                <a:alpha val="65000"/>
              </a:srgbClr>
            </a:outerShdw>
            <a:softEdge rad="635000"/>
          </a:effectLst>
        </p:spPr>
      </p:pic>
      <p:pic>
        <p:nvPicPr>
          <p:cNvPr id="8" name="Picture 7">
            <a:hlinkClick r:id="rId5"/>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726534">
            <a:off x="-4760233" y="863840"/>
            <a:ext cx="9393004" cy="2585401"/>
          </a:xfrm>
          <a:prstGeom prst="ellipse">
            <a:avLst/>
          </a:prstGeom>
          <a:ln>
            <a:noFill/>
          </a:ln>
          <a:effectLst>
            <a:outerShdw blurRad="1270000" dist="50800" dir="5400000" sx="1000" sy="1000" algn="ctr" rotWithShape="0">
              <a:srgbClr val="000000"/>
            </a:outerShdw>
            <a:softEdge rad="1181100"/>
          </a:effectLst>
        </p:spPr>
      </p:pic>
      <p:sp>
        <p:nvSpPr>
          <p:cNvPr id="2" name="TextBox 1"/>
          <p:cNvSpPr txBox="1"/>
          <p:nvPr/>
        </p:nvSpPr>
        <p:spPr>
          <a:xfrm>
            <a:off x="139701" y="184449"/>
            <a:ext cx="6400800" cy="646331"/>
          </a:xfrm>
          <a:prstGeom prst="rect">
            <a:avLst/>
          </a:prstGeom>
          <a:noFill/>
        </p:spPr>
        <p:txBody>
          <a:bodyPr wrap="square" rtlCol="0">
            <a:spAutoFit/>
          </a:bodyPr>
          <a:lstStyle/>
          <a:p>
            <a:pPr algn="ctr"/>
            <a:r>
              <a:rPr lang="en-GB" sz="3600" b="1" u="sng" dirty="0" smtClean="0">
                <a:solidFill>
                  <a:schemeClr val="accent2">
                    <a:lumMod val="75000"/>
                    <a:alpha val="88000"/>
                  </a:schemeClr>
                </a:solidFill>
                <a:latin typeface="Adobe Arabic" panose="02040503050201020203" pitchFamily="18" charset="-78"/>
                <a:cs typeface="Adobe Arabic" panose="02040503050201020203" pitchFamily="18" charset="-78"/>
              </a:rPr>
              <a:t>Top Container Ship Trade Routes</a:t>
            </a:r>
            <a:endParaRPr lang="en-GB" sz="3600" b="1" u="sng" dirty="0">
              <a:solidFill>
                <a:schemeClr val="accent2">
                  <a:lumMod val="75000"/>
                  <a:alpha val="88000"/>
                </a:schemeClr>
              </a:solidFill>
              <a:latin typeface="Adobe Arabic" panose="02040503050201020203" pitchFamily="18" charset="-78"/>
              <a:cs typeface="Adobe Arabic" panose="02040503050201020203" pitchFamily="18" charset="-78"/>
            </a:endParaRPr>
          </a:p>
        </p:txBody>
      </p:sp>
      <p:sp>
        <p:nvSpPr>
          <p:cNvPr id="7" name="Rectangle 6"/>
          <p:cNvSpPr/>
          <p:nvPr/>
        </p:nvSpPr>
        <p:spPr>
          <a:xfrm>
            <a:off x="0" y="0"/>
            <a:ext cx="9144000" cy="6858000"/>
          </a:xfrm>
          <a:prstGeom prst="rect">
            <a:avLst/>
          </a:prstGeom>
          <a:noFill/>
          <a:ln w="63500" cmpd="sng">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234833" y="976667"/>
            <a:ext cx="7902633" cy="830997"/>
          </a:xfrm>
          <a:prstGeom prst="rect">
            <a:avLst/>
          </a:prstGeom>
          <a:noFill/>
        </p:spPr>
        <p:txBody>
          <a:bodyPr wrap="square" rtlCol="0">
            <a:spAutoFit/>
          </a:bodyPr>
          <a:lstStyle/>
          <a:p>
            <a:r>
              <a:rPr lang="en-GB" sz="1600" dirty="0" smtClean="0">
                <a:solidFill>
                  <a:schemeClr val="bg1">
                    <a:alpha val="60000"/>
                  </a:schemeClr>
                </a:solidFill>
                <a:latin typeface="Adobe Arabic" panose="02040503050201020203" pitchFamily="18" charset="-78"/>
                <a:cs typeface="Adobe Arabic" panose="02040503050201020203" pitchFamily="18" charset="-78"/>
              </a:rPr>
              <a:t>- Europe contains 9.7% of the global population yet it consumes 16% of the total number of barrels of oil produced each day.</a:t>
            </a:r>
          </a:p>
          <a:p>
            <a:pPr marL="285750" indent="-285750">
              <a:buFont typeface="Wingdings" panose="05000000000000000000" pitchFamily="2" charset="2"/>
              <a:buChar char="§"/>
            </a:pPr>
            <a:endParaRPr lang="en-GB" sz="1600" dirty="0">
              <a:solidFill>
                <a:schemeClr val="bg1">
                  <a:alpha val="60000"/>
                </a:schemeClr>
              </a:solidFill>
              <a:latin typeface="Adobe Arabic" panose="02040503050201020203" pitchFamily="18" charset="-78"/>
              <a:cs typeface="Adobe Arabic" panose="02040503050201020203" pitchFamily="18" charset="-78"/>
            </a:endParaRPr>
          </a:p>
          <a:p>
            <a:r>
              <a:rPr lang="en-GB" sz="1600" dirty="0" smtClean="0">
                <a:solidFill>
                  <a:schemeClr val="bg1">
                    <a:alpha val="60000"/>
                  </a:schemeClr>
                </a:solidFill>
                <a:latin typeface="Adobe Arabic" panose="02040503050201020203" pitchFamily="18" charset="-78"/>
                <a:cs typeface="Adobe Arabic" panose="02040503050201020203" pitchFamily="18" charset="-78"/>
              </a:rPr>
              <a:t>- Africa on the other hand contains 17.1% of the global population yet it only accounts for 4% of that worldwide daily total.</a:t>
            </a:r>
            <a:endParaRPr lang="en-GB" sz="1600" dirty="0">
              <a:solidFill>
                <a:schemeClr val="bg1">
                  <a:alpha val="60000"/>
                </a:schemeClr>
              </a:solidFill>
              <a:latin typeface="Adobe Arabic" panose="02040503050201020203" pitchFamily="18" charset="-78"/>
              <a:cs typeface="Adobe Arabic" panose="02040503050201020203" pitchFamily="18" charset="-78"/>
            </a:endParaRPr>
          </a:p>
        </p:txBody>
      </p:sp>
      <p:sp>
        <p:nvSpPr>
          <p:cNvPr id="6" name="Explosion 2 5"/>
          <p:cNvSpPr/>
          <p:nvPr/>
        </p:nvSpPr>
        <p:spPr>
          <a:xfrm>
            <a:off x="2493818" y="3429000"/>
            <a:ext cx="266008" cy="199506"/>
          </a:xfrm>
          <a:prstGeom prst="irregularSeal2">
            <a:avLst/>
          </a:prstGeom>
          <a:ln/>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4" name="Explosion 2 13"/>
          <p:cNvSpPr/>
          <p:nvPr/>
        </p:nvSpPr>
        <p:spPr>
          <a:xfrm>
            <a:off x="2360814" y="3976628"/>
            <a:ext cx="266008" cy="199506"/>
          </a:xfrm>
          <a:prstGeom prst="irregularSeal2">
            <a:avLst/>
          </a:prstGeom>
          <a:ln/>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5" name="Explosion 2 14"/>
          <p:cNvSpPr/>
          <p:nvPr/>
        </p:nvSpPr>
        <p:spPr>
          <a:xfrm>
            <a:off x="4012276" y="4305914"/>
            <a:ext cx="266008" cy="199506"/>
          </a:xfrm>
          <a:prstGeom prst="irregularSeal2">
            <a:avLst/>
          </a:prstGeom>
          <a:ln/>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6" name="Explosion 2 15"/>
          <p:cNvSpPr/>
          <p:nvPr/>
        </p:nvSpPr>
        <p:spPr>
          <a:xfrm>
            <a:off x="3287683" y="4160894"/>
            <a:ext cx="295101" cy="228225"/>
          </a:xfrm>
          <a:prstGeom prst="irregularSeal2">
            <a:avLst/>
          </a:prstGeom>
          <a:ln/>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7" name="Explosion 2 16"/>
          <p:cNvSpPr/>
          <p:nvPr/>
        </p:nvSpPr>
        <p:spPr>
          <a:xfrm>
            <a:off x="3668683" y="4544477"/>
            <a:ext cx="279861" cy="243654"/>
          </a:xfrm>
          <a:prstGeom prst="irregularSeal2">
            <a:avLst/>
          </a:prstGeom>
          <a:ln/>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pic>
        <p:nvPicPr>
          <p:cNvPr id="18" name="Picture 17">
            <a:hlinkClick r:id="rId7"/>
          </p:cNvPr>
          <p:cNvPicPr>
            <a:picLocks noChangeAspect="1"/>
          </p:cNvPicPr>
          <p:nvPr/>
        </p:nvPicPr>
        <p:blipFill>
          <a:blip r:embed="rId8" cstate="print">
            <a:extLst>
              <a:ext uri="{BEBA8EAE-BF5A-486C-A8C5-ECC9F3942E4B}">
                <a14:imgProps xmlns:a14="http://schemas.microsoft.com/office/drawing/2010/main">
                  <a14:imgLayer r:embed="rId9">
                    <a14:imgEffect>
                      <a14:artisticPlasticWrap/>
                    </a14:imgEffect>
                  </a14:imgLayer>
                </a14:imgProps>
              </a:ext>
              <a:ext uri="{28A0092B-C50C-407E-A947-70E740481C1C}">
                <a14:useLocalDpi xmlns:a14="http://schemas.microsoft.com/office/drawing/2010/main" val="0"/>
              </a:ext>
            </a:extLst>
          </a:blip>
          <a:stretch>
            <a:fillRect/>
          </a:stretch>
        </p:blipFill>
        <p:spPr>
          <a:xfrm>
            <a:off x="7316674" y="-301142"/>
            <a:ext cx="2225260" cy="2125819"/>
          </a:xfrm>
          <a:prstGeom prst="rect">
            <a:avLst/>
          </a:prstGeom>
          <a:ln>
            <a:noFill/>
          </a:ln>
          <a:effectLst>
            <a:softEdge rad="812800"/>
          </a:effectLst>
        </p:spPr>
      </p:pic>
    </p:spTree>
    <p:extLst>
      <p:ext uri="{BB962C8B-B14F-4D97-AF65-F5344CB8AC3E}">
        <p14:creationId xmlns:p14="http://schemas.microsoft.com/office/powerpoint/2010/main" val="14002893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p:cNvSpPr/>
          <p:nvPr/>
        </p:nvSpPr>
        <p:spPr>
          <a:xfrm>
            <a:off x="3721851" y="489246"/>
            <a:ext cx="2274982" cy="707886"/>
          </a:xfrm>
          <a:prstGeom prst="rect">
            <a:avLst/>
          </a:prstGeom>
        </p:spPr>
        <p:txBody>
          <a:bodyPr wrap="none">
            <a:spAutoFit/>
          </a:bodyPr>
          <a:lstStyle/>
          <a:p>
            <a:pPr algn="ctr"/>
            <a:r>
              <a:rPr lang="en-GB" sz="4000" i="1" dirty="0" smtClean="0">
                <a:latin typeface="Adobe Arabic" panose="02040503050201020203" pitchFamily="18" charset="-78"/>
                <a:cs typeface="Adobe Arabic" panose="02040503050201020203" pitchFamily="18" charset="-78"/>
              </a:rPr>
              <a:t>Expansionism</a:t>
            </a:r>
            <a:endParaRPr lang="en-GB" sz="4000" i="1" dirty="0">
              <a:latin typeface="Adobe Arabic" panose="02040503050201020203" pitchFamily="18" charset="-78"/>
              <a:cs typeface="Adobe Arabic" panose="02040503050201020203" pitchFamily="18" charset="-78"/>
            </a:endParaRPr>
          </a:p>
        </p:txBody>
      </p:sp>
      <p:sp>
        <p:nvSpPr>
          <p:cNvPr id="5" name="Rectangle 4"/>
          <p:cNvSpPr/>
          <p:nvPr/>
        </p:nvSpPr>
        <p:spPr>
          <a:xfrm>
            <a:off x="0" y="0"/>
            <a:ext cx="9144000" cy="6858000"/>
          </a:xfrm>
          <a:prstGeom prst="rect">
            <a:avLst/>
          </a:prstGeom>
          <a:noFill/>
          <a:ln w="63500" cmpd="sng">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09454" y="1447246"/>
            <a:ext cx="3657600" cy="3547872"/>
          </a:xfrm>
          <a:prstGeom prst="rect">
            <a:avLst/>
          </a:prstGeom>
        </p:spPr>
      </p:pic>
    </p:spTree>
    <p:extLst>
      <p:ext uri="{BB962C8B-B14F-4D97-AF65-F5344CB8AC3E}">
        <p14:creationId xmlns:p14="http://schemas.microsoft.com/office/powerpoint/2010/main" val="1608918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175" y="1402355"/>
            <a:ext cx="7672648" cy="4876273"/>
          </a:xfrm>
          <a:prstGeom prst="rect">
            <a:avLst/>
          </a:prstGeom>
        </p:spPr>
      </p:pic>
      <p:sp>
        <p:nvSpPr>
          <p:cNvPr id="4" name="Rectangle 3"/>
          <p:cNvSpPr/>
          <p:nvPr/>
        </p:nvSpPr>
        <p:spPr>
          <a:xfrm>
            <a:off x="0" y="0"/>
            <a:ext cx="9144000" cy="6858000"/>
          </a:xfrm>
          <a:prstGeom prst="rect">
            <a:avLst/>
          </a:prstGeom>
          <a:noFill/>
          <a:ln w="63500" cmpd="sng">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219796" y="486050"/>
            <a:ext cx="3391592" cy="707886"/>
          </a:xfrm>
          <a:prstGeom prst="rect">
            <a:avLst/>
          </a:prstGeom>
          <a:noFill/>
        </p:spPr>
        <p:txBody>
          <a:bodyPr wrap="square" rtlCol="0">
            <a:spAutoFit/>
          </a:bodyPr>
          <a:lstStyle/>
          <a:p>
            <a:r>
              <a:rPr lang="en-GB" sz="4000" i="1" dirty="0" smtClean="0">
                <a:latin typeface="Adobe Arabic" panose="02040503050201020203" pitchFamily="18" charset="-78"/>
                <a:cs typeface="Adobe Arabic" panose="02040503050201020203" pitchFamily="18" charset="-78"/>
              </a:rPr>
              <a:t>Divide and Rule.</a:t>
            </a:r>
            <a:endParaRPr lang="en-GB" sz="4000" i="1" dirty="0">
              <a:latin typeface="Adobe Arabic" panose="02040503050201020203" pitchFamily="18" charset="-78"/>
              <a:cs typeface="Adobe Arabic" panose="02040503050201020203" pitchFamily="18" charset="-78"/>
            </a:endParaRPr>
          </a:p>
        </p:txBody>
      </p:sp>
    </p:spTree>
    <p:extLst>
      <p:ext uri="{BB962C8B-B14F-4D97-AF65-F5344CB8AC3E}">
        <p14:creationId xmlns:p14="http://schemas.microsoft.com/office/powerpoint/2010/main" val="144764307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0">
              <a:schemeClr val="accent6">
                <a:lumMod val="60000"/>
                <a:lumOff val="40000"/>
              </a:schemeClr>
            </a:gs>
            <a:gs pos="70000">
              <a:schemeClr val="accent5">
                <a:lumMod val="40000"/>
                <a:lumOff val="60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CwwP3SiBIC8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313" y="857250"/>
            <a:ext cx="9144000" cy="5143500"/>
          </a:xfrm>
          <a:prstGeom prst="ellipse">
            <a:avLst/>
          </a:prstGeom>
          <a:ln>
            <a:noFill/>
          </a:ln>
          <a:effectLst>
            <a:softEdge rad="444500"/>
          </a:effectLst>
        </p:spPr>
      </p:pic>
      <p:sp>
        <p:nvSpPr>
          <p:cNvPr id="2" name="Explosion 1 1">
            <a:hlinkClick r:id="rId5"/>
          </p:cNvPr>
          <p:cNvSpPr/>
          <p:nvPr/>
        </p:nvSpPr>
        <p:spPr>
          <a:xfrm>
            <a:off x="8761615" y="6525491"/>
            <a:ext cx="257694" cy="249382"/>
          </a:xfrm>
          <a:prstGeom prst="irregularSeal1">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09494477"/>
      </p:ext>
    </p:extLst>
  </p:cSld>
  <p:clrMapOvr>
    <a:masterClrMapping/>
  </p:clrMapOvr>
  <p:transition spd="med" advClick="0">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78000">
              <a:schemeClr val="accent6">
                <a:lumMod val="60000"/>
                <a:lumOff val="40000"/>
              </a:schemeClr>
            </a:gs>
            <a:gs pos="0">
              <a:schemeClr val="accent1">
                <a:lumMod val="45000"/>
                <a:lumOff val="55000"/>
              </a:schemeClr>
            </a:gs>
            <a:gs pos="100000">
              <a:schemeClr val="accent1">
                <a:lumMod val="45000"/>
                <a:lumOff val="55000"/>
              </a:schemeClr>
            </a:gs>
            <a:gs pos="31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1138844" y="473826"/>
            <a:ext cx="6575367" cy="1323439"/>
          </a:xfrm>
          <a:prstGeom prst="rect">
            <a:avLst/>
          </a:prstGeom>
          <a:noFill/>
        </p:spPr>
        <p:txBody>
          <a:bodyPr wrap="square" rtlCol="0">
            <a:spAutoFit/>
          </a:bodyPr>
          <a:lstStyle/>
          <a:p>
            <a:pPr algn="ctr"/>
            <a:r>
              <a:rPr lang="en-GB" sz="4000" i="1" dirty="0" smtClean="0">
                <a:latin typeface="Adobe Arabic" panose="02040503050201020203" pitchFamily="18" charset="-78"/>
                <a:cs typeface="Adobe Arabic" panose="02040503050201020203" pitchFamily="18" charset="-78"/>
              </a:rPr>
              <a:t>Consequences of Conflict</a:t>
            </a:r>
          </a:p>
          <a:p>
            <a:pPr algn="ctr"/>
            <a:endParaRPr lang="en-GB" sz="4000" i="1" dirty="0">
              <a:latin typeface="Adobe Arabic" panose="02040503050201020203" pitchFamily="18" charset="-78"/>
              <a:cs typeface="Adobe Arabic" panose="02040503050201020203" pitchFamily="18" charset="-78"/>
            </a:endParaRPr>
          </a:p>
        </p:txBody>
      </p:sp>
      <p:sp>
        <p:nvSpPr>
          <p:cNvPr id="3" name="Rectangle 2"/>
          <p:cNvSpPr/>
          <p:nvPr/>
        </p:nvSpPr>
        <p:spPr>
          <a:xfrm>
            <a:off x="0" y="0"/>
            <a:ext cx="9144000" cy="6858000"/>
          </a:xfrm>
          <a:prstGeom prst="rect">
            <a:avLst/>
          </a:prstGeom>
          <a:noFill/>
          <a:ln w="63500" cmpd="sng">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1138844" y="1181712"/>
            <a:ext cx="6916189" cy="4524315"/>
          </a:xfrm>
          <a:prstGeom prst="rect">
            <a:avLst/>
          </a:prstGeom>
          <a:noFill/>
        </p:spPr>
        <p:txBody>
          <a:bodyPr wrap="square" rtlCol="0">
            <a:spAutoFit/>
          </a:bodyPr>
          <a:lstStyle/>
          <a:p>
            <a:endParaRPr lang="en-GB" dirty="0" smtClean="0"/>
          </a:p>
          <a:p>
            <a:r>
              <a:rPr lang="en-GB" dirty="0" smtClean="0"/>
              <a:t>‘Since </a:t>
            </a:r>
            <a:r>
              <a:rPr lang="en-GB" dirty="0"/>
              <a:t>2015, Human Rights Watch has documented about 90 </a:t>
            </a:r>
            <a:r>
              <a:rPr lang="en-GB" u="sng" dirty="0">
                <a:hlinkClick r:id="rId2"/>
              </a:rPr>
              <a:t>apparently unlawful coalition airstrikes</a:t>
            </a:r>
            <a:r>
              <a:rPr lang="en-GB" dirty="0"/>
              <a:t>, which have hit </a:t>
            </a:r>
            <a:r>
              <a:rPr lang="en-GB" dirty="0">
                <a:hlinkClick r:id="rId3"/>
              </a:rPr>
              <a:t>homes</a:t>
            </a:r>
            <a:r>
              <a:rPr lang="en-GB" dirty="0"/>
              <a:t>, markets, hospitals, schools, and </a:t>
            </a:r>
            <a:r>
              <a:rPr lang="en-GB" dirty="0" smtClean="0"/>
              <a:t>mosques.’</a:t>
            </a:r>
          </a:p>
          <a:p>
            <a:endParaRPr lang="en-GB" dirty="0"/>
          </a:p>
          <a:p>
            <a:r>
              <a:rPr lang="en-GB" dirty="0" smtClean="0"/>
              <a:t>‘The </a:t>
            </a:r>
            <a:r>
              <a:rPr lang="en-GB" dirty="0"/>
              <a:t>armed conflict in Yemen has killed and injured thousands of Yemeni civilians since it began. As of November 2018, 6,872 civilians had been killed and 10,768 wounded, the majority by Saudi Arabia-led coalition airstrikes, </a:t>
            </a:r>
            <a:r>
              <a:rPr lang="en-GB" dirty="0">
                <a:hlinkClick r:id="rId4"/>
              </a:rPr>
              <a:t>according to the Office of the United Nations High Commissioner for Human Rights (OHCHR</a:t>
            </a:r>
            <a:r>
              <a:rPr lang="en-GB" dirty="0" smtClean="0">
                <a:hlinkClick r:id="rId4"/>
              </a:rPr>
              <a:t>)</a:t>
            </a:r>
            <a:r>
              <a:rPr lang="en-GB" dirty="0" smtClean="0"/>
              <a:t>.’</a:t>
            </a:r>
          </a:p>
          <a:p>
            <a:endParaRPr lang="en-GB" dirty="0"/>
          </a:p>
          <a:p>
            <a:r>
              <a:rPr lang="en-GB" dirty="0"/>
              <a:t>The fighting and ensuing economic collapse have also unleashed the world's most urgent </a:t>
            </a:r>
            <a:r>
              <a:rPr lang="en-GB" u="sng" dirty="0">
                <a:hlinkClick r:id="rId5"/>
              </a:rPr>
              <a:t>humanitarian crisis</a:t>
            </a:r>
            <a:r>
              <a:rPr lang="en-GB" dirty="0"/>
              <a:t>, with 14 million of the impoverished country's 29 million population on the brink of starvation.</a:t>
            </a:r>
            <a:endParaRPr lang="en-GB" dirty="0" smtClean="0"/>
          </a:p>
          <a:p>
            <a:endParaRPr lang="en-GB" dirty="0"/>
          </a:p>
          <a:p>
            <a:endParaRPr lang="en-GB" dirty="0"/>
          </a:p>
        </p:txBody>
      </p:sp>
    </p:spTree>
    <p:extLst>
      <p:ext uri="{BB962C8B-B14F-4D97-AF65-F5344CB8AC3E}">
        <p14:creationId xmlns:p14="http://schemas.microsoft.com/office/powerpoint/2010/main" val="120523633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835429" y="1851883"/>
            <a:ext cx="7797338" cy="5078313"/>
          </a:xfrm>
          <a:prstGeom prst="rect">
            <a:avLst/>
          </a:prstGeom>
          <a:noFill/>
        </p:spPr>
        <p:txBody>
          <a:bodyPr wrap="square" rtlCol="0">
            <a:spAutoFit/>
          </a:bodyPr>
          <a:lstStyle/>
          <a:p>
            <a:endParaRPr lang="en-GB" sz="1200" dirty="0">
              <a:latin typeface="Adobe Arabic" panose="02040503050201020203" pitchFamily="18" charset="-78"/>
              <a:cs typeface="Adobe Arabic" panose="02040503050201020203" pitchFamily="18" charset="-78"/>
            </a:endParaRPr>
          </a:p>
          <a:p>
            <a:pPr marL="171450" indent="-171450">
              <a:buFont typeface="Arial" panose="020B0604020202020204" pitchFamily="34" charset="0"/>
              <a:buChar char="•"/>
            </a:pPr>
            <a:r>
              <a:rPr lang="en-GB" sz="1200" dirty="0" smtClean="0">
                <a:latin typeface="Adobe Arabic" panose="02040503050201020203" pitchFamily="18" charset="-78"/>
                <a:cs typeface="Adobe Arabic" panose="02040503050201020203" pitchFamily="18" charset="-78"/>
              </a:rPr>
              <a:t>In April of this year, Saudi Arabia executed 37 men of which 89 % (33) were unsurprisingly from the minority Shia who account for only 10-15% of the total population.</a:t>
            </a:r>
          </a:p>
          <a:p>
            <a:pPr marL="171450" indent="-171450">
              <a:buFont typeface="Arial" panose="020B0604020202020204" pitchFamily="34" charset="0"/>
              <a:buChar char="•"/>
            </a:pPr>
            <a:endParaRPr lang="en-GB" sz="1200" dirty="0">
              <a:latin typeface="Adobe Arabic" panose="02040503050201020203" pitchFamily="18" charset="-78"/>
              <a:cs typeface="Adobe Arabic" panose="02040503050201020203" pitchFamily="18" charset="-78"/>
            </a:endParaRPr>
          </a:p>
          <a:p>
            <a:pPr marL="171450" indent="-171450">
              <a:buFont typeface="Arial" panose="020B0604020202020204" pitchFamily="34" charset="0"/>
              <a:buChar char="•"/>
            </a:pPr>
            <a:r>
              <a:rPr lang="en-GB" sz="1200" dirty="0" smtClean="0">
                <a:latin typeface="Adobe Arabic" panose="02040503050201020203" pitchFamily="18" charset="-78"/>
                <a:cs typeface="Adobe Arabic" panose="02040503050201020203" pitchFamily="18" charset="-78"/>
              </a:rPr>
              <a:t>One must be married before engaging in sexual activity, however since there </a:t>
            </a:r>
            <a:r>
              <a:rPr lang="en-GB" sz="1200" dirty="0">
                <a:latin typeface="Adobe Arabic" panose="02040503050201020203" pitchFamily="18" charset="-78"/>
                <a:cs typeface="Adobe Arabic" panose="02040503050201020203" pitchFamily="18" charset="-78"/>
              </a:rPr>
              <a:t>is no age limit to marriage, </a:t>
            </a:r>
            <a:r>
              <a:rPr lang="en-GB" sz="1200" dirty="0" smtClean="0">
                <a:latin typeface="Adobe Arabic" panose="02040503050201020203" pitchFamily="18" charset="-78"/>
                <a:cs typeface="Adobe Arabic" panose="02040503050201020203" pitchFamily="18" charset="-78"/>
              </a:rPr>
              <a:t>there </a:t>
            </a:r>
            <a:r>
              <a:rPr lang="en-GB" sz="1200" dirty="0">
                <a:latin typeface="Adobe Arabic" panose="02040503050201020203" pitchFamily="18" charset="-78"/>
                <a:cs typeface="Adobe Arabic" panose="02040503050201020203" pitchFamily="18" charset="-78"/>
              </a:rPr>
              <a:t>is effectively no age of </a:t>
            </a:r>
            <a:r>
              <a:rPr lang="en-GB" sz="1200" dirty="0" smtClean="0">
                <a:latin typeface="Adobe Arabic" panose="02040503050201020203" pitchFamily="18" charset="-78"/>
                <a:cs typeface="Adobe Arabic" panose="02040503050201020203" pitchFamily="18" charset="-78"/>
              </a:rPr>
              <a:t>consent.</a:t>
            </a:r>
          </a:p>
          <a:p>
            <a:endParaRPr lang="en-GB" sz="1200" dirty="0">
              <a:latin typeface="Adobe Arabic" panose="02040503050201020203" pitchFamily="18" charset="-78"/>
              <a:cs typeface="Adobe Arabic" panose="02040503050201020203" pitchFamily="18" charset="-78"/>
            </a:endParaRPr>
          </a:p>
          <a:p>
            <a:pPr marL="171450" indent="-171450">
              <a:buFont typeface="Arial" panose="020B0604020202020204" pitchFamily="34" charset="0"/>
              <a:buChar char="•"/>
            </a:pPr>
            <a:r>
              <a:rPr lang="en-GB" sz="1200" dirty="0">
                <a:latin typeface="Adobe Arabic" panose="02040503050201020203" pitchFamily="18" charset="-78"/>
                <a:cs typeface="Adobe Arabic" panose="02040503050201020203" pitchFamily="18" charset="-78"/>
              </a:rPr>
              <a:t>Women in Saudi Arabia are required to have permission from or representation by a male guardian to gain access to any governmental </a:t>
            </a:r>
            <a:r>
              <a:rPr lang="en-GB" sz="1200" dirty="0" smtClean="0">
                <a:latin typeface="Adobe Arabic" panose="02040503050201020203" pitchFamily="18" charset="-78"/>
                <a:cs typeface="Adobe Arabic" panose="02040503050201020203" pitchFamily="18" charset="-78"/>
              </a:rPr>
              <a:t>service. </a:t>
            </a:r>
            <a:r>
              <a:rPr lang="en-GB" sz="1200" dirty="0">
                <a:latin typeface="Adobe Arabic" panose="02040503050201020203" pitchFamily="18" charset="-78"/>
                <a:cs typeface="Adobe Arabic" panose="02040503050201020203" pitchFamily="18" charset="-78"/>
              </a:rPr>
              <a:t> They cannot </a:t>
            </a:r>
            <a:r>
              <a:rPr lang="en-GB" sz="1200" dirty="0" smtClean="0">
                <a:latin typeface="Adobe Arabic" panose="02040503050201020203" pitchFamily="18" charset="-78"/>
                <a:cs typeface="Adobe Arabic" panose="02040503050201020203" pitchFamily="18" charset="-78"/>
              </a:rPr>
              <a:t>enrol </a:t>
            </a:r>
            <a:r>
              <a:rPr lang="en-GB" sz="1200" dirty="0">
                <a:latin typeface="Adobe Arabic" panose="02040503050201020203" pitchFamily="18" charset="-78"/>
                <a:cs typeface="Adobe Arabic" panose="02040503050201020203" pitchFamily="18" charset="-78"/>
              </a:rPr>
              <a:t>in education, get certain jobs, or start a business without a male guardian consent or </a:t>
            </a:r>
            <a:r>
              <a:rPr lang="en-GB" sz="1200" dirty="0" smtClean="0">
                <a:latin typeface="Adobe Arabic" panose="02040503050201020203" pitchFamily="18" charset="-78"/>
                <a:cs typeface="Adobe Arabic" panose="02040503050201020203" pitchFamily="18" charset="-78"/>
              </a:rPr>
              <a:t>representation.</a:t>
            </a:r>
          </a:p>
          <a:p>
            <a:pPr marL="171450" indent="-171450">
              <a:buFont typeface="Arial" panose="020B0604020202020204" pitchFamily="34" charset="0"/>
              <a:buChar char="•"/>
            </a:pPr>
            <a:endParaRPr lang="en-GB" sz="1200" dirty="0">
              <a:latin typeface="Adobe Arabic" panose="02040503050201020203" pitchFamily="18" charset="-78"/>
              <a:cs typeface="Adobe Arabic" panose="02040503050201020203" pitchFamily="18" charset="-78"/>
            </a:endParaRPr>
          </a:p>
          <a:p>
            <a:pPr marL="171450" indent="-171450">
              <a:buFont typeface="Arial" panose="020B0604020202020204" pitchFamily="34" charset="0"/>
              <a:buChar char="•"/>
            </a:pPr>
            <a:r>
              <a:rPr lang="en-GB" sz="1200" dirty="0">
                <a:latin typeface="Adobe Arabic" panose="02040503050201020203" pitchFamily="18" charset="-78"/>
                <a:cs typeface="Adobe Arabic" panose="02040503050201020203" pitchFamily="18" charset="-78"/>
              </a:rPr>
              <a:t> Saudi Arabia </a:t>
            </a:r>
            <a:r>
              <a:rPr lang="en-GB" sz="1200" dirty="0">
                <a:latin typeface="Adobe Arabic" panose="02040503050201020203" pitchFamily="18" charset="-78"/>
                <a:cs typeface="Adobe Arabic" panose="02040503050201020203" pitchFamily="18" charset="-78"/>
                <a:hlinkClick r:id="rId2"/>
              </a:rPr>
              <a:t>did not allow women to drive</a:t>
            </a:r>
            <a:r>
              <a:rPr lang="en-GB" sz="1200" dirty="0">
                <a:latin typeface="Adobe Arabic" panose="02040503050201020203" pitchFamily="18" charset="-78"/>
                <a:cs typeface="Adobe Arabic" panose="02040503050201020203" pitchFamily="18" charset="-78"/>
              </a:rPr>
              <a:t> cars until June </a:t>
            </a:r>
            <a:r>
              <a:rPr lang="en-GB" sz="1200" dirty="0" smtClean="0">
                <a:latin typeface="Adobe Arabic" panose="02040503050201020203" pitchFamily="18" charset="-78"/>
                <a:cs typeface="Adobe Arabic" panose="02040503050201020203" pitchFamily="18" charset="-78"/>
              </a:rPr>
              <a:t>2018.</a:t>
            </a:r>
          </a:p>
          <a:p>
            <a:pPr marL="171450" indent="-171450">
              <a:buFont typeface="Arial" panose="020B0604020202020204" pitchFamily="34" charset="0"/>
              <a:buChar char="•"/>
            </a:pPr>
            <a:endParaRPr lang="en-GB" sz="1200" dirty="0">
              <a:latin typeface="Adobe Arabic" panose="02040503050201020203" pitchFamily="18" charset="-78"/>
              <a:cs typeface="Adobe Arabic" panose="02040503050201020203" pitchFamily="18" charset="-78"/>
            </a:endParaRPr>
          </a:p>
          <a:p>
            <a:pPr marL="171450" indent="-171450">
              <a:buFont typeface="Arial" panose="020B0604020202020204" pitchFamily="34" charset="0"/>
              <a:buChar char="•"/>
            </a:pPr>
            <a:r>
              <a:rPr lang="en-GB" sz="1200" dirty="0">
                <a:latin typeface="Adobe Arabic" panose="02040503050201020203" pitchFamily="18" charset="-78"/>
                <a:cs typeface="Adobe Arabic" panose="02040503050201020203" pitchFamily="18" charset="-78"/>
              </a:rPr>
              <a:t>Men may unilaterally divorce their wives without </a:t>
            </a:r>
            <a:r>
              <a:rPr lang="en-GB" sz="1200" dirty="0" smtClean="0">
                <a:latin typeface="Adobe Arabic" panose="02040503050201020203" pitchFamily="18" charset="-78"/>
                <a:cs typeface="Adobe Arabic" panose="02040503050201020203" pitchFamily="18" charset="-78"/>
              </a:rPr>
              <a:t>condition, and do </a:t>
            </a:r>
            <a:r>
              <a:rPr lang="en-GB" sz="1200" dirty="0">
                <a:latin typeface="Adobe Arabic" panose="02040503050201020203" pitchFamily="18" charset="-78"/>
                <a:cs typeface="Adobe Arabic" panose="02040503050201020203" pitchFamily="18" charset="-78"/>
              </a:rPr>
              <a:t>not need to inform </a:t>
            </a:r>
            <a:r>
              <a:rPr lang="en-GB" sz="1200" dirty="0" smtClean="0">
                <a:latin typeface="Adobe Arabic" panose="02040503050201020203" pitchFamily="18" charset="-78"/>
                <a:cs typeface="Adobe Arabic" panose="02040503050201020203" pitchFamily="18" charset="-78"/>
              </a:rPr>
              <a:t>their </a:t>
            </a:r>
            <a:r>
              <a:rPr lang="en-GB" sz="1200" dirty="0">
                <a:latin typeface="Adobe Arabic" panose="02040503050201020203" pitchFamily="18" charset="-78"/>
                <a:cs typeface="Adobe Arabic" panose="02040503050201020203" pitchFamily="18" charset="-78"/>
              </a:rPr>
              <a:t>wife </a:t>
            </a:r>
            <a:r>
              <a:rPr lang="en-GB" sz="1200" dirty="0" smtClean="0">
                <a:latin typeface="Adobe Arabic" panose="02040503050201020203" pitchFamily="18" charset="-78"/>
                <a:cs typeface="Adobe Arabic" panose="02040503050201020203" pitchFamily="18" charset="-78"/>
              </a:rPr>
              <a:t>if they intend </a:t>
            </a:r>
            <a:r>
              <a:rPr lang="en-GB" sz="1200" dirty="0">
                <a:latin typeface="Adobe Arabic" panose="02040503050201020203" pitchFamily="18" charset="-78"/>
                <a:cs typeface="Adobe Arabic" panose="02040503050201020203" pitchFamily="18" charset="-78"/>
              </a:rPr>
              <a:t>to divorce </a:t>
            </a:r>
            <a:r>
              <a:rPr lang="en-GB" sz="1200" dirty="0" smtClean="0">
                <a:latin typeface="Adobe Arabic" panose="02040503050201020203" pitchFamily="18" charset="-78"/>
                <a:cs typeface="Adobe Arabic" panose="02040503050201020203" pitchFamily="18" charset="-78"/>
              </a:rPr>
              <a:t>her. </a:t>
            </a:r>
            <a:r>
              <a:rPr lang="en-GB" sz="1200" dirty="0">
                <a:latin typeface="Adobe Arabic" panose="02040503050201020203" pitchFamily="18" charset="-78"/>
                <a:cs typeface="Adobe Arabic" panose="02040503050201020203" pitchFamily="18" charset="-78"/>
              </a:rPr>
              <a:t>The authorities </a:t>
            </a:r>
            <a:r>
              <a:rPr lang="en-GB" sz="1200" dirty="0" smtClean="0">
                <a:latin typeface="Adobe Arabic" panose="02040503050201020203" pitchFamily="18" charset="-78"/>
                <a:cs typeface="Adobe Arabic" panose="02040503050201020203" pitchFamily="18" charset="-78"/>
              </a:rPr>
              <a:t>however introduced </a:t>
            </a:r>
            <a:r>
              <a:rPr lang="en-GB" sz="1200" dirty="0">
                <a:latin typeface="Adobe Arabic" panose="02040503050201020203" pitchFamily="18" charset="-78"/>
                <a:cs typeface="Adobe Arabic" panose="02040503050201020203" pitchFamily="18" charset="-78"/>
              </a:rPr>
              <a:t>a notification system in January that allows for women to be notified by text when a man registers his divorce in the </a:t>
            </a:r>
            <a:r>
              <a:rPr lang="en-GB" sz="1200" dirty="0" smtClean="0">
                <a:latin typeface="Adobe Arabic" panose="02040503050201020203" pitchFamily="18" charset="-78"/>
                <a:cs typeface="Adobe Arabic" panose="02040503050201020203" pitchFamily="18" charset="-78"/>
              </a:rPr>
              <a:t>courts. Great news! </a:t>
            </a:r>
            <a:r>
              <a:rPr lang="en-GB" sz="1200" dirty="0">
                <a:latin typeface="Adobe Arabic" panose="02040503050201020203" pitchFamily="18" charset="-78"/>
                <a:cs typeface="Adobe Arabic" panose="02040503050201020203" pitchFamily="18" charset="-78"/>
              </a:rPr>
              <a:t>W</a:t>
            </a:r>
            <a:r>
              <a:rPr lang="en-GB" sz="1200" dirty="0" smtClean="0">
                <a:latin typeface="Adobe Arabic" panose="02040503050201020203" pitchFamily="18" charset="-78"/>
                <a:cs typeface="Adobe Arabic" panose="02040503050201020203" pitchFamily="18" charset="-78"/>
              </a:rPr>
              <a:t>omen also have </a:t>
            </a:r>
            <a:r>
              <a:rPr lang="en-GB" sz="1200" dirty="0">
                <a:latin typeface="Adobe Arabic" panose="02040503050201020203" pitchFamily="18" charset="-78"/>
                <a:cs typeface="Adobe Arabic" panose="02040503050201020203" pitchFamily="18" charset="-78"/>
              </a:rPr>
              <a:t>no right to be their children’s legal </a:t>
            </a:r>
            <a:r>
              <a:rPr lang="en-GB" sz="1200" dirty="0" smtClean="0">
                <a:latin typeface="Adobe Arabic" panose="02040503050201020203" pitchFamily="18" charset="-78"/>
                <a:cs typeface="Adobe Arabic" panose="02040503050201020203" pitchFamily="18" charset="-78"/>
              </a:rPr>
              <a:t>guardian following such</a:t>
            </a:r>
            <a:endParaRPr lang="en-GB" sz="1200" dirty="0">
              <a:latin typeface="Adobe Arabic" panose="02040503050201020203" pitchFamily="18" charset="-78"/>
              <a:cs typeface="Adobe Arabic" panose="02040503050201020203" pitchFamily="18" charset="-78"/>
            </a:endParaRPr>
          </a:p>
          <a:p>
            <a:endParaRPr lang="en-GB" sz="1200" dirty="0" smtClean="0">
              <a:latin typeface="Adobe Arabic" panose="02040503050201020203" pitchFamily="18" charset="-78"/>
              <a:cs typeface="Adobe Arabic" panose="02040503050201020203" pitchFamily="18" charset="-78"/>
            </a:endParaRPr>
          </a:p>
          <a:p>
            <a:endParaRPr lang="en-GB" sz="1200" u="sng" dirty="0" smtClean="0">
              <a:latin typeface="Adobe Arabic" panose="02040503050201020203" pitchFamily="18" charset="-78"/>
              <a:cs typeface="Adobe Arabic" panose="02040503050201020203" pitchFamily="18" charset="-78"/>
            </a:endParaRPr>
          </a:p>
          <a:p>
            <a:r>
              <a:rPr lang="en-GB" sz="1200" u="sng" dirty="0" smtClean="0">
                <a:latin typeface="Adobe Arabic" panose="02040503050201020203" pitchFamily="18" charset="-78"/>
                <a:cs typeface="Adobe Arabic" panose="02040503050201020203" pitchFamily="18" charset="-78"/>
              </a:rPr>
              <a:t>Other accolades of the “Western backed Saudi regime include:</a:t>
            </a:r>
            <a:endParaRPr lang="en-GB" sz="1200" u="sng" dirty="0">
              <a:latin typeface="Adobe Arabic" panose="02040503050201020203" pitchFamily="18" charset="-78"/>
              <a:cs typeface="Adobe Arabic" panose="02040503050201020203" pitchFamily="18" charset="-78"/>
            </a:endParaRPr>
          </a:p>
          <a:p>
            <a:endParaRPr lang="en-GB" sz="1200" dirty="0">
              <a:latin typeface="Adobe Arabic" panose="02040503050201020203" pitchFamily="18" charset="-78"/>
              <a:cs typeface="Adobe Arabic" panose="02040503050201020203" pitchFamily="18" charset="-78"/>
            </a:endParaRPr>
          </a:p>
          <a:p>
            <a:pPr marL="285750" indent="-285750">
              <a:buFontTx/>
              <a:buChar char="-"/>
            </a:pPr>
            <a:r>
              <a:rPr lang="en-GB" sz="1200" dirty="0" smtClean="0">
                <a:latin typeface="Adobe Arabic" panose="02040503050201020203" pitchFamily="18" charset="-78"/>
                <a:cs typeface="Adobe Arabic" panose="02040503050201020203" pitchFamily="18" charset="-78"/>
              </a:rPr>
              <a:t>Frequent Beheadings.</a:t>
            </a:r>
            <a:endParaRPr lang="en-GB" sz="1200" dirty="0">
              <a:latin typeface="Adobe Arabic" panose="02040503050201020203" pitchFamily="18" charset="-78"/>
              <a:cs typeface="Adobe Arabic" panose="02040503050201020203" pitchFamily="18" charset="-78"/>
            </a:endParaRPr>
          </a:p>
          <a:p>
            <a:pPr marL="285750" indent="-285750">
              <a:buFontTx/>
              <a:buChar char="-"/>
            </a:pPr>
            <a:r>
              <a:rPr lang="en-GB" sz="1200" dirty="0" smtClean="0">
                <a:latin typeface="Adobe Arabic" panose="02040503050201020203" pitchFamily="18" charset="-78"/>
                <a:cs typeface="Adobe Arabic" panose="02040503050201020203" pitchFamily="18" charset="-78"/>
              </a:rPr>
              <a:t>Laws prohibiting homosexuality punishable by death.</a:t>
            </a:r>
          </a:p>
          <a:p>
            <a:pPr marL="285750" indent="-285750">
              <a:buFontTx/>
              <a:buChar char="-"/>
            </a:pPr>
            <a:r>
              <a:rPr lang="en-GB" sz="1200" dirty="0" smtClean="0">
                <a:latin typeface="Adobe Arabic" panose="02040503050201020203" pitchFamily="18" charset="-78"/>
                <a:cs typeface="Adobe Arabic" panose="02040503050201020203" pitchFamily="18" charset="-78"/>
              </a:rPr>
              <a:t>Censorship.</a:t>
            </a:r>
            <a:endParaRPr lang="en-GB" sz="1200" dirty="0">
              <a:latin typeface="Adobe Arabic" panose="02040503050201020203" pitchFamily="18" charset="-78"/>
              <a:cs typeface="Adobe Arabic" panose="02040503050201020203" pitchFamily="18" charset="-78"/>
            </a:endParaRPr>
          </a:p>
          <a:p>
            <a:pPr marL="285750" indent="-285750">
              <a:buFontTx/>
              <a:buChar char="-"/>
            </a:pPr>
            <a:r>
              <a:rPr lang="en-GB" sz="1200" dirty="0" smtClean="0">
                <a:latin typeface="Adobe Arabic" panose="02040503050201020203" pitchFamily="18" charset="-78"/>
                <a:cs typeface="Adobe Arabic" panose="02040503050201020203" pitchFamily="18" charset="-78"/>
              </a:rPr>
              <a:t>Torture.</a:t>
            </a:r>
            <a:endParaRPr lang="en-GB" sz="1200" dirty="0">
              <a:latin typeface="Adobe Arabic" panose="02040503050201020203" pitchFamily="18" charset="-78"/>
              <a:cs typeface="Adobe Arabic" panose="02040503050201020203" pitchFamily="18" charset="-78"/>
            </a:endParaRPr>
          </a:p>
          <a:p>
            <a:pPr marL="285750" indent="-285750">
              <a:buFontTx/>
              <a:buChar char="-"/>
            </a:pPr>
            <a:r>
              <a:rPr lang="en-GB" sz="1200" dirty="0" smtClean="0">
                <a:latin typeface="Adobe Arabic" panose="02040503050201020203" pitchFamily="18" charset="-78"/>
                <a:cs typeface="Adobe Arabic" panose="02040503050201020203" pitchFamily="18" charset="-78"/>
              </a:rPr>
              <a:t>Institutional Sexism</a:t>
            </a:r>
            <a:endParaRPr lang="en-GB" sz="1200" dirty="0">
              <a:latin typeface="Adobe Arabic" panose="02040503050201020203" pitchFamily="18" charset="-78"/>
              <a:cs typeface="Adobe Arabic" panose="02040503050201020203" pitchFamily="18" charset="-78"/>
            </a:endParaRPr>
          </a:p>
          <a:p>
            <a:endParaRPr lang="en-GB" sz="1200" dirty="0"/>
          </a:p>
          <a:p>
            <a:endParaRPr lang="en-GB" dirty="0" smtClean="0"/>
          </a:p>
          <a:p>
            <a:endParaRPr lang="en-GB" dirty="0"/>
          </a:p>
        </p:txBody>
      </p:sp>
      <p:sp>
        <p:nvSpPr>
          <p:cNvPr id="3" name="Rectangle 2"/>
          <p:cNvSpPr/>
          <p:nvPr/>
        </p:nvSpPr>
        <p:spPr>
          <a:xfrm>
            <a:off x="0" y="0"/>
            <a:ext cx="9144000" cy="6858000"/>
          </a:xfrm>
          <a:prstGeom prst="rect">
            <a:avLst/>
          </a:prstGeom>
          <a:noFill/>
          <a:ln w="63500" cmpd="sng">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590204" y="264222"/>
            <a:ext cx="8287789" cy="1323439"/>
          </a:xfrm>
          <a:prstGeom prst="rect">
            <a:avLst/>
          </a:prstGeom>
          <a:noFill/>
        </p:spPr>
        <p:txBody>
          <a:bodyPr wrap="square" rtlCol="0">
            <a:spAutoFit/>
          </a:bodyPr>
          <a:lstStyle/>
          <a:p>
            <a:pPr algn="ctr"/>
            <a:r>
              <a:rPr lang="en-GB" sz="4000" i="1" dirty="0" smtClean="0">
                <a:latin typeface="Adobe Arabic" panose="02040503050201020203" pitchFamily="18" charset="-78"/>
                <a:cs typeface="Adobe Arabic" panose="02040503050201020203" pitchFamily="18" charset="-78"/>
              </a:rPr>
              <a:t>Yet Saudi Arabia is Appointed to a prominent position on the U.N. Human Rights Council?</a:t>
            </a:r>
            <a:endParaRPr lang="en-GB" sz="4000" i="1" dirty="0">
              <a:latin typeface="Adobe Arabic" panose="02040503050201020203" pitchFamily="18" charset="-78"/>
              <a:cs typeface="Adobe Arabic" panose="02040503050201020203" pitchFamily="18" charset="-78"/>
            </a:endParaRPr>
          </a:p>
        </p:txBody>
      </p:sp>
    </p:spTree>
    <p:extLst>
      <p:ext uri="{BB962C8B-B14F-4D97-AF65-F5344CB8AC3E}">
        <p14:creationId xmlns:p14="http://schemas.microsoft.com/office/powerpoint/2010/main" val="356923560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pic>
        <p:nvPicPr>
          <p:cNvPr id="5" name="rezvemRMelQ">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duotone>
              <a:schemeClr val="accent3">
                <a:shade val="45000"/>
                <a:satMod val="135000"/>
              </a:schemeClr>
              <a:prstClr val="white"/>
            </a:duotone>
          </a:blip>
          <a:stretch>
            <a:fillRect/>
          </a:stretch>
        </p:blipFill>
        <p:spPr>
          <a:xfrm>
            <a:off x="0" y="857250"/>
            <a:ext cx="9144000" cy="5143500"/>
          </a:xfrm>
          <a:prstGeom prst="rect">
            <a:avLst/>
          </a:prstGeom>
          <a:ln>
            <a:noFill/>
          </a:ln>
          <a:effectLst>
            <a:outerShdw blurRad="292100" dist="139700" dir="2700000" algn="tl" rotWithShape="0">
              <a:srgbClr val="333333">
                <a:alpha val="65000"/>
              </a:srgbClr>
            </a:outerShdw>
            <a:softEdge rad="317500"/>
          </a:effectLst>
        </p:spPr>
      </p:pic>
      <p:sp>
        <p:nvSpPr>
          <p:cNvPr id="2" name="Explosion 1 1">
            <a:hlinkClick r:id="rId5"/>
          </p:cNvPr>
          <p:cNvSpPr/>
          <p:nvPr/>
        </p:nvSpPr>
        <p:spPr>
          <a:xfrm>
            <a:off x="8811490" y="6492240"/>
            <a:ext cx="266007" cy="290945"/>
          </a:xfrm>
          <a:prstGeom prst="irregularSeal1">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47723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60000"/>
                <a:lumOff val="40000"/>
              </a:schemeClr>
            </a:gs>
            <a:gs pos="100000">
              <a:schemeClr val="accent1">
                <a:lumMod val="45000"/>
                <a:lumOff val="55000"/>
              </a:schemeClr>
            </a:gs>
            <a:gs pos="100000">
              <a:schemeClr val="accent1">
                <a:lumMod val="45000"/>
                <a:lumOff val="55000"/>
              </a:schemeClr>
            </a:gs>
            <a:gs pos="100000">
              <a:schemeClr val="accent1">
                <a:lumMod val="30000"/>
                <a:lumOff val="7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noFill/>
          <a:ln w="63500" cmpd="sng">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578628" y="440575"/>
            <a:ext cx="1986743" cy="707886"/>
          </a:xfrm>
          <a:prstGeom prst="rect">
            <a:avLst/>
          </a:prstGeom>
          <a:noFill/>
        </p:spPr>
        <p:txBody>
          <a:bodyPr wrap="square" rtlCol="0">
            <a:spAutoFit/>
          </a:bodyPr>
          <a:lstStyle/>
          <a:p>
            <a:r>
              <a:rPr lang="en-GB" sz="4000" i="1" dirty="0" smtClean="0">
                <a:latin typeface="Adobe Arabic" panose="02040503050201020203" pitchFamily="18" charset="-78"/>
                <a:cs typeface="Adobe Arabic" panose="02040503050201020203" pitchFamily="18" charset="-78"/>
              </a:rPr>
              <a:t>Conclusion.</a:t>
            </a:r>
            <a:endParaRPr lang="en-GB" sz="4000" i="1" dirty="0">
              <a:latin typeface="Adobe Arabic" panose="02040503050201020203" pitchFamily="18" charset="-78"/>
              <a:cs typeface="Adobe Arabic" panose="02040503050201020203" pitchFamily="18" charset="-78"/>
            </a:endParaRPr>
          </a:p>
        </p:txBody>
      </p:sp>
      <p:sp>
        <p:nvSpPr>
          <p:cNvPr id="6" name="TextBox 5"/>
          <p:cNvSpPr txBox="1"/>
          <p:nvPr/>
        </p:nvSpPr>
        <p:spPr>
          <a:xfrm>
            <a:off x="681644" y="1148461"/>
            <a:ext cx="7863840" cy="5355312"/>
          </a:xfrm>
          <a:prstGeom prst="rect">
            <a:avLst/>
          </a:prstGeom>
          <a:noFill/>
        </p:spPr>
        <p:txBody>
          <a:bodyPr wrap="square" rtlCol="0">
            <a:spAutoFit/>
          </a:bodyPr>
          <a:lstStyle/>
          <a:p>
            <a:pPr marL="285750" indent="-285750">
              <a:buFont typeface="Arial" panose="020B0604020202020204" pitchFamily="34" charset="0"/>
              <a:buChar char="•"/>
            </a:pPr>
            <a:r>
              <a:rPr lang="en-GB" dirty="0" smtClean="0"/>
              <a:t>The situation in Yemen is but another artificially inseminated conflict, purported by the ‘Western Alliance’ to further its economic protectorate.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By fuelling existing tribal friction, which derives in-turn from the much stronger roots of an inter-Islamic rivalry between Shia and Sunni followings - The ‘West’ have again began a new invasive front against their economic opposition in the Middle-East, a force fronted by Shia led Iran, and backed by Russia and its allies.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Attention has been drawn to the clear economic imperatives of this conflict, and lack, thereof, of any such moral or ethical standing on the part of the “West”, and much of their puppet-prison-states within the U.N. by highlighting the position of the latter groups allegiance to the Saudi Regime.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It was a U.S. coalition that funded the Taliban, decimated Iraq under false premise, and who </a:t>
            </a:r>
            <a:r>
              <a:rPr lang="en-GB" dirty="0" smtClean="0"/>
              <a:t>now currently occupy numerous nation states </a:t>
            </a:r>
            <a:r>
              <a:rPr lang="en-GB" dirty="0" smtClean="0"/>
              <a:t>through the deployment of around 270,000 </a:t>
            </a:r>
            <a:r>
              <a:rPr lang="en-GB" dirty="0" smtClean="0"/>
              <a:t>of their ground </a:t>
            </a:r>
            <a:r>
              <a:rPr lang="en-GB" dirty="0" smtClean="0"/>
              <a:t>personnel.</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One must question the source of the problem in order to </a:t>
            </a:r>
            <a:r>
              <a:rPr lang="en-GB" dirty="0" smtClean="0"/>
              <a:t>reach the truth.</a:t>
            </a:r>
            <a:endParaRPr lang="en-GB" dirty="0"/>
          </a:p>
        </p:txBody>
      </p:sp>
    </p:spTree>
    <p:extLst>
      <p:ext uri="{BB962C8B-B14F-4D97-AF65-F5344CB8AC3E}">
        <p14:creationId xmlns:p14="http://schemas.microsoft.com/office/powerpoint/2010/main" val="67185507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1438102" y="486432"/>
            <a:ext cx="6608618" cy="830997"/>
          </a:xfrm>
          <a:prstGeom prst="rect">
            <a:avLst/>
          </a:prstGeom>
          <a:noFill/>
        </p:spPr>
        <p:txBody>
          <a:bodyPr wrap="square" rtlCol="0">
            <a:spAutoFit/>
          </a:bodyPr>
          <a:lstStyle/>
          <a:p>
            <a:pPr algn="ctr"/>
            <a:r>
              <a:rPr lang="en-GB" sz="2000" u="sng" dirty="0" smtClean="0">
                <a:latin typeface="Adobe Arabic" panose="02040503050201020203" pitchFamily="18" charset="-78"/>
                <a:cs typeface="Adobe Arabic" panose="02040503050201020203" pitchFamily="18" charset="-78"/>
              </a:rPr>
              <a:t>Bibliography | </a:t>
            </a:r>
            <a:r>
              <a:rPr lang="en-GB" u="sng" dirty="0" smtClean="0">
                <a:latin typeface="Adobe Arabic" panose="02040503050201020203" pitchFamily="18" charset="-78"/>
                <a:cs typeface="Adobe Arabic" panose="02040503050201020203" pitchFamily="18" charset="-78"/>
              </a:rPr>
              <a:t>Reference format: MHRA: </a:t>
            </a:r>
          </a:p>
          <a:p>
            <a:pPr algn="ctr"/>
            <a:r>
              <a:rPr lang="en-GB" sz="800" dirty="0" smtClean="0">
                <a:hlinkClick r:id="rId2"/>
              </a:rPr>
              <a:t>{https</a:t>
            </a:r>
            <a:r>
              <a:rPr lang="en-GB" sz="800" dirty="0">
                <a:hlinkClick r:id="rId2"/>
              </a:rPr>
              <a:t>://</a:t>
            </a:r>
            <a:r>
              <a:rPr lang="en-GB" sz="800" dirty="0" smtClean="0">
                <a:hlinkClick r:id="rId2"/>
              </a:rPr>
              <a:t>www.uwtsd.ac.uk/media/uwtsd-website/content-assets/documents/library-and-learning-resources/MHRA-eng.PDF</a:t>
            </a:r>
            <a:r>
              <a:rPr lang="en-GB" sz="800" dirty="0" smtClean="0"/>
              <a:t>}</a:t>
            </a:r>
            <a:endParaRPr lang="en-GB" sz="800" u="sng" dirty="0" smtClean="0">
              <a:latin typeface="Adobe Arabic" panose="02040503050201020203" pitchFamily="18" charset="-78"/>
              <a:cs typeface="Adobe Arabic" panose="02040503050201020203" pitchFamily="18" charset="-78"/>
            </a:endParaRPr>
          </a:p>
          <a:p>
            <a:pPr algn="ctr"/>
            <a:endParaRPr lang="en-GB" sz="2000" u="sng" dirty="0">
              <a:latin typeface="Adobe Arabic" panose="02040503050201020203" pitchFamily="18" charset="-78"/>
              <a:cs typeface="Adobe Arabic" panose="02040503050201020203" pitchFamily="18" charset="-78"/>
            </a:endParaRPr>
          </a:p>
        </p:txBody>
      </p:sp>
      <p:sp>
        <p:nvSpPr>
          <p:cNvPr id="3" name="TextBox 2"/>
          <p:cNvSpPr txBox="1"/>
          <p:nvPr/>
        </p:nvSpPr>
        <p:spPr>
          <a:xfrm>
            <a:off x="0" y="1753985"/>
            <a:ext cx="9143999" cy="4462760"/>
          </a:xfrm>
          <a:prstGeom prst="rect">
            <a:avLst/>
          </a:prstGeom>
          <a:noFill/>
        </p:spPr>
        <p:txBody>
          <a:bodyPr wrap="square" rtlCol="0">
            <a:spAutoFit/>
          </a:bodyPr>
          <a:lstStyle/>
          <a:p>
            <a:pPr algn="r"/>
            <a:r>
              <a:rPr lang="en-GB" sz="800" i="1" dirty="0" smtClean="0"/>
              <a:t>Slide 1</a:t>
            </a:r>
          </a:p>
          <a:p>
            <a:pPr marL="285750" indent="-285750">
              <a:buFont typeface="+mj-lt"/>
              <a:buAutoNum type="romanUcPeriod"/>
            </a:pPr>
            <a:r>
              <a:rPr lang="en-GB" sz="800" dirty="0" smtClean="0"/>
              <a:t>[Image]. &lt;https</a:t>
            </a:r>
            <a:r>
              <a:rPr lang="en-GB" sz="800" dirty="0"/>
              <a:t>://www.pinterest.co.uk/pin/244461086001682168</a:t>
            </a:r>
            <a:r>
              <a:rPr lang="en-GB" sz="800" dirty="0" smtClean="0"/>
              <a:t>/&gt;  [Accessed: 2</a:t>
            </a:r>
            <a:r>
              <a:rPr lang="en-GB" sz="800" baseline="30000" dirty="0" smtClean="0"/>
              <a:t>nd</a:t>
            </a:r>
            <a:r>
              <a:rPr lang="en-GB" sz="800" dirty="0" smtClean="0"/>
              <a:t> June 2019].</a:t>
            </a:r>
          </a:p>
          <a:p>
            <a:pPr marL="171450" indent="-171450">
              <a:buFont typeface="Wingdings" panose="05000000000000000000" pitchFamily="2" charset="2"/>
              <a:buChar char="ü"/>
            </a:pPr>
            <a:endParaRPr lang="en-GB" sz="800" dirty="0"/>
          </a:p>
          <a:p>
            <a:pPr algn="r"/>
            <a:r>
              <a:rPr lang="en-GB" sz="800" i="1" dirty="0" smtClean="0"/>
              <a:t>Slide 2</a:t>
            </a:r>
          </a:p>
          <a:p>
            <a:pPr marL="285750" indent="-285750">
              <a:buFont typeface="+mj-lt"/>
              <a:buAutoNum type="romanUcPeriod"/>
            </a:pPr>
            <a:r>
              <a:rPr lang="en-GB" sz="800" dirty="0" smtClean="0"/>
              <a:t>London-Sana’a, [Image]. &lt;</a:t>
            </a:r>
            <a:r>
              <a:rPr lang="en-GB" sz="800" dirty="0" smtClean="0">
                <a:hlinkClick r:id="rId3"/>
              </a:rPr>
              <a:t>https</a:t>
            </a:r>
            <a:r>
              <a:rPr lang="en-GB" sz="800" dirty="0">
                <a:hlinkClick r:id="rId3"/>
              </a:rPr>
              <a:t>://</a:t>
            </a:r>
            <a:r>
              <a:rPr lang="en-GB" sz="800" dirty="0" smtClean="0">
                <a:hlinkClick r:id="rId3"/>
              </a:rPr>
              <a:t>www.google.com/maps/d/viewer?mid=1UK9xOP9znpisifTmgZXNGTysC5kWNlLy&amp;ll=35.460143297264985%2C22.014932199999975&amp;z=4</a:t>
            </a:r>
            <a:r>
              <a:rPr lang="en-GB" sz="800" dirty="0" smtClean="0"/>
              <a:t>&gt; [Accessed: 2</a:t>
            </a:r>
            <a:r>
              <a:rPr lang="en-GB" sz="800" baseline="30000" dirty="0" smtClean="0"/>
              <a:t>nd</a:t>
            </a:r>
            <a:r>
              <a:rPr lang="en-GB" sz="800" dirty="0" smtClean="0"/>
              <a:t> June 2019].</a:t>
            </a:r>
          </a:p>
          <a:p>
            <a:pPr marL="285750" indent="-285750">
              <a:buFont typeface="+mj-lt"/>
              <a:buAutoNum type="romanUcPeriod"/>
            </a:pPr>
            <a:r>
              <a:rPr lang="en-GB" sz="800" dirty="0" smtClean="0"/>
              <a:t>Djibouti &amp; Yemen, [Image]. &lt;</a:t>
            </a:r>
            <a:r>
              <a:rPr lang="en-GB" sz="800" dirty="0" smtClean="0">
                <a:hlinkClick r:id="rId4"/>
              </a:rPr>
              <a:t>https</a:t>
            </a:r>
            <a:r>
              <a:rPr lang="en-GB" sz="800" dirty="0">
                <a:hlinkClick r:id="rId4"/>
              </a:rPr>
              <a:t>://</a:t>
            </a:r>
            <a:r>
              <a:rPr lang="en-GB" sz="800" dirty="0" smtClean="0">
                <a:hlinkClick r:id="rId4"/>
              </a:rPr>
              <a:t>www.google.com/maps/d/edit?mid=137LiC7MZEGHer4LwAKAFgTLUgDrjgZVn&amp;ll=16.595185424859885%2C44.37609154574045&amp;z=6</a:t>
            </a:r>
            <a:r>
              <a:rPr lang="en-GB" sz="800" dirty="0" smtClean="0"/>
              <a:t>&gt; [Accessed: 2</a:t>
            </a:r>
            <a:r>
              <a:rPr lang="en-GB" sz="800" baseline="30000" dirty="0" smtClean="0"/>
              <a:t>nd</a:t>
            </a:r>
            <a:r>
              <a:rPr lang="en-GB" sz="800" dirty="0" smtClean="0"/>
              <a:t> June 2019].</a:t>
            </a:r>
          </a:p>
          <a:p>
            <a:pPr marL="285750" indent="-285750">
              <a:buFont typeface="+mj-lt"/>
              <a:buAutoNum type="romanUcPeriod"/>
            </a:pPr>
            <a:r>
              <a:rPr lang="en-GB" sz="800" dirty="0" err="1" smtClean="0"/>
              <a:t>Fanack</a:t>
            </a:r>
            <a:r>
              <a:rPr lang="en-GB" sz="800" dirty="0" smtClean="0"/>
              <a:t>, Yemen: Geography. &lt;</a:t>
            </a:r>
            <a:r>
              <a:rPr lang="en-GB" sz="800" dirty="0" smtClean="0">
                <a:hlinkClick r:id="rId5"/>
              </a:rPr>
              <a:t>https</a:t>
            </a:r>
            <a:r>
              <a:rPr lang="en-GB" sz="800" dirty="0">
                <a:hlinkClick r:id="rId5"/>
              </a:rPr>
              <a:t>://fanack.com/yemen/geography</a:t>
            </a:r>
            <a:r>
              <a:rPr lang="en-GB" sz="800" dirty="0" smtClean="0">
                <a:hlinkClick r:id="rId5"/>
              </a:rPr>
              <a:t>/</a:t>
            </a:r>
            <a:r>
              <a:rPr lang="en-GB" sz="800" dirty="0" smtClean="0"/>
              <a:t>&gt; </a:t>
            </a:r>
            <a:r>
              <a:rPr lang="en-GB" sz="800" dirty="0"/>
              <a:t>[Accessed: 2</a:t>
            </a:r>
            <a:r>
              <a:rPr lang="en-GB" sz="800" baseline="30000" dirty="0"/>
              <a:t>nd</a:t>
            </a:r>
            <a:r>
              <a:rPr lang="en-GB" sz="800" dirty="0"/>
              <a:t> June 2019</a:t>
            </a:r>
            <a:r>
              <a:rPr lang="en-GB" sz="800" dirty="0" smtClean="0"/>
              <a:t>].</a:t>
            </a:r>
          </a:p>
          <a:p>
            <a:endParaRPr lang="en-GB" sz="800" u="sng" dirty="0" smtClean="0"/>
          </a:p>
          <a:p>
            <a:pPr algn="r"/>
            <a:r>
              <a:rPr lang="en-GB" sz="800" i="1" dirty="0" smtClean="0"/>
              <a:t>Slide 3</a:t>
            </a:r>
          </a:p>
          <a:p>
            <a:pPr marL="285750" indent="-285750">
              <a:buFont typeface="+mj-lt"/>
              <a:buAutoNum type="romanUcPeriod"/>
            </a:pPr>
            <a:r>
              <a:rPr lang="en-GB" sz="800" dirty="0" err="1" smtClean="0"/>
              <a:t>Fanack</a:t>
            </a:r>
            <a:r>
              <a:rPr lang="en-GB" sz="800" dirty="0" smtClean="0"/>
              <a:t>, Yemen: Population</a:t>
            </a:r>
            <a:r>
              <a:rPr lang="en-GB" sz="800" dirty="0"/>
              <a:t>. </a:t>
            </a:r>
            <a:r>
              <a:rPr lang="en-GB" sz="800" dirty="0" smtClean="0"/>
              <a:t>&lt;</a:t>
            </a:r>
            <a:r>
              <a:rPr lang="en-GB" sz="800" dirty="0" smtClean="0">
                <a:hlinkClick r:id="rId6"/>
              </a:rPr>
              <a:t>https</a:t>
            </a:r>
            <a:r>
              <a:rPr lang="en-GB" sz="800" dirty="0">
                <a:hlinkClick r:id="rId6"/>
              </a:rPr>
              <a:t>://fanack.com/yemen/population</a:t>
            </a:r>
            <a:r>
              <a:rPr lang="en-GB" sz="800" dirty="0" smtClean="0">
                <a:hlinkClick r:id="rId6"/>
              </a:rPr>
              <a:t>/</a:t>
            </a:r>
            <a:r>
              <a:rPr lang="en-GB" sz="800" dirty="0" smtClean="0"/>
              <a:t>&gt; </a:t>
            </a:r>
            <a:r>
              <a:rPr lang="en-GB" sz="800" dirty="0"/>
              <a:t>[Accessed: 2</a:t>
            </a:r>
            <a:r>
              <a:rPr lang="en-GB" sz="800" baseline="30000" dirty="0"/>
              <a:t>nd</a:t>
            </a:r>
            <a:r>
              <a:rPr lang="en-GB" sz="800" dirty="0"/>
              <a:t> June 2019</a:t>
            </a:r>
            <a:r>
              <a:rPr lang="en-GB" sz="800" dirty="0" smtClean="0"/>
              <a:t>].</a:t>
            </a:r>
          </a:p>
          <a:p>
            <a:pPr marL="285750" indent="-285750">
              <a:buFont typeface="+mj-lt"/>
              <a:buAutoNum type="romanUcPeriod"/>
            </a:pPr>
            <a:endParaRPr lang="en-GB" sz="800" dirty="0"/>
          </a:p>
          <a:p>
            <a:pPr algn="r"/>
            <a:r>
              <a:rPr lang="en-GB" sz="800" i="1" dirty="0" smtClean="0"/>
              <a:t>Slide </a:t>
            </a:r>
            <a:r>
              <a:rPr lang="en-GB" sz="800" i="1" dirty="0" smtClean="0"/>
              <a:t>4</a:t>
            </a:r>
          </a:p>
          <a:p>
            <a:pPr marL="285750" indent="-285750">
              <a:buFont typeface="+mj-lt"/>
              <a:buAutoNum type="romanUcPeriod"/>
            </a:pPr>
            <a:r>
              <a:rPr lang="en-GB" sz="800" dirty="0"/>
              <a:t> Caesar E. Farah (2002). The Sultan's Yemen: 19th-Century Challenges to Ottoman Rule. I. B. Tauris. p. 120. </a:t>
            </a:r>
            <a:r>
              <a:rPr lang="en-GB" sz="800" dirty="0">
                <a:hlinkClick r:id="rId7" tooltip="International Standard Book Number"/>
              </a:rPr>
              <a:t>ISBN</a:t>
            </a:r>
            <a:r>
              <a:rPr lang="en-GB" sz="800" dirty="0"/>
              <a:t> </a:t>
            </a:r>
            <a:r>
              <a:rPr lang="en-GB" sz="800" dirty="0">
                <a:hlinkClick r:id="rId8" tooltip="Special:BookSources/1860647677"/>
              </a:rPr>
              <a:t>1860647677</a:t>
            </a:r>
            <a:r>
              <a:rPr lang="en-GB" sz="800" dirty="0" smtClean="0"/>
              <a:t>.</a:t>
            </a:r>
          </a:p>
          <a:p>
            <a:pPr marL="285750" indent="-285750">
              <a:buFont typeface="+mj-lt"/>
              <a:buAutoNum type="romanUcPeriod"/>
            </a:pPr>
            <a:r>
              <a:rPr lang="en-GB" sz="800" dirty="0"/>
              <a:t>Laura Etheredge (2011). </a:t>
            </a:r>
            <a:r>
              <a:rPr lang="en-GB" sz="800" i="1" dirty="0"/>
              <a:t>Saudi Arabia and Yemen</a:t>
            </a:r>
            <a:r>
              <a:rPr lang="en-GB" sz="800" dirty="0"/>
              <a:t>. The Rosen Publishing Group. p. 137. </a:t>
            </a:r>
            <a:r>
              <a:rPr lang="en-GB" sz="800" dirty="0">
                <a:hlinkClick r:id="rId7" tooltip="International Standard Book Number"/>
              </a:rPr>
              <a:t>ISBN</a:t>
            </a:r>
            <a:r>
              <a:rPr lang="en-GB" sz="800" dirty="0"/>
              <a:t> </a:t>
            </a:r>
            <a:r>
              <a:rPr lang="en-GB" sz="800" dirty="0">
                <a:hlinkClick r:id="rId9" tooltip="Special:BookSources/1615303359"/>
              </a:rPr>
              <a:t>1615303359</a:t>
            </a:r>
            <a:r>
              <a:rPr lang="en-GB" sz="800" dirty="0"/>
              <a:t>.</a:t>
            </a:r>
            <a:endParaRPr lang="en-GB" sz="800" dirty="0" smtClean="0"/>
          </a:p>
          <a:p>
            <a:endParaRPr lang="en-GB" sz="800" dirty="0"/>
          </a:p>
          <a:p>
            <a:pPr algn="r"/>
            <a:r>
              <a:rPr lang="en-GB" sz="800" dirty="0" smtClean="0"/>
              <a:t>Slide 5</a:t>
            </a:r>
          </a:p>
          <a:p>
            <a:pPr marL="171450" indent="-171450">
              <a:buFont typeface="Wingdings" panose="05000000000000000000" pitchFamily="2" charset="2"/>
              <a:buChar char="ü"/>
            </a:pPr>
            <a:endParaRPr lang="en-GB" sz="800" dirty="0"/>
          </a:p>
          <a:p>
            <a:pPr algn="r"/>
            <a:r>
              <a:rPr lang="en-GB" sz="800" i="1" dirty="0" smtClean="0"/>
              <a:t>Slide 6</a:t>
            </a:r>
          </a:p>
          <a:p>
            <a:pPr marL="285750" indent="-285750">
              <a:buFont typeface="+mj-lt"/>
              <a:buAutoNum type="romanUcPeriod"/>
            </a:pPr>
            <a:r>
              <a:rPr lang="en-GB" sz="800" dirty="0">
                <a:hlinkClick r:id="rId10"/>
              </a:rPr>
              <a:t>https://</a:t>
            </a:r>
            <a:r>
              <a:rPr lang="en-GB" sz="800" dirty="0" smtClean="0">
                <a:hlinkClick r:id="rId10"/>
              </a:rPr>
              <a:t>thearabweekly.com/geostrategic-position-draws-foreign-powers-djibouti</a:t>
            </a:r>
            <a:endParaRPr lang="en-GB" sz="800" dirty="0" smtClean="0"/>
          </a:p>
          <a:p>
            <a:pPr marL="285750" indent="-285750">
              <a:buFont typeface="+mj-lt"/>
              <a:buAutoNum type="romanUcPeriod"/>
            </a:pPr>
            <a:r>
              <a:rPr lang="en-GB" sz="800" dirty="0"/>
              <a:t>Aden. [Image]. &lt;</a:t>
            </a:r>
            <a:r>
              <a:rPr lang="en-GB" sz="800" dirty="0">
                <a:hlinkClick r:id="rId11"/>
              </a:rPr>
              <a:t>https://www.google.com/maps/d/edit?hl=en&amp;hl=en&amp;mid=14ukkA362gkejJzalKieKjmbAlThYSnDy&amp;ll=13.516814696582545%2C46.77645570976074&amp;z=8</a:t>
            </a:r>
            <a:r>
              <a:rPr lang="en-GB" sz="800" dirty="0"/>
              <a:t>&gt; [Accessed 2</a:t>
            </a:r>
            <a:r>
              <a:rPr lang="en-GB" sz="800" baseline="30000" dirty="0"/>
              <a:t>nd</a:t>
            </a:r>
            <a:r>
              <a:rPr lang="en-GB" sz="800" dirty="0"/>
              <a:t> June 2019</a:t>
            </a:r>
            <a:r>
              <a:rPr lang="en-GB" sz="800" dirty="0" smtClean="0"/>
              <a:t>].</a:t>
            </a:r>
          </a:p>
          <a:p>
            <a:r>
              <a:rPr lang="en-GB" sz="800" u="sng" dirty="0">
                <a:hlinkClick r:id="rId12"/>
              </a:rPr>
              <a:t>https://www.independent.co.uk/news/world/middle-east/the-middle-east-divide-between-sunni-and-shia-explained-in-one-map-a6797796.html</a:t>
            </a:r>
            <a:r>
              <a:rPr lang="en-GB" sz="800" dirty="0"/>
              <a:t> (Independent)</a:t>
            </a:r>
          </a:p>
          <a:p>
            <a:r>
              <a:rPr lang="en-GB" sz="800" u="sng" dirty="0">
                <a:hlinkClick r:id="rId13"/>
              </a:rPr>
              <a:t>https://fanack.com/yemen/economy/#Oil%20and%20Gas</a:t>
            </a:r>
            <a:endParaRPr lang="en-GB" sz="800" dirty="0"/>
          </a:p>
          <a:p>
            <a:r>
              <a:rPr lang="en-GB" sz="800" dirty="0"/>
              <a:t/>
            </a:r>
            <a:br>
              <a:rPr lang="en-GB" sz="800" dirty="0"/>
            </a:br>
            <a:endParaRPr lang="en-GB" sz="800" dirty="0"/>
          </a:p>
          <a:p>
            <a:pPr marL="285750" indent="-285750">
              <a:buFont typeface="+mj-lt"/>
              <a:buAutoNum type="romanUcPeriod"/>
            </a:pPr>
            <a:endParaRPr lang="en-GB" sz="800" dirty="0"/>
          </a:p>
          <a:p>
            <a:endParaRPr lang="en-GB" sz="800" dirty="0"/>
          </a:p>
          <a:p>
            <a:pPr marL="285750" indent="-285750" algn="r">
              <a:buFont typeface="+mj-lt"/>
              <a:buAutoNum type="romanUcPeriod"/>
            </a:pPr>
            <a:r>
              <a:rPr lang="en-GB" sz="800" dirty="0" smtClean="0"/>
              <a:t>Slide 7</a:t>
            </a:r>
          </a:p>
          <a:p>
            <a:pPr marL="400050" indent="-400050">
              <a:buFont typeface="+mj-lt"/>
              <a:buAutoNum type="romanUcPeriod"/>
            </a:pPr>
            <a:r>
              <a:rPr lang="en-GB" sz="800" u="sng" dirty="0">
                <a:hlinkClick r:id="rId14"/>
              </a:rPr>
              <a:t>http://www.gmsdk12.org/Downloads/Sunni%20and%20Shia2.pdf</a:t>
            </a:r>
            <a:r>
              <a:rPr lang="en-GB" sz="800" dirty="0"/>
              <a:t> </a:t>
            </a:r>
            <a:r>
              <a:rPr lang="en-GB" sz="800" u="sng" dirty="0" smtClean="0">
                <a:hlinkClick r:id="rId15"/>
              </a:rPr>
              <a:t>https</a:t>
            </a:r>
            <a:r>
              <a:rPr lang="en-GB" sz="800" u="sng" dirty="0">
                <a:hlinkClick r:id="rId15"/>
              </a:rPr>
              <a:t>://www.nytimes.com/interactive/2016/10/14/world/middleeast/yemen-saudi-arabia-us-airstrikes.htmll</a:t>
            </a:r>
            <a:r>
              <a:rPr lang="en-GB" sz="800" dirty="0"/>
              <a:t> [Accessed 2</a:t>
            </a:r>
            <a:r>
              <a:rPr lang="en-GB" sz="800" baseline="30000" dirty="0"/>
              <a:t>nd</a:t>
            </a:r>
            <a:r>
              <a:rPr lang="en-GB" sz="800" dirty="0"/>
              <a:t> June 2019].</a:t>
            </a:r>
          </a:p>
          <a:p>
            <a:pPr marL="400050" indent="-400050">
              <a:buFont typeface="+mj-lt"/>
              <a:buAutoNum type="romanUcPeriod"/>
            </a:pPr>
            <a:r>
              <a:rPr lang="en-GB" sz="800" u="sng" dirty="0" smtClean="0">
                <a:hlinkClick r:id="rId16"/>
              </a:rPr>
              <a:t>https</a:t>
            </a:r>
            <a:r>
              <a:rPr lang="en-GB" sz="800" u="sng" dirty="0">
                <a:hlinkClick r:id="rId16"/>
              </a:rPr>
              <a:t>://www.pinterest.co.uk/pin/475340935659412161/</a:t>
            </a:r>
            <a:r>
              <a:rPr lang="en-GB" sz="800" dirty="0"/>
              <a:t> [Accessed 2</a:t>
            </a:r>
            <a:r>
              <a:rPr lang="en-GB" sz="800" baseline="30000" dirty="0"/>
              <a:t>nd</a:t>
            </a:r>
            <a:r>
              <a:rPr lang="en-GB" sz="800" dirty="0"/>
              <a:t> June 2019].</a:t>
            </a:r>
          </a:p>
          <a:p>
            <a:pPr marL="400050" indent="-400050">
              <a:buFont typeface="+mj-lt"/>
              <a:buAutoNum type="romanUcPeriod"/>
            </a:pPr>
            <a:endParaRPr lang="en-GB" sz="800" dirty="0" smtClean="0"/>
          </a:p>
          <a:p>
            <a:pPr marL="285750" indent="-285750">
              <a:buFont typeface="+mj-lt"/>
              <a:buAutoNum type="romanUcPeriod"/>
            </a:pPr>
            <a:endParaRPr lang="en-GB" sz="800" dirty="0"/>
          </a:p>
          <a:p>
            <a:endParaRPr lang="en-GB" sz="800" dirty="0" smtClean="0"/>
          </a:p>
          <a:p>
            <a:endParaRPr lang="en-GB" sz="1000" dirty="0" smtClean="0"/>
          </a:p>
          <a:p>
            <a:endParaRPr lang="en-GB" dirty="0"/>
          </a:p>
        </p:txBody>
      </p:sp>
      <p:sp>
        <p:nvSpPr>
          <p:cNvPr id="4" name="Rectangle 3"/>
          <p:cNvSpPr/>
          <p:nvPr/>
        </p:nvSpPr>
        <p:spPr>
          <a:xfrm>
            <a:off x="0" y="0"/>
            <a:ext cx="9144000" cy="6858000"/>
          </a:xfrm>
          <a:prstGeom prst="rect">
            <a:avLst/>
          </a:prstGeom>
          <a:noFill/>
          <a:ln cmpd="sng">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3731753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1504604" y="0"/>
            <a:ext cx="6608618" cy="830997"/>
          </a:xfrm>
          <a:prstGeom prst="rect">
            <a:avLst/>
          </a:prstGeom>
          <a:noFill/>
        </p:spPr>
        <p:txBody>
          <a:bodyPr wrap="square" rtlCol="0">
            <a:spAutoFit/>
          </a:bodyPr>
          <a:lstStyle/>
          <a:p>
            <a:pPr algn="ctr"/>
            <a:r>
              <a:rPr lang="en-GB" sz="2000" u="sng" dirty="0" smtClean="0">
                <a:latin typeface="Adobe Arabic" panose="02040503050201020203" pitchFamily="18" charset="-78"/>
                <a:cs typeface="Adobe Arabic" panose="02040503050201020203" pitchFamily="18" charset="-78"/>
              </a:rPr>
              <a:t>Bibliography | </a:t>
            </a:r>
            <a:r>
              <a:rPr lang="en-GB" u="sng" dirty="0" smtClean="0">
                <a:latin typeface="Adobe Arabic" panose="02040503050201020203" pitchFamily="18" charset="-78"/>
                <a:cs typeface="Adobe Arabic" panose="02040503050201020203" pitchFamily="18" charset="-78"/>
              </a:rPr>
              <a:t>Reference format: MHRA: </a:t>
            </a:r>
          </a:p>
          <a:p>
            <a:pPr algn="ctr"/>
            <a:r>
              <a:rPr lang="en-GB" sz="800" dirty="0" smtClean="0">
                <a:hlinkClick r:id="rId2"/>
              </a:rPr>
              <a:t>{https</a:t>
            </a:r>
            <a:r>
              <a:rPr lang="en-GB" sz="800" dirty="0">
                <a:hlinkClick r:id="rId2"/>
              </a:rPr>
              <a:t>://</a:t>
            </a:r>
            <a:r>
              <a:rPr lang="en-GB" sz="800" dirty="0" smtClean="0">
                <a:hlinkClick r:id="rId2"/>
              </a:rPr>
              <a:t>www.uwtsd.ac.uk/media/uwtsd-website/content-assets/documents/library-and-learning-resources/MHRA-eng.PDF</a:t>
            </a:r>
            <a:r>
              <a:rPr lang="en-GB" sz="800" dirty="0" smtClean="0"/>
              <a:t>}</a:t>
            </a:r>
            <a:endParaRPr lang="en-GB" sz="800" u="sng" dirty="0" smtClean="0">
              <a:latin typeface="Adobe Arabic" panose="02040503050201020203" pitchFamily="18" charset="-78"/>
              <a:cs typeface="Adobe Arabic" panose="02040503050201020203" pitchFamily="18" charset="-78"/>
            </a:endParaRPr>
          </a:p>
          <a:p>
            <a:pPr algn="ctr"/>
            <a:endParaRPr lang="en-GB" sz="2000" u="sng" dirty="0">
              <a:latin typeface="Adobe Arabic" panose="02040503050201020203" pitchFamily="18" charset="-78"/>
              <a:cs typeface="Adobe Arabic" panose="02040503050201020203" pitchFamily="18" charset="-78"/>
            </a:endParaRPr>
          </a:p>
        </p:txBody>
      </p:sp>
      <p:sp>
        <p:nvSpPr>
          <p:cNvPr id="3" name="TextBox 2"/>
          <p:cNvSpPr txBox="1"/>
          <p:nvPr/>
        </p:nvSpPr>
        <p:spPr>
          <a:xfrm>
            <a:off x="0" y="498764"/>
            <a:ext cx="9143999" cy="7417415"/>
          </a:xfrm>
          <a:prstGeom prst="rect">
            <a:avLst/>
          </a:prstGeom>
          <a:noFill/>
        </p:spPr>
        <p:txBody>
          <a:bodyPr wrap="square" rtlCol="0">
            <a:spAutoFit/>
          </a:bodyPr>
          <a:lstStyle/>
          <a:p>
            <a:pPr algn="r"/>
            <a:endParaRPr lang="en-GB" sz="800" dirty="0"/>
          </a:p>
          <a:p>
            <a:pPr algn="r"/>
            <a:r>
              <a:rPr lang="en-GB" sz="800" i="1" dirty="0"/>
              <a:t>Slide </a:t>
            </a:r>
            <a:r>
              <a:rPr lang="en-GB" sz="800" i="1" dirty="0" smtClean="0"/>
              <a:t>8</a:t>
            </a:r>
          </a:p>
          <a:p>
            <a:pPr marL="285750" indent="-285750">
              <a:buFont typeface="+mj-lt"/>
              <a:buAutoNum type="romanUcPeriod"/>
            </a:pPr>
            <a:r>
              <a:rPr lang="en-GB" sz="800" u="sng" dirty="0">
                <a:hlinkClick r:id="rId3"/>
              </a:rPr>
              <a:t>https://</a:t>
            </a:r>
            <a:r>
              <a:rPr lang="en-GB" sz="800" u="sng" dirty="0" smtClean="0">
                <a:hlinkClick r:id="rId3"/>
              </a:rPr>
              <a:t>giphy.com/gifs/mrw-base-saudiloving-TUyDQWCmbmuME</a:t>
            </a:r>
            <a:r>
              <a:rPr lang="en-GB" sz="800" dirty="0"/>
              <a:t>&gt; [Accessed 2</a:t>
            </a:r>
            <a:r>
              <a:rPr lang="en-GB" sz="800" baseline="30000" dirty="0"/>
              <a:t>nd</a:t>
            </a:r>
            <a:r>
              <a:rPr lang="en-GB" sz="800" dirty="0"/>
              <a:t> June 2019].</a:t>
            </a:r>
          </a:p>
          <a:p>
            <a:pPr algn="r"/>
            <a:endParaRPr lang="en-GB" sz="800" dirty="0"/>
          </a:p>
          <a:p>
            <a:pPr algn="r"/>
            <a:r>
              <a:rPr lang="en-GB" sz="800" i="1" dirty="0"/>
              <a:t>Slide </a:t>
            </a:r>
            <a:r>
              <a:rPr lang="en-GB" sz="800" i="1" dirty="0" smtClean="0"/>
              <a:t>9</a:t>
            </a:r>
          </a:p>
          <a:p>
            <a:pPr marL="285750" indent="-285750">
              <a:buFont typeface="+mj-lt"/>
              <a:buAutoNum type="romanUcPeriod"/>
            </a:pPr>
            <a:r>
              <a:rPr lang="en-GB" sz="800" dirty="0" smtClean="0"/>
              <a:t>Google Maps. [Coordinated]. &lt;</a:t>
            </a:r>
            <a:r>
              <a:rPr lang="en-GB" sz="800" dirty="0" smtClean="0">
                <a:hlinkClick r:id="rId4"/>
              </a:rPr>
              <a:t>https://www.google.com/maps/@36.270927,28.2841499,4.16z/data=!4m2!10m1!1e4</a:t>
            </a:r>
            <a:r>
              <a:rPr lang="en-GB" sz="800" dirty="0" smtClean="0"/>
              <a:t>&gt; [Accessed 2</a:t>
            </a:r>
            <a:r>
              <a:rPr lang="en-GB" sz="800" baseline="30000" dirty="0" smtClean="0"/>
              <a:t>nd</a:t>
            </a:r>
            <a:r>
              <a:rPr lang="en-GB" sz="800" dirty="0" smtClean="0"/>
              <a:t> June 2019].</a:t>
            </a:r>
          </a:p>
          <a:p>
            <a:endParaRPr lang="en-GB" sz="800" dirty="0"/>
          </a:p>
          <a:p>
            <a:pPr algn="r"/>
            <a:r>
              <a:rPr lang="en-GB" sz="800" i="1" dirty="0"/>
              <a:t>Slide 10</a:t>
            </a:r>
          </a:p>
          <a:p>
            <a:pPr marL="285750" indent="-285750">
              <a:buFont typeface="+mj-lt"/>
              <a:buAutoNum type="romanUcPeriod"/>
            </a:pPr>
            <a:r>
              <a:rPr lang="en-GB" sz="800" dirty="0">
                <a:hlinkClick r:id="rId5"/>
              </a:rPr>
              <a:t>https://</a:t>
            </a:r>
            <a:r>
              <a:rPr lang="en-GB" sz="800" dirty="0" smtClean="0">
                <a:hlinkClick r:id="rId5"/>
              </a:rPr>
              <a:t>www.independent.co.uk/news/world/middle-east/the-middle-east-divide-between-sunni-and-shia-explained-in-one-map-a6797796.html</a:t>
            </a:r>
            <a:r>
              <a:rPr lang="en-GB" sz="800" dirty="0"/>
              <a:t>&gt; [Accessed 2</a:t>
            </a:r>
            <a:r>
              <a:rPr lang="en-GB" sz="800" baseline="30000" dirty="0"/>
              <a:t>nd</a:t>
            </a:r>
            <a:r>
              <a:rPr lang="en-GB" sz="800" dirty="0"/>
              <a:t> June 2019</a:t>
            </a:r>
            <a:r>
              <a:rPr lang="en-GB" sz="800" dirty="0" smtClean="0"/>
              <a:t>].</a:t>
            </a:r>
          </a:p>
          <a:p>
            <a:pPr marL="285750" indent="-285750">
              <a:buFont typeface="+mj-lt"/>
              <a:buAutoNum type="romanUcPeriod"/>
            </a:pPr>
            <a:r>
              <a:rPr lang="en-GB" sz="800" dirty="0" err="1"/>
              <a:t>Schmitthoff</a:t>
            </a:r>
            <a:r>
              <a:rPr lang="en-GB" sz="800" dirty="0"/>
              <a:t>, Clive Macmillan, Clive M. </a:t>
            </a:r>
            <a:r>
              <a:rPr lang="en-GB" sz="800" dirty="0" err="1"/>
              <a:t>Schmitthoff's</a:t>
            </a:r>
            <a:r>
              <a:rPr lang="en-GB" sz="800" dirty="0"/>
              <a:t> select essays on international trade law p. 390</a:t>
            </a:r>
            <a:endParaRPr lang="en-GB" sz="800" dirty="0"/>
          </a:p>
          <a:p>
            <a:pPr marL="285750" indent="-285750">
              <a:buFont typeface="+mj-lt"/>
              <a:buAutoNum type="romanUcPeriod"/>
            </a:pPr>
            <a:endParaRPr lang="en-GB" sz="800" dirty="0"/>
          </a:p>
          <a:p>
            <a:endParaRPr lang="en-GB" sz="800" i="1" dirty="0"/>
          </a:p>
          <a:p>
            <a:pPr algn="r"/>
            <a:r>
              <a:rPr lang="en-GB" sz="800" i="1" dirty="0"/>
              <a:t>Slide </a:t>
            </a:r>
            <a:r>
              <a:rPr lang="en-GB" sz="800" i="1" dirty="0" smtClean="0"/>
              <a:t>11</a:t>
            </a:r>
          </a:p>
          <a:p>
            <a:pPr algn="r"/>
            <a:endParaRPr lang="en-GB" sz="800" dirty="0"/>
          </a:p>
          <a:p>
            <a:pPr marL="285750" indent="-285750">
              <a:buFont typeface="+mj-lt"/>
              <a:buAutoNum type="romanUcPeriod"/>
            </a:pPr>
            <a:r>
              <a:rPr lang="en-GB" sz="800" dirty="0"/>
              <a:t>[Image]. &lt;</a:t>
            </a:r>
            <a:r>
              <a:rPr lang="en-GB" sz="800" dirty="0">
                <a:hlinkClick r:id="rId6"/>
              </a:rPr>
              <a:t>https://geopoliticalfutures.com/top-container-ship-trade-routes/</a:t>
            </a:r>
            <a:r>
              <a:rPr lang="en-GB" sz="800" dirty="0"/>
              <a:t>&gt; [Accessed 2</a:t>
            </a:r>
            <a:r>
              <a:rPr lang="en-GB" sz="800" baseline="30000" dirty="0"/>
              <a:t>nd</a:t>
            </a:r>
            <a:r>
              <a:rPr lang="en-GB" sz="800" dirty="0"/>
              <a:t> June 2019].</a:t>
            </a:r>
          </a:p>
          <a:p>
            <a:pPr marL="285750" indent="-285750">
              <a:buFont typeface="+mj-lt"/>
              <a:buAutoNum type="romanUcPeriod"/>
            </a:pPr>
            <a:r>
              <a:rPr lang="en-GB" sz="800" dirty="0"/>
              <a:t>[Image]. &lt;</a:t>
            </a:r>
            <a:r>
              <a:rPr lang="en-GB" sz="800" dirty="0">
                <a:hlinkClick r:id="rId7"/>
              </a:rPr>
              <a:t>https://www.croatiaweek.com/plans-for-eu-badge-on-croatia-football-shirt-angers-fans/</a:t>
            </a:r>
            <a:r>
              <a:rPr lang="en-GB" sz="800" dirty="0"/>
              <a:t>&gt; [Accessed 2</a:t>
            </a:r>
            <a:r>
              <a:rPr lang="en-GB" sz="800" baseline="30000" dirty="0"/>
              <a:t>nd</a:t>
            </a:r>
            <a:r>
              <a:rPr lang="en-GB" sz="800" dirty="0"/>
              <a:t> June 2019].</a:t>
            </a:r>
          </a:p>
          <a:p>
            <a:pPr marL="285750" indent="-285750">
              <a:buFont typeface="+mj-lt"/>
              <a:buAutoNum type="romanUcPeriod"/>
            </a:pPr>
            <a:r>
              <a:rPr lang="en-GB" sz="800" dirty="0"/>
              <a:t>[Image]. &lt;</a:t>
            </a:r>
            <a:r>
              <a:rPr lang="en-GB" sz="800" dirty="0">
                <a:hlinkClick r:id="rId8"/>
              </a:rPr>
              <a:t>https://eeas.europa.eu/delegations/united-states-america/27291/united-states-and-eu_id</a:t>
            </a:r>
            <a:r>
              <a:rPr lang="en-GB" sz="800" dirty="0"/>
              <a:t>&gt; [Accessed 2</a:t>
            </a:r>
            <a:r>
              <a:rPr lang="en-GB" sz="800" baseline="30000" dirty="0"/>
              <a:t>nd</a:t>
            </a:r>
            <a:r>
              <a:rPr lang="en-GB" sz="800" dirty="0"/>
              <a:t> June 2019].</a:t>
            </a:r>
          </a:p>
          <a:p>
            <a:pPr algn="r"/>
            <a:endParaRPr lang="en-GB" sz="800" dirty="0"/>
          </a:p>
          <a:p>
            <a:pPr algn="r"/>
            <a:r>
              <a:rPr lang="en-GB" sz="800" i="1" dirty="0"/>
              <a:t>Slide </a:t>
            </a:r>
            <a:r>
              <a:rPr lang="en-GB" sz="800" i="1" dirty="0" smtClean="0"/>
              <a:t>12</a:t>
            </a:r>
          </a:p>
          <a:p>
            <a:pPr marL="285750" indent="-285750">
              <a:buFont typeface="+mj-lt"/>
              <a:buAutoNum type="romanUcPeriod"/>
            </a:pPr>
            <a:r>
              <a:rPr lang="en-GB" sz="800" u="sng" dirty="0">
                <a:hlinkClick r:id="rId9"/>
              </a:rPr>
              <a:t>https://</a:t>
            </a:r>
            <a:r>
              <a:rPr lang="en-GB" sz="800" u="sng" dirty="0" smtClean="0">
                <a:hlinkClick r:id="rId9"/>
              </a:rPr>
              <a:t>ahtribune.com/politics/2033-collapse-of-israeli-saudi-american-alliance.html</a:t>
            </a:r>
            <a:r>
              <a:rPr lang="en-GB" sz="800" u="sng" dirty="0" smtClean="0"/>
              <a:t>&gt; </a:t>
            </a:r>
            <a:r>
              <a:rPr lang="en-GB" sz="800" dirty="0"/>
              <a:t>[Accessed 2</a:t>
            </a:r>
            <a:r>
              <a:rPr lang="en-GB" sz="800" baseline="30000" dirty="0"/>
              <a:t>nd</a:t>
            </a:r>
            <a:r>
              <a:rPr lang="en-GB" sz="800" dirty="0"/>
              <a:t> June 2019].</a:t>
            </a:r>
          </a:p>
          <a:p>
            <a:pPr algn="r"/>
            <a:endParaRPr lang="en-GB" sz="800" dirty="0"/>
          </a:p>
          <a:p>
            <a:pPr algn="r"/>
            <a:r>
              <a:rPr lang="en-GB" sz="800" i="1" dirty="0"/>
              <a:t>Slide </a:t>
            </a:r>
            <a:r>
              <a:rPr lang="en-GB" sz="800" i="1" dirty="0" smtClean="0"/>
              <a:t>13</a:t>
            </a:r>
          </a:p>
          <a:p>
            <a:pPr marL="285750" indent="-285750">
              <a:buFont typeface="+mj-lt"/>
              <a:buAutoNum type="romanUcPeriod"/>
            </a:pPr>
            <a:r>
              <a:rPr lang="en-GB" sz="800" u="sng" dirty="0">
                <a:hlinkClick r:id="rId10"/>
              </a:rPr>
              <a:t>http://english.alarabiya.net/en/perspective/features/2015/03/26/Allies-back-Saudi-led-Decisive-Storm-op-in-Yemen-with-fighter-jets-.</a:t>
            </a:r>
            <a:r>
              <a:rPr lang="en-GB" sz="800" u="sng" dirty="0" smtClean="0">
                <a:hlinkClick r:id="rId10"/>
              </a:rPr>
              <a:t>htm</a:t>
            </a:r>
            <a:r>
              <a:rPr lang="en-GB" sz="800" dirty="0" smtClean="0">
                <a:hlinkClick r:id="rId10"/>
              </a:rPr>
              <a:t>l</a:t>
            </a:r>
            <a:r>
              <a:rPr lang="en-GB" sz="800" dirty="0" smtClean="0"/>
              <a:t>&gt; [</a:t>
            </a:r>
            <a:r>
              <a:rPr lang="en-GB" sz="800" dirty="0"/>
              <a:t>Accessed 2</a:t>
            </a:r>
            <a:r>
              <a:rPr lang="en-GB" sz="800" baseline="30000" dirty="0"/>
              <a:t>nd</a:t>
            </a:r>
            <a:r>
              <a:rPr lang="en-GB" sz="800" dirty="0"/>
              <a:t> June 2019].</a:t>
            </a:r>
          </a:p>
          <a:p>
            <a:pPr marL="285750" indent="-285750">
              <a:buFont typeface="+mj-lt"/>
              <a:buAutoNum type="romanUcPeriod"/>
            </a:pPr>
            <a:endParaRPr lang="en-GB" sz="800" dirty="0"/>
          </a:p>
          <a:p>
            <a:pPr algn="r"/>
            <a:endParaRPr lang="en-GB" sz="800" dirty="0"/>
          </a:p>
          <a:p>
            <a:pPr algn="r"/>
            <a:r>
              <a:rPr lang="en-GB" sz="800" i="1" dirty="0"/>
              <a:t>Slide </a:t>
            </a:r>
            <a:r>
              <a:rPr lang="en-GB" sz="800" i="1" dirty="0" smtClean="0"/>
              <a:t>14</a:t>
            </a:r>
          </a:p>
          <a:p>
            <a:pPr marL="285750" indent="-285750">
              <a:buFont typeface="+mj-lt"/>
              <a:buAutoNum type="romanUcPeriod"/>
            </a:pPr>
            <a:r>
              <a:rPr lang="en-GB" sz="800" dirty="0">
                <a:hlinkClick r:id="rId11"/>
              </a:rPr>
              <a:t>https://</a:t>
            </a:r>
            <a:r>
              <a:rPr lang="en-GB" sz="800" dirty="0" smtClean="0">
                <a:hlinkClick r:id="rId11"/>
              </a:rPr>
              <a:t>www.youtube.com/watch?v=CwwP3SiBIC8</a:t>
            </a:r>
            <a:r>
              <a:rPr lang="en-GB" sz="800" dirty="0" smtClean="0"/>
              <a:t>&gt; </a:t>
            </a:r>
            <a:r>
              <a:rPr lang="en-GB" sz="800" dirty="0"/>
              <a:t>[Accessed 2</a:t>
            </a:r>
            <a:r>
              <a:rPr lang="en-GB" sz="800" baseline="30000" dirty="0"/>
              <a:t>nd</a:t>
            </a:r>
            <a:r>
              <a:rPr lang="en-GB" sz="800" dirty="0"/>
              <a:t> June 2019].</a:t>
            </a:r>
          </a:p>
          <a:p>
            <a:endParaRPr lang="en-GB" sz="800" dirty="0"/>
          </a:p>
          <a:p>
            <a:pPr algn="r"/>
            <a:r>
              <a:rPr lang="en-GB" sz="800" i="1" dirty="0"/>
              <a:t>Slide </a:t>
            </a:r>
            <a:r>
              <a:rPr lang="en-GB" sz="800" i="1" dirty="0" smtClean="0"/>
              <a:t>15</a:t>
            </a:r>
          </a:p>
          <a:p>
            <a:pPr algn="r"/>
            <a:endParaRPr lang="en-GB" sz="800" dirty="0"/>
          </a:p>
          <a:p>
            <a:pPr marL="285750" indent="-285750">
              <a:buFont typeface="+mj-lt"/>
              <a:buAutoNum type="romanUcPeriod"/>
            </a:pPr>
            <a:r>
              <a:rPr lang="en-GB" sz="800" dirty="0">
                <a:hlinkClick r:id="rId12"/>
              </a:rPr>
              <a:t>https://</a:t>
            </a:r>
            <a:r>
              <a:rPr lang="en-GB" sz="800" dirty="0" smtClean="0">
                <a:hlinkClick r:id="rId12"/>
              </a:rPr>
              <a:t>www.hrw.org/news/2019/01/30/saudi-arabia-10-reasons-why-women-flee</a:t>
            </a:r>
            <a:r>
              <a:rPr lang="en-GB" sz="800" dirty="0" smtClean="0"/>
              <a:t>&gt; </a:t>
            </a:r>
            <a:r>
              <a:rPr lang="en-GB" sz="800" dirty="0"/>
              <a:t>[Accessed 2</a:t>
            </a:r>
            <a:r>
              <a:rPr lang="en-GB" sz="800" baseline="30000" dirty="0"/>
              <a:t>nd</a:t>
            </a:r>
            <a:r>
              <a:rPr lang="en-GB" sz="800" dirty="0"/>
              <a:t> June 2019].</a:t>
            </a:r>
          </a:p>
          <a:p>
            <a:pPr marL="285750" indent="-285750">
              <a:buFont typeface="+mj-lt"/>
              <a:buAutoNum type="romanUcPeriod"/>
            </a:pPr>
            <a:endParaRPr lang="en-GB" sz="800" dirty="0"/>
          </a:p>
          <a:p>
            <a:pPr marL="285750" indent="-285750">
              <a:buFont typeface="+mj-lt"/>
              <a:buAutoNum type="romanUcPeriod"/>
            </a:pPr>
            <a:r>
              <a:rPr lang="en-GB" sz="800" dirty="0">
                <a:hlinkClick r:id="rId13"/>
              </a:rPr>
              <a:t>https://</a:t>
            </a:r>
            <a:r>
              <a:rPr lang="en-GB" sz="800" dirty="0" smtClean="0">
                <a:hlinkClick r:id="rId13"/>
              </a:rPr>
              <a:t>www.hrw.org/world-report/2019/country-chapters/yemen</a:t>
            </a:r>
            <a:r>
              <a:rPr lang="en-GB" sz="800" dirty="0" smtClean="0"/>
              <a:t>&gt; </a:t>
            </a:r>
            <a:r>
              <a:rPr lang="en-GB" sz="800" dirty="0"/>
              <a:t>[Accessed 2</a:t>
            </a:r>
            <a:r>
              <a:rPr lang="en-GB" sz="800" baseline="30000" dirty="0"/>
              <a:t>nd</a:t>
            </a:r>
            <a:r>
              <a:rPr lang="en-GB" sz="800" dirty="0"/>
              <a:t> June 2019].</a:t>
            </a:r>
          </a:p>
          <a:p>
            <a:pPr marL="285750" indent="-285750">
              <a:buFont typeface="+mj-lt"/>
              <a:buAutoNum type="romanUcPeriod"/>
            </a:pPr>
            <a:endParaRPr lang="en-GB" sz="800" dirty="0" smtClean="0"/>
          </a:p>
          <a:p>
            <a:pPr marL="285750" indent="-285750">
              <a:buFont typeface="+mj-lt"/>
              <a:buAutoNum type="romanUcPeriod"/>
            </a:pPr>
            <a:r>
              <a:rPr lang="en-GB" sz="800" dirty="0" smtClean="0">
                <a:hlinkClick r:id="rId14"/>
              </a:rPr>
              <a:t>https</a:t>
            </a:r>
            <a:r>
              <a:rPr lang="en-GB" sz="800" dirty="0">
                <a:hlinkClick r:id="rId14"/>
              </a:rPr>
              <a:t>://fanack.com/saudi-arabia/human-rights</a:t>
            </a:r>
            <a:r>
              <a:rPr lang="en-GB" sz="800" dirty="0" smtClean="0">
                <a:hlinkClick r:id="rId14"/>
              </a:rPr>
              <a:t>/</a:t>
            </a:r>
            <a:r>
              <a:rPr lang="en-GB" sz="800" dirty="0" smtClean="0"/>
              <a:t>&gt; </a:t>
            </a:r>
            <a:r>
              <a:rPr lang="en-GB" sz="800" dirty="0"/>
              <a:t>[Accessed 2</a:t>
            </a:r>
            <a:r>
              <a:rPr lang="en-GB" sz="800" baseline="30000" dirty="0"/>
              <a:t>nd</a:t>
            </a:r>
            <a:r>
              <a:rPr lang="en-GB" sz="800" dirty="0"/>
              <a:t> June 2019].</a:t>
            </a:r>
          </a:p>
          <a:p>
            <a:pPr marL="285750" indent="-285750">
              <a:buFont typeface="+mj-lt"/>
              <a:buAutoNum type="romanUcPeriod"/>
            </a:pPr>
            <a:endParaRPr lang="en-GB" sz="800" dirty="0" smtClean="0"/>
          </a:p>
          <a:p>
            <a:pPr marL="285750" indent="-285750">
              <a:buFont typeface="+mj-lt"/>
              <a:buAutoNum type="romanUcPeriod"/>
            </a:pPr>
            <a:r>
              <a:rPr lang="en-GB" sz="800" dirty="0">
                <a:hlinkClick r:id="rId15"/>
              </a:rPr>
              <a:t>https://fanack.com/saudi-arabia/population</a:t>
            </a:r>
            <a:r>
              <a:rPr lang="en-GB" sz="800" dirty="0" smtClean="0">
                <a:hlinkClick r:id="rId15"/>
              </a:rPr>
              <a:t>/</a:t>
            </a:r>
            <a:r>
              <a:rPr lang="en-GB" sz="800" dirty="0" smtClean="0"/>
              <a:t>&gt; </a:t>
            </a:r>
            <a:r>
              <a:rPr lang="en-GB" sz="800" dirty="0"/>
              <a:t>[Accessed 2</a:t>
            </a:r>
            <a:r>
              <a:rPr lang="en-GB" sz="800" baseline="30000" dirty="0"/>
              <a:t>nd</a:t>
            </a:r>
            <a:r>
              <a:rPr lang="en-GB" sz="800" dirty="0"/>
              <a:t> June 2019].</a:t>
            </a:r>
          </a:p>
          <a:p>
            <a:pPr marL="285750" indent="-285750">
              <a:buFont typeface="+mj-lt"/>
              <a:buAutoNum type="romanUcPeriod"/>
            </a:pPr>
            <a:endParaRPr lang="en-GB" sz="800" dirty="0" smtClean="0"/>
          </a:p>
          <a:p>
            <a:pPr marL="285750" indent="-285750">
              <a:buFont typeface="+mj-lt"/>
              <a:buAutoNum type="romanUcPeriod"/>
            </a:pPr>
            <a:r>
              <a:rPr lang="en-GB" sz="800" dirty="0">
                <a:hlinkClick r:id="rId16"/>
              </a:rPr>
              <a:t>https://</a:t>
            </a:r>
            <a:r>
              <a:rPr lang="en-GB" sz="800" dirty="0" smtClean="0">
                <a:hlinkClick r:id="rId16"/>
              </a:rPr>
              <a:t>www.ageofconsent.net/world/saudi-arabia</a:t>
            </a:r>
            <a:r>
              <a:rPr lang="en-GB" sz="800" dirty="0" smtClean="0"/>
              <a:t>&gt; </a:t>
            </a:r>
            <a:r>
              <a:rPr lang="en-GB" sz="800" dirty="0"/>
              <a:t>[Accessed 2</a:t>
            </a:r>
            <a:r>
              <a:rPr lang="en-GB" sz="800" baseline="30000" dirty="0"/>
              <a:t>nd</a:t>
            </a:r>
            <a:r>
              <a:rPr lang="en-GB" sz="800" dirty="0"/>
              <a:t> June 2019].</a:t>
            </a:r>
          </a:p>
          <a:p>
            <a:pPr marL="285750" indent="-285750">
              <a:buFont typeface="+mj-lt"/>
              <a:buAutoNum type="romanUcPeriod"/>
            </a:pPr>
            <a:endParaRPr lang="en-GB" sz="800" dirty="0" smtClean="0"/>
          </a:p>
          <a:p>
            <a:pPr marL="285750" indent="-285750">
              <a:buFont typeface="+mj-lt"/>
              <a:buAutoNum type="romanUcPeriod"/>
            </a:pPr>
            <a:r>
              <a:rPr lang="en-GB" sz="800" dirty="0">
                <a:hlinkClick r:id="rId17"/>
              </a:rPr>
              <a:t>https://</a:t>
            </a:r>
            <a:r>
              <a:rPr lang="en-GB" sz="800" dirty="0" smtClean="0">
                <a:hlinkClick r:id="rId17"/>
              </a:rPr>
              <a:t>www.aljazeera.com/news/2019/04/yemen-war-death-toll-reaches-70000-report-190419120508897.html</a:t>
            </a:r>
            <a:r>
              <a:rPr lang="en-GB" sz="800" dirty="0" smtClean="0"/>
              <a:t>&gt; </a:t>
            </a:r>
            <a:r>
              <a:rPr lang="en-GB" sz="800" dirty="0"/>
              <a:t>[Accessed 2</a:t>
            </a:r>
            <a:r>
              <a:rPr lang="en-GB" sz="800" baseline="30000" dirty="0"/>
              <a:t>nd</a:t>
            </a:r>
            <a:r>
              <a:rPr lang="en-GB" sz="800" dirty="0"/>
              <a:t> June 2019</a:t>
            </a:r>
            <a:r>
              <a:rPr lang="en-GB" sz="800" dirty="0" smtClean="0"/>
              <a:t>].</a:t>
            </a:r>
          </a:p>
          <a:p>
            <a:pPr marL="285750" indent="-285750">
              <a:buFont typeface="+mj-lt"/>
              <a:buAutoNum type="romanUcPeriod"/>
            </a:pPr>
            <a:endParaRPr lang="en-GB" sz="800" dirty="0"/>
          </a:p>
          <a:p>
            <a:pPr algn="r"/>
            <a:r>
              <a:rPr lang="en-GB" sz="800" i="1" dirty="0" smtClean="0">
                <a:cs typeface="Adobe Arabic" panose="02040503050201020203" pitchFamily="18" charset="-78"/>
              </a:rPr>
              <a:t>Slide 16</a:t>
            </a:r>
          </a:p>
          <a:p>
            <a:pPr marL="285750" indent="-285750">
              <a:buFont typeface="+mj-lt"/>
              <a:buAutoNum type="romanUcPeriod"/>
            </a:pPr>
            <a:r>
              <a:rPr lang="en-GB" sz="800" dirty="0">
                <a:hlinkClick r:id="rId12"/>
              </a:rPr>
              <a:t>https://</a:t>
            </a:r>
            <a:r>
              <a:rPr lang="en-GB" sz="800" dirty="0" smtClean="0">
                <a:hlinkClick r:id="rId12"/>
              </a:rPr>
              <a:t>www.hrw.org/news/2019/01/30/saudi-arabia-10-reasons-why-women-flee</a:t>
            </a:r>
            <a:r>
              <a:rPr lang="en-GB" sz="800" dirty="0" smtClean="0"/>
              <a:t>&gt; [Accessed 2</a:t>
            </a:r>
            <a:r>
              <a:rPr lang="en-GB" sz="800" baseline="30000" dirty="0" smtClean="0"/>
              <a:t>nd</a:t>
            </a:r>
            <a:r>
              <a:rPr lang="en-GB" sz="800" dirty="0" smtClean="0"/>
              <a:t> June 2019].</a:t>
            </a:r>
          </a:p>
          <a:p>
            <a:pPr marL="285750" indent="-285750">
              <a:buFont typeface="+mj-lt"/>
              <a:buAutoNum type="romanUcPeriod"/>
            </a:pPr>
            <a:r>
              <a:rPr lang="en-GB" sz="800" dirty="0">
                <a:hlinkClick r:id="rId18"/>
              </a:rPr>
              <a:t>https://</a:t>
            </a:r>
            <a:r>
              <a:rPr lang="en-GB" sz="800" dirty="0" smtClean="0">
                <a:hlinkClick r:id="rId18"/>
              </a:rPr>
              <a:t>www.hrw.org/news/2019/04/24/saudi-arabia-mass-execution-37-men</a:t>
            </a:r>
            <a:r>
              <a:rPr lang="en-GB" sz="800" dirty="0" smtClean="0"/>
              <a:t>&gt; </a:t>
            </a:r>
            <a:r>
              <a:rPr lang="en-GB" sz="800" dirty="0"/>
              <a:t>[Accessed 2</a:t>
            </a:r>
            <a:r>
              <a:rPr lang="en-GB" sz="800" baseline="30000" dirty="0"/>
              <a:t>nd</a:t>
            </a:r>
            <a:r>
              <a:rPr lang="en-GB" sz="800" dirty="0"/>
              <a:t> June 2019</a:t>
            </a:r>
            <a:r>
              <a:rPr lang="en-GB" sz="800" dirty="0" smtClean="0"/>
              <a:t>].</a:t>
            </a:r>
          </a:p>
          <a:p>
            <a:pPr marL="285750" indent="-285750">
              <a:buFont typeface="+mj-lt"/>
              <a:buAutoNum type="romanUcPeriod"/>
            </a:pPr>
            <a:r>
              <a:rPr lang="en-GB" sz="800" dirty="0">
                <a:hlinkClick r:id="rId19"/>
              </a:rPr>
              <a:t>https://unwatch.org/un-sells-3-womens-rights-bodies-oil-rich-saudi-arabia</a:t>
            </a:r>
            <a:r>
              <a:rPr lang="en-GB" sz="800" dirty="0" smtClean="0">
                <a:hlinkClick r:id="rId19"/>
              </a:rPr>
              <a:t>/</a:t>
            </a:r>
            <a:r>
              <a:rPr lang="en-GB" sz="800" dirty="0" smtClean="0"/>
              <a:t>&gt; </a:t>
            </a:r>
            <a:r>
              <a:rPr lang="en-GB" sz="800" dirty="0"/>
              <a:t>[Accessed 2</a:t>
            </a:r>
            <a:r>
              <a:rPr lang="en-GB" sz="800" baseline="30000" dirty="0"/>
              <a:t>nd</a:t>
            </a:r>
            <a:r>
              <a:rPr lang="en-GB" sz="800" dirty="0"/>
              <a:t> June 2019</a:t>
            </a:r>
            <a:r>
              <a:rPr lang="en-GB" sz="800" dirty="0" smtClean="0"/>
              <a:t>].</a:t>
            </a:r>
            <a:endParaRPr lang="en-GB" sz="800" dirty="0"/>
          </a:p>
          <a:p>
            <a:pPr marL="285750" indent="-285750">
              <a:buFont typeface="+mj-lt"/>
              <a:buAutoNum type="romanUcPeriod"/>
            </a:pPr>
            <a:endParaRPr lang="en-GB" sz="800" i="1" dirty="0" smtClean="0">
              <a:cs typeface="Adobe Arabic" panose="02040503050201020203" pitchFamily="18" charset="-78"/>
            </a:endParaRPr>
          </a:p>
          <a:p>
            <a:pPr algn="r"/>
            <a:r>
              <a:rPr lang="en-GB" sz="800" i="1" dirty="0" smtClean="0">
                <a:cs typeface="Adobe Arabic" panose="02040503050201020203" pitchFamily="18" charset="-78"/>
              </a:rPr>
              <a:t>Slide 17</a:t>
            </a:r>
          </a:p>
          <a:p>
            <a:pPr marL="285750" indent="-285750">
              <a:buFont typeface="+mj-lt"/>
              <a:buAutoNum type="romanUcPeriod"/>
            </a:pPr>
            <a:r>
              <a:rPr lang="en-GB" sz="800" dirty="0">
                <a:cs typeface="Adobe Arabic" panose="02040503050201020203" pitchFamily="18" charset="-78"/>
                <a:hlinkClick r:id="rId20"/>
              </a:rPr>
              <a:t>https://</a:t>
            </a:r>
            <a:r>
              <a:rPr lang="en-GB" sz="800" dirty="0" smtClean="0">
                <a:cs typeface="Adobe Arabic" panose="02040503050201020203" pitchFamily="18" charset="-78"/>
                <a:hlinkClick r:id="rId20"/>
              </a:rPr>
              <a:t>www.youtube.com/watch?v=rezvemRMelQ&amp;t=1263s</a:t>
            </a:r>
            <a:r>
              <a:rPr lang="en-GB" sz="800" dirty="0" smtClean="0">
                <a:cs typeface="Adobe Arabic" panose="02040503050201020203" pitchFamily="18" charset="-78"/>
              </a:rPr>
              <a:t>&gt; </a:t>
            </a:r>
            <a:r>
              <a:rPr lang="en-GB" sz="800" dirty="0"/>
              <a:t>[Accessed 2</a:t>
            </a:r>
            <a:r>
              <a:rPr lang="en-GB" sz="800" baseline="30000" dirty="0"/>
              <a:t>nd</a:t>
            </a:r>
            <a:r>
              <a:rPr lang="en-GB" sz="800" dirty="0"/>
              <a:t> June 2019].</a:t>
            </a:r>
          </a:p>
          <a:p>
            <a:endParaRPr lang="en-GB" sz="800" dirty="0" smtClean="0">
              <a:cs typeface="Adobe Arabic" panose="02040503050201020203" pitchFamily="18" charset="-78"/>
            </a:endParaRPr>
          </a:p>
          <a:p>
            <a:pPr algn="r"/>
            <a:r>
              <a:rPr lang="en-GB" sz="800" i="1" dirty="0" smtClean="0">
                <a:cs typeface="Adobe Arabic" panose="02040503050201020203" pitchFamily="18" charset="-78"/>
              </a:rPr>
              <a:t>Slide 18</a:t>
            </a:r>
          </a:p>
          <a:p>
            <a:endParaRPr lang="en-GB" sz="800" dirty="0" smtClean="0"/>
          </a:p>
          <a:p>
            <a:endParaRPr lang="en-GB" sz="800" dirty="0"/>
          </a:p>
          <a:p>
            <a:pPr marL="285750" indent="-285750">
              <a:buFont typeface="+mj-lt"/>
              <a:buAutoNum type="romanUcPeriod"/>
            </a:pPr>
            <a:endParaRPr lang="en-GB" sz="800" dirty="0" smtClean="0"/>
          </a:p>
          <a:p>
            <a:pPr marL="285750" indent="-285750">
              <a:buFont typeface="+mj-lt"/>
              <a:buAutoNum type="romanUcPeriod"/>
            </a:pPr>
            <a:endParaRPr lang="en-GB" sz="800" dirty="0"/>
          </a:p>
          <a:p>
            <a:endParaRPr lang="en-GB" sz="800" dirty="0" smtClean="0"/>
          </a:p>
          <a:p>
            <a:endParaRPr lang="en-GB" sz="1000" dirty="0" smtClean="0"/>
          </a:p>
          <a:p>
            <a:endParaRPr lang="en-GB" dirty="0"/>
          </a:p>
        </p:txBody>
      </p:sp>
      <p:sp>
        <p:nvSpPr>
          <p:cNvPr id="4" name="Rectangle 3"/>
          <p:cNvSpPr/>
          <p:nvPr/>
        </p:nvSpPr>
        <p:spPr>
          <a:xfrm>
            <a:off x="0" y="0"/>
            <a:ext cx="9144000" cy="6858000"/>
          </a:xfrm>
          <a:prstGeom prst="rect">
            <a:avLst/>
          </a:prstGeom>
          <a:noFill/>
          <a:ln cmpd="sng">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5608501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2000</TotalTime>
  <Words>1845</Words>
  <Application>Microsoft Office PowerPoint</Application>
  <PresentationFormat>On-screen Show (4:3)</PresentationFormat>
  <Paragraphs>194</Paragraphs>
  <Slides>20</Slides>
  <Notes>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Adobe Arabic</vt:lpstr>
      <vt:lpstr>Arial</vt:lpstr>
      <vt:lpstr>Calibri</vt:lpstr>
      <vt:lpstr>Calibri Light</vt:lpstr>
      <vt:lpstr>Wingdings</vt:lpstr>
      <vt:lpstr>Office Theme</vt:lpstr>
      <vt:lpstr>PowerPoint Presentation</vt:lpstr>
      <vt:lpstr>Yemen: A Humanitarian Crisis?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Davey (1808088)</dc:creator>
  <cp:lastModifiedBy>Jonathan Davey (1808088)</cp:lastModifiedBy>
  <cp:revision>145</cp:revision>
  <dcterms:created xsi:type="dcterms:W3CDTF">2019-05-12T14:05:02Z</dcterms:created>
  <dcterms:modified xsi:type="dcterms:W3CDTF">2019-06-03T22:50:01Z</dcterms:modified>
</cp:coreProperties>
</file>