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JPG" ContentType="image/jpeg"/>
  <Default Extension="gif" ContentType="image/gif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5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57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6172" autoAdjust="0"/>
    <p:restoredTop sz="94660"/>
  </p:normalViewPr>
  <p:slideViewPr>
    <p:cSldViewPr snapToGrid="0">
      <p:cViewPr>
        <p:scale>
          <a:sx n="82" d="100"/>
          <a:sy n="82" d="100"/>
        </p:scale>
        <p:origin x="1960" y="6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presProps" Target="presProps.xml"/><Relationship Id="rId14" Type="http://schemas.openxmlformats.org/officeDocument/2006/relationships/viewProps" Target="viewProps.xml"/><Relationship Id="rId15" Type="http://schemas.openxmlformats.org/officeDocument/2006/relationships/theme" Target="theme/them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10/21/18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84479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10/21/18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95255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10/21/18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52769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10/21/18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292287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10/21/18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35714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10/21/18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4038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10/21/18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280100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10/21/18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098071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B61BEF0D-F0BB-DE4B-95CE-6DB70DBA9567}" type="datetimeFigureOut">
              <a:rPr lang="en-US" smtClean="0"/>
              <a:pPr/>
              <a:t>10/21/18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46819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10/21/18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84052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10/21/18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27919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10/21/18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2774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51" r:id="rId1"/>
    <p:sldLayoutId id="2147484052" r:id="rId2"/>
    <p:sldLayoutId id="2147484053" r:id="rId3"/>
    <p:sldLayoutId id="2147484054" r:id="rId4"/>
    <p:sldLayoutId id="2147484055" r:id="rId5"/>
    <p:sldLayoutId id="2147484056" r:id="rId6"/>
    <p:sldLayoutId id="2147484057" r:id="rId7"/>
    <p:sldLayoutId id="2147484058" r:id="rId8"/>
    <p:sldLayoutId id="2147484059" r:id="rId9"/>
    <p:sldLayoutId id="2147484060" r:id="rId10"/>
    <p:sldLayoutId id="2147484061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4" Type="http://schemas.openxmlformats.org/officeDocument/2006/relationships/image" Target="../media/image3.JPG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4" Type="http://schemas.openxmlformats.org/officeDocument/2006/relationships/image" Target="../media/image6.jpeg"/><Relationship Id="rId5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4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jpeg"/><Relationship Id="rId3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4" Type="http://schemas.openxmlformats.org/officeDocument/2006/relationships/image" Target="../media/image12.jpeg"/><Relationship Id="rId5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jpeg"/><Relationship Id="rId3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4" Type="http://schemas.openxmlformats.org/officeDocument/2006/relationships/image" Target="../media/image16.gif"/><Relationship Id="rId5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jpeg"/><Relationship Id="rId3" Type="http://schemas.openxmlformats.org/officeDocument/2006/relationships/hyperlink" Target="https://www.atl.org.uk/system/files_force/publication-files/PED16-ATL-playing-to-learn-2016.pdf?download=1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outdoorclassroomproject.org/about/the-outdoor-classro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98117" y="373941"/>
            <a:ext cx="9854124" cy="1424016"/>
          </a:xfrm>
        </p:spPr>
        <p:txBody>
          <a:bodyPr>
            <a:normAutofit/>
          </a:bodyPr>
          <a:lstStyle/>
          <a:p>
            <a:r>
              <a:rPr lang="en-GB" dirty="0" smtClean="0"/>
              <a:t>Fresh Farm School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8578" y="2054821"/>
            <a:ext cx="6800498" cy="2548442"/>
          </a:xfrm>
        </p:spPr>
        <p:txBody>
          <a:bodyPr>
            <a:normAutofit/>
          </a:bodyPr>
          <a:lstStyle/>
          <a:p>
            <a:pPr algn="l"/>
            <a:r>
              <a:rPr lang="en-GB" dirty="0" smtClean="0">
                <a:solidFill>
                  <a:schemeClr val="bg1"/>
                </a:solidFill>
              </a:rPr>
              <a:t>F</a:t>
            </a:r>
            <a:r>
              <a:rPr lang="en-GB" dirty="0" smtClean="0"/>
              <a:t>reedom</a:t>
            </a:r>
          </a:p>
          <a:p>
            <a:pPr algn="l"/>
            <a:r>
              <a:rPr lang="en-GB" dirty="0" smtClean="0">
                <a:solidFill>
                  <a:schemeClr val="bg1"/>
                </a:solidFill>
              </a:rPr>
              <a:t>R</a:t>
            </a:r>
            <a:r>
              <a:rPr lang="en-GB" dirty="0" smtClean="0"/>
              <a:t>espect</a:t>
            </a:r>
          </a:p>
          <a:p>
            <a:pPr algn="l"/>
            <a:r>
              <a:rPr lang="en-GB" dirty="0" smtClean="0">
                <a:solidFill>
                  <a:schemeClr val="bg1"/>
                </a:solidFill>
              </a:rPr>
              <a:t>E</a:t>
            </a:r>
            <a:r>
              <a:rPr lang="en-GB" dirty="0" smtClean="0"/>
              <a:t>quality</a:t>
            </a:r>
          </a:p>
          <a:p>
            <a:pPr algn="l"/>
            <a:r>
              <a:rPr lang="en-GB" dirty="0" smtClean="0">
                <a:solidFill>
                  <a:schemeClr val="bg1"/>
                </a:solidFill>
              </a:rPr>
              <a:t>S</a:t>
            </a:r>
            <a:r>
              <a:rPr lang="en-GB" dirty="0" smtClean="0"/>
              <a:t>elf – governing</a:t>
            </a:r>
          </a:p>
          <a:p>
            <a:pPr algn="l"/>
            <a:r>
              <a:rPr lang="en-GB" dirty="0" smtClean="0">
                <a:solidFill>
                  <a:schemeClr val="bg1"/>
                </a:solidFill>
              </a:rPr>
              <a:t>H</a:t>
            </a:r>
            <a:r>
              <a:rPr lang="en-GB" dirty="0" smtClean="0"/>
              <a:t>ealthy Environment 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38741" y="2173569"/>
            <a:ext cx="2721227" cy="1817695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38741" y="4152847"/>
            <a:ext cx="1939917" cy="2463387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80139" y="2168185"/>
            <a:ext cx="1820731" cy="3238474"/>
          </a:xfrm>
          <a:prstGeom prst="rect">
            <a:avLst/>
          </a:prstGeom>
        </p:spPr>
      </p:pic>
      <p:sp>
        <p:nvSpPr>
          <p:cNvPr id="18" name="TextBox 17"/>
          <p:cNvSpPr txBox="1"/>
          <p:nvPr/>
        </p:nvSpPr>
        <p:spPr>
          <a:xfrm>
            <a:off x="858578" y="5388200"/>
            <a:ext cx="9714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/>
              <a:t>‘ Happy Children Learn’ </a:t>
            </a:r>
            <a:endParaRPr lang="en-GB" sz="4400" dirty="0"/>
          </a:p>
        </p:txBody>
      </p:sp>
      <p:sp>
        <p:nvSpPr>
          <p:cNvPr id="19" name="TextBox 18"/>
          <p:cNvSpPr txBox="1"/>
          <p:nvPr/>
        </p:nvSpPr>
        <p:spPr>
          <a:xfrm>
            <a:off x="4215673" y="6409785"/>
            <a:ext cx="392893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smtClean="0"/>
              <a:t>(Pine Community School, 2018, para. 1) 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4050823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mage result for school backgroun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9774" y="344556"/>
            <a:ext cx="8825948" cy="2371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Who is supported at this school?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23901" y="3482605"/>
            <a:ext cx="7729728" cy="3101983"/>
          </a:xfrm>
        </p:spPr>
        <p:txBody>
          <a:bodyPr>
            <a:normAutofit/>
          </a:bodyPr>
          <a:lstStyle/>
          <a:p>
            <a:r>
              <a:rPr lang="en-GB" dirty="0" smtClean="0"/>
              <a:t>Children aged 3- 11 </a:t>
            </a:r>
          </a:p>
          <a:p>
            <a:endParaRPr lang="en-GB" dirty="0"/>
          </a:p>
          <a:p>
            <a:r>
              <a:rPr lang="en-GB" dirty="0" smtClean="0"/>
              <a:t>Children who need and education that suits their interests individually.</a:t>
            </a:r>
          </a:p>
          <a:p>
            <a:endParaRPr lang="en-GB" dirty="0" smtClean="0"/>
          </a:p>
          <a:p>
            <a:r>
              <a:rPr lang="en-GB" dirty="0" smtClean="0"/>
              <a:t>As Chilvers (2016</a:t>
            </a:r>
            <a:r>
              <a:rPr lang="en-GB" dirty="0"/>
              <a:t>) illustrates </a:t>
            </a:r>
            <a:r>
              <a:rPr lang="en-GB" dirty="0" smtClean="0"/>
              <a:t>children will naturally seek to learn from the world around them especially if they are using their own interests, ideas and thoughts. </a:t>
            </a:r>
          </a:p>
          <a:p>
            <a:endParaRPr lang="en-GB" dirty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53159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 descr="mage result for school backgroun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4367" y="315551"/>
            <a:ext cx="9084364" cy="6416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s://www.hart.gov.uk/sites/default/files/3_Visiting_Hart/Countryside_and_nature/Open_spaces_and_commons/Bramshot%20Hedgeline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8163" y="3564041"/>
            <a:ext cx="8674443" cy="2945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mage result for farm school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1413" y="577720"/>
            <a:ext cx="4139513" cy="2908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mage result for farm animals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0227" y="577720"/>
            <a:ext cx="4367106" cy="2927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3601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mage result for school backgroun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9774" y="344556"/>
            <a:ext cx="8825948" cy="2371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taught in the school?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8603" y="2770707"/>
            <a:ext cx="7729728" cy="3101983"/>
          </a:xfrm>
        </p:spPr>
        <p:txBody>
          <a:bodyPr/>
          <a:lstStyle/>
          <a:p>
            <a:endParaRPr lang="en-GB" dirty="0"/>
          </a:p>
          <a:p>
            <a:r>
              <a:rPr lang="en-GB" dirty="0" smtClean="0"/>
              <a:t>Classes take place more like workshops instead of lessons in a classroom.</a:t>
            </a:r>
          </a:p>
          <a:p>
            <a:endParaRPr lang="en-GB" dirty="0"/>
          </a:p>
          <a:p>
            <a:r>
              <a:rPr lang="en-GB" dirty="0" smtClean="0"/>
              <a:t>’ Intelligence is not an innate internal characteristic of the individual but arises as a product of the interaction between the person and his or her environment’. (Kolb, 2015, p.12). </a:t>
            </a:r>
          </a:p>
        </p:txBody>
      </p:sp>
      <p:pic>
        <p:nvPicPr>
          <p:cNvPr id="1026" name="Picture 2" descr="mage result for farm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3066" y="4933410"/>
            <a:ext cx="2624667" cy="1653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27733" y="3996267"/>
            <a:ext cx="1625599" cy="25902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8700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mage result for school backgroun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9774" y="344556"/>
            <a:ext cx="8825948" cy="2371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Benefits of this curriculum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69774" y="2773548"/>
            <a:ext cx="7729728" cy="3101983"/>
          </a:xfrm>
        </p:spPr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 smtClean="0"/>
          </a:p>
          <a:p>
            <a:pPr marL="0" marR="0" lvl="0" indent="0" defTabSz="91440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The nature of the outdoor environment </a:t>
            </a:r>
            <a:r>
              <a:rPr lang="is-IS" dirty="0" smtClean="0"/>
              <a:t>… can lend iteself to different types of learning experiences that are more hands-on and interactive. This often breaks down barriers for individuals who find the constraint of an indoor environment a challenge and the increased freedom provides new opportunities for physical and social interaction. </a:t>
            </a:r>
          </a:p>
          <a:p>
            <a:pPr marL="0" marR="0" lvl="0" indent="0" defTabSz="91440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is-IS" dirty="0"/>
          </a:p>
          <a:p>
            <a:pPr marL="0" marR="0" lvl="0" indent="0" defTabSz="91440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is-IS" dirty="0" smtClean="0"/>
              <a:t>(Beames, Christie and Blackwelll, 2011, p. 89). </a:t>
            </a:r>
          </a:p>
        </p:txBody>
      </p:sp>
    </p:spTree>
    <p:extLst>
      <p:ext uri="{BB962C8B-B14F-4D97-AF65-F5344CB8AC3E}">
        <p14:creationId xmlns:p14="http://schemas.microsoft.com/office/powerpoint/2010/main" val="1955184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mage result for school backgroun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9774" y="344556"/>
            <a:ext cx="8825948" cy="2371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Teacher’s Role at the school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9273" y="3336038"/>
            <a:ext cx="7729728" cy="3101983"/>
          </a:xfrm>
        </p:spPr>
        <p:txBody>
          <a:bodyPr/>
          <a:lstStyle/>
          <a:p>
            <a:r>
              <a:rPr lang="en-GB" dirty="0" smtClean="0"/>
              <a:t>Teachers are there to motivate the children not discourage.</a:t>
            </a:r>
          </a:p>
          <a:p>
            <a:endParaRPr lang="en-GB" dirty="0"/>
          </a:p>
          <a:p>
            <a:r>
              <a:rPr lang="en-GB" dirty="0" smtClean="0"/>
              <a:t> Hughes and Kwok (2007) state that students who have a close, supportive relationship with their teacher are more likely to engage, work harder, cope better when they get stressed and have improved attendance. </a:t>
            </a:r>
            <a:endParaRPr lang="en-GB" dirty="0"/>
          </a:p>
        </p:txBody>
      </p:sp>
      <p:pic>
        <p:nvPicPr>
          <p:cNvPr id="1028" name="Picture 4" descr="mage result for farm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420" y="3056883"/>
            <a:ext cx="4387853" cy="2983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360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mage result for school backgroun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6660" y="362141"/>
            <a:ext cx="8825948" cy="2371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44770" y="935869"/>
            <a:ext cx="7729728" cy="1188720"/>
          </a:xfrm>
        </p:spPr>
        <p:txBody>
          <a:bodyPr/>
          <a:lstStyle/>
          <a:p>
            <a:r>
              <a:rPr lang="en-GB" dirty="0" smtClean="0"/>
              <a:t>A day at the School</a:t>
            </a:r>
            <a:endParaRPr lang="en-GB" dirty="0"/>
          </a:p>
        </p:txBody>
      </p:sp>
      <p:pic>
        <p:nvPicPr>
          <p:cNvPr id="2050" name="Picture 2" descr="mage result for farm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340" y="3192943"/>
            <a:ext cx="3266990" cy="2542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mage result for farm school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8519"/>
          <a:stretch/>
        </p:blipFill>
        <p:spPr bwMode="auto">
          <a:xfrm>
            <a:off x="4106214" y="3192943"/>
            <a:ext cx="3497737" cy="2556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mage result for farm school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4835" y="3185701"/>
            <a:ext cx="3383875" cy="2556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4931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mage result for school backgroun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9774" y="344556"/>
            <a:ext cx="8825948" cy="2371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Physical Learning Environment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41176" y="3024905"/>
            <a:ext cx="7729728" cy="3101983"/>
          </a:xfrm>
        </p:spPr>
        <p:txBody>
          <a:bodyPr/>
          <a:lstStyle/>
          <a:p>
            <a:r>
              <a:rPr lang="en-GB" dirty="0" smtClean="0"/>
              <a:t>Contains lots of space to use the natural resources.</a:t>
            </a:r>
          </a:p>
          <a:p>
            <a:endParaRPr lang="en-GB" dirty="0"/>
          </a:p>
          <a:p>
            <a:r>
              <a:rPr lang="en-GB" dirty="0" smtClean="0"/>
              <a:t>The school is inviting to make the children want to come to school .</a:t>
            </a:r>
          </a:p>
          <a:p>
            <a:endParaRPr lang="en-GB" dirty="0"/>
          </a:p>
          <a:p>
            <a:r>
              <a:rPr lang="en-GB" dirty="0" smtClean="0"/>
              <a:t>Has the right balance for children to be physically active in activities or take part in less physically active activities ( Outdoor Classroom Project, 2015). </a:t>
            </a:r>
            <a:endParaRPr lang="en-GB" dirty="0"/>
          </a:p>
        </p:txBody>
      </p:sp>
      <p:pic>
        <p:nvPicPr>
          <p:cNvPr id="1026" name="Picture 2" descr="mage result for physical learning environment outdoor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6985" y="2894181"/>
            <a:ext cx="2508301" cy="3363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398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mage result for school backgroun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2142" y="273438"/>
            <a:ext cx="8379310" cy="2251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6933" y="756508"/>
            <a:ext cx="7729728" cy="1188720"/>
          </a:xfrm>
        </p:spPr>
        <p:txBody>
          <a:bodyPr/>
          <a:lstStyle/>
          <a:p>
            <a:r>
              <a:rPr lang="en-GB" dirty="0" smtClean="0"/>
              <a:t>Relevant Educational Philosophies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816314" y="2589606"/>
            <a:ext cx="12412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Jean Piaget 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8910626" y="2589606"/>
            <a:ext cx="13098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John Dewey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501569" y="2589606"/>
            <a:ext cx="13758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Lev Vygotsky</a:t>
            </a:r>
            <a:endParaRPr lang="en-GB" dirty="0"/>
          </a:p>
        </p:txBody>
      </p:sp>
      <p:pic>
        <p:nvPicPr>
          <p:cNvPr id="2050" name="Picture 2" descr="mage result for piage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9183" y="3104336"/>
            <a:ext cx="2095500" cy="3505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vygotsky.afraid.org/Image5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8250" y="3104336"/>
            <a:ext cx="2095500" cy="3497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mage result for john dewey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7799" y="3104336"/>
            <a:ext cx="2095500" cy="3505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0373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mage result for school backgroun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9774" y="344556"/>
            <a:ext cx="8825948" cy="2371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 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91072" y="2928395"/>
            <a:ext cx="8409856" cy="3389695"/>
          </a:xfrm>
        </p:spPr>
        <p:txBody>
          <a:bodyPr>
            <a:noAutofit/>
          </a:bodyPr>
          <a:lstStyle/>
          <a:p>
            <a:r>
              <a:rPr lang="en-GB" sz="1600" dirty="0" err="1"/>
              <a:t>Beames</a:t>
            </a:r>
            <a:r>
              <a:rPr lang="en-GB" sz="1600" dirty="0"/>
              <a:t>, S., Christie, B., Blackwell, I. (2011) ‘Developing whole school approaches to integrated indoor/outdoor teaching’ in Waite, S. (ed.) </a:t>
            </a:r>
            <a:r>
              <a:rPr lang="en-GB" sz="1600" i="1" dirty="0"/>
              <a:t>Children Learning Outside the Classroom. </a:t>
            </a:r>
            <a:r>
              <a:rPr lang="en-GB" sz="1600" dirty="0"/>
              <a:t>London: SAGE. pp 82- 94. </a:t>
            </a:r>
            <a:endParaRPr lang="en-US" sz="1600" dirty="0"/>
          </a:p>
          <a:p>
            <a:endParaRPr lang="en-US" sz="1600" dirty="0"/>
          </a:p>
          <a:p>
            <a:r>
              <a:rPr lang="en-GB" sz="1600" dirty="0" err="1"/>
              <a:t>Chilvers</a:t>
            </a:r>
            <a:r>
              <a:rPr lang="en-GB" sz="1600" dirty="0"/>
              <a:t>, D. (2016) </a:t>
            </a:r>
            <a:r>
              <a:rPr lang="en-GB" sz="1600" i="1" dirty="0" err="1"/>
              <a:t>Plqying</a:t>
            </a:r>
            <a:r>
              <a:rPr lang="en-GB" sz="1600" i="1" dirty="0"/>
              <a:t> to learn. A guide to  child-led play and its </a:t>
            </a:r>
            <a:r>
              <a:rPr lang="en-GB" sz="1600" i="1" dirty="0" smtClean="0"/>
              <a:t>importance</a:t>
            </a:r>
            <a:r>
              <a:rPr lang="en-US" sz="1600" dirty="0"/>
              <a:t> </a:t>
            </a:r>
            <a:r>
              <a:rPr lang="en-GB" sz="1600" i="1" dirty="0" smtClean="0"/>
              <a:t>for </a:t>
            </a:r>
            <a:r>
              <a:rPr lang="en-GB" sz="1600" i="1" dirty="0"/>
              <a:t>thinking and learning</a:t>
            </a:r>
            <a:r>
              <a:rPr lang="en-GB" sz="1600" i="1" dirty="0" smtClean="0"/>
              <a:t>.</a:t>
            </a:r>
            <a:r>
              <a:rPr lang="en-US" sz="1600" dirty="0"/>
              <a:t> </a:t>
            </a:r>
            <a:r>
              <a:rPr lang="en-US" sz="1600" dirty="0" smtClean="0"/>
              <a:t> </a:t>
            </a:r>
            <a:r>
              <a:rPr lang="en-US" sz="1600" u="sng" dirty="0">
                <a:hlinkClick r:id="rId3"/>
              </a:rPr>
              <a:t>https://www.atl.org.uk/system/files_force/publication-files/PED16-ATL-playing-to-learn-2016.pdf?download=1</a:t>
            </a:r>
            <a:r>
              <a:rPr lang="en-US" sz="1600" dirty="0"/>
              <a:t>  ( Accessed: 18</a:t>
            </a:r>
            <a:r>
              <a:rPr lang="en-US" sz="1600" baseline="30000" dirty="0"/>
              <a:t>th</a:t>
            </a:r>
            <a:r>
              <a:rPr lang="en-US" sz="1600" dirty="0"/>
              <a:t> October 2018). </a:t>
            </a:r>
            <a:r>
              <a:rPr lang="en-GB" sz="1600" dirty="0"/>
              <a:t> </a:t>
            </a:r>
            <a:endParaRPr lang="en-GB" sz="1600" dirty="0" smtClean="0"/>
          </a:p>
          <a:p>
            <a:endParaRPr lang="en-US" sz="1600" dirty="0"/>
          </a:p>
          <a:p>
            <a:r>
              <a:rPr lang="en-GB" sz="1600" dirty="0"/>
              <a:t>Hughes, J. and Kwok, O. (2007) ’Influence of student-teacher and parent-teacher relationships on lower achieving readers' engagement and achievement in the primary grades’, Journal</a:t>
            </a:r>
            <a:r>
              <a:rPr lang="en-GB" sz="1600" i="1" dirty="0"/>
              <a:t> of Educational Psychology</a:t>
            </a:r>
            <a:r>
              <a:rPr lang="en-GB" sz="1600" dirty="0"/>
              <a:t>, 99(1), pp.39-51.</a:t>
            </a:r>
            <a:endParaRPr lang="en-US" sz="1600" dirty="0"/>
          </a:p>
          <a:p>
            <a:r>
              <a:rPr lang="en-GB" sz="1600" dirty="0"/>
              <a:t> </a:t>
            </a:r>
            <a:endParaRPr lang="en-US" sz="1600" dirty="0"/>
          </a:p>
          <a:p>
            <a:endParaRPr lang="en-GB" sz="600" i="1" dirty="0"/>
          </a:p>
        </p:txBody>
      </p:sp>
    </p:spTree>
    <p:extLst>
      <p:ext uri="{BB962C8B-B14F-4D97-AF65-F5344CB8AC3E}">
        <p14:creationId xmlns:p14="http://schemas.microsoft.com/office/powerpoint/2010/main" val="155746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75295" y="987573"/>
            <a:ext cx="7826644" cy="5072264"/>
          </a:xfrm>
        </p:spPr>
        <p:txBody>
          <a:bodyPr>
            <a:normAutofit/>
          </a:bodyPr>
          <a:lstStyle/>
          <a:p>
            <a:r>
              <a:rPr lang="en-GB" sz="1600" dirty="0"/>
              <a:t>Kolb, D. (2015</a:t>
            </a:r>
            <a:r>
              <a:rPr lang="en-GB" sz="1600" i="1" dirty="0"/>
              <a:t>) Experiential Learning: Experience as the Source of Learning and Development</a:t>
            </a:r>
            <a:r>
              <a:rPr lang="en-GB" sz="1600" dirty="0"/>
              <a:t>. Upper Saddle River (New Jersey): Pearson Education.</a:t>
            </a:r>
            <a:endParaRPr lang="en-US" sz="1600" dirty="0"/>
          </a:p>
          <a:p>
            <a:r>
              <a:rPr lang="en-GB" sz="1600" dirty="0"/>
              <a:t> </a:t>
            </a:r>
            <a:endParaRPr lang="en-US" sz="1600" dirty="0"/>
          </a:p>
          <a:p>
            <a:r>
              <a:rPr lang="en-GB" sz="1600" dirty="0" smtClean="0"/>
              <a:t>Outdoor </a:t>
            </a:r>
            <a:r>
              <a:rPr lang="en-GB" sz="1600" dirty="0"/>
              <a:t>Classroom Project (2015) </a:t>
            </a:r>
            <a:r>
              <a:rPr lang="en-GB" sz="1600" i="1" dirty="0"/>
              <a:t>The Outdoor Classroom. </a:t>
            </a:r>
            <a:r>
              <a:rPr lang="en-GB" sz="1600" u="sng" dirty="0">
                <a:hlinkClick r:id="rId2"/>
              </a:rPr>
              <a:t>https://outdoorclassroomproject.org/about/the-outdoor-classroom/</a:t>
            </a:r>
            <a:r>
              <a:rPr lang="en-GB" sz="1600" u="sng" dirty="0"/>
              <a:t> </a:t>
            </a:r>
            <a:r>
              <a:rPr lang="en-GB" sz="1600" dirty="0"/>
              <a:t>(Accessed: 20</a:t>
            </a:r>
            <a:r>
              <a:rPr lang="en-GB" sz="1600" baseline="30000" dirty="0"/>
              <a:t>th</a:t>
            </a:r>
            <a:r>
              <a:rPr lang="en-GB" sz="1600" dirty="0"/>
              <a:t> October 2018). </a:t>
            </a:r>
            <a:endParaRPr lang="en-US" sz="1600" dirty="0"/>
          </a:p>
          <a:p>
            <a:r>
              <a:rPr lang="en-GB" sz="1600" dirty="0"/>
              <a:t> </a:t>
            </a:r>
            <a:endParaRPr lang="en-US" sz="1600" dirty="0"/>
          </a:p>
          <a:p>
            <a:r>
              <a:rPr lang="en-GB" sz="1600" dirty="0"/>
              <a:t>Pine Community School (2018) </a:t>
            </a:r>
            <a:r>
              <a:rPr lang="en-GB" sz="1600" i="1" dirty="0"/>
              <a:t>A parent’s understanding of Pine’s philosophy. </a:t>
            </a:r>
            <a:r>
              <a:rPr lang="en-GB" sz="1600" u="sng" dirty="0"/>
              <a:t>https://</a:t>
            </a:r>
            <a:r>
              <a:rPr lang="en-GB" sz="1600" u="sng" dirty="0" err="1"/>
              <a:t>www.pinecommunityschool.org</a:t>
            </a:r>
            <a:r>
              <a:rPr lang="en-GB" sz="1600" u="sng" dirty="0"/>
              <a:t>/philosophy/happy-children-learn</a:t>
            </a:r>
            <a:r>
              <a:rPr lang="en-GB" sz="1600" dirty="0"/>
              <a:t> (Accessed: 17th October 2018). </a:t>
            </a:r>
            <a:endParaRPr lang="en-US" sz="1600" dirty="0"/>
          </a:p>
          <a:p>
            <a:r>
              <a:rPr lang="en-GB" sz="1600" dirty="0"/>
              <a:t> </a:t>
            </a:r>
            <a:endParaRPr lang="en-US" sz="1600" dirty="0"/>
          </a:p>
          <a:p>
            <a:r>
              <a:rPr lang="en-GB" sz="1600" dirty="0"/>
              <a:t>Stoke Gabriel Preschool (2018) </a:t>
            </a:r>
            <a:r>
              <a:rPr lang="en-GB" sz="1600" i="1" dirty="0"/>
              <a:t>Forest and Farm School.</a:t>
            </a:r>
            <a:r>
              <a:rPr lang="en-GB" sz="1600" dirty="0"/>
              <a:t> </a:t>
            </a:r>
            <a:r>
              <a:rPr lang="en-GB" sz="1600" u="sng" dirty="0"/>
              <a:t>http://</a:t>
            </a:r>
            <a:r>
              <a:rPr lang="en-GB" sz="1600" u="sng" dirty="0" err="1"/>
              <a:t>www.stokegabrielpreschool.co.uk</a:t>
            </a:r>
            <a:r>
              <a:rPr lang="en-GB" sz="1600" u="sng" dirty="0"/>
              <a:t>/forest-and-farm-school</a:t>
            </a:r>
            <a:r>
              <a:rPr lang="en-GB" sz="1600" dirty="0"/>
              <a:t> (Accessed: 16th October 2018). </a:t>
            </a:r>
            <a:endParaRPr lang="en-US" sz="16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6536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931</TotalTime>
  <Words>439</Words>
  <Application>Microsoft Macintosh PowerPoint</Application>
  <PresentationFormat>Widescreen</PresentationFormat>
  <Paragraphs>53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Gill Sans MT</vt:lpstr>
      <vt:lpstr>Arial</vt:lpstr>
      <vt:lpstr>Parcel</vt:lpstr>
      <vt:lpstr>Fresh Farm School</vt:lpstr>
      <vt:lpstr>Who is supported at this school?</vt:lpstr>
      <vt:lpstr>PowerPoint Presentation</vt:lpstr>
      <vt:lpstr>What is taught in the school?</vt:lpstr>
      <vt:lpstr>Benefits of this curriculum </vt:lpstr>
      <vt:lpstr>Teacher’s Role at the school</vt:lpstr>
      <vt:lpstr>A day at the School</vt:lpstr>
      <vt:lpstr>Physical Learning Environment </vt:lpstr>
      <vt:lpstr>Relevant Educational Philosophies</vt:lpstr>
      <vt:lpstr>Reference List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15.0028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Fresh Farm School</dc:title>
  <dc:creator>Jessica Williams (P149177)</dc:creator>
  <cp:lastModifiedBy>Jessica Williams</cp:lastModifiedBy>
  <cp:revision>36</cp:revision>
  <dcterms:created xsi:type="dcterms:W3CDTF">2018-10-16T11:00:24Z</dcterms:created>
  <dcterms:modified xsi:type="dcterms:W3CDTF">2018-10-21T11:26:09Z</dcterms:modified>
</cp:coreProperties>
</file>