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62" r:id="rId3"/>
    <p:sldId id="257" r:id="rId4"/>
    <p:sldId id="263" r:id="rId5"/>
    <p:sldId id="264" r:id="rId6"/>
    <p:sldId id="258" r:id="rId7"/>
    <p:sldId id="265" r:id="rId8"/>
    <p:sldId id="260" r:id="rId9"/>
    <p:sldId id="266" r:id="rId10"/>
    <p:sldId id="267" r:id="rId11"/>
    <p:sldId id="268" r:id="rId12"/>
    <p:sldId id="269" r:id="rId13"/>
    <p:sldId id="270" r:id="rId14"/>
    <p:sldId id="271" r:id="rId15"/>
    <p:sldId id="26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F539BF-9A2A-3AAE-2999-52019313FC1A}" v="110" dt="2022-07-17T01:56:39.397"/>
    <p1510:client id="{18AFE9DE-F788-405F-D77F-361A1D435021}" v="641" dt="2022-07-17T01:37:11.552"/>
    <p1510:client id="{3AB83009-43A0-475B-BF07-F26E138B1161}" v="138" dt="2022-06-19T02:17:20.765"/>
    <p1510:client id="{3E92E484-50C1-FA04-583F-52790637EDBF}" v="1289" dt="2022-07-17T11:29:19.598"/>
    <p1510:client id="{558BCCA3-0C36-D5B3-F505-49CD9A6821B6}" v="22" dt="2022-07-17T03:37:35.073"/>
    <p1510:client id="{5E67A2F2-6CF7-335E-49C5-5FB5283A9D55}" v="532" dt="2022-07-17T02:57:09.906"/>
    <p1510:client id="{AF85DFAA-6C9B-EC9A-73AF-E58D451FC0C2}" v="53" dt="2022-07-17T05:54:46.181"/>
    <p1510:client id="{B8448334-8935-F9D7-A2CE-2AA1F32FF492}" v="371" dt="2022-07-17T05:47:25.780"/>
    <p1510:client id="{C29A8D57-76BC-60E6-C3AE-6BB9D4135FCB}" v="1031" dt="2022-07-03T16:24:16.772"/>
    <p1510:client id="{E6DCAEFA-A381-1157-65E7-ADE61381BA85}" v="66" dt="2022-06-26T15:19:11.405"/>
    <p1510:client id="{F9937F31-EF7D-293A-A034-0A60FDCB27CB}" v="62" dt="2022-07-17T03:06:17.3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38EFAFC-3F7D-4712-88ED-F44F602A4480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59C0CF6-3CB4-4CF1-B989-EA736554F9D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possible solutions were evaluated using PMI to identify the most appropriate</a:t>
          </a:r>
        </a:p>
      </dgm:t>
    </dgm:pt>
    <dgm:pt modelId="{E7913937-B6BD-46CC-B1E7-8EBE6B500EF6}" type="parTrans" cxnId="{0C8EC4A0-434D-4CFA-99EF-DE4A01EAA366}">
      <dgm:prSet/>
      <dgm:spPr/>
      <dgm:t>
        <a:bodyPr/>
        <a:lstStyle/>
        <a:p>
          <a:endParaRPr lang="en-US"/>
        </a:p>
      </dgm:t>
    </dgm:pt>
    <dgm:pt modelId="{5969231F-9461-42CD-A40E-B504D2FF7D58}" type="sibTrans" cxnId="{0C8EC4A0-434D-4CFA-99EF-DE4A01EAA366}">
      <dgm:prSet/>
      <dgm:spPr/>
      <dgm:t>
        <a:bodyPr/>
        <a:lstStyle/>
        <a:p>
          <a:endParaRPr lang="en-US"/>
        </a:p>
      </dgm:t>
    </dgm:pt>
    <dgm:pt modelId="{EB067484-A9B8-4E90-93A7-0E20DB11661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PMI is a brainstorming, decision-making and critical thinking tool used to generate discussion around the positives, negatives and implications associated with a particular idea or concept</a:t>
          </a:r>
        </a:p>
      </dgm:t>
    </dgm:pt>
    <dgm:pt modelId="{E94401B5-16E9-40ED-A444-BACF772D6607}" type="parTrans" cxnId="{CE90BF9A-984F-4E05-9B9E-0832BDF1E5EE}">
      <dgm:prSet/>
      <dgm:spPr/>
      <dgm:t>
        <a:bodyPr/>
        <a:lstStyle/>
        <a:p>
          <a:endParaRPr lang="en-US"/>
        </a:p>
      </dgm:t>
    </dgm:pt>
    <dgm:pt modelId="{8A480C7D-2832-4FDE-B297-5371AE0B7B1E}" type="sibTrans" cxnId="{CE90BF9A-984F-4E05-9B9E-0832BDF1E5EE}">
      <dgm:prSet/>
      <dgm:spPr/>
      <dgm:t>
        <a:bodyPr/>
        <a:lstStyle/>
        <a:p>
          <a:endParaRPr lang="en-US"/>
        </a:p>
      </dgm:t>
    </dgm:pt>
    <dgm:pt modelId="{A99C0559-C02A-4837-B7A9-D34EC639D810}" type="pres">
      <dgm:prSet presAssocID="{A38EFAFC-3F7D-4712-88ED-F44F602A4480}" presName="root" presStyleCnt="0">
        <dgm:presLayoutVars>
          <dgm:dir/>
          <dgm:resizeHandles val="exact"/>
        </dgm:presLayoutVars>
      </dgm:prSet>
      <dgm:spPr/>
    </dgm:pt>
    <dgm:pt modelId="{259FB6A2-6F6C-45B3-BE74-E0E5762F5DC5}" type="pres">
      <dgm:prSet presAssocID="{759C0CF6-3CB4-4CF1-B989-EA736554F9D5}" presName="compNode" presStyleCnt="0"/>
      <dgm:spPr/>
    </dgm:pt>
    <dgm:pt modelId="{70C310FC-F57E-4B04-8FF3-0D0FE8801E5F}" type="pres">
      <dgm:prSet presAssocID="{759C0CF6-3CB4-4CF1-B989-EA736554F9D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73D5BB7-ADE9-4B2F-8648-D98EA769EF37}" type="pres">
      <dgm:prSet presAssocID="{759C0CF6-3CB4-4CF1-B989-EA736554F9D5}" presName="spaceRect" presStyleCnt="0"/>
      <dgm:spPr/>
    </dgm:pt>
    <dgm:pt modelId="{CCE04D07-46DB-4500-AD72-7056338193AC}" type="pres">
      <dgm:prSet presAssocID="{759C0CF6-3CB4-4CF1-B989-EA736554F9D5}" presName="textRect" presStyleLbl="revTx" presStyleIdx="0" presStyleCnt="2">
        <dgm:presLayoutVars>
          <dgm:chMax val="1"/>
          <dgm:chPref val="1"/>
        </dgm:presLayoutVars>
      </dgm:prSet>
      <dgm:spPr/>
    </dgm:pt>
    <dgm:pt modelId="{B3377F80-8526-47A6-9821-41A1E39A7EFB}" type="pres">
      <dgm:prSet presAssocID="{5969231F-9461-42CD-A40E-B504D2FF7D58}" presName="sibTrans" presStyleCnt="0"/>
      <dgm:spPr/>
    </dgm:pt>
    <dgm:pt modelId="{2BFB5560-D381-450F-97A0-F60D76CDD332}" type="pres">
      <dgm:prSet presAssocID="{EB067484-A9B8-4E90-93A7-0E20DB11661F}" presName="compNode" presStyleCnt="0"/>
      <dgm:spPr/>
    </dgm:pt>
    <dgm:pt modelId="{15BEAE00-35B3-4DCE-9226-0B0380878046}" type="pres">
      <dgm:prSet presAssocID="{EB067484-A9B8-4E90-93A7-0E20DB11661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7E6893F-1DB5-476B-9666-E7833DD3D03C}" type="pres">
      <dgm:prSet presAssocID="{EB067484-A9B8-4E90-93A7-0E20DB11661F}" presName="spaceRect" presStyleCnt="0"/>
      <dgm:spPr/>
    </dgm:pt>
    <dgm:pt modelId="{01D73C83-3386-435F-98EF-F87B4D1B0187}" type="pres">
      <dgm:prSet presAssocID="{EB067484-A9B8-4E90-93A7-0E20DB11661F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8C95F423-5AF2-4B2E-A0CB-BF4E86B7BA83}" type="presOf" srcId="{EB067484-A9B8-4E90-93A7-0E20DB11661F}" destId="{01D73C83-3386-435F-98EF-F87B4D1B0187}" srcOrd="0" destOrd="0" presId="urn:microsoft.com/office/officeart/2018/2/layout/IconLabelList"/>
    <dgm:cxn modelId="{CE90BF9A-984F-4E05-9B9E-0832BDF1E5EE}" srcId="{A38EFAFC-3F7D-4712-88ED-F44F602A4480}" destId="{EB067484-A9B8-4E90-93A7-0E20DB11661F}" srcOrd="1" destOrd="0" parTransId="{E94401B5-16E9-40ED-A444-BACF772D6607}" sibTransId="{8A480C7D-2832-4FDE-B297-5371AE0B7B1E}"/>
    <dgm:cxn modelId="{0C8EC4A0-434D-4CFA-99EF-DE4A01EAA366}" srcId="{A38EFAFC-3F7D-4712-88ED-F44F602A4480}" destId="{759C0CF6-3CB4-4CF1-B989-EA736554F9D5}" srcOrd="0" destOrd="0" parTransId="{E7913937-B6BD-46CC-B1E7-8EBE6B500EF6}" sibTransId="{5969231F-9461-42CD-A40E-B504D2FF7D58}"/>
    <dgm:cxn modelId="{FBE639AB-8591-4206-88CE-7A05B4ABE367}" type="presOf" srcId="{759C0CF6-3CB4-4CF1-B989-EA736554F9D5}" destId="{CCE04D07-46DB-4500-AD72-7056338193AC}" srcOrd="0" destOrd="0" presId="urn:microsoft.com/office/officeart/2018/2/layout/IconLabelList"/>
    <dgm:cxn modelId="{AD972AC3-E5AF-447E-84F8-F5F01529D404}" type="presOf" srcId="{A38EFAFC-3F7D-4712-88ED-F44F602A4480}" destId="{A99C0559-C02A-4837-B7A9-D34EC639D810}" srcOrd="0" destOrd="0" presId="urn:microsoft.com/office/officeart/2018/2/layout/IconLabelList"/>
    <dgm:cxn modelId="{047C06FA-9C4F-4859-87A5-8E5BC6BEAFC3}" type="presParOf" srcId="{A99C0559-C02A-4837-B7A9-D34EC639D810}" destId="{259FB6A2-6F6C-45B3-BE74-E0E5762F5DC5}" srcOrd="0" destOrd="0" presId="urn:microsoft.com/office/officeart/2018/2/layout/IconLabelList"/>
    <dgm:cxn modelId="{88CC522B-46B4-448C-9BE7-52D667F37727}" type="presParOf" srcId="{259FB6A2-6F6C-45B3-BE74-E0E5762F5DC5}" destId="{70C310FC-F57E-4B04-8FF3-0D0FE8801E5F}" srcOrd="0" destOrd="0" presId="urn:microsoft.com/office/officeart/2018/2/layout/IconLabelList"/>
    <dgm:cxn modelId="{B7C92C9A-87F9-4664-B65C-FBA65DB38BB5}" type="presParOf" srcId="{259FB6A2-6F6C-45B3-BE74-E0E5762F5DC5}" destId="{873D5BB7-ADE9-4B2F-8648-D98EA769EF37}" srcOrd="1" destOrd="0" presId="urn:microsoft.com/office/officeart/2018/2/layout/IconLabelList"/>
    <dgm:cxn modelId="{6D8D8A6E-9F28-4490-9039-57048147A9D5}" type="presParOf" srcId="{259FB6A2-6F6C-45B3-BE74-E0E5762F5DC5}" destId="{CCE04D07-46DB-4500-AD72-7056338193AC}" srcOrd="2" destOrd="0" presId="urn:microsoft.com/office/officeart/2018/2/layout/IconLabelList"/>
    <dgm:cxn modelId="{5ADBEB41-A4C5-4A48-AF12-8FF24CB3CB55}" type="presParOf" srcId="{A99C0559-C02A-4837-B7A9-D34EC639D810}" destId="{B3377F80-8526-47A6-9821-41A1E39A7EFB}" srcOrd="1" destOrd="0" presId="urn:microsoft.com/office/officeart/2018/2/layout/IconLabelList"/>
    <dgm:cxn modelId="{22137798-75C6-43FA-954C-4EF4333A44F2}" type="presParOf" srcId="{A99C0559-C02A-4837-B7A9-D34EC639D810}" destId="{2BFB5560-D381-450F-97A0-F60D76CDD332}" srcOrd="2" destOrd="0" presId="urn:microsoft.com/office/officeart/2018/2/layout/IconLabelList"/>
    <dgm:cxn modelId="{C801F5E0-F639-4D61-B231-D24751F88298}" type="presParOf" srcId="{2BFB5560-D381-450F-97A0-F60D76CDD332}" destId="{15BEAE00-35B3-4DCE-9226-0B0380878046}" srcOrd="0" destOrd="0" presId="urn:microsoft.com/office/officeart/2018/2/layout/IconLabelList"/>
    <dgm:cxn modelId="{E8780033-035F-4135-A4E7-C3ECE2E8A6DA}" type="presParOf" srcId="{2BFB5560-D381-450F-97A0-F60D76CDD332}" destId="{87E6893F-1DB5-476B-9666-E7833DD3D03C}" srcOrd="1" destOrd="0" presId="urn:microsoft.com/office/officeart/2018/2/layout/IconLabelList"/>
    <dgm:cxn modelId="{81F5AFAE-510B-48D5-952E-F1050AFAF3C7}" type="presParOf" srcId="{2BFB5560-D381-450F-97A0-F60D76CDD332}" destId="{01D73C83-3386-435F-98EF-F87B4D1B018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C310FC-F57E-4B04-8FF3-0D0FE8801E5F}">
      <dsp:nvSpPr>
        <dsp:cNvPr id="0" name=""/>
        <dsp:cNvSpPr/>
      </dsp:nvSpPr>
      <dsp:spPr>
        <a:xfrm>
          <a:off x="994707" y="192247"/>
          <a:ext cx="1589625" cy="15896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E04D07-46DB-4500-AD72-7056338193AC}">
      <dsp:nvSpPr>
        <dsp:cNvPr id="0" name=""/>
        <dsp:cNvSpPr/>
      </dsp:nvSpPr>
      <dsp:spPr>
        <a:xfrm>
          <a:off x="23270" y="2189735"/>
          <a:ext cx="353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The possible solutions were evaluated using PMI to identify the most appropriate</a:t>
          </a:r>
        </a:p>
      </dsp:txBody>
      <dsp:txXfrm>
        <a:off x="23270" y="2189735"/>
        <a:ext cx="3532500" cy="720000"/>
      </dsp:txXfrm>
    </dsp:sp>
    <dsp:sp modelId="{15BEAE00-35B3-4DCE-9226-0B0380878046}">
      <dsp:nvSpPr>
        <dsp:cNvPr id="0" name=""/>
        <dsp:cNvSpPr/>
      </dsp:nvSpPr>
      <dsp:spPr>
        <a:xfrm>
          <a:off x="5145395" y="192247"/>
          <a:ext cx="1589625" cy="15896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D73C83-3386-435F-98EF-F87B4D1B0187}">
      <dsp:nvSpPr>
        <dsp:cNvPr id="0" name=""/>
        <dsp:cNvSpPr/>
      </dsp:nvSpPr>
      <dsp:spPr>
        <a:xfrm>
          <a:off x="4173957" y="2189735"/>
          <a:ext cx="353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PMI is a brainstorming, decision-making and critical thinking tool used to generate discussion around the positives, negatives and implications associated with a particular idea or concept</a:t>
          </a:r>
        </a:p>
      </dsp:txBody>
      <dsp:txXfrm>
        <a:off x="4173957" y="2189735"/>
        <a:ext cx="35325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7/17/2022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7/17/2022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7/17/2022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7/17/2022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7/17/2022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7/17/2022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7/17/2022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7/17/2022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7/17/2022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7/17/2022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7/17/2022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7/17/2022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-to-you.com/scanning-the-environment-pestel-analysis/" TargetMode="External"/><Relationship Id="rId2" Type="http://schemas.openxmlformats.org/officeDocument/2006/relationships/hyperlink" Target="https://news.sky.com/story/unbelievable-nurses-are-relying-on-food-banks-says-gordon-brown-12629455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alesonline.co.uk/news/uk-news/nhs-staff-england-reduced-tears-2264311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1100">
                <a:latin typeface="Arial"/>
                <a:cs typeface="Arial"/>
              </a:rPr>
              <a:t>Problem solving and decision making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100">
                <a:latin typeface="Arial"/>
                <a:cs typeface="Arial"/>
              </a:rPr>
              <a:t>Module: Problem Solving and Decision Making</a:t>
            </a:r>
          </a:p>
          <a:p>
            <a:r>
              <a:rPr lang="en-US" sz="1100">
                <a:latin typeface="Arial"/>
                <a:cs typeface="Arial"/>
              </a:rPr>
              <a:t>Module code: </a:t>
            </a:r>
            <a:r>
              <a:rPr lang="en-US" sz="1100">
                <a:latin typeface="Arial"/>
                <a:ea typeface="+mn-lt"/>
                <a:cs typeface="+mn-lt"/>
              </a:rPr>
              <a:t>BMSW 4004 </a:t>
            </a:r>
          </a:p>
          <a:p>
            <a:r>
              <a:rPr lang="en-US" sz="1100">
                <a:latin typeface="Arial"/>
                <a:ea typeface="+mn-lt"/>
                <a:cs typeface="+mn-lt"/>
              </a:rPr>
              <a:t>Lecturer: Chijioke Uba</a:t>
            </a: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ea typeface="+mn-lt"/>
                <a:cs typeface="+mn-lt"/>
              </a:rPr>
              <a:t>Student: Mihaela Catana</a:t>
            </a:r>
          </a:p>
        </p:txBody>
      </p:sp>
    </p:spTree>
    <p:extLst>
      <p:ext uri="{BB962C8B-B14F-4D97-AF65-F5344CB8AC3E}">
        <p14:creationId xmlns:p14="http://schemas.microsoft.com/office/powerpoint/2010/main" val="11944402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45F55-0C9E-F2E2-A74C-B59A77D36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"/>
                <a:ea typeface="+mj-lt"/>
                <a:cs typeface="+mj-lt"/>
              </a:rPr>
              <a:t>table of contents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579252-818E-CEA9-4F1E-D26343C1D3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/>
              <a:buChar char="q"/>
            </a:pPr>
            <a:r>
              <a:rPr lang="en-US">
                <a:latin typeface="Arial"/>
                <a:ea typeface="+mn-lt"/>
                <a:cs typeface="+mn-lt"/>
              </a:rPr>
              <a:t>The nature and impact of Staff Shortage on Proper Care and its employees.</a:t>
            </a:r>
          </a:p>
          <a:p>
            <a:pPr>
              <a:buFont typeface="Wingdings"/>
              <a:buChar char="q"/>
            </a:pPr>
            <a:r>
              <a:rPr lang="en-US">
                <a:latin typeface="Arial"/>
                <a:cs typeface="Arial"/>
              </a:rPr>
              <a:t>Understanding the causes of Staff Shortage</a:t>
            </a:r>
          </a:p>
          <a:p>
            <a:pPr>
              <a:buFont typeface="Wingdings"/>
              <a:buChar char="q"/>
            </a:pPr>
            <a:r>
              <a:rPr lang="en-US">
                <a:latin typeface="Arial"/>
                <a:cs typeface="Arial"/>
              </a:rPr>
              <a:t>A PESTLE analysis of the macro-environmental factors contributing to Staff Shortage</a:t>
            </a:r>
          </a:p>
          <a:p>
            <a:pPr>
              <a:buFont typeface="Wingdings"/>
              <a:buChar char="q"/>
            </a:pPr>
            <a:r>
              <a:rPr lang="en-US">
                <a:latin typeface="Arial"/>
                <a:cs typeface="Arial"/>
              </a:rPr>
              <a:t>Cause and effect analysis of Staff Shortage</a:t>
            </a:r>
          </a:p>
        </p:txBody>
      </p:sp>
    </p:spTree>
    <p:extLst>
      <p:ext uri="{BB962C8B-B14F-4D97-AF65-F5344CB8AC3E}">
        <p14:creationId xmlns:p14="http://schemas.microsoft.com/office/powerpoint/2010/main" val="4418163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1B12049-CD6D-EED9-5607-63A405DC5E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638" r="7044" b="1"/>
          <a:stretch/>
        </p:blipFill>
        <p:spPr>
          <a:xfrm>
            <a:off x="4650909" y="10"/>
            <a:ext cx="7541090" cy="6857989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177D8-39D4-2D07-F351-1B2BF8E92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728044"/>
          </a:xfrm>
          <a:noFill/>
          <a:ln>
            <a:solidFill>
              <a:schemeClr val="bg1"/>
            </a:solidFill>
          </a:ln>
        </p:spPr>
        <p:txBody>
          <a:bodyPr vert="horz" wrap="square" lIns="274320" tIns="182880" rIns="274320" bIns="182880" rtlCol="0" anchorCtr="1">
            <a:normAutofit/>
          </a:bodyPr>
          <a:lstStyle/>
          <a:p>
            <a:r>
              <a:rPr lang="en-US">
                <a:solidFill>
                  <a:schemeClr val="bg1"/>
                </a:solidFill>
                <a:latin typeface="Arial"/>
                <a:cs typeface="Arial"/>
              </a:rPr>
              <a:t>Define what is a problem</a:t>
            </a: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82BCB87A-8C9F-85C5-03F4-213039B6D1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3260654"/>
            <a:ext cx="3363974" cy="341562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US">
                <a:latin typeface="Arial"/>
                <a:ea typeface="+mn-lt"/>
                <a:cs typeface="+mn-lt"/>
              </a:rPr>
              <a:t>A matter or situation regarded as unwelcome or harmful and needing to be dealt with and overcome.</a:t>
            </a:r>
            <a:endParaRPr lang="en-US">
              <a:latin typeface="Arial"/>
              <a:cs typeface="Arial"/>
            </a:endParaRPr>
          </a:p>
          <a:p>
            <a:pPr algn="ctr">
              <a:buNone/>
            </a:pPr>
            <a:r>
              <a:rPr lang="en-US" i="1">
                <a:latin typeface="Arial"/>
                <a:ea typeface="+mn-lt"/>
                <a:cs typeface="+mn-lt"/>
              </a:rPr>
              <a:t>  (Oxford dictionaries, 2020)</a:t>
            </a:r>
            <a:endParaRPr lang="en-US">
              <a:latin typeface="Arial"/>
              <a:cs typeface="Arial"/>
            </a:endParaRPr>
          </a:p>
          <a:p>
            <a:pPr marL="0" indent="0" algn="ctr">
              <a:buNone/>
            </a:pP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38430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2AEFFFF2-9EB4-4B6C-B9F8-2BA3EF89A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07017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0172" y="0"/>
            <a:ext cx="912182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23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05BD08-A263-76C1-3608-17232E708C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0873" y="1586484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>
              <a:spcBef>
                <a:spcPts val="1000"/>
              </a:spcBef>
            </a:pPr>
            <a:r>
              <a:rPr lang="en-US" sz="2100">
                <a:solidFill>
                  <a:srgbClr val="FFFFFF"/>
                </a:solidFill>
                <a:latin typeface="Arial"/>
                <a:cs typeface="Arial"/>
              </a:rPr>
              <a:t>The nature and impact of Staff Shortage on Proper Care and its employees</a:t>
            </a:r>
            <a:endParaRPr lang="en-US" sz="2100">
              <a:solidFill>
                <a:srgbClr val="FFFFFF"/>
              </a:solidFill>
              <a:ea typeface="+mj-lt"/>
              <a:cs typeface="+mj-lt"/>
            </a:endParaRPr>
          </a:p>
          <a:p>
            <a:endParaRPr lang="en-US" sz="21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E45937-2BE3-2545-54BF-565469B84D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1695" y="1402080"/>
            <a:ext cx="5320696" cy="4053840"/>
          </a:xfrm>
        </p:spPr>
        <p:txBody>
          <a:bodyPr anchor="ctr">
            <a:normAutofit fontScale="85000" lnSpcReduction="10000"/>
          </a:bodyPr>
          <a:lstStyle/>
          <a:p>
            <a:pPr>
              <a:buFont typeface="Wingdings" panose="020B0604020202020204" pitchFamily="34" charset="0"/>
              <a:buChar char="§"/>
            </a:pPr>
            <a:r>
              <a:rPr lang="en-US" b="1">
                <a:latin typeface="Arial"/>
                <a:cs typeface="Arial"/>
              </a:rPr>
              <a:t>Nature of Staff Shortage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>
                <a:latin typeface="Arial"/>
                <a:cs typeface="Arial"/>
              </a:rPr>
              <a:t>Staff shortage is UK wide problem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>
                <a:latin typeface="Arial"/>
                <a:cs typeface="Arial"/>
              </a:rPr>
              <a:t>Affecting the NHS and Care Homes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>
                <a:latin typeface="Arial"/>
                <a:cs typeface="Arial"/>
              </a:rPr>
              <a:t>Leading to reduced quality of healthcare delivery/services</a:t>
            </a:r>
          </a:p>
          <a:p>
            <a:pPr>
              <a:buFont typeface="Wingdings" panose="020B0604020202020204" pitchFamily="34" charset="0"/>
              <a:buChar char="Ø"/>
            </a:pPr>
            <a:endParaRPr lang="en-US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§"/>
            </a:pPr>
            <a:r>
              <a:rPr lang="en-US" b="1">
                <a:latin typeface="Arial"/>
                <a:cs typeface="Arial"/>
              </a:rPr>
              <a:t>Impact of Staff Shortage on employees and Proper Care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>
                <a:latin typeface="Arial"/>
                <a:cs typeface="Arial"/>
              </a:rPr>
              <a:t>Waiting list are increasing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>
                <a:latin typeface="Arial"/>
                <a:cs typeface="Arial"/>
              </a:rPr>
              <a:t>Deterioration in care quality, potentially undermining in future sustainability of service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>
                <a:latin typeface="Arial"/>
                <a:cs typeface="Arial"/>
              </a:rPr>
              <a:t>Affecting the mental health of staff, increasing stress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>
                <a:latin typeface="Arial"/>
                <a:cs typeface="Arial"/>
              </a:rPr>
              <a:t>Leading to less people waiting to join care homes as nurses of </a:t>
            </a:r>
            <a:r>
              <a:rPr lang="en-US" err="1">
                <a:latin typeface="Arial"/>
                <a:cs typeface="Arial"/>
              </a:rPr>
              <a:t>carers</a:t>
            </a:r>
            <a:endParaRPr lang="en-US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428212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4586A7-F439-11E0-3E30-CB9571DEA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pPr>
              <a:spcBef>
                <a:spcPts val="1000"/>
              </a:spcBef>
            </a:pPr>
            <a:r>
              <a:rPr lang="en-US">
                <a:latin typeface="Arial"/>
                <a:cs typeface="Arial"/>
              </a:rPr>
              <a:t>Understanding the causes of Staff Shortage</a:t>
            </a:r>
            <a:endParaRPr lang="en-US">
              <a:ea typeface="+mj-lt"/>
              <a:cs typeface="+mj-lt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A6910-9EDF-399E-7105-82B37EF36C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404040"/>
                </a:solidFill>
                <a:latin typeface="Arial"/>
                <a:cs typeface="Arial"/>
              </a:rPr>
              <a:t>To  understand the causes of staff shortage at proper, a PESTLE analysis and Fishbone diagram have been used</a:t>
            </a:r>
          </a:p>
          <a:p>
            <a:endParaRPr lang="en-US">
              <a:solidFill>
                <a:srgbClr val="404040"/>
              </a:solidFill>
              <a:latin typeface="Arial"/>
              <a:cs typeface="Arial"/>
            </a:endParaRPr>
          </a:p>
          <a:p>
            <a:r>
              <a:rPr lang="en-US">
                <a:solidFill>
                  <a:srgbClr val="404040"/>
                </a:solidFill>
                <a:latin typeface="Arial"/>
                <a:cs typeface="Arial"/>
              </a:rPr>
              <a:t>To solve a problem, the main causes must be identified and addressed (Adair,2007)</a:t>
            </a:r>
          </a:p>
        </p:txBody>
      </p:sp>
    </p:spTree>
    <p:extLst>
      <p:ext uri="{BB962C8B-B14F-4D97-AF65-F5344CB8AC3E}">
        <p14:creationId xmlns:p14="http://schemas.microsoft.com/office/powerpoint/2010/main" val="39426198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E50FF-DA2F-E000-2C09-F0B6AD62E6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021" y="836162"/>
            <a:ext cx="5894832" cy="1188720"/>
          </a:xfrm>
          <a:prstGeom prst="ellipse">
            <a:avLst/>
          </a:prstGeom>
        </p:spPr>
        <p:txBody>
          <a:bodyPr vert="horz" lIns="182880" tIns="182880" rIns="182880" bIns="182880" rtlCol="0" anchor="ctr">
            <a:noAutofit/>
          </a:bodyPr>
          <a:lstStyle/>
          <a:p>
            <a:pPr>
              <a:spcBef>
                <a:spcPts val="1000"/>
              </a:spcBef>
            </a:pPr>
            <a:endParaRPr lang="en-US" sz="1400">
              <a:latin typeface="Arial"/>
              <a:cs typeface="Arial"/>
            </a:endParaRPr>
          </a:p>
          <a:p>
            <a:r>
              <a:rPr lang="en-US" sz="1400">
                <a:latin typeface="Arial"/>
                <a:cs typeface="Arial"/>
              </a:rPr>
              <a:t>A PESTLE analysis of the macro-environmental factors contributing to Staff Shortage</a:t>
            </a:r>
            <a:endParaRPr lang="en-US" sz="1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509E3-DD0B-0FB5-77D1-F4C365B1DD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243" y="2638044"/>
            <a:ext cx="5963317" cy="326320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>
                <a:latin typeface="Arial"/>
                <a:cs typeface="Arial"/>
              </a:rPr>
              <a:t>The PESTLE analysis identified the following man factors of staff shortage</a:t>
            </a:r>
          </a:p>
          <a:p>
            <a:pPr marL="0" indent="0">
              <a:buNone/>
            </a:pPr>
            <a:endParaRPr lang="en-US">
              <a:latin typeface="Arial"/>
              <a:cs typeface="Arial"/>
            </a:endParaRPr>
          </a:p>
          <a:p>
            <a:pPr marL="342900" indent="-342900">
              <a:buAutoNum type="arabicPeriod"/>
            </a:pPr>
            <a:r>
              <a:rPr lang="en-US">
                <a:latin typeface="Arial"/>
                <a:cs typeface="Arial"/>
              </a:rPr>
              <a:t>Social: Career attitudes that do not </a:t>
            </a:r>
            <a:r>
              <a:rPr lang="en-US" err="1">
                <a:latin typeface="Arial"/>
                <a:cs typeface="Arial"/>
              </a:rPr>
              <a:t>favour</a:t>
            </a:r>
            <a:r>
              <a:rPr lang="en-US">
                <a:latin typeface="Arial"/>
                <a:cs typeface="Arial"/>
              </a:rPr>
              <a:t> training to join the nursing profession</a:t>
            </a:r>
          </a:p>
          <a:p>
            <a:pPr marL="342900" indent="-342900">
              <a:buAutoNum type="arabicPeriod"/>
            </a:pPr>
            <a:r>
              <a:rPr lang="en-US">
                <a:latin typeface="Arial"/>
                <a:cs typeface="Arial"/>
              </a:rPr>
              <a:t>Economic: Low salary causes nurses stress and leading them to look for alternative job opportunities</a:t>
            </a:r>
          </a:p>
          <a:p>
            <a:pPr marL="342900" indent="-342900">
              <a:buAutoNum type="arabicPeriod"/>
            </a:pPr>
            <a:r>
              <a:rPr lang="en-US">
                <a:latin typeface="Arial"/>
                <a:cs typeface="Arial"/>
              </a:rPr>
              <a:t>Political: Reduced governmental funding for training the nurses means less people are joining the profession</a:t>
            </a:r>
          </a:p>
          <a:p>
            <a:pPr marL="342900" indent="-342900">
              <a:buAutoNum type="arabicPeriod"/>
            </a:pPr>
            <a:endParaRPr lang="en-US" i="1"/>
          </a:p>
          <a:p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879398A9-0D0D-4901-BDDF-B3D93CECA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6706" y="964692"/>
            <a:ext cx="3986784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011FEC3B-E514-4E21-B2CB-7903A7356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1298" y="1128683"/>
            <a:ext cx="3657600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73B71A55-0B99-96DC-3DCB-DBC8B0A6B4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5890" y="2496854"/>
            <a:ext cx="3328416" cy="1872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38982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E1B117-E97F-E4AB-5565-F907367F4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5496" y="978776"/>
            <a:ext cx="5925310" cy="1174991"/>
          </a:xfrm>
        </p:spPr>
        <p:txBody>
          <a:bodyPr>
            <a:normAutofit/>
          </a:bodyPr>
          <a:lstStyle/>
          <a:p>
            <a:r>
              <a:rPr lang="en-US" sz="2400">
                <a:latin typeface="Arial"/>
                <a:cs typeface="Arial"/>
              </a:rPr>
              <a:t>Cause and effect analysis of Staff Shortage</a:t>
            </a:r>
          </a:p>
        </p:txBody>
      </p:sp>
      <p:pic>
        <p:nvPicPr>
          <p:cNvPr id="5" name="Picture 4" descr="A picture of an electromagnetic radiation">
            <a:extLst>
              <a:ext uri="{FF2B5EF4-FFF2-40B4-BE49-F238E27FC236}">
                <a16:creationId xmlns:a16="http://schemas.microsoft.com/office/drawing/2014/main" id="{F4FD755F-D6BB-3E51-BE84-991E05ECD3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041" r="27495" b="-4"/>
          <a:stretch/>
        </p:blipFill>
        <p:spPr>
          <a:xfrm>
            <a:off x="20" y="10"/>
            <a:ext cx="4657325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2213E0-D6FE-51DF-F948-1391CA4A10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5496" y="2640692"/>
            <a:ext cx="5925310" cy="325525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Arial"/>
                <a:ea typeface="+mn-lt"/>
                <a:cs typeface="+mn-lt"/>
              </a:rPr>
              <a:t>Fishbone diagram was also applied to identify other causes not cover in PESTEL.</a:t>
            </a:r>
          </a:p>
          <a:p>
            <a:endParaRPr lang="en-US">
              <a:latin typeface="Arial"/>
              <a:ea typeface="+mn-lt"/>
              <a:cs typeface="+mn-lt"/>
            </a:endParaRPr>
          </a:p>
          <a:p>
            <a:r>
              <a:rPr lang="en-US">
                <a:latin typeface="Arial"/>
                <a:ea typeface="+mn-lt"/>
                <a:cs typeface="+mn-lt"/>
              </a:rPr>
              <a:t>Fishbone diagram (also called Ishikawa diagrams or cause-and-effect diagrams) is a graphical technique to show the several causes of a specific event or phenomenon, a common tool used for a cause and effect analysis to identify a complex interplay of causes for a specific problem or event (Kaoru,1997).</a:t>
            </a:r>
            <a:endParaRPr lang="en-US">
              <a:latin typeface="Arial"/>
              <a:cs typeface="Arial"/>
            </a:endParaRPr>
          </a:p>
          <a:p>
            <a:endParaRPr lang="en-US"/>
          </a:p>
          <a:p>
            <a:pPr marL="0" indent="0">
              <a:buNone/>
            </a:pPr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57867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84FCD5C-7443-4EBD-B37B-EAB86BF09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920" y="804334"/>
            <a:ext cx="10550161" cy="5102266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10E9B40-C467-4CDE-8CC1-38533731D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968883"/>
            <a:ext cx="10222992" cy="477316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D0F36684-E82E-C96F-CE80-32A3721F52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22" r="1" b="1"/>
          <a:stretch/>
        </p:blipFill>
        <p:spPr>
          <a:xfrm>
            <a:off x="1120876" y="1089631"/>
            <a:ext cx="9821294" cy="453167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E2A8E05-E991-7137-3E10-D7D65B9A08FA}"/>
              </a:ext>
            </a:extLst>
          </p:cNvPr>
          <p:cNvSpPr txBox="1"/>
          <p:nvPr/>
        </p:nvSpPr>
        <p:spPr>
          <a:xfrm>
            <a:off x="4724400" y="3200399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Click to add text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6296BB-85CC-180D-A2EF-6F2386874C00}"/>
              </a:ext>
            </a:extLst>
          </p:cNvPr>
          <p:cNvSpPr txBox="1"/>
          <p:nvPr/>
        </p:nvSpPr>
        <p:spPr>
          <a:xfrm>
            <a:off x="4081463" y="128587"/>
            <a:ext cx="3671886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>
                <a:latin typeface="Arial"/>
                <a:cs typeface="Arial"/>
              </a:rPr>
              <a:t>Fishbone diagram</a:t>
            </a:r>
          </a:p>
        </p:txBody>
      </p:sp>
    </p:spTree>
    <p:extLst>
      <p:ext uri="{BB962C8B-B14F-4D97-AF65-F5344CB8AC3E}">
        <p14:creationId xmlns:p14="http://schemas.microsoft.com/office/powerpoint/2010/main" val="17847223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99AF5-6A51-F22E-FF9F-220DD6EE1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0459" y="202692"/>
            <a:ext cx="7729728" cy="1188720"/>
          </a:xfrm>
        </p:spPr>
        <p:txBody>
          <a:bodyPr>
            <a:normAutofit fontScale="90000"/>
          </a:bodyPr>
          <a:lstStyle/>
          <a:p>
            <a:r>
              <a:rPr lang="en-US">
                <a:latin typeface="Arial"/>
                <a:cs typeface="Arial"/>
              </a:rPr>
              <a:t>Possible solutions to solve the problem of staff  shortage of proper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21F5D-C049-402B-09D1-95D8FC94CC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705" y="1242998"/>
            <a:ext cx="9957112" cy="5610721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Main causes identified from PASTLE and Fishbone</a:t>
            </a:r>
          </a:p>
          <a:p>
            <a:pPr marL="285750" indent="-285750"/>
            <a:r>
              <a:rPr lang="en-US">
                <a:latin typeface="Arial"/>
                <a:cs typeface="Arial"/>
              </a:rPr>
              <a:t>1. Low salaries</a:t>
            </a:r>
          </a:p>
          <a:p>
            <a:pPr marL="285750" indent="-285750"/>
            <a:r>
              <a:rPr lang="en-US">
                <a:latin typeface="Arial"/>
                <a:cs typeface="Arial"/>
              </a:rPr>
              <a:t>2. Career attitudes that do not </a:t>
            </a:r>
            <a:r>
              <a:rPr lang="en-US" err="1">
                <a:latin typeface="Arial"/>
                <a:cs typeface="Arial"/>
              </a:rPr>
              <a:t>favour</a:t>
            </a:r>
            <a:r>
              <a:rPr lang="en-US">
                <a:latin typeface="Arial"/>
                <a:cs typeface="Arial"/>
              </a:rPr>
              <a:t> training to join the nursing profession</a:t>
            </a:r>
            <a:endParaRPr lang="en-US">
              <a:latin typeface="Arial"/>
              <a:ea typeface="+mn-lt"/>
              <a:cs typeface="+mn-lt"/>
            </a:endParaRPr>
          </a:p>
          <a:p>
            <a:pPr marL="285750" indent="-285750"/>
            <a:r>
              <a:rPr lang="en-US">
                <a:latin typeface="Arial"/>
                <a:cs typeface="Arial"/>
              </a:rPr>
              <a:t>3.Reduced governmental funding for training the nurses </a:t>
            </a:r>
          </a:p>
          <a:p>
            <a:pPr marL="342900" indent="-342900">
              <a:buAutoNum type="arabicPeriod"/>
            </a:pPr>
            <a:endParaRPr lang="en-US">
              <a:latin typeface="Arial"/>
              <a:cs typeface="Arial"/>
            </a:endParaRPr>
          </a:p>
          <a:p>
            <a:pPr marL="342900" indent="-342900"/>
            <a:r>
              <a:rPr lang="en-US">
                <a:latin typeface="Arial"/>
                <a:cs typeface="Arial"/>
              </a:rPr>
              <a:t>Solutions that address main causes identified</a:t>
            </a:r>
          </a:p>
          <a:p>
            <a:pPr marL="342900" indent="-342900"/>
            <a:r>
              <a:rPr lang="en-US">
                <a:latin typeface="Arial"/>
                <a:cs typeface="Arial"/>
              </a:rPr>
              <a:t>1. Increased salaries</a:t>
            </a:r>
          </a:p>
          <a:p>
            <a:pPr marL="342900" indent="-342900"/>
            <a:r>
              <a:rPr lang="en-US">
                <a:latin typeface="Arial"/>
                <a:cs typeface="Arial"/>
              </a:rPr>
              <a:t>2.</a:t>
            </a:r>
            <a:r>
              <a:rPr lang="en-US">
                <a:latin typeface="Arial"/>
                <a:ea typeface="+mn-lt"/>
                <a:cs typeface="+mn-lt"/>
              </a:rPr>
              <a:t> Positive attitude toward the nursing profession </a:t>
            </a:r>
            <a:endParaRPr lang="en-US">
              <a:latin typeface="Arial"/>
              <a:cs typeface="Arial"/>
            </a:endParaRPr>
          </a:p>
          <a:p>
            <a:pPr marL="342900" indent="-342900"/>
            <a:r>
              <a:rPr lang="en-US">
                <a:latin typeface="Arial"/>
                <a:cs typeface="Arial"/>
              </a:rPr>
              <a:t>3.</a:t>
            </a:r>
            <a:r>
              <a:rPr lang="en-US">
                <a:latin typeface="Arial"/>
                <a:ea typeface="+mn-lt"/>
                <a:cs typeface="Arial"/>
              </a:rPr>
              <a:t> Financial support</a:t>
            </a:r>
            <a:r>
              <a:rPr lang="en-US">
                <a:latin typeface="Arial"/>
                <a:ea typeface="+mn-lt"/>
                <a:cs typeface="+mn-lt"/>
              </a:rPr>
              <a:t> for medical students</a:t>
            </a:r>
            <a:endParaRPr lang="en-US">
              <a:latin typeface="Arial"/>
              <a:cs typeface="Arial"/>
            </a:endParaRPr>
          </a:p>
          <a:p>
            <a:pPr marL="342900" indent="-34290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8703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7251E-B7A9-2220-D7E8-CA60CD61DA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"/>
                <a:cs typeface="Arial"/>
              </a:rPr>
              <a:t>Evaluation of the solution the most appropriate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C97F22-314D-63D2-69BC-25F9E165DAE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231136" y="2638044"/>
          <a:ext cx="7729728" cy="3101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387750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91E0C0-DFD1-91A4-9EDD-EDE7B82FF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>
                <a:solidFill>
                  <a:schemeClr val="bg1"/>
                </a:solidFill>
                <a:latin typeface="Arial"/>
                <a:cs typeface="Arial"/>
              </a:rPr>
              <a:t>Increased salaries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3CB7C525-157D-2480-E1A0-A225A0FD35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5269062"/>
              </p:ext>
            </p:extLst>
          </p:nvPr>
        </p:nvGraphicFramePr>
        <p:xfrm>
          <a:off x="5619750" y="1489657"/>
          <a:ext cx="5607051" cy="38786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29643">
                  <a:extLst>
                    <a:ext uri="{9D8B030D-6E8A-4147-A177-3AD203B41FA5}">
                      <a16:colId xmlns:a16="http://schemas.microsoft.com/office/drawing/2014/main" val="2827200267"/>
                    </a:ext>
                  </a:extLst>
                </a:gridCol>
                <a:gridCol w="1669817">
                  <a:extLst>
                    <a:ext uri="{9D8B030D-6E8A-4147-A177-3AD203B41FA5}">
                      <a16:colId xmlns:a16="http://schemas.microsoft.com/office/drawing/2014/main" val="2216189297"/>
                    </a:ext>
                  </a:extLst>
                </a:gridCol>
                <a:gridCol w="2007591">
                  <a:extLst>
                    <a:ext uri="{9D8B030D-6E8A-4147-A177-3AD203B41FA5}">
                      <a16:colId xmlns:a16="http://schemas.microsoft.com/office/drawing/2014/main" val="1735731199"/>
                    </a:ext>
                  </a:extLst>
                </a:gridCol>
              </a:tblGrid>
              <a:tr h="274377">
                <a:tc>
                  <a:txBody>
                    <a:bodyPr/>
                    <a:lstStyle/>
                    <a:p>
                      <a:r>
                        <a:rPr lang="en-US" sz="1200">
                          <a:latin typeface="Arial"/>
                        </a:rPr>
                        <a:t>Plus</a:t>
                      </a:r>
                    </a:p>
                  </a:txBody>
                  <a:tcPr marL="62358" marR="62358" marT="31179" marB="31179"/>
                </a:tc>
                <a:tc>
                  <a:txBody>
                    <a:bodyPr/>
                    <a:lstStyle/>
                    <a:p>
                      <a:r>
                        <a:rPr lang="en-US" sz="1200">
                          <a:latin typeface="Arial"/>
                        </a:rPr>
                        <a:t>Minus</a:t>
                      </a:r>
                    </a:p>
                  </a:txBody>
                  <a:tcPr marL="62358" marR="62358" marT="31179" marB="31179"/>
                </a:tc>
                <a:tc>
                  <a:txBody>
                    <a:bodyPr/>
                    <a:lstStyle/>
                    <a:p>
                      <a:r>
                        <a:rPr lang="en-US" sz="1200">
                          <a:latin typeface="Arial"/>
                        </a:rPr>
                        <a:t>Implications</a:t>
                      </a:r>
                    </a:p>
                  </a:txBody>
                  <a:tcPr marL="62358" marR="62358" marT="31179" marB="31179"/>
                </a:tc>
                <a:extLst>
                  <a:ext uri="{0D108BD9-81ED-4DB2-BD59-A6C34878D82A}">
                    <a16:rowId xmlns:a16="http://schemas.microsoft.com/office/drawing/2014/main" val="678654011"/>
                  </a:ext>
                </a:extLst>
              </a:tr>
              <a:tr h="83560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>
                          <a:latin typeface="Arial"/>
                        </a:rPr>
                        <a:t>Motivating the new generation to cover the gap of aged workforce (+8)</a:t>
                      </a:r>
                    </a:p>
                  </a:txBody>
                  <a:tcPr marL="62358" marR="62358" marT="31179" marB="31179"/>
                </a:tc>
                <a:tc>
                  <a:txBody>
                    <a:bodyPr/>
                    <a:lstStyle/>
                    <a:p>
                      <a:r>
                        <a:rPr lang="en-US" sz="1200">
                          <a:latin typeface="Arial"/>
                        </a:rPr>
                        <a:t>Increased NHS operation costs (-9)</a:t>
                      </a:r>
                    </a:p>
                  </a:txBody>
                  <a:tcPr marL="62358" marR="62358" marT="31179" marB="31179"/>
                </a:tc>
                <a:tc>
                  <a:txBody>
                    <a:bodyPr/>
                    <a:lstStyle/>
                    <a:p>
                      <a:r>
                        <a:rPr lang="en-US" sz="1200">
                          <a:latin typeface="Arial"/>
                        </a:rPr>
                        <a:t>Potential charges for services (-6)</a:t>
                      </a:r>
                    </a:p>
                  </a:txBody>
                  <a:tcPr marL="62358" marR="62358" marT="31179" marB="31179"/>
                </a:tc>
                <a:extLst>
                  <a:ext uri="{0D108BD9-81ED-4DB2-BD59-A6C34878D82A}">
                    <a16:rowId xmlns:a16="http://schemas.microsoft.com/office/drawing/2014/main" val="2015374088"/>
                  </a:ext>
                </a:extLst>
              </a:tr>
              <a:tr h="648527">
                <a:tc>
                  <a:txBody>
                    <a:bodyPr/>
                    <a:lstStyle/>
                    <a:p>
                      <a:r>
                        <a:rPr lang="en-US" sz="1200">
                          <a:latin typeface="Arial"/>
                        </a:rPr>
                        <a:t>Staff do not explore (+7) alternative jobs for better pay</a:t>
                      </a:r>
                    </a:p>
                  </a:txBody>
                  <a:tcPr marL="62358" marR="62358" marT="31179" marB="31179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>
                          <a:latin typeface="Arial"/>
                        </a:rPr>
                        <a:t>Additional headcount required to cover the shifts (-7)</a:t>
                      </a:r>
                      <a:endParaRPr lang="en-US" sz="1200">
                        <a:latin typeface="Arial"/>
                      </a:endParaRPr>
                    </a:p>
                  </a:txBody>
                  <a:tcPr marL="62358" marR="62358" marT="31179" marB="31179"/>
                </a:tc>
                <a:tc>
                  <a:txBody>
                    <a:bodyPr/>
                    <a:lstStyle/>
                    <a:p>
                      <a:r>
                        <a:rPr lang="en-US" sz="1200">
                          <a:latin typeface="Arial"/>
                        </a:rPr>
                        <a:t>Long term pandemic impact (-8)</a:t>
                      </a:r>
                    </a:p>
                  </a:txBody>
                  <a:tcPr marL="62358" marR="62358" marT="31179" marB="31179"/>
                </a:tc>
                <a:extLst>
                  <a:ext uri="{0D108BD9-81ED-4DB2-BD59-A6C34878D82A}">
                    <a16:rowId xmlns:a16="http://schemas.microsoft.com/office/drawing/2014/main" val="3516817464"/>
                  </a:ext>
                </a:extLst>
              </a:tr>
              <a:tr h="6485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>
                          <a:latin typeface="Arial"/>
                        </a:rPr>
                        <a:t>Decreases worker turnover (+8)</a:t>
                      </a:r>
                    </a:p>
                  </a:txBody>
                  <a:tcPr marL="62358" marR="62358" marT="31179" marB="31179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>
                          <a:latin typeface="Arial"/>
                        </a:rPr>
                        <a:t>Early retirement (-7)</a:t>
                      </a:r>
                      <a:endParaRPr lang="en-US" sz="1200">
                        <a:latin typeface="Arial"/>
                      </a:endParaRPr>
                    </a:p>
                  </a:txBody>
                  <a:tcPr marL="62358" marR="62358" marT="31179" marB="31179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>
                          <a:latin typeface="Arial"/>
                        </a:rPr>
                        <a:t>Function within a fully funded system that has a 3-year default cycle (-8)</a:t>
                      </a:r>
                      <a:endParaRPr lang="en-US" sz="1200">
                        <a:latin typeface="Arial"/>
                      </a:endParaRPr>
                    </a:p>
                  </a:txBody>
                  <a:tcPr marL="62358" marR="62358" marT="31179" marB="31179"/>
                </a:tc>
                <a:extLst>
                  <a:ext uri="{0D108BD9-81ED-4DB2-BD59-A6C34878D82A}">
                    <a16:rowId xmlns:a16="http://schemas.microsoft.com/office/drawing/2014/main" val="2754516930"/>
                  </a:ext>
                </a:extLst>
              </a:tr>
              <a:tr h="461452">
                <a:tc>
                  <a:txBody>
                    <a:bodyPr/>
                    <a:lstStyle/>
                    <a:p>
                      <a:r>
                        <a:rPr lang="en-US" sz="1200">
                          <a:latin typeface="Arial"/>
                        </a:rPr>
                        <a:t>Reduced weekly hours (+6)</a:t>
                      </a:r>
                    </a:p>
                  </a:txBody>
                  <a:tcPr marL="62358" marR="62358" marT="31179" marB="31179"/>
                </a:tc>
                <a:tc>
                  <a:txBody>
                    <a:bodyPr/>
                    <a:lstStyle/>
                    <a:p>
                      <a:endParaRPr lang="en-US" sz="1200">
                        <a:latin typeface="Arial"/>
                      </a:endParaRPr>
                    </a:p>
                  </a:txBody>
                  <a:tcPr marL="62358" marR="62358" marT="31179" marB="31179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>
                          <a:latin typeface="Arial"/>
                        </a:rPr>
                        <a:t>NHS workforce policy and planning (-5)</a:t>
                      </a:r>
                      <a:endParaRPr lang="en-US" sz="1200">
                        <a:latin typeface="Arial"/>
                      </a:endParaRPr>
                    </a:p>
                  </a:txBody>
                  <a:tcPr marL="62358" marR="62358" marT="31179" marB="31179"/>
                </a:tc>
                <a:extLst>
                  <a:ext uri="{0D108BD9-81ED-4DB2-BD59-A6C34878D82A}">
                    <a16:rowId xmlns:a16="http://schemas.microsoft.com/office/drawing/2014/main" val="4240479448"/>
                  </a:ext>
                </a:extLst>
              </a:tr>
              <a:tr h="46145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>
                          <a:latin typeface="Arial"/>
                        </a:rPr>
                        <a:t>More potential earnings growth (+9)</a:t>
                      </a:r>
                      <a:endParaRPr lang="en-US" sz="1200">
                        <a:latin typeface="Arial"/>
                      </a:endParaRPr>
                    </a:p>
                  </a:txBody>
                  <a:tcPr marL="62358" marR="62358" marT="31179" marB="31179"/>
                </a:tc>
                <a:tc>
                  <a:txBody>
                    <a:bodyPr/>
                    <a:lstStyle/>
                    <a:p>
                      <a:endParaRPr lang="en-US" sz="1200">
                        <a:latin typeface="Arial"/>
                      </a:endParaRPr>
                    </a:p>
                  </a:txBody>
                  <a:tcPr marL="62358" marR="62358" marT="31179" marB="31179"/>
                </a:tc>
                <a:tc>
                  <a:txBody>
                    <a:bodyPr/>
                    <a:lstStyle/>
                    <a:p>
                      <a:endParaRPr lang="en-US" sz="1200">
                        <a:latin typeface="Arial"/>
                      </a:endParaRPr>
                    </a:p>
                  </a:txBody>
                  <a:tcPr marL="62358" marR="62358" marT="31179" marB="31179"/>
                </a:tc>
                <a:extLst>
                  <a:ext uri="{0D108BD9-81ED-4DB2-BD59-A6C34878D82A}">
                    <a16:rowId xmlns:a16="http://schemas.microsoft.com/office/drawing/2014/main" val="4248560005"/>
                  </a:ext>
                </a:extLst>
              </a:tr>
              <a:tr h="274377">
                <a:tc>
                  <a:txBody>
                    <a:bodyPr/>
                    <a:lstStyle/>
                    <a:p>
                      <a:r>
                        <a:rPr lang="en-US" sz="1200">
                          <a:latin typeface="Arial"/>
                        </a:rPr>
                        <a:t>Total = 38</a:t>
                      </a:r>
                    </a:p>
                  </a:txBody>
                  <a:tcPr marL="62358" marR="62358" marT="31179" marB="31179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>
                          <a:latin typeface="Arial"/>
                        </a:rPr>
                        <a:t>Total = -23</a:t>
                      </a:r>
                      <a:endParaRPr lang="en-US" sz="1200">
                        <a:latin typeface="Arial"/>
                      </a:endParaRPr>
                    </a:p>
                  </a:txBody>
                  <a:tcPr marL="62358" marR="62358" marT="31179" marB="31179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>
                          <a:latin typeface="Arial"/>
                        </a:rPr>
                        <a:t>Total = -27</a:t>
                      </a:r>
                      <a:endParaRPr lang="en-US" sz="1200">
                        <a:latin typeface="Arial"/>
                      </a:endParaRPr>
                    </a:p>
                  </a:txBody>
                  <a:tcPr marL="62358" marR="62358" marT="31179" marB="31179"/>
                </a:tc>
                <a:extLst>
                  <a:ext uri="{0D108BD9-81ED-4DB2-BD59-A6C34878D82A}">
                    <a16:rowId xmlns:a16="http://schemas.microsoft.com/office/drawing/2014/main" val="2843779671"/>
                  </a:ext>
                </a:extLst>
              </a:tr>
              <a:tr h="274377">
                <a:tc gridSpan="3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200">
                          <a:latin typeface="Arial"/>
                        </a:rPr>
                        <a:t>Total = -12</a:t>
                      </a:r>
                      <a:endParaRPr lang="en-US" sz="1200"/>
                    </a:p>
                  </a:txBody>
                  <a:tcPr marL="62358" marR="62358" marT="31179" marB="31179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0654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97112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BA15E4-344E-DF1E-7902-B409E54C8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 sz="2000">
                <a:solidFill>
                  <a:schemeClr val="bg1"/>
                </a:solidFill>
                <a:latin typeface="Arial"/>
                <a:cs typeface="Arial"/>
              </a:rPr>
              <a:t>Positive attitude toward the nursing profession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71A52626-F131-4CF4-F5E4-D18D4826B1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1539438"/>
              </p:ext>
            </p:extLst>
          </p:nvPr>
        </p:nvGraphicFramePr>
        <p:xfrm>
          <a:off x="5619750" y="1756211"/>
          <a:ext cx="5607051" cy="33455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1719">
                  <a:extLst>
                    <a:ext uri="{9D8B030D-6E8A-4147-A177-3AD203B41FA5}">
                      <a16:colId xmlns:a16="http://schemas.microsoft.com/office/drawing/2014/main" val="2124608127"/>
                    </a:ext>
                  </a:extLst>
                </a:gridCol>
                <a:gridCol w="1945370">
                  <a:extLst>
                    <a:ext uri="{9D8B030D-6E8A-4147-A177-3AD203B41FA5}">
                      <a16:colId xmlns:a16="http://schemas.microsoft.com/office/drawing/2014/main" val="1847222110"/>
                    </a:ext>
                  </a:extLst>
                </a:gridCol>
                <a:gridCol w="1609962">
                  <a:extLst>
                    <a:ext uri="{9D8B030D-6E8A-4147-A177-3AD203B41FA5}">
                      <a16:colId xmlns:a16="http://schemas.microsoft.com/office/drawing/2014/main" val="2418785276"/>
                    </a:ext>
                  </a:extLst>
                </a:gridCol>
              </a:tblGrid>
              <a:tr h="259165">
                <a:tc>
                  <a:txBody>
                    <a:bodyPr/>
                    <a:lstStyle/>
                    <a:p>
                      <a:pPr algn="l"/>
                      <a:r>
                        <a:rPr lang="en-US" sz="1200">
                          <a:latin typeface="Arial"/>
                        </a:rPr>
                        <a:t>Plus</a:t>
                      </a:r>
                    </a:p>
                  </a:txBody>
                  <a:tcPr marL="58901" marR="58901" marT="29451" marB="29451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200">
                          <a:latin typeface="Arial"/>
                        </a:rPr>
                        <a:t>Minus</a:t>
                      </a:r>
                    </a:p>
                  </a:txBody>
                  <a:tcPr marL="58901" marR="58901" marT="29451" marB="29451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200">
                          <a:latin typeface="Arial"/>
                        </a:rPr>
                        <a:t>Implications</a:t>
                      </a:r>
                    </a:p>
                  </a:txBody>
                  <a:tcPr marL="58901" marR="58901" marT="29451" marB="29451"/>
                </a:tc>
                <a:extLst>
                  <a:ext uri="{0D108BD9-81ED-4DB2-BD59-A6C34878D82A}">
                    <a16:rowId xmlns:a16="http://schemas.microsoft.com/office/drawing/2014/main" val="3120885907"/>
                  </a:ext>
                </a:extLst>
              </a:tr>
              <a:tr h="612571"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sz="1200" b="0" i="0" u="none" strike="noStrike" noProof="0">
                          <a:latin typeface="Arial"/>
                        </a:rPr>
                        <a:t>Positive role models promoted through national</a:t>
                      </a:r>
                      <a:br>
                        <a:rPr lang="en-US" sz="1200" b="0" i="0" u="none" strike="noStrike" noProof="0">
                          <a:latin typeface="Arial"/>
                        </a:rPr>
                      </a:br>
                      <a:r>
                        <a:rPr lang="en-US" sz="1200" b="0" i="0" u="none" strike="noStrike" noProof="0">
                          <a:latin typeface="Arial"/>
                        </a:rPr>
                        <a:t>and local media (+9)</a:t>
                      </a:r>
                    </a:p>
                  </a:txBody>
                  <a:tcPr marL="58901" marR="58901" marT="29451" marB="29451"/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sz="1200" b="0" i="0" u="none" strike="noStrike" noProof="0">
                          <a:latin typeface="Arial"/>
                        </a:rPr>
                        <a:t>Focus on routines instead of patients (-10)</a:t>
                      </a:r>
                      <a:endParaRPr lang="en-US" sz="1200">
                        <a:latin typeface="Arial"/>
                      </a:endParaRPr>
                    </a:p>
                  </a:txBody>
                  <a:tcPr marL="58901" marR="58901" marT="29451" marB="29451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200">
                          <a:latin typeface="Arial"/>
                        </a:rPr>
                        <a:t>NHS workforce policy and planning (-8)</a:t>
                      </a:r>
                    </a:p>
                  </a:txBody>
                  <a:tcPr marL="58901" marR="58901" marT="29451" marB="29451"/>
                </a:tc>
                <a:extLst>
                  <a:ext uri="{0D108BD9-81ED-4DB2-BD59-A6C34878D82A}">
                    <a16:rowId xmlns:a16="http://schemas.microsoft.com/office/drawing/2014/main" val="3314400426"/>
                  </a:ext>
                </a:extLst>
              </a:tr>
              <a:tr h="435868"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sz="1200" b="0" i="0" u="none" strike="noStrike" noProof="0">
                          <a:latin typeface="Arial"/>
                        </a:rPr>
                        <a:t>NHS Careers information made user-friendly (+7)</a:t>
                      </a:r>
                    </a:p>
                  </a:txBody>
                  <a:tcPr marL="58901" marR="58901" marT="29451" marB="29451"/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sz="1200" b="0" i="0" u="none" strike="noStrike" noProof="0">
                          <a:latin typeface="Arial"/>
                        </a:rPr>
                        <a:t>Lack of a holistic approach to providing care (-7)</a:t>
                      </a:r>
                      <a:endParaRPr lang="en-US" sz="1200">
                        <a:latin typeface="Arial"/>
                      </a:endParaRPr>
                    </a:p>
                  </a:txBody>
                  <a:tcPr marL="58901" marR="58901" marT="29451" marB="29451"/>
                </a:tc>
                <a:tc>
                  <a:txBody>
                    <a:bodyPr/>
                    <a:lstStyle/>
                    <a:p>
                      <a:pPr algn="l"/>
                      <a:endParaRPr lang="en-US" sz="1200">
                        <a:latin typeface="Arial"/>
                      </a:endParaRPr>
                    </a:p>
                  </a:txBody>
                  <a:tcPr marL="58901" marR="58901" marT="29451" marB="29451"/>
                </a:tc>
                <a:extLst>
                  <a:ext uri="{0D108BD9-81ED-4DB2-BD59-A6C34878D82A}">
                    <a16:rowId xmlns:a16="http://schemas.microsoft.com/office/drawing/2014/main" val="2558816853"/>
                  </a:ext>
                </a:extLst>
              </a:tr>
              <a:tr h="612571"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sz="1200" b="0" i="0" u="none" strike="noStrike" noProof="0">
                          <a:latin typeface="Arial"/>
                        </a:rPr>
                        <a:t>Opportunities for students to be engaged in mental health settings (+9)</a:t>
                      </a:r>
                    </a:p>
                  </a:txBody>
                  <a:tcPr marL="58901" marR="58901" marT="29451" marB="29451"/>
                </a:tc>
                <a:tc>
                  <a:txBody>
                    <a:bodyPr/>
                    <a:lstStyle/>
                    <a:p>
                      <a:pPr algn="l"/>
                      <a:endParaRPr lang="en-US" sz="1200">
                        <a:latin typeface="Arial"/>
                      </a:endParaRPr>
                    </a:p>
                  </a:txBody>
                  <a:tcPr marL="58901" marR="58901" marT="29451" marB="29451"/>
                </a:tc>
                <a:tc>
                  <a:txBody>
                    <a:bodyPr/>
                    <a:lstStyle/>
                    <a:p>
                      <a:pPr algn="l"/>
                      <a:endParaRPr lang="en-US" sz="1200">
                        <a:latin typeface="Arial"/>
                      </a:endParaRPr>
                    </a:p>
                  </a:txBody>
                  <a:tcPr marL="58901" marR="58901" marT="29451" marB="29451"/>
                </a:tc>
                <a:extLst>
                  <a:ext uri="{0D108BD9-81ED-4DB2-BD59-A6C34878D82A}">
                    <a16:rowId xmlns:a16="http://schemas.microsoft.com/office/drawing/2014/main" val="2402506399"/>
                  </a:ext>
                </a:extLst>
              </a:tr>
              <a:tr h="612571"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sz="1200" b="0" i="0" u="none" strike="noStrike" noProof="0">
                          <a:latin typeface="Arial"/>
                        </a:rPr>
                        <a:t>Minimal socio-cultural divergence and barriers (+9)</a:t>
                      </a:r>
                      <a:endParaRPr lang="en-US" sz="1200">
                        <a:latin typeface="Arial"/>
                      </a:endParaRPr>
                    </a:p>
                  </a:txBody>
                  <a:tcPr marL="58901" marR="58901" marT="29451" marB="29451"/>
                </a:tc>
                <a:tc>
                  <a:txBody>
                    <a:bodyPr/>
                    <a:lstStyle/>
                    <a:p>
                      <a:pPr algn="l"/>
                      <a:endParaRPr lang="en-US" sz="1200">
                        <a:latin typeface="Arial"/>
                      </a:endParaRPr>
                    </a:p>
                  </a:txBody>
                  <a:tcPr marL="58901" marR="58901" marT="29451" marB="29451"/>
                </a:tc>
                <a:tc>
                  <a:txBody>
                    <a:bodyPr/>
                    <a:lstStyle/>
                    <a:p>
                      <a:pPr algn="l"/>
                      <a:endParaRPr lang="en-US" sz="1200">
                        <a:latin typeface="Arial"/>
                      </a:endParaRPr>
                    </a:p>
                  </a:txBody>
                  <a:tcPr marL="58901" marR="58901" marT="29451" marB="29451"/>
                </a:tc>
                <a:extLst>
                  <a:ext uri="{0D108BD9-81ED-4DB2-BD59-A6C34878D82A}">
                    <a16:rowId xmlns:a16="http://schemas.microsoft.com/office/drawing/2014/main" val="3103021743"/>
                  </a:ext>
                </a:extLst>
              </a:tr>
              <a:tr h="294506">
                <a:tc>
                  <a:txBody>
                    <a:bodyPr/>
                    <a:lstStyle/>
                    <a:p>
                      <a:pPr algn="l"/>
                      <a:endParaRPr lang="en-US" sz="1200">
                        <a:latin typeface="Arial"/>
                      </a:endParaRPr>
                    </a:p>
                  </a:txBody>
                  <a:tcPr marL="58901" marR="58901" marT="29451" marB="29451"/>
                </a:tc>
                <a:tc>
                  <a:txBody>
                    <a:bodyPr/>
                    <a:lstStyle/>
                    <a:p>
                      <a:pPr algn="l"/>
                      <a:endParaRPr lang="en-US" sz="1200">
                        <a:latin typeface="Arial"/>
                      </a:endParaRPr>
                    </a:p>
                  </a:txBody>
                  <a:tcPr marL="58901" marR="58901" marT="29451" marB="29451"/>
                </a:tc>
                <a:tc>
                  <a:txBody>
                    <a:bodyPr/>
                    <a:lstStyle/>
                    <a:p>
                      <a:pPr algn="l"/>
                      <a:endParaRPr lang="en-US" sz="1200">
                        <a:latin typeface="Arial"/>
                      </a:endParaRPr>
                    </a:p>
                  </a:txBody>
                  <a:tcPr marL="58901" marR="58901" marT="29451" marB="29451"/>
                </a:tc>
                <a:extLst>
                  <a:ext uri="{0D108BD9-81ED-4DB2-BD59-A6C34878D82A}">
                    <a16:rowId xmlns:a16="http://schemas.microsoft.com/office/drawing/2014/main" val="1093049650"/>
                  </a:ext>
                </a:extLst>
              </a:tr>
              <a:tr h="259165"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sz="1200" b="0" i="0" u="none" strike="noStrike" noProof="0">
                          <a:latin typeface="Arial"/>
                        </a:rPr>
                        <a:t>Total = 36</a:t>
                      </a:r>
                      <a:endParaRPr lang="en-US" sz="1200">
                        <a:latin typeface="Arial"/>
                      </a:endParaRPr>
                    </a:p>
                  </a:txBody>
                  <a:tcPr marL="58901" marR="58901" marT="29451" marB="29451"/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sz="1200" b="0" i="0" u="none" strike="noStrike" noProof="0">
                          <a:latin typeface="Arial"/>
                        </a:rPr>
                        <a:t>Total = -17</a:t>
                      </a:r>
                      <a:endParaRPr lang="en-US" sz="1200">
                        <a:latin typeface="Arial"/>
                      </a:endParaRPr>
                    </a:p>
                  </a:txBody>
                  <a:tcPr marL="58901" marR="58901" marT="29451" marB="29451"/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sz="1200" b="0" i="0" u="none" strike="noStrike" noProof="0">
                          <a:latin typeface="Arial"/>
                        </a:rPr>
                        <a:t>Total = -8</a:t>
                      </a:r>
                      <a:endParaRPr lang="en-US" sz="1200">
                        <a:latin typeface="Arial"/>
                      </a:endParaRPr>
                    </a:p>
                  </a:txBody>
                  <a:tcPr marL="58901" marR="58901" marT="29451" marB="29451"/>
                </a:tc>
                <a:extLst>
                  <a:ext uri="{0D108BD9-81ED-4DB2-BD59-A6C34878D82A}">
                    <a16:rowId xmlns:a16="http://schemas.microsoft.com/office/drawing/2014/main" val="417687875"/>
                  </a:ext>
                </a:extLst>
              </a:tr>
              <a:tr h="259165">
                <a:tc gridSpan="3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200" b="0" i="0" u="none" strike="noStrike" noProof="0">
                          <a:latin typeface="Arial"/>
                        </a:rPr>
                        <a:t>Total = 11</a:t>
                      </a:r>
                    </a:p>
                  </a:txBody>
                  <a:tcPr marL="58901" marR="58901" marT="29451" marB="29451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10634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69052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1AC68E-9D24-9385-2249-1DDD1AD39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 sz="2000">
                <a:solidFill>
                  <a:schemeClr val="bg1"/>
                </a:solidFill>
                <a:latin typeface="Arial"/>
                <a:cs typeface="Arial"/>
              </a:rPr>
              <a:t>Financial support for medical students</a:t>
            </a:r>
            <a:endParaRPr lang="en-US" sz="2000">
              <a:solidFill>
                <a:schemeClr val="bg1"/>
              </a:solidFill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8FD275F0-9D09-325A-AA64-25E14A3373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0130764"/>
              </p:ext>
            </p:extLst>
          </p:nvPr>
        </p:nvGraphicFramePr>
        <p:xfrm>
          <a:off x="5619750" y="1719782"/>
          <a:ext cx="5607051" cy="3418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4715">
                  <a:extLst>
                    <a:ext uri="{9D8B030D-6E8A-4147-A177-3AD203B41FA5}">
                      <a16:colId xmlns:a16="http://schemas.microsoft.com/office/drawing/2014/main" val="4182998187"/>
                    </a:ext>
                  </a:extLst>
                </a:gridCol>
                <a:gridCol w="1728056">
                  <a:extLst>
                    <a:ext uri="{9D8B030D-6E8A-4147-A177-3AD203B41FA5}">
                      <a16:colId xmlns:a16="http://schemas.microsoft.com/office/drawing/2014/main" val="906595532"/>
                    </a:ext>
                  </a:extLst>
                </a:gridCol>
                <a:gridCol w="1574280">
                  <a:extLst>
                    <a:ext uri="{9D8B030D-6E8A-4147-A177-3AD203B41FA5}">
                      <a16:colId xmlns:a16="http://schemas.microsoft.com/office/drawing/2014/main" val="2499612404"/>
                    </a:ext>
                  </a:extLst>
                </a:gridCol>
              </a:tblGrid>
              <a:tr h="304477">
                <a:tc>
                  <a:txBody>
                    <a:bodyPr/>
                    <a:lstStyle/>
                    <a:p>
                      <a:r>
                        <a:rPr lang="en-US" sz="1400">
                          <a:latin typeface="Arial"/>
                        </a:rPr>
                        <a:t>Plus</a:t>
                      </a:r>
                    </a:p>
                  </a:txBody>
                  <a:tcPr marL="69199" marR="69199" marT="34600" marB="34600"/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latin typeface="Arial"/>
                        </a:rPr>
                        <a:t>Minus</a:t>
                      </a:r>
                    </a:p>
                  </a:txBody>
                  <a:tcPr marL="69199" marR="69199" marT="34600" marB="34600"/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latin typeface="Arial"/>
                        </a:rPr>
                        <a:t>Implications</a:t>
                      </a:r>
                    </a:p>
                  </a:txBody>
                  <a:tcPr marL="69199" marR="69199" marT="34600" marB="34600"/>
                </a:tc>
                <a:extLst>
                  <a:ext uri="{0D108BD9-81ED-4DB2-BD59-A6C34878D82A}">
                    <a16:rowId xmlns:a16="http://schemas.microsoft.com/office/drawing/2014/main" val="1248315173"/>
                  </a:ext>
                </a:extLst>
              </a:tr>
              <a:tr h="71967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0" i="0" u="none" strike="noStrike" noProof="0">
                          <a:latin typeface="Arial"/>
                        </a:rPr>
                        <a:t>Unremarkable</a:t>
                      </a:r>
                      <a:r>
                        <a:rPr lang="en-US" sz="1400">
                          <a:latin typeface="Arial"/>
                        </a:rPr>
                        <a:t> financial pressure for the last three years (+9)</a:t>
                      </a:r>
                    </a:p>
                  </a:txBody>
                  <a:tcPr marL="69199" marR="69199" marT="34600" marB="3460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0" i="0" u="none" strike="noStrike" noProof="0">
                          <a:latin typeface="Arial"/>
                        </a:rPr>
                        <a:t>Increased NHS operation costs (-9)</a:t>
                      </a:r>
                      <a:endParaRPr lang="en-US" sz="1400">
                        <a:latin typeface="Arial"/>
                      </a:endParaRPr>
                    </a:p>
                  </a:txBody>
                  <a:tcPr marL="69199" marR="69199" marT="34600" marB="3460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0" i="0" u="none" strike="noStrike" noProof="0">
                          <a:latin typeface="Arial"/>
                        </a:rPr>
                        <a:t>Potential charges for services (-6)</a:t>
                      </a:r>
                      <a:endParaRPr lang="en-US" sz="1400">
                        <a:latin typeface="Arial"/>
                      </a:endParaRPr>
                    </a:p>
                  </a:txBody>
                  <a:tcPr marL="69199" marR="69199" marT="34600" marB="34600"/>
                </a:tc>
                <a:extLst>
                  <a:ext uri="{0D108BD9-81ED-4DB2-BD59-A6C34878D82A}">
                    <a16:rowId xmlns:a16="http://schemas.microsoft.com/office/drawing/2014/main" val="4139620755"/>
                  </a:ext>
                </a:extLst>
              </a:tr>
              <a:tr h="719671">
                <a:tc>
                  <a:txBody>
                    <a:bodyPr/>
                    <a:lstStyle/>
                    <a:p>
                      <a:r>
                        <a:rPr lang="en-US" sz="1400">
                          <a:latin typeface="Arial"/>
                        </a:rPr>
                        <a:t>Avoiding to take private bank loans and multiple credit cards (+9)</a:t>
                      </a:r>
                    </a:p>
                  </a:txBody>
                  <a:tcPr marL="69199" marR="69199" marT="34600" marB="34600"/>
                </a:tc>
                <a:tc>
                  <a:txBody>
                    <a:bodyPr/>
                    <a:lstStyle/>
                    <a:p>
                      <a:endParaRPr lang="en-US" sz="1400">
                        <a:latin typeface="Arial"/>
                      </a:endParaRPr>
                    </a:p>
                  </a:txBody>
                  <a:tcPr marL="69199" marR="69199" marT="34600" marB="34600"/>
                </a:tc>
                <a:tc>
                  <a:txBody>
                    <a:bodyPr/>
                    <a:lstStyle/>
                    <a:p>
                      <a:endParaRPr lang="en-US" sz="1400">
                        <a:latin typeface="Arial"/>
                      </a:endParaRPr>
                    </a:p>
                  </a:txBody>
                  <a:tcPr marL="69199" marR="69199" marT="34600" marB="34600"/>
                </a:tc>
                <a:extLst>
                  <a:ext uri="{0D108BD9-81ED-4DB2-BD59-A6C34878D82A}">
                    <a16:rowId xmlns:a16="http://schemas.microsoft.com/office/drawing/2014/main" val="493395434"/>
                  </a:ext>
                </a:extLst>
              </a:tr>
              <a:tr h="719671">
                <a:tc>
                  <a:txBody>
                    <a:bodyPr/>
                    <a:lstStyle/>
                    <a:p>
                      <a:r>
                        <a:rPr lang="en-US" sz="1400">
                          <a:latin typeface="Arial"/>
                        </a:rPr>
                        <a:t>Investing time revising rather than working to earn money (+9)</a:t>
                      </a:r>
                    </a:p>
                  </a:txBody>
                  <a:tcPr marL="69199" marR="69199" marT="34600" marB="34600"/>
                </a:tc>
                <a:tc>
                  <a:txBody>
                    <a:bodyPr/>
                    <a:lstStyle/>
                    <a:p>
                      <a:endParaRPr lang="en-US" sz="1400">
                        <a:latin typeface="Arial"/>
                      </a:endParaRPr>
                    </a:p>
                  </a:txBody>
                  <a:tcPr marL="69199" marR="69199" marT="34600" marB="34600"/>
                </a:tc>
                <a:tc>
                  <a:txBody>
                    <a:bodyPr/>
                    <a:lstStyle/>
                    <a:p>
                      <a:endParaRPr lang="en-US" sz="1400">
                        <a:latin typeface="Arial"/>
                      </a:endParaRPr>
                    </a:p>
                  </a:txBody>
                  <a:tcPr marL="69199" marR="69199" marT="34600" marB="34600"/>
                </a:tc>
                <a:extLst>
                  <a:ext uri="{0D108BD9-81ED-4DB2-BD59-A6C34878D82A}">
                    <a16:rowId xmlns:a16="http://schemas.microsoft.com/office/drawing/2014/main" val="31872945"/>
                  </a:ext>
                </a:extLst>
              </a:tr>
              <a:tr h="345996">
                <a:tc>
                  <a:txBody>
                    <a:bodyPr/>
                    <a:lstStyle/>
                    <a:p>
                      <a:endParaRPr lang="en-US" sz="1400">
                        <a:latin typeface="Arial"/>
                      </a:endParaRPr>
                    </a:p>
                  </a:txBody>
                  <a:tcPr marL="69199" marR="69199" marT="34600" marB="34600"/>
                </a:tc>
                <a:tc>
                  <a:txBody>
                    <a:bodyPr/>
                    <a:lstStyle/>
                    <a:p>
                      <a:endParaRPr lang="en-US" sz="1400">
                        <a:latin typeface="Arial"/>
                      </a:endParaRPr>
                    </a:p>
                  </a:txBody>
                  <a:tcPr marL="69199" marR="69199" marT="34600" marB="34600"/>
                </a:tc>
                <a:tc>
                  <a:txBody>
                    <a:bodyPr/>
                    <a:lstStyle/>
                    <a:p>
                      <a:endParaRPr lang="en-US" sz="1400">
                        <a:latin typeface="Arial"/>
                      </a:endParaRPr>
                    </a:p>
                  </a:txBody>
                  <a:tcPr marL="69199" marR="69199" marT="34600" marB="34600"/>
                </a:tc>
                <a:extLst>
                  <a:ext uri="{0D108BD9-81ED-4DB2-BD59-A6C34878D82A}">
                    <a16:rowId xmlns:a16="http://schemas.microsoft.com/office/drawing/2014/main" val="3838541845"/>
                  </a:ext>
                </a:extLst>
              </a:tr>
              <a:tr h="30447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0" i="0" u="none" strike="noStrike" noProof="0">
                          <a:latin typeface="Arial"/>
                        </a:rPr>
                        <a:t>Total = 27</a:t>
                      </a:r>
                      <a:endParaRPr lang="en-US" sz="1400">
                        <a:latin typeface="Arial"/>
                      </a:endParaRPr>
                    </a:p>
                  </a:txBody>
                  <a:tcPr marL="69199" marR="69199" marT="34600" marB="3460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0" i="0" u="none" strike="noStrike" noProof="0">
                          <a:latin typeface="Arial"/>
                        </a:rPr>
                        <a:t>Total = -9</a:t>
                      </a:r>
                      <a:endParaRPr lang="en-US" sz="1400">
                        <a:latin typeface="Arial"/>
                      </a:endParaRPr>
                    </a:p>
                  </a:txBody>
                  <a:tcPr marL="69199" marR="69199" marT="34600" marB="3460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0" i="0" u="none" strike="noStrike" noProof="0">
                          <a:latin typeface="Arial"/>
                        </a:rPr>
                        <a:t>Total = -6</a:t>
                      </a:r>
                      <a:endParaRPr lang="en-US" sz="1400">
                        <a:latin typeface="Arial"/>
                      </a:endParaRPr>
                    </a:p>
                  </a:txBody>
                  <a:tcPr marL="69199" marR="69199" marT="34600" marB="34600"/>
                </a:tc>
                <a:extLst>
                  <a:ext uri="{0D108BD9-81ED-4DB2-BD59-A6C34878D82A}">
                    <a16:rowId xmlns:a16="http://schemas.microsoft.com/office/drawing/2014/main" val="2597058631"/>
                  </a:ext>
                </a:extLst>
              </a:tr>
              <a:tr h="304477">
                <a:tc gridSpan="3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400" b="0" i="0" u="none" strike="noStrike" noProof="0">
                          <a:latin typeface="Arial"/>
                        </a:rPr>
                        <a:t>Total = 12</a:t>
                      </a:r>
                    </a:p>
                  </a:txBody>
                  <a:tcPr marL="69199" marR="69199" marT="34600" marB="3460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61816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96706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24EB66-5ED9-FA48-32BF-91B5EF495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>
                <a:latin typeface="Arial"/>
                <a:cs typeface="Arial"/>
              </a:rPr>
              <a:t>Results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5F8D7B44-3798-403A-A6D7-47DFDCDCB6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404040"/>
                </a:solidFill>
                <a:latin typeface="Arial"/>
                <a:cs typeface="Arial"/>
              </a:rPr>
              <a:t>Financial support for medical students tend to: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>
                <a:solidFill>
                  <a:srgbClr val="404040"/>
                </a:solidFill>
                <a:latin typeface="Arial"/>
                <a:cs typeface="Arial"/>
              </a:rPr>
              <a:t>increase the revising time rather than struggle to cover the cost of living 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>
                <a:solidFill>
                  <a:srgbClr val="404040"/>
                </a:solidFill>
                <a:latin typeface="Arial"/>
                <a:cs typeface="Arial"/>
              </a:rPr>
              <a:t>increase the percentage of graduated students as well as motivating the new generation to cover the gap of aged workforce as a long-time solution. </a:t>
            </a:r>
          </a:p>
          <a:p>
            <a:endParaRPr lang="en-US">
              <a:solidFill>
                <a:srgbClr val="404040"/>
              </a:solidFill>
              <a:latin typeface="Arial"/>
              <a:cs typeface="Arial"/>
            </a:endParaRPr>
          </a:p>
          <a:p>
            <a:r>
              <a:rPr lang="en-US">
                <a:solidFill>
                  <a:srgbClr val="404040"/>
                </a:solidFill>
                <a:latin typeface="Arial"/>
                <a:cs typeface="Arial"/>
              </a:rPr>
              <a:t>However, the increased NHS operation costs and potential charges for service require a plan to cover after the 3-year default cycle.</a:t>
            </a:r>
          </a:p>
        </p:txBody>
      </p:sp>
    </p:spTree>
    <p:extLst>
      <p:ext uri="{BB962C8B-B14F-4D97-AF65-F5344CB8AC3E}">
        <p14:creationId xmlns:p14="http://schemas.microsoft.com/office/powerpoint/2010/main" val="14620070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48267-30A7-B16C-4E8E-E22B5CB76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2542" y="286"/>
            <a:ext cx="7729728" cy="1188720"/>
          </a:xfrm>
        </p:spPr>
        <p:txBody>
          <a:bodyPr/>
          <a:lstStyle/>
          <a:p>
            <a:r>
              <a:rPr lang="en-US">
                <a:latin typeface="Arial"/>
                <a:cs typeface="Arial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3AD3BA-6055-C6AD-8961-6012E54EA4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7238" y="1185482"/>
            <a:ext cx="12242195" cy="56856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Arial"/>
                <a:ea typeface="+mn-lt"/>
                <a:cs typeface="+mn-lt"/>
              </a:rPr>
              <a:t>Nyashanu, M., </a:t>
            </a:r>
            <a:r>
              <a:rPr lang="en-US" err="1">
                <a:latin typeface="Arial"/>
                <a:ea typeface="+mn-lt"/>
                <a:cs typeface="+mn-lt"/>
              </a:rPr>
              <a:t>Pfende</a:t>
            </a:r>
            <a:r>
              <a:rPr lang="en-US">
                <a:latin typeface="Arial"/>
                <a:ea typeface="+mn-lt"/>
                <a:cs typeface="+mn-lt"/>
              </a:rPr>
              <a:t>, F. and Ekpenyong, M.S., 2022. Triggers of mental health problems among frontline healthcare workers during the COVID‐19 pandemic in private care homes and domiciliary care agencies: Lived experiences of care workers in the Midlands region, UK. </a:t>
            </a:r>
            <a:r>
              <a:rPr lang="en-US" i="1">
                <a:latin typeface="Arial"/>
                <a:ea typeface="+mn-lt"/>
                <a:cs typeface="+mn-lt"/>
              </a:rPr>
              <a:t>Health &amp; social care in the community</a:t>
            </a:r>
            <a:r>
              <a:rPr lang="en-US">
                <a:latin typeface="Arial"/>
                <a:ea typeface="+mn-lt"/>
                <a:cs typeface="+mn-lt"/>
              </a:rPr>
              <a:t>, </a:t>
            </a:r>
            <a:r>
              <a:rPr lang="en-US" i="1">
                <a:latin typeface="Arial"/>
                <a:ea typeface="+mn-lt"/>
                <a:cs typeface="+mn-lt"/>
              </a:rPr>
              <a:t>30</a:t>
            </a:r>
            <a:r>
              <a:rPr lang="en-US">
                <a:latin typeface="Arial"/>
                <a:ea typeface="+mn-lt"/>
                <a:cs typeface="+mn-lt"/>
              </a:rPr>
              <a:t>(2), pp.e370-e376.</a:t>
            </a:r>
          </a:p>
          <a:p>
            <a:r>
              <a:rPr lang="en-US">
                <a:latin typeface="Arial"/>
                <a:ea typeface="+mn-lt"/>
                <a:cs typeface="+mn-lt"/>
                <a:hlinkClick r:id="rId2"/>
              </a:rPr>
              <a:t>https://news.sky.com/story/unbelievable-nurses-are-relying-on-food-banks-says-gordon-brown-12629455</a:t>
            </a:r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ea typeface="+mn-lt"/>
                <a:cs typeface="+mn-lt"/>
              </a:rPr>
              <a:t>Finlayson, B., Dixon, J., Meadows, S. and Blair, G., 2002. Mind the gap: the policy response to the NHS nursing shortage. </a:t>
            </a:r>
            <a:r>
              <a:rPr lang="en-US" i="1">
                <a:latin typeface="Arial"/>
                <a:ea typeface="+mn-lt"/>
                <a:cs typeface="+mn-lt"/>
              </a:rPr>
              <a:t>BMJ</a:t>
            </a:r>
            <a:r>
              <a:rPr lang="en-US">
                <a:latin typeface="Arial"/>
                <a:ea typeface="+mn-lt"/>
                <a:cs typeface="+mn-lt"/>
              </a:rPr>
              <a:t>, </a:t>
            </a:r>
            <a:r>
              <a:rPr lang="en-US" i="1">
                <a:latin typeface="Arial"/>
                <a:ea typeface="+mn-lt"/>
                <a:cs typeface="+mn-lt"/>
              </a:rPr>
              <a:t>325</a:t>
            </a:r>
            <a:r>
              <a:rPr lang="en-US">
                <a:latin typeface="Arial"/>
                <a:ea typeface="+mn-lt"/>
                <a:cs typeface="+mn-lt"/>
              </a:rPr>
              <a:t>(7363), pp.541-544.</a:t>
            </a:r>
          </a:p>
          <a:p>
            <a:r>
              <a:rPr lang="en-US">
                <a:latin typeface="Arial"/>
                <a:ea typeface="+mn-lt"/>
                <a:cs typeface="+mn-lt"/>
                <a:hlinkClick r:id="rId3"/>
              </a:rPr>
              <a:t>https://www.business-to-you.com/scanning-the-environment-pestel-analysis/</a:t>
            </a:r>
            <a:endParaRPr lang="en-US">
              <a:latin typeface="Arial"/>
              <a:ea typeface="+mn-lt"/>
              <a:cs typeface="+mn-lt"/>
            </a:endParaRPr>
          </a:p>
          <a:p>
            <a:r>
              <a:rPr lang="en-US">
                <a:latin typeface="Arial"/>
                <a:ea typeface="+mn-lt"/>
                <a:cs typeface="+mn-lt"/>
              </a:rPr>
              <a:t>Johnson, C.J., Croghan, E. and Crawford, J., 2003. The problem and management of sickness absence in the NHS: considerations for nurse managers. </a:t>
            </a:r>
            <a:r>
              <a:rPr lang="en-US" i="1">
                <a:latin typeface="Arial"/>
                <a:ea typeface="+mn-lt"/>
                <a:cs typeface="+mn-lt"/>
              </a:rPr>
              <a:t>Journal of nursing management</a:t>
            </a:r>
            <a:r>
              <a:rPr lang="en-US">
                <a:latin typeface="Arial"/>
                <a:ea typeface="+mn-lt"/>
                <a:cs typeface="+mn-lt"/>
              </a:rPr>
              <a:t>, </a:t>
            </a:r>
            <a:r>
              <a:rPr lang="en-US" i="1">
                <a:latin typeface="Arial"/>
                <a:ea typeface="+mn-lt"/>
                <a:cs typeface="+mn-lt"/>
              </a:rPr>
              <a:t>11</a:t>
            </a:r>
            <a:r>
              <a:rPr lang="en-US">
                <a:latin typeface="Arial"/>
                <a:ea typeface="+mn-lt"/>
                <a:cs typeface="+mn-lt"/>
              </a:rPr>
              <a:t>(5), pp.336-342.</a:t>
            </a:r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ea typeface="+mn-lt"/>
                <a:cs typeface="+mn-lt"/>
                <a:hlinkClick r:id="rId4"/>
              </a:rPr>
              <a:t>https://www.walesonline.co.uk/news/uk-news/nhs-staff-england-reduced-tears-22643115</a:t>
            </a:r>
            <a:endParaRPr lang="en-US">
              <a:latin typeface="Arial"/>
              <a:ea typeface="+mn-lt"/>
              <a:cs typeface="+mn-lt"/>
            </a:endParaRPr>
          </a:p>
          <a:p>
            <a:r>
              <a:rPr lang="en-US">
                <a:latin typeface="Arial"/>
                <a:ea typeface="+mn-lt"/>
                <a:cs typeface="+mn-lt"/>
              </a:rPr>
              <a:t>Adair, J.E., 2007. </a:t>
            </a:r>
            <a:r>
              <a:rPr lang="en-US" i="1">
                <a:latin typeface="Arial"/>
                <a:ea typeface="+mn-lt"/>
                <a:cs typeface="+mn-lt"/>
              </a:rPr>
              <a:t>Decision making &amp; problem solving strategies</a:t>
            </a:r>
            <a:r>
              <a:rPr lang="en-US">
                <a:latin typeface="Arial"/>
                <a:ea typeface="+mn-lt"/>
                <a:cs typeface="+mn-lt"/>
              </a:rPr>
              <a:t> (Vol. 121). Kogan Page Publishers.</a:t>
            </a:r>
          </a:p>
          <a:p>
            <a:r>
              <a:rPr lang="en-US">
                <a:latin typeface="Arial"/>
                <a:ea typeface="+mn-lt"/>
                <a:cs typeface="+mn-lt"/>
              </a:rPr>
              <a:t>Coccia, M., 2018. The Fishbone diagram to identify, systematize and analyze the sources of general purpose Technologies. </a:t>
            </a:r>
            <a:r>
              <a:rPr lang="en-US" i="1">
                <a:latin typeface="Arial"/>
                <a:ea typeface="+mn-lt"/>
                <a:cs typeface="+mn-lt"/>
              </a:rPr>
              <a:t>Journal of Social and Administrative Sciences</a:t>
            </a:r>
            <a:r>
              <a:rPr lang="en-US">
                <a:latin typeface="Arial"/>
                <a:ea typeface="+mn-lt"/>
                <a:cs typeface="+mn-lt"/>
              </a:rPr>
              <a:t>, </a:t>
            </a:r>
            <a:r>
              <a:rPr lang="en-US" i="1">
                <a:latin typeface="Arial"/>
                <a:ea typeface="+mn-lt"/>
                <a:cs typeface="+mn-lt"/>
              </a:rPr>
              <a:t>4</a:t>
            </a:r>
            <a:r>
              <a:rPr lang="en-US">
                <a:latin typeface="Arial"/>
                <a:ea typeface="+mn-lt"/>
                <a:cs typeface="+mn-lt"/>
              </a:rPr>
              <a:t>(4), pp.291-303. </a:t>
            </a:r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ea typeface="+mn-lt"/>
                <a:cs typeface="+mn-lt"/>
              </a:rPr>
              <a:t>Lynn, M.R. and Redman, R.W., 2006. Staff nurses and their solutions to the nursing shortage. </a:t>
            </a:r>
            <a:r>
              <a:rPr lang="en-US" i="1">
                <a:latin typeface="Arial"/>
                <a:ea typeface="+mn-lt"/>
                <a:cs typeface="+mn-lt"/>
              </a:rPr>
              <a:t>Western Journal of Nursing Research</a:t>
            </a:r>
            <a:r>
              <a:rPr lang="en-US">
                <a:latin typeface="Arial"/>
                <a:ea typeface="+mn-lt"/>
                <a:cs typeface="+mn-lt"/>
              </a:rPr>
              <a:t>, </a:t>
            </a:r>
            <a:r>
              <a:rPr lang="en-US" i="1">
                <a:latin typeface="Arial"/>
                <a:ea typeface="+mn-lt"/>
                <a:cs typeface="+mn-lt"/>
              </a:rPr>
              <a:t>28</a:t>
            </a:r>
            <a:r>
              <a:rPr lang="en-US">
                <a:latin typeface="Arial"/>
                <a:ea typeface="+mn-lt"/>
                <a:cs typeface="+mn-lt"/>
              </a:rPr>
              <a:t>(6), pp.678-693.</a:t>
            </a:r>
          </a:p>
          <a:p>
            <a:r>
              <a:rPr lang="en-US">
                <a:latin typeface="Arial"/>
                <a:ea typeface="+mn-lt"/>
                <a:cs typeface="+mn-lt"/>
              </a:rPr>
              <a:t>https://www.health.org.uk/publications/long-reads/where-next-for-nhs-nurses-pay</a:t>
            </a:r>
          </a:p>
          <a:p>
            <a:endParaRPr lang="en-US">
              <a:ea typeface="+mn-lt"/>
              <a:cs typeface="+mn-lt"/>
            </a:endParaRPr>
          </a:p>
          <a:p>
            <a:endParaRPr lang="en-US">
              <a:ea typeface="+mn-lt"/>
              <a:cs typeface="+mn-lt"/>
            </a:endParaRPr>
          </a:p>
          <a:p>
            <a:endParaRPr lang="en-US">
              <a:ea typeface="+mn-lt"/>
              <a:cs typeface="+mn-lt"/>
            </a:endParaRPr>
          </a:p>
          <a:p>
            <a:endParaRPr lang="en-US">
              <a:ea typeface="+mn-lt"/>
              <a:cs typeface="+mn-lt"/>
            </a:endParaRPr>
          </a:p>
          <a:p>
            <a:endParaRPr lang="en-US">
              <a:ea typeface="+mn-lt"/>
              <a:cs typeface="+mn-lt"/>
            </a:endParaRPr>
          </a:p>
          <a:p>
            <a:endParaRPr lang="en-US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050831892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TF00001246</Template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Parcel</vt:lpstr>
      <vt:lpstr>Problem solving and decision making</vt:lpstr>
      <vt:lpstr>table of contents</vt:lpstr>
      <vt:lpstr>Define what is a problem</vt:lpstr>
      <vt:lpstr>The nature and impact of Staff Shortage on Proper Care and its employees </vt:lpstr>
      <vt:lpstr>Understanding the causes of Staff Shortage </vt:lpstr>
      <vt:lpstr> A PESTLE analysis of the macro-environmental factors contributing to Staff Shortage</vt:lpstr>
      <vt:lpstr>Cause and effect analysis of Staff Shortage</vt:lpstr>
      <vt:lpstr>PowerPoint Presentation</vt:lpstr>
      <vt:lpstr>Possible solutions to solve the problem of staff  shortage of proper care</vt:lpstr>
      <vt:lpstr>Evaluation of the solution the most appropriate </vt:lpstr>
      <vt:lpstr>Increased salaries</vt:lpstr>
      <vt:lpstr>Positive attitude toward the nursing profession</vt:lpstr>
      <vt:lpstr>Financial support for medical students</vt:lpstr>
      <vt:lpstr>Results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</cp:revision>
  <dcterms:created xsi:type="dcterms:W3CDTF">2022-06-18T22:40:11Z</dcterms:created>
  <dcterms:modified xsi:type="dcterms:W3CDTF">2022-07-17T11:32:01Z</dcterms:modified>
</cp:coreProperties>
</file>