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3B5E5-6C92-4D5D-2F71-9C153F25CA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92B80B-4DF8-667F-F556-F0386345B3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A02AB7-6E7B-D9A0-2FD3-B0F343D7E7CF}"/>
              </a:ext>
            </a:extLst>
          </p:cNvPr>
          <p:cNvSpPr>
            <a:spLocks noGrp="1"/>
          </p:cNvSpPr>
          <p:nvPr>
            <p:ph type="dt" sz="half" idx="10"/>
          </p:nvPr>
        </p:nvSpPr>
        <p:spPr/>
        <p:txBody>
          <a:bodyPr/>
          <a:lstStyle/>
          <a:p>
            <a:fld id="{F5A0CC96-D57B-4044-92EE-40F8DCD8BF8A}" type="datetimeFigureOut">
              <a:rPr lang="en-GB" smtClean="0"/>
              <a:t>24/02/2026</a:t>
            </a:fld>
            <a:endParaRPr lang="en-GB"/>
          </a:p>
        </p:txBody>
      </p:sp>
      <p:sp>
        <p:nvSpPr>
          <p:cNvPr id="5" name="Footer Placeholder 4">
            <a:extLst>
              <a:ext uri="{FF2B5EF4-FFF2-40B4-BE49-F238E27FC236}">
                <a16:creationId xmlns:a16="http://schemas.microsoft.com/office/drawing/2014/main" id="{93D1E05D-3566-C9B5-BA0A-9DF4FD5A82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E824F9-C934-B9A6-46BA-AF4D95968BDA}"/>
              </a:ext>
            </a:extLst>
          </p:cNvPr>
          <p:cNvSpPr>
            <a:spLocks noGrp="1"/>
          </p:cNvSpPr>
          <p:nvPr>
            <p:ph type="sldNum" sz="quarter" idx="12"/>
          </p:nvPr>
        </p:nvSpPr>
        <p:spPr/>
        <p:txBody>
          <a:bodyPr/>
          <a:lstStyle/>
          <a:p>
            <a:fld id="{2D7F7957-750E-48A6-9CD4-DF32A4F29C8D}" type="slidenum">
              <a:rPr lang="en-GB" smtClean="0"/>
              <a:t>‹#›</a:t>
            </a:fld>
            <a:endParaRPr lang="en-GB"/>
          </a:p>
        </p:txBody>
      </p:sp>
    </p:spTree>
    <p:extLst>
      <p:ext uri="{BB962C8B-B14F-4D97-AF65-F5344CB8AC3E}">
        <p14:creationId xmlns:p14="http://schemas.microsoft.com/office/powerpoint/2010/main" val="2997686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72722-84CB-4C7C-D68B-4F89D06688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45680D-D987-D928-3208-F11927C2FD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A67DCC-AC33-9838-50E0-E9008F7D56FC}"/>
              </a:ext>
            </a:extLst>
          </p:cNvPr>
          <p:cNvSpPr>
            <a:spLocks noGrp="1"/>
          </p:cNvSpPr>
          <p:nvPr>
            <p:ph type="dt" sz="half" idx="10"/>
          </p:nvPr>
        </p:nvSpPr>
        <p:spPr/>
        <p:txBody>
          <a:bodyPr/>
          <a:lstStyle/>
          <a:p>
            <a:fld id="{F5A0CC96-D57B-4044-92EE-40F8DCD8BF8A}" type="datetimeFigureOut">
              <a:rPr lang="en-GB" smtClean="0"/>
              <a:t>24/02/2026</a:t>
            </a:fld>
            <a:endParaRPr lang="en-GB"/>
          </a:p>
        </p:txBody>
      </p:sp>
      <p:sp>
        <p:nvSpPr>
          <p:cNvPr id="5" name="Footer Placeholder 4">
            <a:extLst>
              <a:ext uri="{FF2B5EF4-FFF2-40B4-BE49-F238E27FC236}">
                <a16:creationId xmlns:a16="http://schemas.microsoft.com/office/drawing/2014/main" id="{8E48B85D-3457-A5E2-2860-607134C9EA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4E4FCE-FF65-DCB8-9B02-7D7DD99935C7}"/>
              </a:ext>
            </a:extLst>
          </p:cNvPr>
          <p:cNvSpPr>
            <a:spLocks noGrp="1"/>
          </p:cNvSpPr>
          <p:nvPr>
            <p:ph type="sldNum" sz="quarter" idx="12"/>
          </p:nvPr>
        </p:nvSpPr>
        <p:spPr/>
        <p:txBody>
          <a:bodyPr/>
          <a:lstStyle/>
          <a:p>
            <a:fld id="{2D7F7957-750E-48A6-9CD4-DF32A4F29C8D}" type="slidenum">
              <a:rPr lang="en-GB" smtClean="0"/>
              <a:t>‹#›</a:t>
            </a:fld>
            <a:endParaRPr lang="en-GB"/>
          </a:p>
        </p:txBody>
      </p:sp>
    </p:spTree>
    <p:extLst>
      <p:ext uri="{BB962C8B-B14F-4D97-AF65-F5344CB8AC3E}">
        <p14:creationId xmlns:p14="http://schemas.microsoft.com/office/powerpoint/2010/main" val="4155635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07BFA-DE07-94C7-95A4-F4A4A003D8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D1A099-EA24-CD8F-150C-AB236FF4D24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83D7E8-E9C7-53F9-1A85-83388395A74B}"/>
              </a:ext>
            </a:extLst>
          </p:cNvPr>
          <p:cNvSpPr>
            <a:spLocks noGrp="1"/>
          </p:cNvSpPr>
          <p:nvPr>
            <p:ph type="dt" sz="half" idx="10"/>
          </p:nvPr>
        </p:nvSpPr>
        <p:spPr/>
        <p:txBody>
          <a:bodyPr/>
          <a:lstStyle/>
          <a:p>
            <a:fld id="{F5A0CC96-D57B-4044-92EE-40F8DCD8BF8A}" type="datetimeFigureOut">
              <a:rPr lang="en-GB" smtClean="0"/>
              <a:t>24/02/2026</a:t>
            </a:fld>
            <a:endParaRPr lang="en-GB"/>
          </a:p>
        </p:txBody>
      </p:sp>
      <p:sp>
        <p:nvSpPr>
          <p:cNvPr id="5" name="Footer Placeholder 4">
            <a:extLst>
              <a:ext uri="{FF2B5EF4-FFF2-40B4-BE49-F238E27FC236}">
                <a16:creationId xmlns:a16="http://schemas.microsoft.com/office/drawing/2014/main" id="{74A6E38D-D811-938D-5952-05E19815D7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2F9F28-BC57-6473-2083-54499A9D4448}"/>
              </a:ext>
            </a:extLst>
          </p:cNvPr>
          <p:cNvSpPr>
            <a:spLocks noGrp="1"/>
          </p:cNvSpPr>
          <p:nvPr>
            <p:ph type="sldNum" sz="quarter" idx="12"/>
          </p:nvPr>
        </p:nvSpPr>
        <p:spPr/>
        <p:txBody>
          <a:bodyPr/>
          <a:lstStyle/>
          <a:p>
            <a:fld id="{2D7F7957-750E-48A6-9CD4-DF32A4F29C8D}" type="slidenum">
              <a:rPr lang="en-GB" smtClean="0"/>
              <a:t>‹#›</a:t>
            </a:fld>
            <a:endParaRPr lang="en-GB"/>
          </a:p>
        </p:txBody>
      </p:sp>
    </p:spTree>
    <p:extLst>
      <p:ext uri="{BB962C8B-B14F-4D97-AF65-F5344CB8AC3E}">
        <p14:creationId xmlns:p14="http://schemas.microsoft.com/office/powerpoint/2010/main" val="342164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7F1F4-8F75-9834-5E67-6451C54817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BAAB1A-0B62-9F56-92A7-B2CDD0D951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6FDA918-0949-2BA5-8BFE-4C222DCE20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3572AB6-1509-5569-FB7B-BFF0E3AEA085}"/>
              </a:ext>
            </a:extLst>
          </p:cNvPr>
          <p:cNvSpPr>
            <a:spLocks noGrp="1"/>
          </p:cNvSpPr>
          <p:nvPr>
            <p:ph type="dt" sz="half" idx="10"/>
          </p:nvPr>
        </p:nvSpPr>
        <p:spPr/>
        <p:txBody>
          <a:bodyPr/>
          <a:lstStyle/>
          <a:p>
            <a:fld id="{F5A0CC96-D57B-4044-92EE-40F8DCD8BF8A}" type="datetimeFigureOut">
              <a:rPr lang="en-GB" smtClean="0"/>
              <a:t>24/02/2026</a:t>
            </a:fld>
            <a:endParaRPr lang="en-GB"/>
          </a:p>
        </p:txBody>
      </p:sp>
      <p:sp>
        <p:nvSpPr>
          <p:cNvPr id="6" name="Footer Placeholder 5">
            <a:extLst>
              <a:ext uri="{FF2B5EF4-FFF2-40B4-BE49-F238E27FC236}">
                <a16:creationId xmlns:a16="http://schemas.microsoft.com/office/drawing/2014/main" id="{48708D9B-CCD6-8CE8-47D2-65D4AA3E15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154258-FF83-3ECC-8E16-3BB0B2E87780}"/>
              </a:ext>
            </a:extLst>
          </p:cNvPr>
          <p:cNvSpPr>
            <a:spLocks noGrp="1"/>
          </p:cNvSpPr>
          <p:nvPr>
            <p:ph type="sldNum" sz="quarter" idx="12"/>
          </p:nvPr>
        </p:nvSpPr>
        <p:spPr/>
        <p:txBody>
          <a:bodyPr/>
          <a:lstStyle/>
          <a:p>
            <a:fld id="{2D7F7957-750E-48A6-9CD4-DF32A4F29C8D}" type="slidenum">
              <a:rPr lang="en-GB" smtClean="0"/>
              <a:t>‹#›</a:t>
            </a:fld>
            <a:endParaRPr lang="en-GB"/>
          </a:p>
        </p:txBody>
      </p:sp>
    </p:spTree>
    <p:extLst>
      <p:ext uri="{BB962C8B-B14F-4D97-AF65-F5344CB8AC3E}">
        <p14:creationId xmlns:p14="http://schemas.microsoft.com/office/powerpoint/2010/main" val="2272753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FAE82-500A-27FF-552C-FFB87992D4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97AA71-DBB5-C410-C86A-95AB0DEF0C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843F99-5608-2FB9-F5E3-5360579BBE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E33004-B8B7-BBE8-0A1C-3D10567DED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48A95D-4E47-3575-226B-6F55B36F66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FD60C9-C99E-B20C-713F-EBE4915986C9}"/>
              </a:ext>
            </a:extLst>
          </p:cNvPr>
          <p:cNvSpPr>
            <a:spLocks noGrp="1"/>
          </p:cNvSpPr>
          <p:nvPr>
            <p:ph type="dt" sz="half" idx="10"/>
          </p:nvPr>
        </p:nvSpPr>
        <p:spPr/>
        <p:txBody>
          <a:bodyPr/>
          <a:lstStyle/>
          <a:p>
            <a:fld id="{F5A0CC96-D57B-4044-92EE-40F8DCD8BF8A}" type="datetimeFigureOut">
              <a:rPr lang="en-GB" smtClean="0"/>
              <a:t>24/02/2026</a:t>
            </a:fld>
            <a:endParaRPr lang="en-GB"/>
          </a:p>
        </p:txBody>
      </p:sp>
      <p:sp>
        <p:nvSpPr>
          <p:cNvPr id="8" name="Footer Placeholder 7">
            <a:extLst>
              <a:ext uri="{FF2B5EF4-FFF2-40B4-BE49-F238E27FC236}">
                <a16:creationId xmlns:a16="http://schemas.microsoft.com/office/drawing/2014/main" id="{08197246-5465-2C81-B2FB-A4BE5BF2135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03CB5E-5F1F-502A-D89C-3E26CEFD5415}"/>
              </a:ext>
            </a:extLst>
          </p:cNvPr>
          <p:cNvSpPr>
            <a:spLocks noGrp="1"/>
          </p:cNvSpPr>
          <p:nvPr>
            <p:ph type="sldNum" sz="quarter" idx="12"/>
          </p:nvPr>
        </p:nvSpPr>
        <p:spPr/>
        <p:txBody>
          <a:bodyPr/>
          <a:lstStyle/>
          <a:p>
            <a:fld id="{2D7F7957-750E-48A6-9CD4-DF32A4F29C8D}" type="slidenum">
              <a:rPr lang="en-GB" smtClean="0"/>
              <a:t>‹#›</a:t>
            </a:fld>
            <a:endParaRPr lang="en-GB"/>
          </a:p>
        </p:txBody>
      </p:sp>
    </p:spTree>
    <p:extLst>
      <p:ext uri="{BB962C8B-B14F-4D97-AF65-F5344CB8AC3E}">
        <p14:creationId xmlns:p14="http://schemas.microsoft.com/office/powerpoint/2010/main" val="3546025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78242-8961-BB52-D831-A830072F69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6371C6-B8CA-5B82-4D2F-8665E3CAD1C4}"/>
              </a:ext>
            </a:extLst>
          </p:cNvPr>
          <p:cNvSpPr>
            <a:spLocks noGrp="1"/>
          </p:cNvSpPr>
          <p:nvPr>
            <p:ph type="dt" sz="half" idx="10"/>
          </p:nvPr>
        </p:nvSpPr>
        <p:spPr/>
        <p:txBody>
          <a:bodyPr/>
          <a:lstStyle/>
          <a:p>
            <a:fld id="{F5A0CC96-D57B-4044-92EE-40F8DCD8BF8A}" type="datetimeFigureOut">
              <a:rPr lang="en-GB" smtClean="0"/>
              <a:t>24/02/2026</a:t>
            </a:fld>
            <a:endParaRPr lang="en-GB"/>
          </a:p>
        </p:txBody>
      </p:sp>
      <p:sp>
        <p:nvSpPr>
          <p:cNvPr id="4" name="Footer Placeholder 3">
            <a:extLst>
              <a:ext uri="{FF2B5EF4-FFF2-40B4-BE49-F238E27FC236}">
                <a16:creationId xmlns:a16="http://schemas.microsoft.com/office/drawing/2014/main" id="{61834D7F-3551-00D3-D548-EF04B7E8D5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987D4A-E1C6-CE64-8314-B458970ED565}"/>
              </a:ext>
            </a:extLst>
          </p:cNvPr>
          <p:cNvSpPr>
            <a:spLocks noGrp="1"/>
          </p:cNvSpPr>
          <p:nvPr>
            <p:ph type="sldNum" sz="quarter" idx="12"/>
          </p:nvPr>
        </p:nvSpPr>
        <p:spPr/>
        <p:txBody>
          <a:bodyPr/>
          <a:lstStyle/>
          <a:p>
            <a:fld id="{2D7F7957-750E-48A6-9CD4-DF32A4F29C8D}" type="slidenum">
              <a:rPr lang="en-GB" smtClean="0"/>
              <a:t>‹#›</a:t>
            </a:fld>
            <a:endParaRPr lang="en-GB"/>
          </a:p>
        </p:txBody>
      </p:sp>
    </p:spTree>
    <p:extLst>
      <p:ext uri="{BB962C8B-B14F-4D97-AF65-F5344CB8AC3E}">
        <p14:creationId xmlns:p14="http://schemas.microsoft.com/office/powerpoint/2010/main" val="2965668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2A6870-F449-656B-4560-D65A44A60CE4}"/>
              </a:ext>
            </a:extLst>
          </p:cNvPr>
          <p:cNvSpPr>
            <a:spLocks noGrp="1"/>
          </p:cNvSpPr>
          <p:nvPr>
            <p:ph type="dt" sz="half" idx="10"/>
          </p:nvPr>
        </p:nvSpPr>
        <p:spPr/>
        <p:txBody>
          <a:bodyPr/>
          <a:lstStyle/>
          <a:p>
            <a:fld id="{F5A0CC96-D57B-4044-92EE-40F8DCD8BF8A}" type="datetimeFigureOut">
              <a:rPr lang="en-GB" smtClean="0"/>
              <a:t>24/02/2026</a:t>
            </a:fld>
            <a:endParaRPr lang="en-GB"/>
          </a:p>
        </p:txBody>
      </p:sp>
      <p:sp>
        <p:nvSpPr>
          <p:cNvPr id="3" name="Footer Placeholder 2">
            <a:extLst>
              <a:ext uri="{FF2B5EF4-FFF2-40B4-BE49-F238E27FC236}">
                <a16:creationId xmlns:a16="http://schemas.microsoft.com/office/drawing/2014/main" id="{84384304-CC0D-81E5-A325-A9279AE802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1501DD-5227-9E2C-1B0F-4654C9800CFC}"/>
              </a:ext>
            </a:extLst>
          </p:cNvPr>
          <p:cNvSpPr>
            <a:spLocks noGrp="1"/>
          </p:cNvSpPr>
          <p:nvPr>
            <p:ph type="sldNum" sz="quarter" idx="12"/>
          </p:nvPr>
        </p:nvSpPr>
        <p:spPr/>
        <p:txBody>
          <a:bodyPr/>
          <a:lstStyle/>
          <a:p>
            <a:fld id="{2D7F7957-750E-48A6-9CD4-DF32A4F29C8D}" type="slidenum">
              <a:rPr lang="en-GB" smtClean="0"/>
              <a:t>‹#›</a:t>
            </a:fld>
            <a:endParaRPr lang="en-GB"/>
          </a:p>
        </p:txBody>
      </p:sp>
    </p:spTree>
    <p:extLst>
      <p:ext uri="{BB962C8B-B14F-4D97-AF65-F5344CB8AC3E}">
        <p14:creationId xmlns:p14="http://schemas.microsoft.com/office/powerpoint/2010/main" val="2279670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9BFDB-A23B-7A20-77A5-E88E530205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843664-99EB-B1DD-2D5A-F2DE927F04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2B2B61-2067-D0FD-392B-EF16BC5BBB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36EBD8-3480-5C37-3367-3F8E6FAC2017}"/>
              </a:ext>
            </a:extLst>
          </p:cNvPr>
          <p:cNvSpPr>
            <a:spLocks noGrp="1"/>
          </p:cNvSpPr>
          <p:nvPr>
            <p:ph type="dt" sz="half" idx="10"/>
          </p:nvPr>
        </p:nvSpPr>
        <p:spPr/>
        <p:txBody>
          <a:bodyPr/>
          <a:lstStyle/>
          <a:p>
            <a:fld id="{F5A0CC96-D57B-4044-92EE-40F8DCD8BF8A}" type="datetimeFigureOut">
              <a:rPr lang="en-GB" smtClean="0"/>
              <a:t>24/02/2026</a:t>
            </a:fld>
            <a:endParaRPr lang="en-GB"/>
          </a:p>
        </p:txBody>
      </p:sp>
      <p:sp>
        <p:nvSpPr>
          <p:cNvPr id="6" name="Footer Placeholder 5">
            <a:extLst>
              <a:ext uri="{FF2B5EF4-FFF2-40B4-BE49-F238E27FC236}">
                <a16:creationId xmlns:a16="http://schemas.microsoft.com/office/drawing/2014/main" id="{F6F2F058-A4D0-71D6-42A8-F1D8F55D48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A8F09D-BC67-64E5-292D-5819C0DA2283}"/>
              </a:ext>
            </a:extLst>
          </p:cNvPr>
          <p:cNvSpPr>
            <a:spLocks noGrp="1"/>
          </p:cNvSpPr>
          <p:nvPr>
            <p:ph type="sldNum" sz="quarter" idx="12"/>
          </p:nvPr>
        </p:nvSpPr>
        <p:spPr/>
        <p:txBody>
          <a:bodyPr/>
          <a:lstStyle/>
          <a:p>
            <a:fld id="{2D7F7957-750E-48A6-9CD4-DF32A4F29C8D}" type="slidenum">
              <a:rPr lang="en-GB" smtClean="0"/>
              <a:t>‹#›</a:t>
            </a:fld>
            <a:endParaRPr lang="en-GB"/>
          </a:p>
        </p:txBody>
      </p:sp>
    </p:spTree>
    <p:extLst>
      <p:ext uri="{BB962C8B-B14F-4D97-AF65-F5344CB8AC3E}">
        <p14:creationId xmlns:p14="http://schemas.microsoft.com/office/powerpoint/2010/main" val="2761870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31AF2-EB1A-0479-1A3A-A3F0C0EE6B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739425-10C0-DC02-5F8C-BA7C0D3E49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8ECFE2-161D-B919-62BA-8674A02BCE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060B79-9BCF-99DB-7478-9F9181193F6B}"/>
              </a:ext>
            </a:extLst>
          </p:cNvPr>
          <p:cNvSpPr>
            <a:spLocks noGrp="1"/>
          </p:cNvSpPr>
          <p:nvPr>
            <p:ph type="dt" sz="half" idx="10"/>
          </p:nvPr>
        </p:nvSpPr>
        <p:spPr/>
        <p:txBody>
          <a:bodyPr/>
          <a:lstStyle/>
          <a:p>
            <a:fld id="{F5A0CC96-D57B-4044-92EE-40F8DCD8BF8A}" type="datetimeFigureOut">
              <a:rPr lang="en-GB" smtClean="0"/>
              <a:t>24/02/2026</a:t>
            </a:fld>
            <a:endParaRPr lang="en-GB"/>
          </a:p>
        </p:txBody>
      </p:sp>
      <p:sp>
        <p:nvSpPr>
          <p:cNvPr id="6" name="Footer Placeholder 5">
            <a:extLst>
              <a:ext uri="{FF2B5EF4-FFF2-40B4-BE49-F238E27FC236}">
                <a16:creationId xmlns:a16="http://schemas.microsoft.com/office/drawing/2014/main" id="{49285723-C882-832F-A0E4-27D683D7EF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4F1438-11AD-3D93-32CB-2A53AB9A91CE}"/>
              </a:ext>
            </a:extLst>
          </p:cNvPr>
          <p:cNvSpPr>
            <a:spLocks noGrp="1"/>
          </p:cNvSpPr>
          <p:nvPr>
            <p:ph type="sldNum" sz="quarter" idx="12"/>
          </p:nvPr>
        </p:nvSpPr>
        <p:spPr/>
        <p:txBody>
          <a:bodyPr/>
          <a:lstStyle/>
          <a:p>
            <a:fld id="{2D7F7957-750E-48A6-9CD4-DF32A4F29C8D}" type="slidenum">
              <a:rPr lang="en-GB" smtClean="0"/>
              <a:t>‹#›</a:t>
            </a:fld>
            <a:endParaRPr lang="en-GB"/>
          </a:p>
        </p:txBody>
      </p:sp>
    </p:spTree>
    <p:extLst>
      <p:ext uri="{BB962C8B-B14F-4D97-AF65-F5344CB8AC3E}">
        <p14:creationId xmlns:p14="http://schemas.microsoft.com/office/powerpoint/2010/main" val="1681179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5867-12AC-88BD-8144-C37C986AE4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86CAB8-F67B-59EB-F786-941D5039E2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11D2F8-C910-2B11-EA81-E4652397E9AA}"/>
              </a:ext>
            </a:extLst>
          </p:cNvPr>
          <p:cNvSpPr>
            <a:spLocks noGrp="1"/>
          </p:cNvSpPr>
          <p:nvPr>
            <p:ph type="dt" sz="half" idx="10"/>
          </p:nvPr>
        </p:nvSpPr>
        <p:spPr/>
        <p:txBody>
          <a:bodyPr/>
          <a:lstStyle/>
          <a:p>
            <a:fld id="{F5A0CC96-D57B-4044-92EE-40F8DCD8BF8A}" type="datetimeFigureOut">
              <a:rPr lang="en-GB" smtClean="0"/>
              <a:t>24/02/2026</a:t>
            </a:fld>
            <a:endParaRPr lang="en-GB"/>
          </a:p>
        </p:txBody>
      </p:sp>
      <p:sp>
        <p:nvSpPr>
          <p:cNvPr id="5" name="Footer Placeholder 4">
            <a:extLst>
              <a:ext uri="{FF2B5EF4-FFF2-40B4-BE49-F238E27FC236}">
                <a16:creationId xmlns:a16="http://schemas.microsoft.com/office/drawing/2014/main" id="{184DAA07-6524-8885-43E9-973B1AD134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950997-6979-BBE9-A3FA-678964278D54}"/>
              </a:ext>
            </a:extLst>
          </p:cNvPr>
          <p:cNvSpPr>
            <a:spLocks noGrp="1"/>
          </p:cNvSpPr>
          <p:nvPr>
            <p:ph type="sldNum" sz="quarter" idx="12"/>
          </p:nvPr>
        </p:nvSpPr>
        <p:spPr/>
        <p:txBody>
          <a:bodyPr/>
          <a:lstStyle/>
          <a:p>
            <a:fld id="{2D7F7957-750E-48A6-9CD4-DF32A4F29C8D}" type="slidenum">
              <a:rPr lang="en-GB" smtClean="0"/>
              <a:t>‹#›</a:t>
            </a:fld>
            <a:endParaRPr lang="en-GB"/>
          </a:p>
        </p:txBody>
      </p:sp>
    </p:spTree>
    <p:extLst>
      <p:ext uri="{BB962C8B-B14F-4D97-AF65-F5344CB8AC3E}">
        <p14:creationId xmlns:p14="http://schemas.microsoft.com/office/powerpoint/2010/main" val="3849701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3BE4B1-92ED-35ED-1FDD-D970683244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32FAD2-FEF0-B274-D7F9-DF20AE7400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AFCADC-36A5-42F4-F9DA-006B651EFA1D}"/>
              </a:ext>
            </a:extLst>
          </p:cNvPr>
          <p:cNvSpPr>
            <a:spLocks noGrp="1"/>
          </p:cNvSpPr>
          <p:nvPr>
            <p:ph type="dt" sz="half" idx="10"/>
          </p:nvPr>
        </p:nvSpPr>
        <p:spPr/>
        <p:txBody>
          <a:bodyPr/>
          <a:lstStyle/>
          <a:p>
            <a:fld id="{F5A0CC96-D57B-4044-92EE-40F8DCD8BF8A}" type="datetimeFigureOut">
              <a:rPr lang="en-GB" smtClean="0"/>
              <a:t>24/02/2026</a:t>
            </a:fld>
            <a:endParaRPr lang="en-GB"/>
          </a:p>
        </p:txBody>
      </p:sp>
      <p:sp>
        <p:nvSpPr>
          <p:cNvPr id="5" name="Footer Placeholder 4">
            <a:extLst>
              <a:ext uri="{FF2B5EF4-FFF2-40B4-BE49-F238E27FC236}">
                <a16:creationId xmlns:a16="http://schemas.microsoft.com/office/drawing/2014/main" id="{BAEF3E90-017A-4320-E9DC-9BDF4A47B8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FF618E-DF21-16B9-F1A8-379D7BC60DB7}"/>
              </a:ext>
            </a:extLst>
          </p:cNvPr>
          <p:cNvSpPr>
            <a:spLocks noGrp="1"/>
          </p:cNvSpPr>
          <p:nvPr>
            <p:ph type="sldNum" sz="quarter" idx="12"/>
          </p:nvPr>
        </p:nvSpPr>
        <p:spPr/>
        <p:txBody>
          <a:bodyPr/>
          <a:lstStyle/>
          <a:p>
            <a:fld id="{2D7F7957-750E-48A6-9CD4-DF32A4F29C8D}" type="slidenum">
              <a:rPr lang="en-GB" smtClean="0"/>
              <a:t>‹#›</a:t>
            </a:fld>
            <a:endParaRPr lang="en-GB"/>
          </a:p>
        </p:txBody>
      </p:sp>
    </p:spTree>
    <p:extLst>
      <p:ext uri="{BB962C8B-B14F-4D97-AF65-F5344CB8AC3E}">
        <p14:creationId xmlns:p14="http://schemas.microsoft.com/office/powerpoint/2010/main" val="19327034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bg>
      <p:bgPr>
        <a:blipFill rotWithShape="0">
          <a:blip r:embed="rId2"/>
          <a:stretch/>
        </a:blipFill>
        <a:effectLst/>
      </p:bgPr>
    </p:bg>
    <p:spTree>
      <p:nvGrpSpPr>
        <p:cNvPr id="1" name=""/>
        <p:cNvGrpSpPr/>
        <p:nvPr/>
      </p:nvGrpSpPr>
      <p:grpSpPr>
        <a:xfrm>
          <a:off x="0" y="0"/>
          <a:ext cx="0" cy="0"/>
          <a:chOff x="0" y="0"/>
          <a:chExt cx="0" cy="0"/>
        </a:xfrm>
      </p:grpSpPr>
      <p:pic>
        <p:nvPicPr>
          <p:cNvPr id="11" name="Picture 7"/>
          <p:cNvPicPr/>
          <p:nvPr/>
        </p:nvPicPr>
        <p:blipFill>
          <a:blip r:embed="rId3"/>
          <a:srcRect l="3610"/>
          <a:stretch/>
        </p:blipFill>
        <p:spPr>
          <a:xfrm>
            <a:off x="0" y="2669760"/>
            <a:ext cx="4036680" cy="4187880"/>
          </a:xfrm>
          <a:prstGeom prst="rect">
            <a:avLst/>
          </a:prstGeom>
          <a:noFill/>
          <a:ln w="0">
            <a:noFill/>
          </a:ln>
        </p:spPr>
      </p:pic>
      <p:pic>
        <p:nvPicPr>
          <p:cNvPr id="12" name="Picture 6"/>
          <p:cNvPicPr/>
          <p:nvPr/>
        </p:nvPicPr>
        <p:blipFill>
          <a:blip r:embed="rId4"/>
          <a:srcRect l="35647"/>
          <a:stretch/>
        </p:blipFill>
        <p:spPr>
          <a:xfrm>
            <a:off x="0" y="2892240"/>
            <a:ext cx="1522080" cy="2365200"/>
          </a:xfrm>
          <a:prstGeom prst="rect">
            <a:avLst/>
          </a:prstGeom>
          <a:noFill/>
          <a:ln w="0">
            <a:noFill/>
          </a:ln>
        </p:spPr>
      </p:pic>
      <p:sp>
        <p:nvSpPr>
          <p:cNvPr id="2" name="Oval 15"/>
          <p:cNvSpPr/>
          <p:nvPr/>
        </p:nvSpPr>
        <p:spPr>
          <a:xfrm>
            <a:off x="8609040" y="1676520"/>
            <a:ext cx="2819160" cy="2819160"/>
          </a:xfrm>
          <a:prstGeom prst="ellipse">
            <a:avLst/>
          </a:prstGeom>
          <a:gradFill rotWithShape="0">
            <a:gsLst>
              <a:gs pos="0">
                <a:srgbClr val="7AC4F0">
                  <a:alpha val="7000"/>
                </a:srgbClr>
              </a:gs>
              <a:gs pos="36000">
                <a:srgbClr val="7AC4F0">
                  <a:alpha val="6000"/>
                </a:srgbClr>
              </a:gs>
              <a:gs pos="69000">
                <a:srgbClr val="7AC4F0">
                  <a:alpha val="0"/>
                </a:srgbClr>
              </a:gs>
            </a:gsLst>
            <a:path path="circle">
              <a:fillToRect l="50000" t="50000" r="50000" b="50000"/>
            </a:path>
          </a:gra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pic>
        <p:nvPicPr>
          <p:cNvPr id="3" name="Picture 8"/>
          <p:cNvPicPr/>
          <p:nvPr/>
        </p:nvPicPr>
        <p:blipFill>
          <a:blip r:embed="rId5"/>
          <a:srcRect t="28812"/>
          <a:stretch/>
        </p:blipFill>
        <p:spPr>
          <a:xfrm>
            <a:off x="7999560" y="0"/>
            <a:ext cx="1603080" cy="1141200"/>
          </a:xfrm>
          <a:prstGeom prst="rect">
            <a:avLst/>
          </a:prstGeom>
          <a:noFill/>
          <a:ln w="0">
            <a:noFill/>
          </a:ln>
        </p:spPr>
      </p:pic>
      <p:pic>
        <p:nvPicPr>
          <p:cNvPr id="4" name="Picture 9"/>
          <p:cNvPicPr/>
          <p:nvPr/>
        </p:nvPicPr>
        <p:blipFill>
          <a:blip r:embed="rId6"/>
          <a:srcRect b="23333"/>
          <a:stretch/>
        </p:blipFill>
        <p:spPr>
          <a:xfrm>
            <a:off x="8609040" y="6095880"/>
            <a:ext cx="993240" cy="761760"/>
          </a:xfrm>
          <a:prstGeom prst="rect">
            <a:avLst/>
          </a:prstGeom>
          <a:noFill/>
          <a:ln w="0">
            <a:noFill/>
          </a:ln>
        </p:spPr>
      </p:pic>
      <p:sp>
        <p:nvSpPr>
          <p:cNvPr id="5" name="Rectangle 13"/>
          <p:cNvSpPr/>
          <p:nvPr/>
        </p:nvSpPr>
        <p:spPr>
          <a:xfrm>
            <a:off x="10437840" y="0"/>
            <a:ext cx="685440" cy="1142640"/>
          </a:xfrm>
          <a:prstGeom prst="rect">
            <a:avLst/>
          </a:prstGeom>
          <a:solidFill>
            <a:schemeClr val="accent1"/>
          </a:soli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6" name="PlaceHolder 1"/>
          <p:cNvSpPr>
            <a:spLocks noGrp="1"/>
          </p:cNvSpPr>
          <p:nvPr>
            <p:ph type="title"/>
          </p:nvPr>
        </p:nvSpPr>
        <p:spPr>
          <a:xfrm>
            <a:off x="1154880" y="1447920"/>
            <a:ext cx="8825400" cy="3329280"/>
          </a:xfrm>
          <a:prstGeom prst="rect">
            <a:avLst/>
          </a:prstGeom>
          <a:noFill/>
          <a:ln w="0">
            <a:noFill/>
          </a:ln>
        </p:spPr>
        <p:txBody>
          <a:bodyPr lIns="91440" tIns="45720" rIns="91440" bIns="45720" anchor="b">
            <a:noAutofit/>
          </a:bodyPr>
          <a:lstStyle/>
          <a:p>
            <a:pPr indent="0" defTabSz="457200">
              <a:lnSpc>
                <a:spcPct val="100000"/>
              </a:lnSpc>
              <a:buNone/>
            </a:pPr>
            <a:r>
              <a:rPr lang="en-US" sz="7200" b="0" u="none" strike="noStrike">
                <a:solidFill>
                  <a:schemeClr val="lt2"/>
                </a:solidFill>
                <a:effectLst/>
                <a:uFillTx/>
                <a:latin typeface="Century Gothic"/>
              </a:rPr>
              <a:t>Click to edit Master title style</a:t>
            </a:r>
            <a:endParaRPr lang="en-US" sz="7200" b="0" u="none" strike="noStrike">
              <a:solidFill>
                <a:schemeClr val="lt1"/>
              </a:solidFill>
              <a:effectLst/>
              <a:uFillTx/>
              <a:latin typeface="Century Gothic"/>
            </a:endParaRPr>
          </a:p>
        </p:txBody>
      </p:sp>
      <p:sp>
        <p:nvSpPr>
          <p:cNvPr id="7" name="PlaceHolder 2"/>
          <p:cNvSpPr>
            <a:spLocks noGrp="1"/>
          </p:cNvSpPr>
          <p:nvPr>
            <p:ph type="dt" idx="1"/>
          </p:nvPr>
        </p:nvSpPr>
        <p:spPr>
          <a:xfrm rot="5400000">
            <a:off x="10155600" y="1790640"/>
            <a:ext cx="990360" cy="304560"/>
          </a:xfrm>
          <a:prstGeom prst="rect">
            <a:avLst/>
          </a:prstGeom>
          <a:noFill/>
          <a:ln w="0">
            <a:noFill/>
          </a:ln>
        </p:spPr>
        <p:txBody>
          <a:bodyPr lIns="91440" tIns="45720" rIns="91440" bIns="45720" anchor="t">
            <a:noAutofit/>
          </a:bodyPr>
          <a:lstStyle>
            <a:lvl1pPr indent="0" defTabSz="457200">
              <a:lnSpc>
                <a:spcPct val="100000"/>
              </a:lnSpc>
              <a:buNone/>
              <a:defRPr lang="en-US" sz="1100" b="0" u="none" strike="noStrike">
                <a:solidFill>
                  <a:schemeClr val="lt1">
                    <a:tint val="75000"/>
                    <a:alpha val="60000"/>
                  </a:schemeClr>
                </a:solidFill>
                <a:effectLst/>
                <a:uFillTx/>
                <a:latin typeface="Century Gothic"/>
              </a:defRPr>
            </a:lvl1pPr>
          </a:lstStyle>
          <a:p>
            <a:pPr indent="0" defTabSz="457200">
              <a:lnSpc>
                <a:spcPct val="100000"/>
              </a:lnSpc>
              <a:buNone/>
            </a:pPr>
            <a:r>
              <a:rPr lang="en-US" sz="1100" b="0" u="none" strike="noStrike">
                <a:solidFill>
                  <a:schemeClr val="lt1">
                    <a:tint val="75000"/>
                    <a:alpha val="60000"/>
                  </a:schemeClr>
                </a:solidFill>
                <a:effectLst/>
                <a:uFillTx/>
                <a:latin typeface="Century Gothic"/>
              </a:rPr>
              <a:t>&lt;date/time&gt;</a:t>
            </a:r>
            <a:endParaRPr lang="en-US" sz="1100" b="0" u="none" strike="noStrike">
              <a:solidFill>
                <a:srgbClr val="FFFFFF"/>
              </a:solidFill>
              <a:effectLst/>
              <a:uFillTx/>
              <a:latin typeface="Times New Roman"/>
            </a:endParaRPr>
          </a:p>
        </p:txBody>
      </p:sp>
      <p:sp>
        <p:nvSpPr>
          <p:cNvPr id="8" name="PlaceHolder 3"/>
          <p:cNvSpPr>
            <a:spLocks noGrp="1"/>
          </p:cNvSpPr>
          <p:nvPr>
            <p:ph type="ftr" idx="2"/>
          </p:nvPr>
        </p:nvSpPr>
        <p:spPr>
          <a:xfrm rot="5400000">
            <a:off x="8951760" y="3225240"/>
            <a:ext cx="3859560" cy="304560"/>
          </a:xfrm>
          <a:prstGeom prst="rect">
            <a:avLst/>
          </a:prstGeom>
          <a:noFill/>
          <a:ln w="0">
            <a:noFill/>
          </a:ln>
        </p:spPr>
        <p:txBody>
          <a:bodyPr lIns="91440" tIns="45720" rIns="91440" bIns="45720" anchor="b">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9" name="PlaceHolder 4"/>
          <p:cNvSpPr>
            <a:spLocks noGrp="1"/>
          </p:cNvSpPr>
          <p:nvPr>
            <p:ph type="sldNum" idx="3"/>
          </p:nvPr>
        </p:nvSpPr>
        <p:spPr>
          <a:xfrm>
            <a:off x="10352520" y="295560"/>
            <a:ext cx="837720" cy="767160"/>
          </a:xfrm>
          <a:prstGeom prst="rect">
            <a:avLst/>
          </a:prstGeom>
          <a:noFill/>
          <a:ln w="0">
            <a:noFill/>
          </a:ln>
        </p:spPr>
        <p:txBody>
          <a:bodyPr lIns="91440" tIns="45720" rIns="91440" bIns="45720" anchor="b">
            <a:noAutofit/>
          </a:bodyPr>
          <a:lstStyle>
            <a:lvl1pPr indent="0" algn="ctr" defTabSz="457200">
              <a:lnSpc>
                <a:spcPct val="100000"/>
              </a:lnSpc>
              <a:buNone/>
              <a:defRPr lang="en-US" sz="2800" b="0" u="none" strike="noStrike">
                <a:solidFill>
                  <a:schemeClr val="lt1">
                    <a:tint val="75000"/>
                  </a:schemeClr>
                </a:solidFill>
                <a:effectLst/>
                <a:uFillTx/>
                <a:latin typeface="Century Gothic"/>
              </a:defRPr>
            </a:lvl1pPr>
          </a:lstStyle>
          <a:p>
            <a:pPr indent="0" algn="ctr" defTabSz="457200">
              <a:lnSpc>
                <a:spcPct val="100000"/>
              </a:lnSpc>
              <a:buNone/>
            </a:pPr>
            <a:fld id="{BAC1E93C-9314-4E6D-A7ED-BD4B28E5834D}" type="slidenum">
              <a:rPr lang="en-US" sz="2800" b="0" u="none" strike="noStrike">
                <a:solidFill>
                  <a:schemeClr val="lt1">
                    <a:tint val="75000"/>
                  </a:schemeClr>
                </a:solidFill>
                <a:effectLst/>
                <a:uFillTx/>
                <a:latin typeface="Century Gothic"/>
              </a:rPr>
              <a:t>‹#›</a:t>
            </a:fld>
            <a:endParaRPr lang="en-US" sz="2800" b="0" u="none" strike="noStrike">
              <a:solidFill>
                <a:srgbClr val="FFFFFF"/>
              </a:solidFill>
              <a:effectLst/>
              <a:uFillTx/>
              <a:latin typeface="Times New Roman"/>
            </a:endParaRPr>
          </a:p>
        </p:txBody>
      </p:sp>
      <p:sp>
        <p:nvSpPr>
          <p:cNvPr id="10" name="PlaceHolder 5"/>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FFFFFF"/>
              </a:buClr>
              <a:buSzPct val="45000"/>
              <a:buFont typeface="Wingdings" charset="2"/>
              <a:buChar char=""/>
            </a:pPr>
            <a:r>
              <a:rPr lang="en-US" sz="2000" b="0" u="none" strike="noStrike">
                <a:solidFill>
                  <a:schemeClr val="lt1"/>
                </a:solidFill>
                <a:effectLst/>
                <a:uFillTx/>
                <a:latin typeface="Century Gothic"/>
              </a:rPr>
              <a:t>Click to edit the outline text format</a:t>
            </a:r>
          </a:p>
          <a:p>
            <a:pPr marL="864000" lvl="1" indent="-324000">
              <a:spcBef>
                <a:spcPts val="1134"/>
              </a:spcBef>
              <a:buClr>
                <a:srgbClr val="FFFFFF"/>
              </a:buClr>
              <a:buSzPct val="75000"/>
              <a:buFont typeface="Symbol" charset="2"/>
              <a:buChar char=""/>
            </a:pPr>
            <a:r>
              <a:rPr lang="en-US" sz="1600" b="0" u="none" strike="noStrike">
                <a:solidFill>
                  <a:schemeClr val="lt1"/>
                </a:solidFill>
                <a:effectLst/>
                <a:uFillTx/>
                <a:latin typeface="Century Gothic"/>
              </a:rPr>
              <a:t>Second Outline Level</a:t>
            </a:r>
          </a:p>
          <a:p>
            <a:pPr marL="1296000" lvl="2" indent="-288000">
              <a:spcBef>
                <a:spcPts val="850"/>
              </a:spcBef>
              <a:buClr>
                <a:srgbClr val="FFFFFF"/>
              </a:buClr>
              <a:buSzPct val="45000"/>
              <a:buFont typeface="Wingdings" charset="2"/>
              <a:buChar char=""/>
            </a:pPr>
            <a:r>
              <a:rPr lang="en-US" sz="1400" b="0" u="none" strike="noStrike">
                <a:solidFill>
                  <a:schemeClr val="lt1"/>
                </a:solidFill>
                <a:effectLst/>
                <a:uFillTx/>
                <a:latin typeface="Century Gothic"/>
              </a:rPr>
              <a:t>Third Outline Level</a:t>
            </a:r>
          </a:p>
          <a:p>
            <a:pPr marL="1728000" lvl="3" indent="-216000">
              <a:spcBef>
                <a:spcPts val="567"/>
              </a:spcBef>
              <a:buClr>
                <a:srgbClr val="FFFFFF"/>
              </a:buClr>
              <a:buSzPct val="75000"/>
              <a:buFont typeface="Symbol" charset="2"/>
              <a:buChar char=""/>
            </a:pPr>
            <a:r>
              <a:rPr lang="en-US" sz="1400" b="0" u="none" strike="noStrike">
                <a:solidFill>
                  <a:schemeClr val="lt1"/>
                </a:solidFill>
                <a:effectLst/>
                <a:uFillTx/>
                <a:latin typeface="Century Gothic"/>
              </a:rPr>
              <a:t>Fourth Outline Level</a:t>
            </a:r>
          </a:p>
          <a:p>
            <a:pPr marL="2160000" lvl="4" indent="-216000">
              <a:spcBef>
                <a:spcPts val="283"/>
              </a:spcBef>
              <a:buClr>
                <a:srgbClr val="FFFFFF"/>
              </a:buClr>
              <a:buSzPct val="45000"/>
              <a:buFont typeface="Wingdings" charset="2"/>
              <a:buChar char=""/>
            </a:pPr>
            <a:r>
              <a:rPr lang="en-US" sz="2000" b="0" u="none" strike="noStrike">
                <a:solidFill>
                  <a:schemeClr val="lt1"/>
                </a:solidFill>
                <a:effectLst/>
                <a:uFillTx/>
                <a:latin typeface="Century Gothic"/>
              </a:rPr>
              <a:t>Fifth Outline Level</a:t>
            </a:r>
          </a:p>
          <a:p>
            <a:pPr marL="2592000" lvl="5" indent="-216000">
              <a:spcBef>
                <a:spcPts val="283"/>
              </a:spcBef>
              <a:buClr>
                <a:srgbClr val="FFFFFF"/>
              </a:buClr>
              <a:buSzPct val="45000"/>
              <a:buFont typeface="Wingdings" charset="2"/>
              <a:buChar char=""/>
            </a:pPr>
            <a:r>
              <a:rPr lang="en-US" sz="2000" b="0" u="none" strike="noStrike">
                <a:solidFill>
                  <a:schemeClr val="lt1"/>
                </a:solidFill>
                <a:effectLst/>
                <a:uFillTx/>
                <a:latin typeface="Century Gothic"/>
              </a:rPr>
              <a:t>Sixth Outline Level</a:t>
            </a:r>
          </a:p>
          <a:p>
            <a:pPr marL="3024000" lvl="6" indent="-216000">
              <a:spcBef>
                <a:spcPts val="283"/>
              </a:spcBef>
              <a:buClr>
                <a:srgbClr val="FFFFFF"/>
              </a:buClr>
              <a:buSzPct val="45000"/>
              <a:buFont typeface="Wingdings" charset="2"/>
              <a:buChar char=""/>
            </a:pPr>
            <a:r>
              <a:rPr lang="en-US" sz="2000" b="0" u="none" strike="noStrike">
                <a:solidFill>
                  <a:schemeClr val="lt1"/>
                </a:solidFill>
                <a:effectLst/>
                <a:uFillTx/>
                <a:latin typeface="Century Gothic"/>
              </a:rPr>
              <a:t>Seventh Outline Level</a:t>
            </a:r>
          </a:p>
        </p:txBody>
      </p:sp>
    </p:spTree>
    <p:extLst>
      <p:ext uri="{BB962C8B-B14F-4D97-AF65-F5344CB8AC3E}">
        <p14:creationId xmlns:p14="http://schemas.microsoft.com/office/powerpoint/2010/main" val="31762778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bg>
      <p:bgPr>
        <a:blipFill rotWithShape="0">
          <a:blip r:embed="rId2"/>
          <a:stretch/>
        </a:blipFill>
        <a:effectLst/>
      </p:bgPr>
    </p:bg>
    <p:spTree>
      <p:nvGrpSpPr>
        <p:cNvPr id="1" name=""/>
        <p:cNvGrpSpPr/>
        <p:nvPr/>
      </p:nvGrpSpPr>
      <p:grpSpPr>
        <a:xfrm>
          <a:off x="0" y="0"/>
          <a:ext cx="0" cy="0"/>
          <a:chOff x="0" y="0"/>
          <a:chExt cx="0" cy="0"/>
        </a:xfrm>
      </p:grpSpPr>
      <p:pic>
        <p:nvPicPr>
          <p:cNvPr id="120" name="Picture 7"/>
          <p:cNvPicPr/>
          <p:nvPr/>
        </p:nvPicPr>
        <p:blipFill>
          <a:blip r:embed="rId3"/>
          <a:srcRect l="3610"/>
          <a:stretch/>
        </p:blipFill>
        <p:spPr>
          <a:xfrm>
            <a:off x="0" y="2669760"/>
            <a:ext cx="4036680" cy="4187880"/>
          </a:xfrm>
          <a:prstGeom prst="rect">
            <a:avLst/>
          </a:prstGeom>
          <a:noFill/>
          <a:ln w="0">
            <a:noFill/>
          </a:ln>
        </p:spPr>
      </p:pic>
      <p:pic>
        <p:nvPicPr>
          <p:cNvPr id="121" name="Picture 6"/>
          <p:cNvPicPr/>
          <p:nvPr/>
        </p:nvPicPr>
        <p:blipFill>
          <a:blip r:embed="rId4"/>
          <a:srcRect l="35647"/>
          <a:stretch/>
        </p:blipFill>
        <p:spPr>
          <a:xfrm>
            <a:off x="0" y="2892240"/>
            <a:ext cx="1522080" cy="2365200"/>
          </a:xfrm>
          <a:prstGeom prst="rect">
            <a:avLst/>
          </a:prstGeom>
          <a:noFill/>
          <a:ln w="0">
            <a:noFill/>
          </a:ln>
        </p:spPr>
      </p:pic>
      <p:sp>
        <p:nvSpPr>
          <p:cNvPr id="122" name="Oval 15"/>
          <p:cNvSpPr/>
          <p:nvPr/>
        </p:nvSpPr>
        <p:spPr>
          <a:xfrm>
            <a:off x="8609040" y="1676520"/>
            <a:ext cx="2819160" cy="2819160"/>
          </a:xfrm>
          <a:prstGeom prst="ellipse">
            <a:avLst/>
          </a:prstGeom>
          <a:gradFill rotWithShape="0">
            <a:gsLst>
              <a:gs pos="0">
                <a:srgbClr val="7AC4F0">
                  <a:alpha val="7000"/>
                </a:srgbClr>
              </a:gs>
              <a:gs pos="36000">
                <a:srgbClr val="7AC4F0">
                  <a:alpha val="6000"/>
                </a:srgbClr>
              </a:gs>
              <a:gs pos="69000">
                <a:srgbClr val="7AC4F0">
                  <a:alpha val="0"/>
                </a:srgbClr>
              </a:gs>
            </a:gsLst>
            <a:path path="circle">
              <a:fillToRect l="50000" t="50000" r="50000" b="50000"/>
            </a:path>
          </a:gra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pic>
        <p:nvPicPr>
          <p:cNvPr id="123" name="Picture 8"/>
          <p:cNvPicPr/>
          <p:nvPr/>
        </p:nvPicPr>
        <p:blipFill>
          <a:blip r:embed="rId5"/>
          <a:srcRect t="28812"/>
          <a:stretch/>
        </p:blipFill>
        <p:spPr>
          <a:xfrm>
            <a:off x="7999560" y="0"/>
            <a:ext cx="1603080" cy="1141200"/>
          </a:xfrm>
          <a:prstGeom prst="rect">
            <a:avLst/>
          </a:prstGeom>
          <a:noFill/>
          <a:ln w="0">
            <a:noFill/>
          </a:ln>
        </p:spPr>
      </p:pic>
      <p:pic>
        <p:nvPicPr>
          <p:cNvPr id="124" name="Picture 9"/>
          <p:cNvPicPr/>
          <p:nvPr/>
        </p:nvPicPr>
        <p:blipFill>
          <a:blip r:embed="rId6"/>
          <a:srcRect b="23333"/>
          <a:stretch/>
        </p:blipFill>
        <p:spPr>
          <a:xfrm>
            <a:off x="8609040" y="6095880"/>
            <a:ext cx="993240" cy="761760"/>
          </a:xfrm>
          <a:prstGeom prst="rect">
            <a:avLst/>
          </a:prstGeom>
          <a:noFill/>
          <a:ln w="0">
            <a:noFill/>
          </a:ln>
        </p:spPr>
      </p:pic>
      <p:sp>
        <p:nvSpPr>
          <p:cNvPr id="125" name="Rectangle 13"/>
          <p:cNvSpPr/>
          <p:nvPr/>
        </p:nvSpPr>
        <p:spPr>
          <a:xfrm>
            <a:off x="10437840" y="0"/>
            <a:ext cx="685440" cy="1142640"/>
          </a:xfrm>
          <a:prstGeom prst="rect">
            <a:avLst/>
          </a:prstGeom>
          <a:solidFill>
            <a:schemeClr val="accent1"/>
          </a:soli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126" name="PlaceHolder 1"/>
          <p:cNvSpPr>
            <a:spLocks noGrp="1"/>
          </p:cNvSpPr>
          <p:nvPr>
            <p:ph type="title"/>
          </p:nvPr>
        </p:nvSpPr>
        <p:spPr>
          <a:xfrm>
            <a:off x="646200" y="452880"/>
            <a:ext cx="9404280" cy="1400040"/>
          </a:xfrm>
          <a:prstGeom prst="rect">
            <a:avLst/>
          </a:prstGeom>
          <a:noFill/>
          <a:ln w="0">
            <a:noFill/>
          </a:ln>
        </p:spPr>
        <p:txBody>
          <a:bodyPr lIns="91440" tIns="45720" rIns="91440" bIns="45720" anchor="t">
            <a:noAutofit/>
          </a:bodyPr>
          <a:lstStyle/>
          <a:p>
            <a:pPr indent="0" defTabSz="457200">
              <a:lnSpc>
                <a:spcPct val="100000"/>
              </a:lnSpc>
              <a:buNone/>
            </a:pPr>
            <a:r>
              <a:rPr lang="en-US" sz="4200" b="0" u="none" strike="noStrike">
                <a:solidFill>
                  <a:schemeClr val="lt2"/>
                </a:solidFill>
                <a:effectLst/>
                <a:uFillTx/>
                <a:latin typeface="Century Gothic"/>
              </a:rPr>
              <a:t>Click to edit Master title style</a:t>
            </a:r>
            <a:endParaRPr lang="en-US" sz="4200" b="0" u="none" strike="noStrike">
              <a:solidFill>
                <a:schemeClr val="lt1"/>
              </a:solidFill>
              <a:effectLst/>
              <a:uFillTx/>
              <a:latin typeface="Century Gothic"/>
            </a:endParaRPr>
          </a:p>
        </p:txBody>
      </p:sp>
      <p:sp>
        <p:nvSpPr>
          <p:cNvPr id="127" name="PlaceHolder 2"/>
          <p:cNvSpPr>
            <a:spLocks noGrp="1"/>
          </p:cNvSpPr>
          <p:nvPr>
            <p:ph type="body"/>
          </p:nvPr>
        </p:nvSpPr>
        <p:spPr>
          <a:xfrm>
            <a:off x="1103400" y="2053080"/>
            <a:ext cx="8946360" cy="4195080"/>
          </a:xfrm>
          <a:prstGeom prst="rect">
            <a:avLst/>
          </a:prstGeom>
          <a:noFill/>
          <a:ln w="0">
            <a:noFill/>
          </a:ln>
        </p:spPr>
        <p:txBody>
          <a:bodyPr lIns="91440" tIns="45720" rIns="91440" bIns="45720" anchor="t">
            <a:noAutofit/>
          </a:bodyPr>
          <a:lstStyle/>
          <a:p>
            <a:pPr marL="343080" indent="-343080" defTabSz="457200">
              <a:lnSpc>
                <a:spcPct val="100000"/>
              </a:lnSpc>
              <a:spcBef>
                <a:spcPts val="1001"/>
              </a:spcBef>
              <a:buClr>
                <a:srgbClr val="ACD433"/>
              </a:buClr>
              <a:buSzPct val="80000"/>
              <a:buFont typeface="Wingdings 3" charset="2"/>
              <a:buChar char=""/>
            </a:pPr>
            <a:r>
              <a:rPr lang="en-US" sz="2000" b="0" u="none" strike="noStrike">
                <a:solidFill>
                  <a:schemeClr val="lt1"/>
                </a:solidFill>
                <a:effectLst/>
                <a:uFillTx/>
                <a:latin typeface="Century Gothic"/>
              </a:rPr>
              <a:t>Click to edit Master text styles</a:t>
            </a:r>
          </a:p>
          <a:p>
            <a:pPr marL="743040" lvl="1" indent="-285840" defTabSz="457200">
              <a:lnSpc>
                <a:spcPct val="100000"/>
              </a:lnSpc>
              <a:spcBef>
                <a:spcPts val="1001"/>
              </a:spcBef>
              <a:buClr>
                <a:srgbClr val="ACD433"/>
              </a:buClr>
              <a:buSzPct val="80000"/>
              <a:buFont typeface="Wingdings 3" charset="2"/>
              <a:buChar char=""/>
            </a:pPr>
            <a:r>
              <a:rPr lang="en-US" sz="1800" b="0" u="none" strike="noStrike">
                <a:solidFill>
                  <a:schemeClr val="lt1"/>
                </a:solidFill>
                <a:effectLst/>
                <a:uFillTx/>
                <a:latin typeface="Century Gothic"/>
              </a:rPr>
              <a:t>Second level</a:t>
            </a:r>
          </a:p>
          <a:p>
            <a:pPr marL="1143000" lvl="2" indent="-228600" defTabSz="457200">
              <a:lnSpc>
                <a:spcPct val="100000"/>
              </a:lnSpc>
              <a:spcBef>
                <a:spcPts val="1001"/>
              </a:spcBef>
              <a:buClr>
                <a:srgbClr val="ACD433"/>
              </a:buClr>
              <a:buSzPct val="80000"/>
              <a:buFont typeface="Wingdings 3" charset="2"/>
              <a:buChar char=""/>
            </a:pPr>
            <a:r>
              <a:rPr lang="en-US" sz="1600" b="0" u="none" strike="noStrike">
                <a:solidFill>
                  <a:schemeClr val="lt1"/>
                </a:solidFill>
                <a:effectLst/>
                <a:uFillTx/>
                <a:latin typeface="Century Gothic"/>
              </a:rPr>
              <a:t>Third level</a:t>
            </a:r>
          </a:p>
          <a:p>
            <a:pPr marL="1600200" lvl="3" indent="-228600" defTabSz="457200">
              <a:lnSpc>
                <a:spcPct val="100000"/>
              </a:lnSpc>
              <a:spcBef>
                <a:spcPts val="1001"/>
              </a:spcBef>
              <a:buClr>
                <a:srgbClr val="ACD433"/>
              </a:buClr>
              <a:buSzPct val="80000"/>
              <a:buFont typeface="Wingdings 3" charset="2"/>
              <a:buChar char=""/>
            </a:pPr>
            <a:r>
              <a:rPr lang="en-US" sz="1400" b="0" u="none" strike="noStrike">
                <a:solidFill>
                  <a:schemeClr val="lt1"/>
                </a:solidFill>
                <a:effectLst/>
                <a:uFillTx/>
                <a:latin typeface="Century Gothic"/>
              </a:rPr>
              <a:t>Fourth level</a:t>
            </a:r>
          </a:p>
          <a:p>
            <a:pPr marL="2057400" lvl="4" indent="-228600" defTabSz="457200">
              <a:lnSpc>
                <a:spcPct val="100000"/>
              </a:lnSpc>
              <a:spcBef>
                <a:spcPts val="1001"/>
              </a:spcBef>
              <a:buClr>
                <a:srgbClr val="ACD433"/>
              </a:buClr>
              <a:buSzPct val="80000"/>
              <a:buFont typeface="Wingdings 3" charset="2"/>
              <a:buChar char=""/>
            </a:pPr>
            <a:r>
              <a:rPr lang="en-US" sz="1400" b="0" u="none" strike="noStrike">
                <a:solidFill>
                  <a:schemeClr val="lt1"/>
                </a:solidFill>
                <a:effectLst/>
                <a:uFillTx/>
                <a:latin typeface="Century Gothic"/>
              </a:rPr>
              <a:t>Fifth level</a:t>
            </a:r>
          </a:p>
        </p:txBody>
      </p:sp>
      <p:sp>
        <p:nvSpPr>
          <p:cNvPr id="128" name="PlaceHolder 3"/>
          <p:cNvSpPr>
            <a:spLocks noGrp="1"/>
          </p:cNvSpPr>
          <p:nvPr>
            <p:ph type="dt" idx="28"/>
          </p:nvPr>
        </p:nvSpPr>
        <p:spPr>
          <a:xfrm rot="5400000">
            <a:off x="10155600" y="1790640"/>
            <a:ext cx="990360" cy="304560"/>
          </a:xfrm>
          <a:prstGeom prst="rect">
            <a:avLst/>
          </a:prstGeom>
          <a:noFill/>
          <a:ln w="0">
            <a:noFill/>
          </a:ln>
        </p:spPr>
        <p:txBody>
          <a:bodyPr lIns="91440" tIns="45720" rIns="91440" bIns="45720" anchor="t">
            <a:noAutofit/>
          </a:bodyPr>
          <a:lstStyle>
            <a:lvl1pPr indent="0" defTabSz="457200">
              <a:lnSpc>
                <a:spcPct val="100000"/>
              </a:lnSpc>
              <a:buNone/>
              <a:defRPr lang="en-US" sz="1100" b="0" u="none" strike="noStrike">
                <a:solidFill>
                  <a:schemeClr val="lt1">
                    <a:tint val="75000"/>
                    <a:alpha val="60000"/>
                  </a:schemeClr>
                </a:solidFill>
                <a:effectLst/>
                <a:uFillTx/>
                <a:latin typeface="Century Gothic"/>
              </a:defRPr>
            </a:lvl1pPr>
          </a:lstStyle>
          <a:p>
            <a:pPr indent="0" defTabSz="457200">
              <a:lnSpc>
                <a:spcPct val="100000"/>
              </a:lnSpc>
              <a:buNone/>
            </a:pPr>
            <a:r>
              <a:rPr lang="en-US" sz="1100" b="0" u="none" strike="noStrike">
                <a:solidFill>
                  <a:schemeClr val="lt1">
                    <a:tint val="75000"/>
                    <a:alpha val="60000"/>
                  </a:schemeClr>
                </a:solidFill>
                <a:effectLst/>
                <a:uFillTx/>
                <a:latin typeface="Century Gothic"/>
              </a:rPr>
              <a:t>&lt;date/time&gt;</a:t>
            </a:r>
            <a:endParaRPr lang="en-US" sz="1100" b="0" u="none" strike="noStrike">
              <a:solidFill>
                <a:srgbClr val="FFFFFF"/>
              </a:solidFill>
              <a:effectLst/>
              <a:uFillTx/>
              <a:latin typeface="Times New Roman"/>
            </a:endParaRPr>
          </a:p>
        </p:txBody>
      </p:sp>
      <p:sp>
        <p:nvSpPr>
          <p:cNvPr id="129" name="PlaceHolder 4"/>
          <p:cNvSpPr>
            <a:spLocks noGrp="1"/>
          </p:cNvSpPr>
          <p:nvPr>
            <p:ph type="ftr" idx="29"/>
          </p:nvPr>
        </p:nvSpPr>
        <p:spPr>
          <a:xfrm rot="5400000">
            <a:off x="8951760" y="3225240"/>
            <a:ext cx="3859560" cy="304560"/>
          </a:xfrm>
          <a:prstGeom prst="rect">
            <a:avLst/>
          </a:prstGeom>
          <a:noFill/>
          <a:ln w="0">
            <a:noFill/>
          </a:ln>
        </p:spPr>
        <p:txBody>
          <a:bodyPr lIns="91440" tIns="45720" rIns="91440" bIns="45720" anchor="b">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&lt;footer&gt;</a:t>
            </a:r>
          </a:p>
        </p:txBody>
      </p:sp>
      <p:sp>
        <p:nvSpPr>
          <p:cNvPr id="130" name="PlaceHolder 5"/>
          <p:cNvSpPr>
            <a:spLocks noGrp="1"/>
          </p:cNvSpPr>
          <p:nvPr>
            <p:ph type="sldNum" idx="30"/>
          </p:nvPr>
        </p:nvSpPr>
        <p:spPr>
          <a:xfrm>
            <a:off x="10352520" y="295560"/>
            <a:ext cx="837720" cy="767160"/>
          </a:xfrm>
          <a:prstGeom prst="rect">
            <a:avLst/>
          </a:prstGeom>
          <a:noFill/>
          <a:ln w="0">
            <a:noFill/>
          </a:ln>
        </p:spPr>
        <p:txBody>
          <a:bodyPr lIns="91440" tIns="45720" rIns="91440" bIns="45720" anchor="b">
            <a:noAutofit/>
          </a:bodyPr>
          <a:lstStyle>
            <a:lvl1pPr indent="0" algn="ctr" defTabSz="457200">
              <a:lnSpc>
                <a:spcPct val="100000"/>
              </a:lnSpc>
              <a:buNone/>
              <a:defRPr lang="en-US" sz="2800" b="0" u="none" strike="noStrike">
                <a:solidFill>
                  <a:schemeClr val="lt1">
                    <a:tint val="75000"/>
                  </a:schemeClr>
                </a:solidFill>
                <a:effectLst/>
                <a:uFillTx/>
                <a:latin typeface="Century Gothic"/>
              </a:defRPr>
            </a:lvl1pPr>
          </a:lstStyle>
          <a:p>
            <a:pPr indent="0" algn="ctr" defTabSz="457200">
              <a:lnSpc>
                <a:spcPct val="100000"/>
              </a:lnSpc>
              <a:buNone/>
            </a:pPr>
            <a:fld id="{42F99230-56C1-4DB5-A0BB-9FE82FF22E06}" type="slidenum">
              <a:rPr lang="en-US" sz="2800" b="0" u="none" strike="noStrike">
                <a:solidFill>
                  <a:schemeClr val="lt1">
                    <a:tint val="75000"/>
                  </a:schemeClr>
                </a:solidFill>
                <a:effectLst/>
                <a:uFillTx/>
                <a:latin typeface="Century Gothic"/>
              </a:rPr>
              <a:t>‹#›</a:t>
            </a:fld>
            <a:endParaRPr lang="en-US" sz="2800" b="0" u="none" strike="noStrike">
              <a:solidFill>
                <a:srgbClr val="FFFFFF"/>
              </a:solidFill>
              <a:effectLst/>
              <a:uFillTx/>
              <a:latin typeface="Times New Roman"/>
            </a:endParaRPr>
          </a:p>
        </p:txBody>
      </p:sp>
    </p:spTree>
    <p:extLst>
      <p:ext uri="{BB962C8B-B14F-4D97-AF65-F5344CB8AC3E}">
        <p14:creationId xmlns:p14="http://schemas.microsoft.com/office/powerpoint/2010/main" val="2677006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852A52-901F-4A71-74AF-4ACF57FCF5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92A113-F39A-4C9C-BC05-6A86D0D063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F9B4F7-12F2-79F2-2B26-9A6473A256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5A0CC96-D57B-4044-92EE-40F8DCD8BF8A}" type="datetimeFigureOut">
              <a:rPr lang="en-GB" smtClean="0"/>
              <a:t>24/02/2026</a:t>
            </a:fld>
            <a:endParaRPr lang="en-GB"/>
          </a:p>
        </p:txBody>
      </p:sp>
      <p:sp>
        <p:nvSpPr>
          <p:cNvPr id="5" name="Footer Placeholder 4">
            <a:extLst>
              <a:ext uri="{FF2B5EF4-FFF2-40B4-BE49-F238E27FC236}">
                <a16:creationId xmlns:a16="http://schemas.microsoft.com/office/drawing/2014/main" id="{C7B1C356-5E92-9C60-85BA-58F499C4CC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0EDA783-884B-0805-B618-BF03D5181C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7F7957-750E-48A6-9CD4-DF32A4F29C8D}" type="slidenum">
              <a:rPr lang="en-GB" smtClean="0"/>
              <a:t>‹#›</a:t>
            </a:fld>
            <a:endParaRPr lang="en-GB"/>
          </a:p>
        </p:txBody>
      </p:sp>
    </p:spTree>
    <p:extLst>
      <p:ext uri="{BB962C8B-B14F-4D97-AF65-F5344CB8AC3E}">
        <p14:creationId xmlns:p14="http://schemas.microsoft.com/office/powerpoint/2010/main" val="21738094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3.xm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 name="PlaceHolder 1"/>
          <p:cNvSpPr>
            <a:spLocks noGrp="1"/>
          </p:cNvSpPr>
          <p:nvPr>
            <p:ph type="title"/>
          </p:nvPr>
        </p:nvSpPr>
        <p:spPr>
          <a:xfrm>
            <a:off x="1658160" y="1985400"/>
            <a:ext cx="9039960" cy="1443240"/>
          </a:xfrm>
          <a:prstGeom prst="rect">
            <a:avLst/>
          </a:prstGeom>
          <a:noFill/>
          <a:ln w="0">
            <a:noFill/>
          </a:ln>
        </p:spPr>
        <p:txBody>
          <a:bodyPr lIns="91440" tIns="45720" rIns="91440" bIns="45720" anchor="b">
            <a:noAutofit/>
          </a:bodyPr>
          <a:lstStyle/>
          <a:p>
            <a:pPr indent="0" algn="ctr" defTabSz="457200">
              <a:lnSpc>
                <a:spcPct val="100000"/>
              </a:lnSpc>
              <a:buNone/>
            </a:pPr>
            <a:r>
              <a:rPr lang="en-US" sz="4000" b="1" u="none" strike="noStrike">
                <a:solidFill>
                  <a:schemeClr val="lt2"/>
                </a:solidFill>
                <a:effectLst/>
                <a:uFillTx/>
                <a:latin typeface="Calibri"/>
                <a:ea typeface="Calibri"/>
              </a:rPr>
              <a:t>Contemporary Themes in the Hotel and Hospitality Sector</a:t>
            </a:r>
            <a:endParaRPr lang="en-US" sz="4000" b="0" u="none" strike="noStrike">
              <a:solidFill>
                <a:schemeClr val="lt1"/>
              </a:solidFill>
              <a:effectLst/>
              <a:uFillTx/>
              <a:latin typeface="Century Gothic"/>
            </a:endParaRPr>
          </a:p>
        </p:txBody>
      </p:sp>
      <p:sp>
        <p:nvSpPr>
          <p:cNvPr id="212" name="PlaceHolder 2"/>
          <p:cNvSpPr>
            <a:spLocks noGrp="1"/>
          </p:cNvSpPr>
          <p:nvPr>
            <p:ph type="subTitle"/>
          </p:nvPr>
        </p:nvSpPr>
        <p:spPr>
          <a:xfrm>
            <a:off x="2335680" y="3818160"/>
            <a:ext cx="6801120" cy="1239480"/>
          </a:xfrm>
          <a:prstGeom prst="rect">
            <a:avLst/>
          </a:prstGeom>
          <a:noFill/>
          <a:ln w="0">
            <a:noFill/>
          </a:ln>
        </p:spPr>
        <p:txBody>
          <a:bodyPr lIns="91440" tIns="45720" rIns="91440" bIns="45720" anchor="t">
            <a:noAutofit/>
          </a:bodyPr>
          <a:lstStyle/>
          <a:p>
            <a:pPr indent="0" algn="ctr" defTabSz="457200">
              <a:lnSpc>
                <a:spcPct val="100000"/>
              </a:lnSpc>
              <a:spcBef>
                <a:spcPts val="1001"/>
              </a:spcBef>
              <a:buNone/>
              <a:tabLst>
                <a:tab pos="0" algn="l"/>
              </a:tabLst>
            </a:pPr>
            <a:r>
              <a:rPr lang="en-US" sz="2000" b="1" u="none" strike="noStrike" cap="all" dirty="0">
                <a:solidFill>
                  <a:schemeClr val="bg1"/>
                </a:solidFill>
                <a:effectLst/>
                <a:uFillTx/>
                <a:latin typeface="Calibri"/>
                <a:ea typeface="Calibri"/>
              </a:rPr>
              <a:t>Option one: Artificial Intelligence and human collaboration</a:t>
            </a:r>
            <a:endParaRPr lang="en-US" sz="2000" b="0" u="none" strike="noStrike" dirty="0">
              <a:solidFill>
                <a:schemeClr val="bg1"/>
              </a:solidFill>
              <a:effectLst/>
              <a:uFillTx/>
              <a:latin typeface="Arial"/>
            </a:endParaRPr>
          </a:p>
          <a:p>
            <a:pPr indent="0" defTabSz="457200">
              <a:lnSpc>
                <a:spcPct val="100000"/>
              </a:lnSpc>
              <a:spcBef>
                <a:spcPts val="1001"/>
              </a:spcBef>
              <a:buNone/>
              <a:tabLst>
                <a:tab pos="0" algn="l"/>
              </a:tabLst>
            </a:pPr>
            <a:endParaRPr lang="en-US" sz="2000" b="0" u="none" strike="noStrike" dirty="0">
              <a:solidFill>
                <a:srgbClr val="FFFFFF"/>
              </a:solidFill>
              <a:effectLst/>
              <a:uFillTx/>
              <a:latin typeface="Arial"/>
            </a:endParaRPr>
          </a:p>
        </p:txBody>
      </p:sp>
      <p:sp>
        <p:nvSpPr>
          <p:cNvPr id="2" name="TextBox 1">
            <a:extLst>
              <a:ext uri="{FF2B5EF4-FFF2-40B4-BE49-F238E27FC236}">
                <a16:creationId xmlns:a16="http://schemas.microsoft.com/office/drawing/2014/main" id="{13002071-776D-2BE3-A179-555621E57657}"/>
              </a:ext>
            </a:extLst>
          </p:cNvPr>
          <p:cNvSpPr txBox="1"/>
          <p:nvPr/>
        </p:nvSpPr>
        <p:spPr>
          <a:xfrm>
            <a:off x="2261937" y="5414211"/>
            <a:ext cx="6894095" cy="584775"/>
          </a:xfrm>
          <a:prstGeom prst="rect">
            <a:avLst/>
          </a:prstGeom>
          <a:noFill/>
        </p:spPr>
        <p:txBody>
          <a:bodyPr wrap="square" rtlCol="0">
            <a:spAutoFit/>
          </a:bodyPr>
          <a:lstStyle/>
          <a:p>
            <a:pPr algn="ctr"/>
            <a:r>
              <a:rPr lang="en-RO" sz="1600" dirty="0">
                <a:latin typeface="Times New Roman" panose="02020603050405020304" pitchFamily="18" charset="0"/>
                <a:cs typeface="Times New Roman" panose="02020603050405020304" pitchFamily="18" charset="0"/>
              </a:rPr>
              <a:t>Student: Marin Marius Enache</a:t>
            </a:r>
          </a:p>
          <a:p>
            <a:pPr algn="ctr"/>
            <a:r>
              <a:rPr lang="en-RO" sz="1600" dirty="0">
                <a:latin typeface="Times New Roman" panose="02020603050405020304" pitchFamily="18" charset="0"/>
                <a:cs typeface="Times New Roman" panose="02020603050405020304" pitchFamily="18" charset="0"/>
              </a:rPr>
              <a:t>Student ID: 2241513</a:t>
            </a:r>
          </a:p>
        </p:txBody>
      </p:sp>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3" name="PlaceHolder 1"/>
          <p:cNvSpPr>
            <a:spLocks noGrp="1"/>
          </p:cNvSpPr>
          <p:nvPr>
            <p:ph type="title"/>
          </p:nvPr>
        </p:nvSpPr>
        <p:spPr>
          <a:xfrm>
            <a:off x="794880" y="965880"/>
            <a:ext cx="7729200" cy="862560"/>
          </a:xfrm>
          <a:prstGeom prst="rect">
            <a:avLst/>
          </a:prstGeom>
          <a:noFill/>
          <a:ln w="0">
            <a:noFill/>
          </a:ln>
        </p:spPr>
        <p:txBody>
          <a:bodyPr lIns="91440" tIns="45720" rIns="91440" bIns="45720" anchor="t">
            <a:normAutofit/>
          </a:bodyPr>
          <a:lstStyle/>
          <a:p>
            <a:pPr indent="0" defTabSz="457200">
              <a:lnSpc>
                <a:spcPct val="100000"/>
              </a:lnSpc>
              <a:buNone/>
            </a:pPr>
            <a:r>
              <a:rPr lang="en-US" sz="4000" b="1" u="none" strike="noStrike">
                <a:solidFill>
                  <a:schemeClr val="lt2"/>
                </a:solidFill>
                <a:effectLst/>
                <a:uFillTx/>
                <a:latin typeface="Calibri"/>
                <a:ea typeface="Calibri"/>
              </a:rPr>
              <a:t>INTRODUCTION</a:t>
            </a:r>
            <a:endParaRPr lang="en-US" sz="4000" b="0" u="none" strike="noStrike">
              <a:solidFill>
                <a:schemeClr val="lt1"/>
              </a:solidFill>
              <a:effectLst/>
              <a:uFillTx/>
              <a:latin typeface="Century Gothic"/>
            </a:endParaRPr>
          </a:p>
        </p:txBody>
      </p:sp>
      <p:sp>
        <p:nvSpPr>
          <p:cNvPr id="214" name="PlaceHolder 2"/>
          <p:cNvSpPr>
            <a:spLocks noGrp="1"/>
          </p:cNvSpPr>
          <p:nvPr>
            <p:ph/>
          </p:nvPr>
        </p:nvSpPr>
        <p:spPr>
          <a:xfrm>
            <a:off x="513720" y="2044800"/>
            <a:ext cx="7729200" cy="4042080"/>
          </a:xfrm>
          <a:prstGeom prst="rect">
            <a:avLst/>
          </a:prstGeom>
          <a:noFill/>
          <a:ln w="0">
            <a:noFill/>
          </a:ln>
        </p:spPr>
        <p:txBody>
          <a:bodyPr lIns="91440" tIns="45720" rIns="91440" bIns="45720" numCol="1" spcCol="0" anchor="ctr">
            <a:spAutoFit/>
          </a:bodyPr>
          <a:lstStyle/>
          <a:p>
            <a:pPr marL="343080" indent="-343080" algn="just" defTabSz="457200">
              <a:lnSpc>
                <a:spcPct val="100000"/>
              </a:lnSpc>
              <a:spcBef>
                <a:spcPts val="1191"/>
              </a:spcBef>
              <a:spcAft>
                <a:spcPts val="992"/>
              </a:spcAft>
              <a:buClr>
                <a:srgbClr val="ACD433"/>
              </a:buClr>
              <a:buSzPct val="80000"/>
              <a:buFont typeface="Wingdings 3" charset="2"/>
              <a:buChar char=""/>
            </a:pPr>
            <a:r>
              <a:rPr lang="en-US" sz="1600" b="0" u="none" strike="noStrike">
                <a:solidFill>
                  <a:schemeClr val="lt1"/>
                </a:solidFill>
                <a:effectLst/>
                <a:uFillTx/>
                <a:latin typeface="Calibri"/>
                <a:ea typeface="Calibri"/>
              </a:rPr>
              <a:t>Artificial Intelligence is also changing the processes within hospitality, making the activities of the hotel more efficient, better at decision-making, and more innovative in the service department (Anwar, Deliana and Suyamto, 2024). </a:t>
            </a:r>
            <a:endParaRPr lang="en-US" sz="1600" b="0" u="none" strike="noStrike">
              <a:solidFill>
                <a:schemeClr val="lt1"/>
              </a:solidFill>
              <a:effectLst/>
              <a:uFillTx/>
              <a:latin typeface="Century Gothic"/>
            </a:endParaRPr>
          </a:p>
          <a:p>
            <a:pPr marL="343080" indent="-343080" algn="just" defTabSz="457200">
              <a:lnSpc>
                <a:spcPct val="100000"/>
              </a:lnSpc>
              <a:spcBef>
                <a:spcPts val="1191"/>
              </a:spcBef>
              <a:spcAft>
                <a:spcPts val="992"/>
              </a:spcAft>
              <a:buClr>
                <a:srgbClr val="ACD433"/>
              </a:buClr>
              <a:buSzPct val="80000"/>
              <a:buFont typeface="Wingdings 3" charset="2"/>
              <a:buChar char=""/>
            </a:pPr>
            <a:r>
              <a:rPr lang="en-US" sz="1600" b="0" u="none" strike="noStrike">
                <a:solidFill>
                  <a:schemeClr val="lt1"/>
                </a:solidFill>
                <a:effectLst/>
                <a:uFillTx/>
                <a:latin typeface="Calibri"/>
                <a:ea typeface="Calibri"/>
              </a:rPr>
              <a:t>Hotel-related technologies like chatbots, self-service check-in machines, predictive analytics, and smart rooms are being implemented in hotels to respond to the changing expectations of guests (Shankar Raju, 2024). </a:t>
            </a:r>
            <a:endParaRPr lang="en-US" sz="1600" b="0" u="none" strike="noStrike">
              <a:solidFill>
                <a:schemeClr val="lt1"/>
              </a:solidFill>
              <a:effectLst/>
              <a:uFillTx/>
              <a:latin typeface="Century Gothic"/>
            </a:endParaRPr>
          </a:p>
          <a:p>
            <a:pPr marL="343080" indent="-343080" algn="just" defTabSz="457200">
              <a:lnSpc>
                <a:spcPct val="100000"/>
              </a:lnSpc>
              <a:spcBef>
                <a:spcPts val="1191"/>
              </a:spcBef>
              <a:spcAft>
                <a:spcPts val="992"/>
              </a:spcAft>
              <a:buClr>
                <a:srgbClr val="ACD433"/>
              </a:buClr>
              <a:buSzPct val="80000"/>
              <a:buFont typeface="Wingdings 3" charset="2"/>
              <a:buChar char=""/>
            </a:pPr>
            <a:r>
              <a:rPr lang="en-US" sz="1600" b="0" u="none" strike="noStrike">
                <a:solidFill>
                  <a:schemeClr val="lt1"/>
                </a:solidFill>
                <a:effectLst/>
                <a:uFillTx/>
                <a:latin typeface="Calibri"/>
                <a:ea typeface="Calibri"/>
              </a:rPr>
              <a:t>Although technologies are developed, the hospitality industry is people-based, and it uses emotional intelligence and subjective service presentation(Prentice, 2023). </a:t>
            </a:r>
            <a:endParaRPr lang="en-US" sz="1600" b="0" u="none" strike="noStrike">
              <a:solidFill>
                <a:schemeClr val="lt1"/>
              </a:solidFill>
              <a:effectLst/>
              <a:uFillTx/>
              <a:latin typeface="Century Gothic"/>
            </a:endParaRPr>
          </a:p>
          <a:p>
            <a:pPr marL="343080" indent="-343080" algn="just" defTabSz="457200">
              <a:lnSpc>
                <a:spcPct val="100000"/>
              </a:lnSpc>
              <a:spcBef>
                <a:spcPts val="1001"/>
              </a:spcBef>
              <a:buClr>
                <a:srgbClr val="ACD433"/>
              </a:buClr>
              <a:buSzPct val="80000"/>
              <a:buFont typeface="Wingdings 3" charset="2"/>
              <a:buChar char=""/>
            </a:pPr>
            <a:r>
              <a:rPr lang="en-US" sz="1600" b="0" u="none" strike="noStrike">
                <a:solidFill>
                  <a:schemeClr val="lt1"/>
                </a:solidFill>
                <a:effectLst/>
                <a:uFillTx/>
                <a:latin typeface="Calibri"/>
                <a:ea typeface="Calibri"/>
              </a:rPr>
              <a:t>The research will assess the opportunity, risks and strategic implications of the integration of AI in hotel operations.</a:t>
            </a:r>
            <a:endParaRPr lang="en-US" sz="1600" b="0" u="none" strike="noStrike">
              <a:solidFill>
                <a:schemeClr val="lt1"/>
              </a:solidFill>
              <a:effectLst/>
              <a:uFillTx/>
              <a:latin typeface="Century Gothic"/>
            </a:endParaRPr>
          </a:p>
        </p:txBody>
      </p:sp>
      <p:pic>
        <p:nvPicPr>
          <p:cNvPr id="215" name="Picture 5" descr="Definitions &amp; Terms - Artificial Intelligence (AI) - LibGuides at Molloy  University"/>
          <p:cNvPicPr/>
          <p:nvPr/>
        </p:nvPicPr>
        <p:blipFill>
          <a:blip r:embed="rId2"/>
          <a:stretch/>
        </p:blipFill>
        <p:spPr>
          <a:xfrm>
            <a:off x="8160480" y="2919240"/>
            <a:ext cx="3672360" cy="2617920"/>
          </a:xfrm>
          <a:prstGeom prst="rect">
            <a:avLst/>
          </a:prstGeom>
          <a:noFill/>
          <a:ln w="0">
            <a:noFill/>
          </a:ln>
        </p:spPr>
      </p:pic>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PlaceHolder 1"/>
          <p:cNvSpPr>
            <a:spLocks noGrp="1"/>
          </p:cNvSpPr>
          <p:nvPr>
            <p:ph type="title"/>
          </p:nvPr>
        </p:nvSpPr>
        <p:spPr>
          <a:xfrm>
            <a:off x="676800" y="1065240"/>
            <a:ext cx="9404280" cy="1400040"/>
          </a:xfrm>
          <a:prstGeom prst="rect">
            <a:avLst/>
          </a:prstGeom>
          <a:noFill/>
          <a:ln w="0">
            <a:noFill/>
          </a:ln>
        </p:spPr>
        <p:txBody>
          <a:bodyPr lIns="91440" tIns="45720" rIns="91440" bIns="45720" anchor="t">
            <a:normAutofit/>
          </a:bodyPr>
          <a:lstStyle/>
          <a:p>
            <a:pPr indent="0" algn="ctr" defTabSz="457200">
              <a:lnSpc>
                <a:spcPct val="100000"/>
              </a:lnSpc>
              <a:buNone/>
            </a:pPr>
            <a:r>
              <a:rPr lang="en-US" sz="4000" b="1" u="none" strike="noStrike">
                <a:solidFill>
                  <a:schemeClr val="lt2"/>
                </a:solidFill>
                <a:effectLst/>
                <a:uFillTx/>
                <a:latin typeface="Calibri"/>
                <a:ea typeface="Calibri"/>
              </a:rPr>
              <a:t>LITERATURE REVIEW</a:t>
            </a:r>
            <a:endParaRPr lang="en-US" sz="4000" b="0" u="none" strike="noStrike">
              <a:solidFill>
                <a:schemeClr val="lt1"/>
              </a:solidFill>
              <a:effectLst/>
              <a:uFillTx/>
              <a:latin typeface="Century Gothic"/>
            </a:endParaRPr>
          </a:p>
        </p:txBody>
      </p:sp>
      <p:grpSp>
        <p:nvGrpSpPr>
          <p:cNvPr id="217" name="Content Placeholder 3"/>
          <p:cNvGrpSpPr/>
          <p:nvPr/>
        </p:nvGrpSpPr>
        <p:grpSpPr>
          <a:xfrm>
            <a:off x="1371600" y="2286000"/>
            <a:ext cx="9525600" cy="3200400"/>
            <a:chOff x="1371600" y="2286000"/>
            <a:chExt cx="9525600" cy="3200400"/>
          </a:xfrm>
        </p:grpSpPr>
        <p:sp>
          <p:nvSpPr>
            <p:cNvPr id="218" name="Rectangle 217"/>
            <p:cNvSpPr/>
            <p:nvPr/>
          </p:nvSpPr>
          <p:spPr>
            <a:xfrm>
              <a:off x="1371600" y="2286000"/>
              <a:ext cx="9525600" cy="3200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FFFFFF"/>
                </a:solidFill>
                <a:effectLst/>
                <a:uFillTx/>
                <a:latin typeface="Arial"/>
              </a:endParaRPr>
            </a:p>
          </p:txBody>
        </p:sp>
        <p:sp>
          <p:nvSpPr>
            <p:cNvPr id="219" name="Rectangle 218"/>
            <p:cNvSpPr/>
            <p:nvPr/>
          </p:nvSpPr>
          <p:spPr>
            <a:xfrm>
              <a:off x="1374840" y="2437920"/>
              <a:ext cx="1762560" cy="2896560"/>
            </a:xfrm>
            <a:prstGeom prst="rect">
              <a:avLst/>
            </a:prstGeom>
            <a:solidFill>
              <a:schemeClr val="accent1">
                <a:shade val="50000"/>
                <a:hueOff val="0"/>
                <a:satOff val="0"/>
                <a:lumOff val="0"/>
                <a:alphaOff val="0"/>
              </a:schemeClr>
            </a:solidFill>
            <a:ln cap="rnd">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60840" tIns="60840" rIns="60840" bIns="60840" numCol="1" spcCol="1440" anchor="ctr">
              <a:noAutofit/>
            </a:bodyPr>
            <a:lstStyle/>
            <a:p>
              <a:pPr indent="-216000" algn="ctr" defTabSz="711360">
                <a:lnSpc>
                  <a:spcPct val="90000"/>
                </a:lnSpc>
                <a:spcBef>
                  <a:spcPts val="1191"/>
                </a:spcBef>
                <a:spcAft>
                  <a:spcPts val="992"/>
                </a:spcAft>
                <a:buClr>
                  <a:srgbClr val="FFFFFF"/>
                </a:buClr>
                <a:buFont typeface="Arial"/>
                <a:buChar char="•"/>
              </a:pPr>
              <a:r>
                <a:rPr lang="en-US" sz="1200" b="0" u="none" strike="noStrike">
                  <a:solidFill>
                    <a:schemeClr val="lt1"/>
                  </a:solidFill>
                  <a:effectLst/>
                  <a:uFillTx/>
                  <a:latin typeface="Calibri"/>
                  <a:ea typeface="Calibri"/>
                </a:rPr>
                <a:t>The Technology Acceptance Model is a model that describes the connection between customer acceptance of AI services and perceived usefulness and ease of use (Na et al., 2022). </a:t>
              </a:r>
              <a:endParaRPr lang="en-US" sz="1200" b="0" u="none" strike="noStrike">
                <a:solidFill>
                  <a:srgbClr val="FFFFFF"/>
                </a:solidFill>
                <a:effectLst/>
                <a:uFillTx/>
                <a:latin typeface="Arial"/>
              </a:endParaRPr>
            </a:p>
          </p:txBody>
        </p:sp>
        <p:sp>
          <p:nvSpPr>
            <p:cNvPr id="220" name="Rectangle 219"/>
            <p:cNvSpPr/>
            <p:nvPr/>
          </p:nvSpPr>
          <p:spPr>
            <a:xfrm>
              <a:off x="3314160" y="2437920"/>
              <a:ext cx="1762560" cy="2896560"/>
            </a:xfrm>
            <a:prstGeom prst="rect">
              <a:avLst/>
            </a:prstGeom>
            <a:solidFill>
              <a:schemeClr val="accent1">
                <a:shade val="50000"/>
                <a:hueOff val="155380"/>
                <a:satOff val="-4159"/>
                <a:lumOff val="17626"/>
                <a:alphaOff val="0"/>
              </a:schemeClr>
            </a:solidFill>
            <a:ln cap="rnd">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60840" tIns="60840" rIns="60840" bIns="60840" numCol="1" spcCol="1440" anchor="ctr">
              <a:noAutofit/>
            </a:bodyPr>
            <a:lstStyle/>
            <a:p>
              <a:pPr indent="-216000" algn="ctr" defTabSz="711360">
                <a:lnSpc>
                  <a:spcPct val="90000"/>
                </a:lnSpc>
                <a:spcBef>
                  <a:spcPts val="1191"/>
                </a:spcBef>
                <a:spcAft>
                  <a:spcPts val="992"/>
                </a:spcAft>
                <a:buClr>
                  <a:srgbClr val="FFFFFF"/>
                </a:buClr>
                <a:buFont typeface="Symbol" charset="2"/>
                <a:buChar char=""/>
              </a:pPr>
              <a:r>
                <a:rPr lang="en-US" sz="1200" b="0" u="none" strike="noStrike">
                  <a:solidFill>
                    <a:schemeClr val="lt1"/>
                  </a:solidFill>
                  <a:effectLst/>
                  <a:uFillTx/>
                  <a:latin typeface="Calibri"/>
                  <a:ea typeface="Calibri"/>
                </a:rPr>
                <a:t>SERVQUAL also accentuates the reliability, responsiveness, and empathy as the basis of quality assurance in the context of service as a parameter, with the focus on the fact that human interaction remains significant (Muhammad Arkaan Dzakwan and Fadliadi Ubit, 2025). </a:t>
              </a:r>
              <a:endParaRPr lang="en-US" sz="1200" b="0" u="none" strike="noStrike">
                <a:solidFill>
                  <a:srgbClr val="000000"/>
                </a:solidFill>
                <a:effectLst/>
                <a:uFillTx/>
                <a:latin typeface="Arial"/>
              </a:endParaRPr>
            </a:p>
          </p:txBody>
        </p:sp>
        <p:sp>
          <p:nvSpPr>
            <p:cNvPr id="221" name="Rectangle 220"/>
            <p:cNvSpPr/>
            <p:nvPr/>
          </p:nvSpPr>
          <p:spPr>
            <a:xfrm>
              <a:off x="5253120" y="2437920"/>
              <a:ext cx="1762560" cy="2896560"/>
            </a:xfrm>
            <a:prstGeom prst="rect">
              <a:avLst/>
            </a:prstGeom>
            <a:solidFill>
              <a:schemeClr val="accent1">
                <a:shade val="50000"/>
                <a:hueOff val="310759"/>
                <a:satOff val="-8318"/>
                <a:lumOff val="35253"/>
                <a:alphaOff val="0"/>
              </a:schemeClr>
            </a:solidFill>
            <a:ln cap="rnd">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60840" tIns="60840" rIns="60840" bIns="60840" numCol="1" spcCol="1440" anchor="ctr">
              <a:noAutofit/>
            </a:bodyPr>
            <a:lstStyle/>
            <a:p>
              <a:pPr indent="-216000" algn="ctr" defTabSz="711360">
                <a:lnSpc>
                  <a:spcPct val="90000"/>
                </a:lnSpc>
                <a:spcBef>
                  <a:spcPts val="1191"/>
                </a:spcBef>
                <a:spcAft>
                  <a:spcPts val="992"/>
                </a:spcAft>
                <a:buClr>
                  <a:srgbClr val="FFFFFF"/>
                </a:buClr>
                <a:buFont typeface="Symbol" charset="2"/>
                <a:buChar char=""/>
              </a:pPr>
              <a:r>
                <a:rPr lang="en-US" sz="1200" b="0" u="none" strike="noStrike">
                  <a:solidFill>
                    <a:schemeClr val="lt1"/>
                  </a:solidFill>
                  <a:effectLst/>
                  <a:uFillTx/>
                  <a:latin typeface="Calibri"/>
                  <a:ea typeface="Calibri"/>
                </a:rPr>
                <a:t>Human Service Theory emphasizes the impact of emotional intelligence and one-to-one communication in the satisfaction of guests (Augustas Blažys, 2025). </a:t>
              </a:r>
              <a:endParaRPr lang="en-US" sz="1200" b="0" u="none" strike="noStrike">
                <a:solidFill>
                  <a:srgbClr val="000000"/>
                </a:solidFill>
                <a:effectLst/>
                <a:uFillTx/>
                <a:latin typeface="Arial"/>
              </a:endParaRPr>
            </a:p>
          </p:txBody>
        </p:sp>
        <p:sp>
          <p:nvSpPr>
            <p:cNvPr id="222" name="Rectangle 221"/>
            <p:cNvSpPr/>
            <p:nvPr/>
          </p:nvSpPr>
          <p:spPr>
            <a:xfrm>
              <a:off x="7192440" y="2437920"/>
              <a:ext cx="1762560" cy="2896560"/>
            </a:xfrm>
            <a:prstGeom prst="rect">
              <a:avLst/>
            </a:prstGeom>
            <a:solidFill>
              <a:schemeClr val="accent1">
                <a:shade val="50000"/>
                <a:hueOff val="310759"/>
                <a:satOff val="-8318"/>
                <a:lumOff val="35253"/>
                <a:alphaOff val="0"/>
              </a:schemeClr>
            </a:solidFill>
            <a:ln cap="rnd">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60840" tIns="60840" rIns="60840" bIns="60840" numCol="1" spcCol="1440" anchor="ctr">
              <a:noAutofit/>
            </a:bodyPr>
            <a:lstStyle/>
            <a:p>
              <a:pPr indent="-216000" algn="ctr" defTabSz="711360">
                <a:lnSpc>
                  <a:spcPct val="90000"/>
                </a:lnSpc>
                <a:spcAft>
                  <a:spcPts val="561"/>
                </a:spcAft>
                <a:buClr>
                  <a:srgbClr val="FFFFFF"/>
                </a:buClr>
                <a:buFont typeface="Symbol" charset="2"/>
                <a:buChar char=""/>
              </a:pPr>
              <a:r>
                <a:rPr lang="en-US" sz="1600" b="0" u="none" strike="noStrike">
                  <a:solidFill>
                    <a:schemeClr val="lt1"/>
                  </a:solidFill>
                  <a:effectLst/>
                  <a:uFillTx/>
                  <a:latin typeface="Calibri"/>
                  <a:ea typeface="Calibri"/>
                </a:rPr>
                <a:t>All these frameworks imply that AI is not meant to substitute human service provision, but it should be used to supplement it.</a:t>
              </a:r>
              <a:endParaRPr lang="en-US" sz="1600" b="0" u="none" strike="noStrike">
                <a:solidFill>
                  <a:srgbClr val="000000"/>
                </a:solidFill>
                <a:effectLst/>
                <a:uFillTx/>
                <a:latin typeface="Arial"/>
              </a:endParaRPr>
            </a:p>
          </p:txBody>
        </p:sp>
        <p:sp>
          <p:nvSpPr>
            <p:cNvPr id="223" name="Rectangle 222"/>
            <p:cNvSpPr/>
            <p:nvPr/>
          </p:nvSpPr>
          <p:spPr>
            <a:xfrm>
              <a:off x="9131760" y="2437920"/>
              <a:ext cx="1762560" cy="2896560"/>
            </a:xfrm>
            <a:prstGeom prst="rect">
              <a:avLst/>
            </a:prstGeom>
            <a:solidFill>
              <a:schemeClr val="accent1">
                <a:shade val="50000"/>
                <a:hueOff val="155380"/>
                <a:satOff val="-4159"/>
                <a:lumOff val="17626"/>
                <a:alphaOff val="0"/>
              </a:schemeClr>
            </a:solidFill>
            <a:ln cap="rnd">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60840" tIns="60840" rIns="60840" bIns="60840" numCol="1" spcCol="1440" anchor="ctr">
              <a:noAutofit/>
            </a:bodyPr>
            <a:lstStyle/>
            <a:p>
              <a:pPr algn="ctr" defTabSz="711360">
                <a:lnSpc>
                  <a:spcPct val="90000"/>
                </a:lnSpc>
                <a:spcAft>
                  <a:spcPts val="561"/>
                </a:spcAft>
              </a:pPr>
              <a:r>
                <a:rPr lang="en-US" sz="1600" b="0" u="none" strike="noStrike">
                  <a:solidFill>
                    <a:schemeClr val="lt1"/>
                  </a:solidFill>
                  <a:effectLst/>
                  <a:uFillTx/>
                  <a:latin typeface="Calibri"/>
                  <a:ea typeface="Calibri"/>
                </a:rPr>
                <a:t>Use of literature in developing hybrid service models that are used to integrate technology and human capabilities is supported</a:t>
              </a:r>
              <a:endParaRPr lang="en-US" sz="1600" b="0" u="none" strike="noStrike">
                <a:solidFill>
                  <a:srgbClr val="000000"/>
                </a:solidFill>
                <a:effectLst/>
                <a:uFillTx/>
                <a:latin typeface="Arial"/>
              </a:endParaRPr>
            </a:p>
          </p:txBody>
        </p:sp>
      </p:grpSp>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 name="PlaceHolder 1"/>
          <p:cNvSpPr>
            <a:spLocks noGrp="1"/>
          </p:cNvSpPr>
          <p:nvPr>
            <p:ph type="title"/>
          </p:nvPr>
        </p:nvSpPr>
        <p:spPr>
          <a:xfrm>
            <a:off x="474120" y="1253160"/>
            <a:ext cx="7729200" cy="1188360"/>
          </a:xfrm>
          <a:prstGeom prst="rect">
            <a:avLst/>
          </a:prstGeom>
          <a:noFill/>
          <a:ln w="0">
            <a:noFill/>
          </a:ln>
        </p:spPr>
        <p:txBody>
          <a:bodyPr lIns="91440" tIns="45720" rIns="91440" bIns="45720" anchor="t">
            <a:normAutofit/>
          </a:bodyPr>
          <a:lstStyle/>
          <a:p>
            <a:pPr indent="0" defTabSz="457200">
              <a:lnSpc>
                <a:spcPct val="100000"/>
              </a:lnSpc>
              <a:buNone/>
            </a:pPr>
            <a:r>
              <a:rPr lang="en-US" sz="4000" b="1" u="none" strike="noStrike">
                <a:solidFill>
                  <a:schemeClr val="lt2"/>
                </a:solidFill>
                <a:effectLst/>
                <a:uFillTx/>
                <a:latin typeface="Calibri"/>
                <a:ea typeface="Calibri"/>
              </a:rPr>
              <a:t>BENEFITS OF AI INTEGRATION</a:t>
            </a:r>
            <a:endParaRPr lang="en-US" sz="4000" b="0" u="none" strike="noStrike">
              <a:solidFill>
                <a:schemeClr val="lt1"/>
              </a:solidFill>
              <a:effectLst/>
              <a:uFillTx/>
              <a:latin typeface="Century Gothic"/>
            </a:endParaRPr>
          </a:p>
        </p:txBody>
      </p:sp>
      <p:sp>
        <p:nvSpPr>
          <p:cNvPr id="225" name="PlaceHolder 2"/>
          <p:cNvSpPr>
            <a:spLocks noGrp="1"/>
          </p:cNvSpPr>
          <p:nvPr>
            <p:ph/>
          </p:nvPr>
        </p:nvSpPr>
        <p:spPr>
          <a:xfrm>
            <a:off x="401760" y="2309400"/>
            <a:ext cx="6666480" cy="3053520"/>
          </a:xfrm>
          <a:prstGeom prst="rect">
            <a:avLst/>
          </a:prstGeom>
          <a:noFill/>
          <a:ln w="0">
            <a:noFill/>
          </a:ln>
        </p:spPr>
        <p:txBody>
          <a:bodyPr lIns="91440" tIns="45720" rIns="91440" bIns="45720" anchor="t">
            <a:noAutofit/>
          </a:bodyPr>
          <a:lstStyle/>
          <a:p>
            <a:pPr marL="343080" indent="-343080" algn="just" defTabSz="457200">
              <a:lnSpc>
                <a:spcPct val="100000"/>
              </a:lnSpc>
              <a:spcBef>
                <a:spcPts val="1191"/>
              </a:spcBef>
              <a:spcAft>
                <a:spcPts val="992"/>
              </a:spcAft>
              <a:buClr>
                <a:srgbClr val="ACD433"/>
              </a:buClr>
              <a:buSzPct val="80000"/>
              <a:buFont typeface="Wingdings 3" charset="2"/>
              <a:buChar char=""/>
            </a:pPr>
            <a:r>
              <a:rPr lang="en-US" sz="1600" b="0" u="none" strike="noStrike">
                <a:solidFill>
                  <a:schemeClr val="lt1"/>
                </a:solidFill>
                <a:effectLst/>
                <a:uFillTx/>
                <a:latin typeface="Calibri"/>
                <a:ea typeface="Calibri"/>
              </a:rPr>
              <a:t>Automation saves on labour expenses and enhances operational efficiency in performing repetitive administrative duties (Uche Ojika et al., 2024). </a:t>
            </a:r>
            <a:endParaRPr lang="en-US" sz="1600" b="0" u="none" strike="noStrike">
              <a:solidFill>
                <a:schemeClr val="lt1"/>
              </a:solidFill>
              <a:effectLst/>
              <a:uFillTx/>
              <a:latin typeface="Century Gothic"/>
            </a:endParaRPr>
          </a:p>
          <a:p>
            <a:pPr marL="343080" indent="-343080" algn="just" defTabSz="457200">
              <a:lnSpc>
                <a:spcPct val="100000"/>
              </a:lnSpc>
              <a:spcBef>
                <a:spcPts val="1191"/>
              </a:spcBef>
              <a:spcAft>
                <a:spcPts val="992"/>
              </a:spcAft>
              <a:buClr>
                <a:srgbClr val="ACD433"/>
              </a:buClr>
              <a:buSzPct val="80000"/>
              <a:buFont typeface="Wingdings 3" charset="2"/>
              <a:buChar char=""/>
            </a:pPr>
            <a:r>
              <a:rPr lang="en-US" sz="1600" b="0" u="none" strike="noStrike">
                <a:solidFill>
                  <a:schemeClr val="lt1"/>
                </a:solidFill>
                <a:effectLst/>
                <a:uFillTx/>
                <a:latin typeface="Calibri"/>
                <a:ea typeface="Calibri"/>
              </a:rPr>
              <a:t>Predictive analytics allows various individual experiences with guests by studying the booking trends and preferences (Yerik Afrianto Singgalen, 2025). </a:t>
            </a:r>
            <a:endParaRPr lang="en-US" sz="1600" b="0" u="none" strike="noStrike">
              <a:solidFill>
                <a:schemeClr val="lt1"/>
              </a:solidFill>
              <a:effectLst/>
              <a:uFillTx/>
              <a:latin typeface="Century Gothic"/>
            </a:endParaRPr>
          </a:p>
          <a:p>
            <a:pPr marL="343080" indent="-343080" algn="just" defTabSz="457200">
              <a:lnSpc>
                <a:spcPct val="100000"/>
              </a:lnSpc>
              <a:spcBef>
                <a:spcPts val="1191"/>
              </a:spcBef>
              <a:spcAft>
                <a:spcPts val="992"/>
              </a:spcAft>
              <a:buClr>
                <a:srgbClr val="ACD433"/>
              </a:buClr>
              <a:buSzPct val="80000"/>
              <a:buFont typeface="Wingdings 3" charset="2"/>
              <a:buChar char=""/>
            </a:pPr>
            <a:r>
              <a:rPr lang="en-US" sz="1600" b="0" u="none" strike="noStrike">
                <a:solidFill>
                  <a:schemeClr val="lt1"/>
                </a:solidFill>
                <a:effectLst/>
                <a:uFillTx/>
                <a:latin typeface="Calibri"/>
                <a:ea typeface="Calibri"/>
              </a:rPr>
              <a:t>The accuracy in reservations, payment, and inventory management is enhanced with the help of AI and minimizes human error (Putra, Miftakhul Khasanah and Anwar, 2025). </a:t>
            </a:r>
            <a:endParaRPr lang="en-US" sz="1600" b="0" u="none" strike="noStrike">
              <a:solidFill>
                <a:schemeClr val="lt1"/>
              </a:solidFill>
              <a:effectLst/>
              <a:uFillTx/>
              <a:latin typeface="Century Gothic"/>
            </a:endParaRPr>
          </a:p>
          <a:p>
            <a:pPr marL="343080" indent="-343080" algn="just" defTabSz="457200">
              <a:lnSpc>
                <a:spcPct val="100000"/>
              </a:lnSpc>
              <a:spcBef>
                <a:spcPts val="1001"/>
              </a:spcBef>
              <a:buClr>
                <a:srgbClr val="ACD433"/>
              </a:buClr>
              <a:buSzPct val="80000"/>
              <a:buFont typeface="Wingdings 3" charset="2"/>
              <a:buChar char=""/>
            </a:pPr>
            <a:r>
              <a:rPr lang="en-US" sz="1600" b="0" u="none" strike="noStrike">
                <a:solidFill>
                  <a:schemeClr val="lt1"/>
                </a:solidFill>
                <a:effectLst/>
                <a:uFillTx/>
                <a:latin typeface="Calibri"/>
                <a:ea typeface="Calibri"/>
              </a:rPr>
              <a:t>Energy optimisation systems help in saving costs and sustainability at the hotel level.</a:t>
            </a:r>
            <a:endParaRPr lang="en-US" sz="1600" b="0" u="none" strike="noStrike">
              <a:solidFill>
                <a:schemeClr val="lt1"/>
              </a:solidFill>
              <a:effectLst/>
              <a:uFillTx/>
              <a:latin typeface="Century Gothic"/>
            </a:endParaRPr>
          </a:p>
        </p:txBody>
      </p:sp>
      <p:pic>
        <p:nvPicPr>
          <p:cNvPr id="226" name="Picture 4" descr="What Is The Importance Of Artificial Intelligence (AI) | Bernard Marr"/>
          <p:cNvPicPr/>
          <p:nvPr/>
        </p:nvPicPr>
        <p:blipFill>
          <a:blip r:embed="rId2"/>
          <a:stretch/>
        </p:blipFill>
        <p:spPr>
          <a:xfrm>
            <a:off x="7716960" y="2544120"/>
            <a:ext cx="4072680" cy="2716560"/>
          </a:xfrm>
          <a:prstGeom prst="rect">
            <a:avLst/>
          </a:prstGeom>
          <a:noFill/>
          <a:ln w="0">
            <a:noFill/>
          </a:ln>
        </p:spPr>
      </p:pic>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 name="PlaceHolder 1"/>
          <p:cNvSpPr>
            <a:spLocks noGrp="1"/>
          </p:cNvSpPr>
          <p:nvPr>
            <p:ph type="title"/>
          </p:nvPr>
        </p:nvSpPr>
        <p:spPr>
          <a:xfrm>
            <a:off x="769320" y="1168920"/>
            <a:ext cx="9404280" cy="1400040"/>
          </a:xfrm>
          <a:prstGeom prst="rect">
            <a:avLst/>
          </a:prstGeom>
          <a:noFill/>
          <a:ln w="0">
            <a:noFill/>
          </a:ln>
        </p:spPr>
        <p:txBody>
          <a:bodyPr lIns="91440" tIns="45720" rIns="91440" bIns="45720" anchor="t">
            <a:normAutofit/>
          </a:bodyPr>
          <a:lstStyle/>
          <a:p>
            <a:pPr indent="0" algn="ctr" defTabSz="457200">
              <a:lnSpc>
                <a:spcPct val="100000"/>
              </a:lnSpc>
              <a:buNone/>
            </a:pPr>
            <a:r>
              <a:rPr lang="en-US" sz="4000" b="1" u="none" strike="noStrike">
                <a:solidFill>
                  <a:schemeClr val="lt2"/>
                </a:solidFill>
                <a:effectLst/>
                <a:uFillTx/>
                <a:latin typeface="Calibri"/>
                <a:ea typeface="Calibri"/>
              </a:rPr>
              <a:t>CHALLENGES &amp; RISKS</a:t>
            </a:r>
            <a:endParaRPr lang="en-US" sz="4000" b="0" u="none" strike="noStrike">
              <a:solidFill>
                <a:schemeClr val="lt1"/>
              </a:solidFill>
              <a:effectLst/>
              <a:uFillTx/>
              <a:latin typeface="Century Gothic"/>
            </a:endParaRPr>
          </a:p>
        </p:txBody>
      </p:sp>
      <p:grpSp>
        <p:nvGrpSpPr>
          <p:cNvPr id="228" name="Content Placeholder 3"/>
          <p:cNvGrpSpPr/>
          <p:nvPr/>
        </p:nvGrpSpPr>
        <p:grpSpPr>
          <a:xfrm>
            <a:off x="3411720" y="2539440"/>
            <a:ext cx="7731360" cy="3102120"/>
            <a:chOff x="3411720" y="2539440"/>
            <a:chExt cx="7731360" cy="3102120"/>
          </a:xfrm>
        </p:grpSpPr>
        <p:sp>
          <p:nvSpPr>
            <p:cNvPr id="229" name="Rectangle 228"/>
            <p:cNvSpPr/>
            <p:nvPr/>
          </p:nvSpPr>
          <p:spPr>
            <a:xfrm>
              <a:off x="3412080" y="2539800"/>
              <a:ext cx="7730640" cy="31017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FFFFFF"/>
                </a:solidFill>
                <a:effectLst/>
                <a:uFillTx/>
                <a:latin typeface="Arial"/>
              </a:endParaRPr>
            </a:p>
          </p:txBody>
        </p:sp>
        <p:sp>
          <p:nvSpPr>
            <p:cNvPr id="230" name="Straight Connector 229"/>
            <p:cNvSpPr/>
            <p:nvPr/>
          </p:nvSpPr>
          <p:spPr>
            <a:xfrm>
              <a:off x="3411720" y="2539440"/>
              <a:ext cx="7731360" cy="360"/>
            </a:xfrm>
            <a:prstGeom prst="line">
              <a:avLst/>
            </a:prstGeom>
            <a:ln cap="rnd">
              <a:solidFill>
                <a:srgbClr val="ACD433">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231" name="Rectangle 230"/>
            <p:cNvSpPr/>
            <p:nvPr/>
          </p:nvSpPr>
          <p:spPr>
            <a:xfrm>
              <a:off x="3412080" y="2539800"/>
              <a:ext cx="1545840" cy="3101760"/>
            </a:xfrm>
            <a:prstGeom prst="rect">
              <a:avLst/>
            </a:prstGeom>
            <a:noFill/>
            <a:ln w="0">
              <a:noFill/>
            </a:ln>
          </p:spPr>
          <p:style>
            <a:lnRef idx="0">
              <a:scrgbClr r="0" g="0" b="0"/>
            </a:lnRef>
            <a:fillRef idx="0">
              <a:scrgbClr r="0" g="0" b="0"/>
            </a:fillRef>
            <a:effectRef idx="0">
              <a:scrgbClr r="0" g="0" b="0"/>
            </a:effectRef>
            <a:fontRef idx="minor"/>
          </p:style>
          <p:txBody>
            <a:bodyPr lIns="247680" tIns="247680" rIns="247680" bIns="247680" numCol="1" spcCol="1440" anchor="t">
              <a:noAutofit/>
            </a:bodyPr>
            <a:lstStyle/>
            <a:p>
              <a:pPr algn="just" defTabSz="2889360">
                <a:lnSpc>
                  <a:spcPct val="90000"/>
                </a:lnSpc>
                <a:spcAft>
                  <a:spcPts val="2276"/>
                </a:spcAft>
              </a:pPr>
              <a:r>
                <a:rPr lang="en-US" sz="6500" b="0" u="none" strike="noStrike">
                  <a:solidFill>
                    <a:srgbClr val="FFFFFF"/>
                  </a:solidFill>
                  <a:effectLst/>
                  <a:uFillTx/>
                  <a:latin typeface="Century Gothic"/>
                </a:rPr>
                <a:t> </a:t>
              </a:r>
              <a:endParaRPr lang="en-US" sz="6500" b="0" u="none" strike="noStrike">
                <a:solidFill>
                  <a:srgbClr val="FFFFFF"/>
                </a:solidFill>
                <a:effectLst/>
                <a:uFillTx/>
                <a:latin typeface="Arial"/>
              </a:endParaRPr>
            </a:p>
          </p:txBody>
        </p:sp>
        <p:sp>
          <p:nvSpPr>
            <p:cNvPr id="232" name="Rectangle 231"/>
            <p:cNvSpPr/>
            <p:nvPr/>
          </p:nvSpPr>
          <p:spPr>
            <a:xfrm>
              <a:off x="5074200" y="2588040"/>
              <a:ext cx="6068520" cy="969120"/>
            </a:xfrm>
            <a:prstGeom prst="rect">
              <a:avLst/>
            </a:prstGeom>
            <a:noFill/>
            <a:ln w="0">
              <a:noFill/>
            </a:ln>
          </p:spPr>
          <p:style>
            <a:lnRef idx="0">
              <a:scrgbClr r="0" g="0" b="0"/>
            </a:lnRef>
            <a:fillRef idx="0">
              <a:scrgbClr r="0" g="0" b="0"/>
            </a:fillRef>
            <a:effectRef idx="0">
              <a:scrgbClr r="0" g="0" b="0"/>
            </a:effectRef>
            <a:fontRef idx="minor"/>
          </p:style>
          <p:txBody>
            <a:bodyPr lIns="72360" tIns="72360" rIns="72360" bIns="72360" numCol="1" spcCol="1440" anchor="t">
              <a:noAutofit/>
            </a:bodyPr>
            <a:lstStyle/>
            <a:p>
              <a:pPr algn="just" defTabSz="844560">
                <a:lnSpc>
                  <a:spcPct val="90000"/>
                </a:lnSpc>
                <a:spcBef>
                  <a:spcPts val="1191"/>
                </a:spcBef>
                <a:spcAft>
                  <a:spcPts val="992"/>
                </a:spcAft>
              </a:pPr>
              <a:r>
                <a:rPr lang="en-US" sz="1800" b="0" u="none" strike="noStrike">
                  <a:solidFill>
                    <a:srgbClr val="FFFFFF"/>
                  </a:solidFill>
                  <a:effectLst/>
                  <a:uFillTx/>
                  <a:latin typeface="Calibri"/>
                  <a:ea typeface="Calibri"/>
                </a:rPr>
                <a:t>Automation can reduce the human touch which is at the heart of hospitality service experiences (Ramanujam, 2024). </a:t>
              </a:r>
              <a:endParaRPr lang="en-US" sz="1800" b="0" u="none" strike="noStrike">
                <a:solidFill>
                  <a:srgbClr val="FFFFFF"/>
                </a:solidFill>
                <a:effectLst/>
                <a:uFillTx/>
                <a:latin typeface="Arial"/>
              </a:endParaRPr>
            </a:p>
          </p:txBody>
        </p:sp>
        <p:sp>
          <p:nvSpPr>
            <p:cNvPr id="233" name="Straight Connector 232"/>
            <p:cNvSpPr/>
            <p:nvPr/>
          </p:nvSpPr>
          <p:spPr>
            <a:xfrm>
              <a:off x="4957920" y="3557160"/>
              <a:ext cx="6185160" cy="360"/>
            </a:xfrm>
            <a:prstGeom prst="line">
              <a:avLst/>
            </a:prstGeom>
            <a:ln cap="rnd">
              <a:solidFill>
                <a:srgbClr val="ACD433">
                  <a:tint val="50000"/>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234" name="Rectangle 233"/>
            <p:cNvSpPr/>
            <p:nvPr/>
          </p:nvSpPr>
          <p:spPr>
            <a:xfrm>
              <a:off x="5074200" y="3606120"/>
              <a:ext cx="6068520" cy="969120"/>
            </a:xfrm>
            <a:prstGeom prst="rect">
              <a:avLst/>
            </a:prstGeom>
            <a:noFill/>
            <a:ln w="0">
              <a:noFill/>
            </a:ln>
          </p:spPr>
          <p:style>
            <a:lnRef idx="0">
              <a:scrgbClr r="0" g="0" b="0"/>
            </a:lnRef>
            <a:fillRef idx="0">
              <a:scrgbClr r="0" g="0" b="0"/>
            </a:fillRef>
            <a:effectRef idx="0">
              <a:scrgbClr r="0" g="0" b="0"/>
            </a:effectRef>
            <a:fontRef idx="minor"/>
          </p:style>
          <p:txBody>
            <a:bodyPr lIns="72360" tIns="72360" rIns="72360" bIns="72360" numCol="1" spcCol="1440" anchor="t">
              <a:noAutofit/>
            </a:bodyPr>
            <a:lstStyle/>
            <a:p>
              <a:pPr indent="-216000" algn="just" defTabSz="844560">
                <a:lnSpc>
                  <a:spcPct val="90000"/>
                </a:lnSpc>
                <a:spcBef>
                  <a:spcPts val="1191"/>
                </a:spcBef>
                <a:spcAft>
                  <a:spcPts val="992"/>
                </a:spcAft>
                <a:buClr>
                  <a:srgbClr val="FFFFFF"/>
                </a:buClr>
                <a:buFont typeface="Symbol" charset="2"/>
                <a:buChar char=""/>
              </a:pPr>
              <a:r>
                <a:rPr lang="en-US" sz="1800" b="0" u="none" strike="noStrike">
                  <a:solidFill>
                    <a:srgbClr val="FFFFFF"/>
                  </a:solidFill>
                  <a:effectLst/>
                  <a:uFillTx/>
                  <a:latin typeface="Calibri"/>
                  <a:ea typeface="Calibri"/>
                </a:rPr>
                <a:t>The issues of job displacement become relevant when digital technologies take over some of the operational positions (Sheffi, 2024). </a:t>
              </a:r>
              <a:endParaRPr lang="en-US" sz="1800" b="0" u="none" strike="noStrike">
                <a:solidFill>
                  <a:srgbClr val="FFFFFF"/>
                </a:solidFill>
                <a:effectLst/>
                <a:uFillTx/>
                <a:latin typeface="Arial"/>
              </a:endParaRPr>
            </a:p>
          </p:txBody>
        </p:sp>
        <p:sp>
          <p:nvSpPr>
            <p:cNvPr id="235" name="Straight Connector 234"/>
            <p:cNvSpPr/>
            <p:nvPr/>
          </p:nvSpPr>
          <p:spPr>
            <a:xfrm>
              <a:off x="4957920" y="4575240"/>
              <a:ext cx="6185160" cy="360"/>
            </a:xfrm>
            <a:prstGeom prst="line">
              <a:avLst/>
            </a:prstGeom>
            <a:ln cap="rnd">
              <a:solidFill>
                <a:srgbClr val="ACD433">
                  <a:tint val="50000"/>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sp>
          <p:nvSpPr>
            <p:cNvPr id="236" name="Rectangle 235"/>
            <p:cNvSpPr/>
            <p:nvPr/>
          </p:nvSpPr>
          <p:spPr>
            <a:xfrm>
              <a:off x="5074200" y="4623840"/>
              <a:ext cx="6068520" cy="969120"/>
            </a:xfrm>
            <a:prstGeom prst="rect">
              <a:avLst/>
            </a:prstGeom>
            <a:noFill/>
            <a:ln w="0">
              <a:noFill/>
            </a:ln>
          </p:spPr>
          <p:style>
            <a:lnRef idx="0">
              <a:scrgbClr r="0" g="0" b="0"/>
            </a:lnRef>
            <a:fillRef idx="0">
              <a:scrgbClr r="0" g="0" b="0"/>
            </a:fillRef>
            <a:effectRef idx="0">
              <a:scrgbClr r="0" g="0" b="0"/>
            </a:effectRef>
            <a:fontRef idx="minor"/>
          </p:style>
          <p:txBody>
            <a:bodyPr lIns="72360" tIns="72360" rIns="72360" bIns="72360" numCol="1" spcCol="1440" anchor="t">
              <a:noAutofit/>
            </a:bodyPr>
            <a:lstStyle/>
            <a:p>
              <a:pPr indent="-216000" algn="just" defTabSz="844560">
                <a:lnSpc>
                  <a:spcPct val="90000"/>
                </a:lnSpc>
                <a:spcBef>
                  <a:spcPts val="1191"/>
                </a:spcBef>
                <a:spcAft>
                  <a:spcPts val="992"/>
                </a:spcAft>
                <a:buClr>
                  <a:srgbClr val="FFFFFF"/>
                </a:buClr>
                <a:buFont typeface="Symbol" charset="2"/>
                <a:buChar char=""/>
              </a:pPr>
              <a:r>
                <a:rPr lang="en-US" sz="1800" b="0" u="none" strike="noStrike" dirty="0">
                  <a:solidFill>
                    <a:srgbClr val="FFFFFF"/>
                  </a:solidFill>
                  <a:effectLst/>
                  <a:uFillTx/>
                  <a:latin typeface="Calibri"/>
                  <a:ea typeface="Calibri"/>
                </a:rPr>
                <a:t>Possible dangers of cybersecurity and information security may ruin the image of </a:t>
              </a:r>
              <a:r>
                <a:rPr lang="en-US" sz="1800" b="0" u="none" strike="noStrike" dirty="0" err="1">
                  <a:solidFill>
                    <a:srgbClr val="FFFFFF"/>
                  </a:solidFill>
                  <a:effectLst/>
                  <a:uFillTx/>
                  <a:latin typeface="Calibri"/>
                  <a:ea typeface="Calibri"/>
                </a:rPr>
                <a:t>organisations</a:t>
              </a:r>
              <a:r>
                <a:rPr lang="en-US" sz="1800" b="0" u="none" strike="noStrike" dirty="0">
                  <a:solidFill>
                    <a:srgbClr val="FFFFFF"/>
                  </a:solidFill>
                  <a:effectLst/>
                  <a:uFillTx/>
                  <a:latin typeface="Calibri"/>
                  <a:ea typeface="Calibri"/>
                </a:rPr>
                <a:t> and make the guests suspicious (Aryee, 2020). </a:t>
              </a:r>
              <a:endParaRPr lang="en-US" sz="1800" b="0" u="none" strike="noStrike" dirty="0">
                <a:solidFill>
                  <a:srgbClr val="FFFFFF"/>
                </a:solidFill>
                <a:effectLst/>
                <a:uFillTx/>
                <a:latin typeface="Arial"/>
              </a:endParaRPr>
            </a:p>
          </p:txBody>
        </p:sp>
        <p:sp>
          <p:nvSpPr>
            <p:cNvPr id="237" name="Straight Connector 236"/>
            <p:cNvSpPr/>
            <p:nvPr/>
          </p:nvSpPr>
          <p:spPr>
            <a:xfrm>
              <a:off x="4957920" y="5592960"/>
              <a:ext cx="6185160" cy="360"/>
            </a:xfrm>
            <a:prstGeom prst="line">
              <a:avLst/>
            </a:prstGeom>
            <a:ln cap="rnd">
              <a:solidFill>
                <a:srgbClr val="ACD433">
                  <a:tint val="50000"/>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4640" rIns="90000" bIns="-44640" anchor="t" anchorCtr="1">
              <a:noAutofit/>
            </a:bodyPr>
            <a:lstStyle/>
            <a:p>
              <a:endParaRPr lang="en-US" sz="1800" b="0" u="none" strike="noStrike">
                <a:solidFill>
                  <a:srgbClr val="000000"/>
                </a:solidFill>
                <a:effectLst/>
                <a:uFillTx/>
                <a:latin typeface="Arial"/>
              </a:endParaRPr>
            </a:p>
          </p:txBody>
        </p:sp>
      </p:grpSp>
      <p:pic>
        <p:nvPicPr>
          <p:cNvPr id="238" name="Picture 4" descr="TRENDS Research &amp; Advisory - AI is Here to Stay: What Can Be Done?"/>
          <p:cNvPicPr/>
          <p:nvPr/>
        </p:nvPicPr>
        <p:blipFill>
          <a:blip r:embed="rId2"/>
          <a:stretch/>
        </p:blipFill>
        <p:spPr>
          <a:xfrm>
            <a:off x="294480" y="3017160"/>
            <a:ext cx="4304160" cy="2366280"/>
          </a:xfrm>
          <a:prstGeom prst="rect">
            <a:avLst/>
          </a:prstGeom>
          <a:noFill/>
          <a:ln w="0">
            <a:noFill/>
          </a:ln>
        </p:spPr>
      </p:pic>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 name="PlaceHolder 1"/>
          <p:cNvSpPr>
            <a:spLocks noGrp="1"/>
          </p:cNvSpPr>
          <p:nvPr>
            <p:ph type="title"/>
          </p:nvPr>
        </p:nvSpPr>
        <p:spPr>
          <a:xfrm>
            <a:off x="666720" y="761040"/>
            <a:ext cx="9404280" cy="1400040"/>
          </a:xfrm>
          <a:prstGeom prst="rect">
            <a:avLst/>
          </a:prstGeom>
          <a:noFill/>
          <a:ln w="0">
            <a:noFill/>
          </a:ln>
        </p:spPr>
        <p:txBody>
          <a:bodyPr lIns="91440" tIns="45720" rIns="91440" bIns="45720" anchor="t">
            <a:normAutofit/>
          </a:bodyPr>
          <a:lstStyle/>
          <a:p>
            <a:pPr indent="0" algn="ctr" defTabSz="457200">
              <a:lnSpc>
                <a:spcPct val="100000"/>
              </a:lnSpc>
              <a:buNone/>
            </a:pPr>
            <a:r>
              <a:rPr lang="en-US" sz="4000" b="1" u="none" strike="noStrike">
                <a:solidFill>
                  <a:schemeClr val="lt2"/>
                </a:solidFill>
                <a:effectLst/>
                <a:uFillTx/>
                <a:latin typeface="Calibri"/>
              </a:rPr>
              <a:t>METHODOLOGY</a:t>
            </a:r>
            <a:endParaRPr lang="en-US" sz="4000" b="0" u="none" strike="noStrike">
              <a:solidFill>
                <a:schemeClr val="lt1"/>
              </a:solidFill>
              <a:effectLst/>
              <a:uFillTx/>
              <a:latin typeface="Century Gothic"/>
            </a:endParaRPr>
          </a:p>
        </p:txBody>
      </p:sp>
      <p:sp>
        <p:nvSpPr>
          <p:cNvPr id="240" name="PlaceHolder 2"/>
          <p:cNvSpPr>
            <a:spLocks noGrp="1"/>
          </p:cNvSpPr>
          <p:nvPr>
            <p:ph/>
          </p:nvPr>
        </p:nvSpPr>
        <p:spPr>
          <a:xfrm>
            <a:off x="388800" y="1695600"/>
            <a:ext cx="11326320" cy="4195080"/>
          </a:xfrm>
          <a:prstGeom prst="rect">
            <a:avLst/>
          </a:prstGeom>
          <a:noFill/>
          <a:ln w="0">
            <a:noFill/>
          </a:ln>
        </p:spPr>
        <p:txBody>
          <a:bodyPr lIns="91440" tIns="45720" rIns="91440" bIns="45720" anchor="t">
            <a:normAutofit/>
          </a:bodyPr>
          <a:lstStyle/>
          <a:p>
            <a:pPr marL="343080" indent="-343080" algn="just" defTabSz="457200">
              <a:lnSpc>
                <a:spcPct val="100000"/>
              </a:lnSpc>
              <a:spcBef>
                <a:spcPts val="1191"/>
              </a:spcBef>
              <a:spcAft>
                <a:spcPts val="992"/>
              </a:spcAft>
              <a:buClr>
                <a:srgbClr val="ACD433"/>
              </a:buClr>
              <a:buSzPct val="80000"/>
              <a:buFont typeface="Arial"/>
              <a:buChar char="•"/>
            </a:pPr>
            <a:r>
              <a:rPr lang="en-US" sz="1600" b="0" u="none" strike="noStrike" dirty="0">
                <a:solidFill>
                  <a:schemeClr val="lt1"/>
                </a:solidFill>
                <a:effectLst/>
                <a:uFillTx/>
                <a:latin typeface="Calibri"/>
                <a:ea typeface="Calibri"/>
              </a:rPr>
              <a:t>The research takes the qualitative method, based on secondary data through literature, industry reports, and case studies (Cheong et al., 2023). </a:t>
            </a:r>
            <a:endParaRPr lang="en-US" sz="1600" b="0" u="none" strike="noStrike" dirty="0">
              <a:solidFill>
                <a:schemeClr val="lt1"/>
              </a:solidFill>
              <a:effectLst/>
              <a:uFillTx/>
              <a:latin typeface="Century Gothic"/>
            </a:endParaRPr>
          </a:p>
          <a:p>
            <a:pPr marL="343080" indent="-343080" algn="just" defTabSz="457200">
              <a:lnSpc>
                <a:spcPct val="100000"/>
              </a:lnSpc>
              <a:spcBef>
                <a:spcPts val="1191"/>
              </a:spcBef>
              <a:spcAft>
                <a:spcPts val="992"/>
              </a:spcAft>
              <a:buClr>
                <a:srgbClr val="ACD433"/>
              </a:buClr>
              <a:buFont typeface="Symbol" charset="2"/>
              <a:buChar char=""/>
            </a:pPr>
            <a:r>
              <a:rPr lang="en-US" sz="1600" b="0" u="none" strike="noStrike" dirty="0">
                <a:solidFill>
                  <a:schemeClr val="lt1"/>
                </a:solidFill>
                <a:effectLst/>
                <a:uFillTx/>
                <a:latin typeface="Calibri"/>
                <a:ea typeface="Calibri"/>
              </a:rPr>
              <a:t>PESTLE framework The political, economic, social, technological, legal, and environmental factors are </a:t>
            </a:r>
            <a:r>
              <a:rPr lang="en-US" sz="1600" b="0" u="none" strike="noStrike" dirty="0" err="1">
                <a:solidFill>
                  <a:schemeClr val="lt1"/>
                </a:solidFill>
                <a:effectLst/>
                <a:uFillTx/>
                <a:latin typeface="Calibri"/>
                <a:ea typeface="Calibri"/>
              </a:rPr>
              <a:t>analysed</a:t>
            </a:r>
            <a:r>
              <a:rPr lang="en-US" sz="1600" b="0" u="none" strike="noStrike" dirty="0">
                <a:solidFill>
                  <a:schemeClr val="lt1"/>
                </a:solidFill>
                <a:effectLst/>
                <a:uFillTx/>
                <a:latin typeface="Calibri"/>
                <a:ea typeface="Calibri"/>
              </a:rPr>
              <a:t> by the PESTLE framework to determine the influence on the AI adoption (Link to external site, 2023). </a:t>
            </a:r>
            <a:endParaRPr lang="en-US" sz="1600" b="0" u="none" strike="noStrike" dirty="0">
              <a:solidFill>
                <a:schemeClr val="lt1"/>
              </a:solidFill>
              <a:effectLst/>
              <a:uFillTx/>
              <a:latin typeface="Century Gothic"/>
            </a:endParaRPr>
          </a:p>
          <a:p>
            <a:pPr marL="343080" indent="-343080" algn="just" defTabSz="457200">
              <a:lnSpc>
                <a:spcPct val="100000"/>
              </a:lnSpc>
              <a:spcBef>
                <a:spcPts val="1191"/>
              </a:spcBef>
              <a:spcAft>
                <a:spcPts val="992"/>
              </a:spcAft>
              <a:buClr>
                <a:srgbClr val="ACD433"/>
              </a:buClr>
              <a:buFont typeface="Symbol" charset="2"/>
              <a:buChar char=""/>
            </a:pPr>
            <a:r>
              <a:rPr lang="en-US" sz="1600" b="0" u="none" strike="noStrike" dirty="0">
                <a:solidFill>
                  <a:schemeClr val="lt1"/>
                </a:solidFill>
                <a:effectLst/>
                <a:uFillTx/>
                <a:latin typeface="Calibri"/>
                <a:ea typeface="Calibri"/>
              </a:rPr>
              <a:t>The method allows studying both the technological change in the hospitality sector through the prism of external forces (Liliia </a:t>
            </a:r>
            <a:r>
              <a:rPr lang="en-US" sz="1600" b="0" u="none" strike="noStrike" dirty="0" err="1">
                <a:solidFill>
                  <a:schemeClr val="lt1"/>
                </a:solidFill>
                <a:effectLst/>
                <a:uFillTx/>
                <a:latin typeface="Calibri"/>
                <a:ea typeface="Calibri"/>
              </a:rPr>
              <a:t>Honchar</a:t>
            </a:r>
            <a:r>
              <a:rPr lang="en-US" sz="1600" b="0" u="none" strike="noStrike" dirty="0">
                <a:solidFill>
                  <a:schemeClr val="lt1"/>
                </a:solidFill>
                <a:effectLst/>
                <a:uFillTx/>
                <a:latin typeface="Calibri"/>
                <a:ea typeface="Calibri"/>
              </a:rPr>
              <a:t> et al., 2025). </a:t>
            </a:r>
            <a:endParaRPr lang="en-US" sz="1600" b="0" u="none" strike="noStrike" dirty="0">
              <a:solidFill>
                <a:schemeClr val="lt1"/>
              </a:solidFill>
              <a:effectLst/>
              <a:uFillTx/>
              <a:latin typeface="Century Gothic"/>
            </a:endParaRPr>
          </a:p>
          <a:p>
            <a:pPr marL="343080" indent="-343080" algn="just" defTabSz="457200">
              <a:lnSpc>
                <a:spcPct val="100000"/>
              </a:lnSpc>
              <a:spcBef>
                <a:spcPts val="1001"/>
              </a:spcBef>
              <a:buClr>
                <a:srgbClr val="ACD433"/>
              </a:buClr>
              <a:buSzPct val="80000"/>
              <a:buFont typeface="Arial"/>
              <a:buChar char="•"/>
            </a:pPr>
            <a:r>
              <a:rPr lang="en-US" sz="1600" b="0" u="none" strike="noStrike" dirty="0">
                <a:solidFill>
                  <a:schemeClr val="lt1"/>
                </a:solidFill>
                <a:effectLst/>
                <a:uFillTx/>
                <a:latin typeface="Calibri"/>
                <a:ea typeface="Calibri"/>
              </a:rPr>
              <a:t>Comparison analysis assists in assessing industry reaction and new trends.</a:t>
            </a:r>
            <a:endParaRPr lang="en-US" sz="1600" b="0" u="none" strike="noStrike" dirty="0">
              <a:solidFill>
                <a:schemeClr val="lt1"/>
              </a:solidFill>
              <a:effectLst/>
              <a:uFillTx/>
              <a:latin typeface="Century Gothic"/>
            </a:endParaRPr>
          </a:p>
          <a:p>
            <a:pPr indent="0" algn="just" defTabSz="457200">
              <a:lnSpc>
                <a:spcPct val="100000"/>
              </a:lnSpc>
              <a:spcBef>
                <a:spcPts val="1001"/>
              </a:spcBef>
              <a:buNone/>
            </a:pPr>
            <a:endParaRPr lang="en-US" sz="1600" b="0" u="none" strike="noStrike" dirty="0">
              <a:solidFill>
                <a:schemeClr val="lt1"/>
              </a:solidFill>
              <a:effectLst/>
              <a:uFillTx/>
              <a:latin typeface="Century Gothic"/>
            </a:endParaRPr>
          </a:p>
        </p:txBody>
      </p:sp>
      <p:pic>
        <p:nvPicPr>
          <p:cNvPr id="241" name="Picture 2" descr="The Future of Hospitality: How AI Will Shape the Hotel Experience - Lybra  Tech"/>
          <p:cNvPicPr/>
          <p:nvPr/>
        </p:nvPicPr>
        <p:blipFill>
          <a:blip r:embed="rId2"/>
          <a:stretch/>
        </p:blipFill>
        <p:spPr>
          <a:xfrm>
            <a:off x="4868640" y="5019840"/>
            <a:ext cx="2619000" cy="1742760"/>
          </a:xfrm>
          <a:prstGeom prst="rect">
            <a:avLst/>
          </a:prstGeom>
          <a:noFill/>
          <a:ln w="0">
            <a:noFill/>
          </a:ln>
        </p:spPr>
      </p:pic>
      <p:pic>
        <p:nvPicPr>
          <p:cNvPr id="242" name="Picture 6" descr="How Ai Is Changing the Hotel Industry in 2024 - BookVisit"/>
          <p:cNvPicPr/>
          <p:nvPr/>
        </p:nvPicPr>
        <p:blipFill>
          <a:blip r:embed="rId3"/>
          <a:stretch/>
        </p:blipFill>
        <p:spPr>
          <a:xfrm>
            <a:off x="8304480" y="4943520"/>
            <a:ext cx="2619000" cy="1742760"/>
          </a:xfrm>
          <a:prstGeom prst="rect">
            <a:avLst/>
          </a:prstGeom>
          <a:noFill/>
          <a:ln w="0">
            <a:noFill/>
          </a:ln>
        </p:spPr>
      </p:pic>
      <p:pic>
        <p:nvPicPr>
          <p:cNvPr id="243" name="Picture 10" descr="Step-by-Step Guide to Implementing AI in Your Hotel | by Manos Karagiannis  | Hotel Tech | Medium"/>
          <p:cNvPicPr/>
          <p:nvPr/>
        </p:nvPicPr>
        <p:blipFill>
          <a:blip r:embed="rId4"/>
          <a:stretch/>
        </p:blipFill>
        <p:spPr>
          <a:xfrm>
            <a:off x="1100160" y="4943520"/>
            <a:ext cx="2951280" cy="1882440"/>
          </a:xfrm>
          <a:prstGeom prst="rect">
            <a:avLst/>
          </a:prstGeom>
          <a:noFill/>
          <a:ln w="0">
            <a:noFill/>
          </a:ln>
        </p:spPr>
      </p:pic>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 name="PlaceHolder 1"/>
          <p:cNvSpPr>
            <a:spLocks noGrp="1"/>
          </p:cNvSpPr>
          <p:nvPr>
            <p:ph type="title"/>
          </p:nvPr>
        </p:nvSpPr>
        <p:spPr>
          <a:xfrm>
            <a:off x="638640" y="625680"/>
            <a:ext cx="7729200" cy="1188360"/>
          </a:xfrm>
          <a:prstGeom prst="rect">
            <a:avLst/>
          </a:prstGeom>
          <a:noFill/>
          <a:ln w="0">
            <a:noFill/>
          </a:ln>
        </p:spPr>
        <p:txBody>
          <a:bodyPr lIns="91440" tIns="45720" rIns="91440" bIns="45720" anchor="t">
            <a:noAutofit/>
          </a:bodyPr>
          <a:lstStyle/>
          <a:p>
            <a:pPr indent="0" algn="ctr" defTabSz="457200">
              <a:lnSpc>
                <a:spcPct val="100000"/>
              </a:lnSpc>
              <a:buNone/>
            </a:pPr>
            <a:r>
              <a:rPr lang="en-US" sz="4000" b="1" u="none" strike="noStrike">
                <a:solidFill>
                  <a:schemeClr val="lt2"/>
                </a:solidFill>
                <a:effectLst/>
                <a:uFillTx/>
                <a:latin typeface="Calibri"/>
                <a:ea typeface="Calibri"/>
              </a:rPr>
              <a:t>PESTLE ANALYSIS (POLITICAL, ECONOMIC, SOCIAL)</a:t>
            </a:r>
            <a:endParaRPr lang="en-US" sz="4000" b="0" u="none" strike="noStrike">
              <a:solidFill>
                <a:schemeClr val="lt1"/>
              </a:solidFill>
              <a:effectLst/>
              <a:uFillTx/>
              <a:latin typeface="Century Gothic"/>
            </a:endParaRPr>
          </a:p>
        </p:txBody>
      </p:sp>
      <p:sp>
        <p:nvSpPr>
          <p:cNvPr id="245" name="PlaceHolder 2"/>
          <p:cNvSpPr>
            <a:spLocks noGrp="1"/>
          </p:cNvSpPr>
          <p:nvPr>
            <p:ph/>
          </p:nvPr>
        </p:nvSpPr>
        <p:spPr>
          <a:xfrm>
            <a:off x="247680" y="1972080"/>
            <a:ext cx="7729200" cy="4411440"/>
          </a:xfrm>
          <a:prstGeom prst="rect">
            <a:avLst/>
          </a:prstGeom>
          <a:noFill/>
          <a:ln w="0">
            <a:noFill/>
          </a:ln>
        </p:spPr>
        <p:txBody>
          <a:bodyPr lIns="91440" tIns="45720" rIns="91440" bIns="45720" numCol="1" spcCol="0" anchor="ctr">
            <a:spAutoFit/>
          </a:bodyPr>
          <a:lstStyle/>
          <a:p>
            <a:pPr marL="343080" indent="-343080" algn="just" defTabSz="457200">
              <a:lnSpc>
                <a:spcPct val="100000"/>
              </a:lnSpc>
              <a:spcBef>
                <a:spcPts val="1191"/>
              </a:spcBef>
              <a:spcAft>
                <a:spcPts val="992"/>
              </a:spcAft>
              <a:buClr>
                <a:srgbClr val="ACD433"/>
              </a:buClr>
              <a:buSzPct val="80000"/>
              <a:buFont typeface="Wingdings 3" charset="2"/>
              <a:buChar char=""/>
            </a:pPr>
            <a:r>
              <a:rPr lang="en-US" sz="1600" b="0" u="none" strike="noStrike">
                <a:solidFill>
                  <a:schemeClr val="lt1"/>
                </a:solidFill>
                <a:effectLst/>
                <a:uFillTx/>
                <a:latin typeface="Calibri"/>
                <a:ea typeface="Calibri"/>
              </a:rPr>
              <a:t>Hotels are being encouraged by government policies, national digital strategies, and smart tourism initiatives to embrace Artificial Intelligence to achieve competitiveness and innovation in the sector of the hotel industry (Alhelal, Alshiha and Al-Romeedy, 2025). </a:t>
            </a:r>
            <a:endParaRPr lang="en-US" sz="1600" b="0" u="none" strike="noStrike">
              <a:solidFill>
                <a:schemeClr val="lt1"/>
              </a:solidFill>
              <a:effectLst/>
              <a:uFillTx/>
              <a:latin typeface="Century Gothic"/>
            </a:endParaRPr>
          </a:p>
          <a:p>
            <a:pPr marL="343080" indent="-343080" algn="just" defTabSz="457200">
              <a:lnSpc>
                <a:spcPct val="100000"/>
              </a:lnSpc>
              <a:spcBef>
                <a:spcPts val="1191"/>
              </a:spcBef>
              <a:spcAft>
                <a:spcPts val="992"/>
              </a:spcAft>
              <a:buClr>
                <a:srgbClr val="ACD433"/>
              </a:buClr>
              <a:buSzPct val="80000"/>
              <a:buFont typeface="Wingdings 3" charset="2"/>
              <a:buChar char=""/>
            </a:pPr>
            <a:r>
              <a:rPr lang="en-US" sz="1600" b="0" u="none" strike="noStrike">
                <a:solidFill>
                  <a:schemeClr val="lt1"/>
                </a:solidFill>
                <a:effectLst/>
                <a:uFillTx/>
                <a:latin typeface="Calibri"/>
                <a:ea typeface="Calibri"/>
              </a:rPr>
              <a:t>Economically, AI increases productivity, decreases the operational expenses, and helps to implement dynamic pricing, which enhances the control over revenues and financial planning   (Ibrokhim Ismanov et al., 2024)   .</a:t>
            </a:r>
            <a:endParaRPr lang="en-US" sz="1600" b="0" u="none" strike="noStrike">
              <a:solidFill>
                <a:schemeClr val="lt1"/>
              </a:solidFill>
              <a:effectLst/>
              <a:uFillTx/>
              <a:latin typeface="Century Gothic"/>
            </a:endParaRPr>
          </a:p>
          <a:p>
            <a:pPr marL="343080" indent="-343080" algn="just" defTabSz="457200">
              <a:lnSpc>
                <a:spcPct val="100000"/>
              </a:lnSpc>
              <a:spcBef>
                <a:spcPts val="1191"/>
              </a:spcBef>
              <a:spcAft>
                <a:spcPts val="992"/>
              </a:spcAft>
              <a:buClr>
                <a:srgbClr val="ACD433"/>
              </a:buClr>
              <a:buSzPct val="80000"/>
              <a:buFont typeface="Wingdings 3" charset="2"/>
              <a:buChar char=""/>
            </a:pPr>
            <a:r>
              <a:rPr lang="en-US" sz="1600" b="0" u="none" strike="noStrike">
                <a:solidFill>
                  <a:schemeClr val="lt1"/>
                </a:solidFill>
                <a:effectLst/>
                <a:uFillTx/>
                <a:latin typeface="Calibri"/>
                <a:ea typeface="Calibri"/>
              </a:rPr>
              <a:t>Social trends indicate that currently, modern travellers are more demanding, as they want to see a personalised fast and technology-driven services, which forces hotels to implement AI-based solutions (Sousa, Cardoso and Dias, 2024). </a:t>
            </a:r>
            <a:endParaRPr lang="en-US" sz="1600" b="0" u="none" strike="noStrike">
              <a:solidFill>
                <a:schemeClr val="lt1"/>
              </a:solidFill>
              <a:effectLst/>
              <a:uFillTx/>
              <a:latin typeface="Century Gothic"/>
            </a:endParaRPr>
          </a:p>
          <a:p>
            <a:pPr marL="343080" indent="-343080" algn="just" defTabSz="457200">
              <a:lnSpc>
                <a:spcPct val="100000"/>
              </a:lnSpc>
              <a:spcBef>
                <a:spcPts val="1001"/>
              </a:spcBef>
              <a:buClr>
                <a:srgbClr val="ACD433"/>
              </a:buClr>
              <a:buSzPct val="80000"/>
              <a:buFont typeface="Wingdings 3" charset="2"/>
              <a:buChar char=""/>
            </a:pPr>
            <a:r>
              <a:rPr lang="en-US" sz="1600" b="0" u="none" strike="noStrike">
                <a:solidFill>
                  <a:schemeClr val="lt1"/>
                </a:solidFill>
                <a:effectLst/>
                <a:uFillTx/>
                <a:latin typeface="Calibri"/>
                <a:ea typeface="Calibri"/>
              </a:rPr>
              <a:t>However, the importance of human interaction cannot be underrated in order to satisfy the emotional and cultural demands of guests and maintain the level of service.</a:t>
            </a:r>
            <a:endParaRPr lang="en-US" sz="1600" b="0" u="none" strike="noStrike">
              <a:solidFill>
                <a:schemeClr val="lt1"/>
              </a:solidFill>
              <a:effectLst/>
              <a:uFillTx/>
              <a:latin typeface="Century Gothic"/>
            </a:endParaRPr>
          </a:p>
        </p:txBody>
      </p:sp>
      <p:pic>
        <p:nvPicPr>
          <p:cNvPr id="246" name="Picture 5" descr="AI in Tourism — Applications, Tools, and Industry Impact | Integrio"/>
          <p:cNvPicPr/>
          <p:nvPr/>
        </p:nvPicPr>
        <p:blipFill>
          <a:blip r:embed="rId2"/>
          <a:stretch/>
        </p:blipFill>
        <p:spPr>
          <a:xfrm>
            <a:off x="8368200" y="1814400"/>
            <a:ext cx="3130200" cy="2003040"/>
          </a:xfrm>
          <a:prstGeom prst="rect">
            <a:avLst/>
          </a:prstGeom>
          <a:noFill/>
          <a:ln w="0">
            <a:noFill/>
          </a:ln>
        </p:spPr>
      </p:pic>
      <p:pic>
        <p:nvPicPr>
          <p:cNvPr id="247" name="Picture 7" descr="The Impact of Artificial Intelligence in the World of Tourism"/>
          <p:cNvPicPr/>
          <p:nvPr/>
        </p:nvPicPr>
        <p:blipFill>
          <a:blip r:embed="rId3"/>
          <a:stretch/>
        </p:blipFill>
        <p:spPr>
          <a:xfrm>
            <a:off x="8368200" y="4177800"/>
            <a:ext cx="3130200" cy="1926360"/>
          </a:xfrm>
          <a:prstGeom prst="rect">
            <a:avLst/>
          </a:prstGeom>
          <a:noFill/>
          <a:ln w="0">
            <a:noFill/>
          </a:ln>
        </p:spPr>
      </p:pic>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 name="PlaceHolder 1"/>
          <p:cNvSpPr>
            <a:spLocks noGrp="1"/>
          </p:cNvSpPr>
          <p:nvPr>
            <p:ph type="title"/>
          </p:nvPr>
        </p:nvSpPr>
        <p:spPr>
          <a:xfrm>
            <a:off x="635760" y="933840"/>
            <a:ext cx="9404280" cy="1400040"/>
          </a:xfrm>
          <a:prstGeom prst="rect">
            <a:avLst/>
          </a:prstGeom>
          <a:noFill/>
          <a:ln w="0">
            <a:noFill/>
          </a:ln>
        </p:spPr>
        <p:txBody>
          <a:bodyPr lIns="91440" tIns="45720" rIns="91440" bIns="45720" anchor="t">
            <a:normAutofit/>
          </a:bodyPr>
          <a:lstStyle/>
          <a:p>
            <a:pPr indent="0" defTabSz="457200">
              <a:lnSpc>
                <a:spcPct val="100000"/>
              </a:lnSpc>
              <a:buNone/>
            </a:pPr>
            <a:r>
              <a:rPr lang="en-US" sz="4000" b="0" u="none" strike="noStrike">
                <a:solidFill>
                  <a:schemeClr val="lt2"/>
                </a:solidFill>
                <a:effectLst/>
                <a:uFillTx/>
                <a:latin typeface="Calibri"/>
                <a:ea typeface="Calibri"/>
              </a:rPr>
              <a:t>PESTLE Analysis</a:t>
            </a:r>
            <a:endParaRPr lang="en-US" sz="4000" b="0" u="none" strike="noStrike">
              <a:solidFill>
                <a:schemeClr val="lt1"/>
              </a:solidFill>
              <a:effectLst/>
              <a:uFillTx/>
              <a:latin typeface="Century Gothic"/>
            </a:endParaRPr>
          </a:p>
        </p:txBody>
      </p:sp>
      <p:grpSp>
        <p:nvGrpSpPr>
          <p:cNvPr id="249" name="Content Placeholder 5"/>
          <p:cNvGrpSpPr/>
          <p:nvPr/>
        </p:nvGrpSpPr>
        <p:grpSpPr>
          <a:xfrm>
            <a:off x="1797840" y="2075400"/>
            <a:ext cx="8917560" cy="3848400"/>
            <a:chOff x="1797840" y="2075400"/>
            <a:chExt cx="8917560" cy="3848400"/>
          </a:xfrm>
        </p:grpSpPr>
        <p:sp>
          <p:nvSpPr>
            <p:cNvPr id="250" name="Rectangle 249"/>
            <p:cNvSpPr/>
            <p:nvPr/>
          </p:nvSpPr>
          <p:spPr>
            <a:xfrm>
              <a:off x="1797840" y="2075400"/>
              <a:ext cx="8917560" cy="3848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FFFFFF"/>
                </a:solidFill>
                <a:effectLst/>
                <a:uFillTx/>
                <a:latin typeface="Arial"/>
              </a:endParaRPr>
            </a:p>
          </p:txBody>
        </p:sp>
        <p:sp>
          <p:nvSpPr>
            <p:cNvPr id="251" name="Rectangle 250"/>
            <p:cNvSpPr/>
            <p:nvPr/>
          </p:nvSpPr>
          <p:spPr>
            <a:xfrm>
              <a:off x="1797840" y="2338920"/>
              <a:ext cx="8917560" cy="352440"/>
            </a:xfrm>
            <a:prstGeom prst="rect">
              <a:avLst/>
            </a:prstGeom>
            <a:solidFill>
              <a:schemeClr val="lt1">
                <a:alpha val="90000"/>
              </a:schemeClr>
            </a:solidFill>
            <a:ln cap="rnd">
              <a:solidFill>
                <a:srgbClr val="ACD433">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252" name="Rounded Rectangle 251"/>
            <p:cNvSpPr/>
            <p:nvPr/>
          </p:nvSpPr>
          <p:spPr>
            <a:xfrm>
              <a:off x="2243880" y="2132280"/>
              <a:ext cx="6242040" cy="412920"/>
            </a:xfrm>
            <a:prstGeom prst="roundRect">
              <a:avLst>
                <a:gd name="adj" fmla="val 16667"/>
              </a:avLst>
            </a:prstGeom>
            <a:solidFill>
              <a:schemeClr val="accent1">
                <a:hueOff val="0"/>
                <a:satOff val="0"/>
                <a:lumOff val="0"/>
                <a:alphaOff val="0"/>
              </a:schemeClr>
            </a:solidFill>
            <a:ln cap="rnd">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235800" tIns="0" rIns="235800" bIns="0" numCol="1" spcCol="1440" anchor="ctr">
              <a:noAutofit/>
            </a:bodyPr>
            <a:lstStyle/>
            <a:p>
              <a:pPr indent="-216000" defTabSz="533520">
                <a:lnSpc>
                  <a:spcPct val="90000"/>
                </a:lnSpc>
                <a:spcAft>
                  <a:spcPts val="420"/>
                </a:spcAft>
                <a:buClr>
                  <a:srgbClr val="FFFFFF"/>
                </a:buClr>
                <a:buFont typeface="Arial"/>
                <a:buChar char="•"/>
              </a:pPr>
              <a:r>
                <a:rPr lang="en-US" sz="1200" b="0" u="none" strike="noStrike">
                  <a:solidFill>
                    <a:schemeClr val="lt1"/>
                  </a:solidFill>
                  <a:effectLst/>
                  <a:uFillTx/>
                  <a:latin typeface="Calibri"/>
                  <a:ea typeface="Calibri"/>
                </a:rPr>
                <a:t>The hospitality organisations are starting to implement wellness programmes and flexible schedules and mental health training of managers. </a:t>
              </a:r>
              <a:endParaRPr lang="en-US" sz="1200" b="0" u="none" strike="noStrike">
                <a:solidFill>
                  <a:srgbClr val="000000"/>
                </a:solidFill>
                <a:effectLst/>
                <a:uFillTx/>
                <a:latin typeface="Arial"/>
              </a:endParaRPr>
            </a:p>
          </p:txBody>
        </p:sp>
        <p:sp>
          <p:nvSpPr>
            <p:cNvPr id="253" name="Rectangle 252"/>
            <p:cNvSpPr/>
            <p:nvPr/>
          </p:nvSpPr>
          <p:spPr>
            <a:xfrm>
              <a:off x="1797840" y="2973960"/>
              <a:ext cx="8917560" cy="352440"/>
            </a:xfrm>
            <a:prstGeom prst="rect">
              <a:avLst/>
            </a:prstGeom>
            <a:solidFill>
              <a:schemeClr val="lt1">
                <a:alpha val="90000"/>
              </a:schemeClr>
            </a:solidFill>
            <a:ln cap="rnd">
              <a:solidFill>
                <a:srgbClr val="ACD433">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254" name="Rounded Rectangle 253"/>
            <p:cNvSpPr/>
            <p:nvPr/>
          </p:nvSpPr>
          <p:spPr>
            <a:xfrm>
              <a:off x="2243880" y="2767320"/>
              <a:ext cx="6242040" cy="412920"/>
            </a:xfrm>
            <a:prstGeom prst="roundRect">
              <a:avLst>
                <a:gd name="adj" fmla="val 16667"/>
              </a:avLst>
            </a:prstGeom>
            <a:solidFill>
              <a:schemeClr val="accent1">
                <a:hueOff val="0"/>
                <a:satOff val="0"/>
                <a:lumOff val="0"/>
                <a:alphaOff val="0"/>
              </a:schemeClr>
            </a:solidFill>
            <a:ln cap="rnd">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235800" tIns="0" rIns="235800" bIns="0" numCol="1" spcCol="1440" anchor="ctr">
              <a:noAutofit/>
            </a:bodyPr>
            <a:lstStyle/>
            <a:p>
              <a:pPr indent="-216000" defTabSz="533520">
                <a:lnSpc>
                  <a:spcPct val="90000"/>
                </a:lnSpc>
                <a:spcBef>
                  <a:spcPts val="1191"/>
                </a:spcBef>
                <a:spcAft>
                  <a:spcPts val="992"/>
                </a:spcAft>
                <a:buClr>
                  <a:srgbClr val="FFFFFF"/>
                </a:buClr>
                <a:buFont typeface="Symbol" charset="2"/>
                <a:buChar char=""/>
              </a:pPr>
              <a:r>
                <a:rPr lang="en-US" sz="1200" b="0" u="none" strike="noStrike">
                  <a:solidFill>
                    <a:schemeClr val="lt1"/>
                  </a:solidFill>
                  <a:effectLst/>
                  <a:uFillTx/>
                  <a:latin typeface="Calibri"/>
                  <a:ea typeface="Calibri"/>
                </a:rPr>
                <a:t>The stigma can be reduced with the help of the confidential counselling services and peer support systems that facilitate the process of seeking help (Sun et al., 2022). </a:t>
              </a:r>
              <a:endParaRPr lang="en-US" sz="1200" b="0" u="none" strike="noStrike">
                <a:solidFill>
                  <a:srgbClr val="000000"/>
                </a:solidFill>
                <a:effectLst/>
                <a:uFillTx/>
                <a:latin typeface="Arial"/>
              </a:endParaRPr>
            </a:p>
          </p:txBody>
        </p:sp>
        <p:sp>
          <p:nvSpPr>
            <p:cNvPr id="255" name="Rectangle 254"/>
            <p:cNvSpPr/>
            <p:nvPr/>
          </p:nvSpPr>
          <p:spPr>
            <a:xfrm>
              <a:off x="1797840" y="3609000"/>
              <a:ext cx="8917560" cy="352440"/>
            </a:xfrm>
            <a:prstGeom prst="rect">
              <a:avLst/>
            </a:prstGeom>
            <a:solidFill>
              <a:schemeClr val="lt1">
                <a:alpha val="90000"/>
              </a:schemeClr>
            </a:solidFill>
            <a:ln cap="rnd">
              <a:solidFill>
                <a:srgbClr val="ACD433">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256" name="Rounded Rectangle 255"/>
            <p:cNvSpPr/>
            <p:nvPr/>
          </p:nvSpPr>
          <p:spPr>
            <a:xfrm>
              <a:off x="2243880" y="3402360"/>
              <a:ext cx="6242040" cy="412920"/>
            </a:xfrm>
            <a:prstGeom prst="roundRect">
              <a:avLst>
                <a:gd name="adj" fmla="val 16667"/>
              </a:avLst>
            </a:prstGeom>
            <a:solidFill>
              <a:schemeClr val="accent1">
                <a:hueOff val="0"/>
                <a:satOff val="0"/>
                <a:lumOff val="0"/>
                <a:alphaOff val="0"/>
              </a:schemeClr>
            </a:solidFill>
            <a:ln cap="rnd">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235800" tIns="0" rIns="235800" bIns="0" numCol="1" spcCol="1440" anchor="ctr">
              <a:noAutofit/>
            </a:bodyPr>
            <a:lstStyle/>
            <a:p>
              <a:pPr indent="-216000" defTabSz="533520">
                <a:lnSpc>
                  <a:spcPct val="90000"/>
                </a:lnSpc>
                <a:spcBef>
                  <a:spcPts val="1191"/>
                </a:spcBef>
                <a:spcAft>
                  <a:spcPts val="992"/>
                </a:spcAft>
                <a:buClr>
                  <a:srgbClr val="FFFFFF"/>
                </a:buClr>
                <a:buFont typeface="Symbol" charset="2"/>
                <a:buChar char=""/>
              </a:pPr>
              <a:r>
                <a:rPr lang="en-US" sz="1200" b="0" u="none" strike="noStrike">
                  <a:solidFill>
                    <a:schemeClr val="lt1"/>
                  </a:solidFill>
                  <a:effectLst/>
                  <a:uFillTx/>
                  <a:latin typeface="Calibri"/>
                  <a:ea typeface="Calibri"/>
                </a:rPr>
                <a:t>Labour laws: The governments must intensify labour laws to incorporate the reporting of psychological safety and wellbeing (Potter et al., 2025). </a:t>
              </a:r>
              <a:endParaRPr lang="en-US" sz="1200" b="0" u="none" strike="noStrike">
                <a:solidFill>
                  <a:srgbClr val="000000"/>
                </a:solidFill>
                <a:effectLst/>
                <a:uFillTx/>
                <a:latin typeface="Arial"/>
              </a:endParaRPr>
            </a:p>
          </p:txBody>
        </p:sp>
        <p:sp>
          <p:nvSpPr>
            <p:cNvPr id="257" name="Rectangle 256"/>
            <p:cNvSpPr/>
            <p:nvPr/>
          </p:nvSpPr>
          <p:spPr>
            <a:xfrm>
              <a:off x="1797840" y="4244040"/>
              <a:ext cx="8917560" cy="352440"/>
            </a:xfrm>
            <a:prstGeom prst="rect">
              <a:avLst/>
            </a:prstGeom>
            <a:solidFill>
              <a:schemeClr val="lt1">
                <a:alpha val="90000"/>
              </a:schemeClr>
            </a:solidFill>
            <a:ln cap="rnd">
              <a:solidFill>
                <a:srgbClr val="ACD433">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258" name="Rounded Rectangle 257"/>
            <p:cNvSpPr/>
            <p:nvPr/>
          </p:nvSpPr>
          <p:spPr>
            <a:xfrm>
              <a:off x="2243880" y="4037400"/>
              <a:ext cx="6242040" cy="412920"/>
            </a:xfrm>
            <a:prstGeom prst="roundRect">
              <a:avLst>
                <a:gd name="adj" fmla="val 16667"/>
              </a:avLst>
            </a:prstGeom>
            <a:solidFill>
              <a:schemeClr val="accent1">
                <a:hueOff val="0"/>
                <a:satOff val="0"/>
                <a:lumOff val="0"/>
                <a:alphaOff val="0"/>
              </a:schemeClr>
            </a:solidFill>
            <a:ln cap="rnd">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235800" tIns="0" rIns="235800" bIns="0" numCol="1" spcCol="1440" anchor="ctr">
              <a:noAutofit/>
            </a:bodyPr>
            <a:lstStyle/>
            <a:p>
              <a:pPr indent="-216000" defTabSz="533520">
                <a:lnSpc>
                  <a:spcPct val="90000"/>
                </a:lnSpc>
                <a:spcBef>
                  <a:spcPts val="1191"/>
                </a:spcBef>
                <a:spcAft>
                  <a:spcPts val="992"/>
                </a:spcAft>
                <a:buClr>
                  <a:srgbClr val="FFFFFF"/>
                </a:buClr>
                <a:buFont typeface="Symbol" charset="2"/>
                <a:buChar char=""/>
              </a:pPr>
              <a:r>
                <a:rPr lang="en-US" sz="1200" b="0" u="none" strike="noStrike">
                  <a:solidFill>
                    <a:schemeClr val="lt1"/>
                  </a:solidFill>
                  <a:effectLst/>
                  <a:uFillTx/>
                  <a:latin typeface="Calibri"/>
                  <a:ea typeface="Calibri"/>
                </a:rPr>
                <a:t>Engagement and trust among employees can be enhanced through the establishment of open communication cultures (Raza et al., 2023). </a:t>
              </a:r>
              <a:endParaRPr lang="en-US" sz="1200" b="0" u="none" strike="noStrike">
                <a:solidFill>
                  <a:srgbClr val="000000"/>
                </a:solidFill>
                <a:effectLst/>
                <a:uFillTx/>
                <a:latin typeface="Arial"/>
              </a:endParaRPr>
            </a:p>
          </p:txBody>
        </p:sp>
        <p:sp>
          <p:nvSpPr>
            <p:cNvPr id="259" name="Rectangle 258"/>
            <p:cNvSpPr/>
            <p:nvPr/>
          </p:nvSpPr>
          <p:spPr>
            <a:xfrm>
              <a:off x="1797840" y="4879080"/>
              <a:ext cx="8917560" cy="352440"/>
            </a:xfrm>
            <a:prstGeom prst="rect">
              <a:avLst/>
            </a:prstGeom>
            <a:solidFill>
              <a:schemeClr val="lt1">
                <a:alpha val="90000"/>
              </a:schemeClr>
            </a:solidFill>
            <a:ln cap="rnd">
              <a:solidFill>
                <a:srgbClr val="ACD433">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260" name="Rounded Rectangle 259"/>
            <p:cNvSpPr/>
            <p:nvPr/>
          </p:nvSpPr>
          <p:spPr>
            <a:xfrm>
              <a:off x="2243880" y="4672440"/>
              <a:ext cx="6242040" cy="412920"/>
            </a:xfrm>
            <a:prstGeom prst="roundRect">
              <a:avLst>
                <a:gd name="adj" fmla="val 16667"/>
              </a:avLst>
            </a:prstGeom>
            <a:solidFill>
              <a:schemeClr val="accent1">
                <a:hueOff val="0"/>
                <a:satOff val="0"/>
                <a:lumOff val="0"/>
                <a:alphaOff val="0"/>
              </a:schemeClr>
            </a:solidFill>
            <a:ln cap="rnd">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235800" tIns="0" rIns="235800" bIns="0" numCol="1" spcCol="1440" anchor="ctr">
              <a:noAutofit/>
            </a:bodyPr>
            <a:lstStyle/>
            <a:p>
              <a:pPr indent="-216000" defTabSz="533520">
                <a:lnSpc>
                  <a:spcPct val="90000"/>
                </a:lnSpc>
                <a:spcAft>
                  <a:spcPts val="420"/>
                </a:spcAft>
                <a:buClr>
                  <a:srgbClr val="FFFFFF"/>
                </a:buClr>
                <a:buFont typeface="Symbol" charset="2"/>
                <a:buChar char=""/>
              </a:pPr>
              <a:r>
                <a:rPr lang="en-US" sz="1200" b="0" u="none" strike="noStrike">
                  <a:solidFill>
                    <a:schemeClr val="lt1"/>
                  </a:solidFill>
                  <a:effectLst/>
                  <a:uFillTx/>
                  <a:latin typeface="Calibri"/>
                  <a:ea typeface="Calibri"/>
                </a:rPr>
                <a:t>Work-life balance can be facilitated by using technology ethically to ensure the use of fair scheduling. </a:t>
              </a:r>
              <a:endParaRPr lang="en-US" sz="1200" b="0" u="none" strike="noStrike">
                <a:solidFill>
                  <a:srgbClr val="000000"/>
                </a:solidFill>
                <a:effectLst/>
                <a:uFillTx/>
                <a:latin typeface="Arial"/>
              </a:endParaRPr>
            </a:p>
          </p:txBody>
        </p:sp>
        <p:sp>
          <p:nvSpPr>
            <p:cNvPr id="261" name="Rectangle 260"/>
            <p:cNvSpPr/>
            <p:nvPr/>
          </p:nvSpPr>
          <p:spPr>
            <a:xfrm>
              <a:off x="1797840" y="5514120"/>
              <a:ext cx="8917560" cy="352440"/>
            </a:xfrm>
            <a:prstGeom prst="rect">
              <a:avLst/>
            </a:prstGeom>
            <a:solidFill>
              <a:schemeClr val="lt1">
                <a:alpha val="90000"/>
              </a:schemeClr>
            </a:solidFill>
            <a:ln cap="rnd">
              <a:solidFill>
                <a:srgbClr val="ACD433">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262" name="Rounded Rectangle 261"/>
            <p:cNvSpPr/>
            <p:nvPr/>
          </p:nvSpPr>
          <p:spPr>
            <a:xfrm>
              <a:off x="2243880" y="5307480"/>
              <a:ext cx="6242040" cy="412920"/>
            </a:xfrm>
            <a:prstGeom prst="roundRect">
              <a:avLst>
                <a:gd name="adj" fmla="val 16667"/>
              </a:avLst>
            </a:prstGeom>
            <a:solidFill>
              <a:schemeClr val="accent1">
                <a:hueOff val="0"/>
                <a:satOff val="0"/>
                <a:lumOff val="0"/>
                <a:alphaOff val="0"/>
              </a:schemeClr>
            </a:solidFill>
            <a:ln cap="rnd">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235800" tIns="0" rIns="235800" bIns="0" numCol="1" spcCol="1440" anchor="ctr">
              <a:noAutofit/>
            </a:bodyPr>
            <a:lstStyle/>
            <a:p>
              <a:pPr indent="-216000" defTabSz="533520">
                <a:lnSpc>
                  <a:spcPct val="90000"/>
                </a:lnSpc>
                <a:spcAft>
                  <a:spcPts val="420"/>
                </a:spcAft>
                <a:buClr>
                  <a:srgbClr val="FFFFFF"/>
                </a:buClr>
                <a:buFont typeface="Symbol" charset="2"/>
                <a:buChar char=""/>
              </a:pPr>
              <a:r>
                <a:rPr lang="en-US" sz="1200" b="0" u="none" strike="noStrike">
                  <a:solidFill>
                    <a:schemeClr val="lt1"/>
                  </a:solidFill>
                  <a:effectLst/>
                  <a:uFillTx/>
                  <a:latin typeface="Calibri"/>
                  <a:ea typeface="Calibri"/>
                </a:rPr>
                <a:t>These include long-term industry-policymaker collaboration to have a sustainable workforce wellbeing.</a:t>
              </a:r>
              <a:endParaRPr lang="en-US" sz="1200" b="0" u="none" strike="noStrike">
                <a:solidFill>
                  <a:srgbClr val="000000"/>
                </a:solidFill>
                <a:effectLst/>
                <a:uFillTx/>
                <a:latin typeface="Arial"/>
              </a:endParaRPr>
            </a:p>
          </p:txBody>
        </p:sp>
      </p:grpSp>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 name="PlaceHolder 1"/>
          <p:cNvSpPr>
            <a:spLocks noGrp="1"/>
          </p:cNvSpPr>
          <p:nvPr>
            <p:ph type="title"/>
          </p:nvPr>
        </p:nvSpPr>
        <p:spPr>
          <a:xfrm>
            <a:off x="655200" y="944280"/>
            <a:ext cx="7729200" cy="1188360"/>
          </a:xfrm>
          <a:prstGeom prst="rect">
            <a:avLst/>
          </a:prstGeom>
          <a:noFill/>
          <a:ln w="0">
            <a:noFill/>
          </a:ln>
        </p:spPr>
        <p:txBody>
          <a:bodyPr lIns="91440" tIns="45720" rIns="91440" bIns="45720" anchor="t">
            <a:normAutofit/>
          </a:bodyPr>
          <a:lstStyle/>
          <a:p>
            <a:pPr indent="0" algn="ctr" defTabSz="457200">
              <a:lnSpc>
                <a:spcPct val="100000"/>
              </a:lnSpc>
              <a:buNone/>
            </a:pPr>
            <a:r>
              <a:rPr lang="en-US" sz="4000" b="1" u="none" strike="noStrike">
                <a:solidFill>
                  <a:schemeClr val="lt2"/>
                </a:solidFill>
                <a:effectLst/>
                <a:uFillTx/>
                <a:latin typeface="Calibri"/>
                <a:ea typeface="Calibri"/>
              </a:rPr>
              <a:t>CONCLUSION</a:t>
            </a:r>
            <a:endParaRPr lang="en-US" sz="4000" b="0" u="none" strike="noStrike">
              <a:solidFill>
                <a:schemeClr val="lt1"/>
              </a:solidFill>
              <a:effectLst/>
              <a:uFillTx/>
              <a:latin typeface="Century Gothic"/>
            </a:endParaRPr>
          </a:p>
        </p:txBody>
      </p:sp>
      <p:sp>
        <p:nvSpPr>
          <p:cNvPr id="264" name="PlaceHolder 2"/>
          <p:cNvSpPr>
            <a:spLocks noGrp="1"/>
          </p:cNvSpPr>
          <p:nvPr>
            <p:ph/>
          </p:nvPr>
        </p:nvSpPr>
        <p:spPr>
          <a:xfrm>
            <a:off x="523440" y="2152800"/>
            <a:ext cx="7993080" cy="3303360"/>
          </a:xfrm>
          <a:prstGeom prst="rect">
            <a:avLst/>
          </a:prstGeom>
          <a:noFill/>
          <a:ln w="0">
            <a:noFill/>
          </a:ln>
        </p:spPr>
        <p:txBody>
          <a:bodyPr lIns="91440" tIns="45720" rIns="91440" bIns="45720" numCol="1" spcCol="0" anchor="ctr">
            <a:spAutoFit/>
          </a:bodyPr>
          <a:lstStyle/>
          <a:p>
            <a:pPr marL="343080" indent="-343080" algn="just" defTabSz="457200">
              <a:lnSpc>
                <a:spcPct val="100000"/>
              </a:lnSpc>
              <a:spcBef>
                <a:spcPts val="1191"/>
              </a:spcBef>
              <a:spcAft>
                <a:spcPts val="992"/>
              </a:spcAft>
              <a:buClr>
                <a:srgbClr val="ACD433"/>
              </a:buClr>
              <a:buSzPct val="80000"/>
              <a:buFont typeface="Wingdings 3" charset="2"/>
              <a:buChar char=""/>
            </a:pPr>
            <a:r>
              <a:rPr lang="en-US" sz="1600" b="0" u="none" strike="noStrike">
                <a:solidFill>
                  <a:schemeClr val="lt1"/>
                </a:solidFill>
                <a:effectLst/>
                <a:uFillTx/>
                <a:latin typeface="Calibri"/>
                <a:ea typeface="Calibri"/>
              </a:rPr>
              <a:t>AI is transforming hospitality to enhance operational performance, quality of services and decision making that is data-driven (Dwi Savandha, 2025). </a:t>
            </a:r>
            <a:endParaRPr lang="en-US" sz="1600" b="0" u="none" strike="noStrike">
              <a:solidFill>
                <a:schemeClr val="lt1"/>
              </a:solidFill>
              <a:effectLst/>
              <a:uFillTx/>
              <a:latin typeface="Century Gothic"/>
            </a:endParaRPr>
          </a:p>
          <a:p>
            <a:pPr marL="343080" indent="-343080" algn="just" defTabSz="457200">
              <a:lnSpc>
                <a:spcPct val="100000"/>
              </a:lnSpc>
              <a:spcBef>
                <a:spcPts val="1191"/>
              </a:spcBef>
              <a:spcAft>
                <a:spcPts val="992"/>
              </a:spcAft>
              <a:buClr>
                <a:srgbClr val="ACD433"/>
              </a:buClr>
              <a:buSzPct val="80000"/>
              <a:buFont typeface="Wingdings 3" charset="2"/>
              <a:buChar char=""/>
            </a:pPr>
            <a:r>
              <a:rPr lang="en-US" sz="1600" b="0" u="none" strike="noStrike">
                <a:solidFill>
                  <a:schemeClr val="lt1"/>
                </a:solidFill>
                <a:effectLst/>
                <a:uFillTx/>
                <a:latin typeface="Calibri"/>
                <a:ea typeface="Calibri"/>
              </a:rPr>
              <a:t>There is also the fact that human employees are crucial to the provision of empathy, cultural insight and personalised experiences (JHARNA MAITI, HEMLATA DEWANGAN and JACOB, 2025). </a:t>
            </a:r>
            <a:endParaRPr lang="en-US" sz="1600" b="0" u="none" strike="noStrike">
              <a:solidFill>
                <a:schemeClr val="lt1"/>
              </a:solidFill>
              <a:effectLst/>
              <a:uFillTx/>
              <a:latin typeface="Century Gothic"/>
            </a:endParaRPr>
          </a:p>
          <a:p>
            <a:pPr marL="343080" indent="-343080" algn="just" defTabSz="457200">
              <a:lnSpc>
                <a:spcPct val="100000"/>
              </a:lnSpc>
              <a:spcBef>
                <a:spcPts val="1191"/>
              </a:spcBef>
              <a:spcAft>
                <a:spcPts val="992"/>
              </a:spcAft>
              <a:buClr>
                <a:srgbClr val="ACD433"/>
              </a:buClr>
              <a:buSzPct val="80000"/>
              <a:buFont typeface="Wingdings 3" charset="2"/>
              <a:buChar char=""/>
            </a:pPr>
            <a:r>
              <a:rPr lang="en-US" sz="1600" b="0" u="none" strike="noStrike">
                <a:solidFill>
                  <a:schemeClr val="lt1"/>
                </a:solidFill>
                <a:effectLst/>
                <a:uFillTx/>
                <a:latin typeface="Calibri"/>
                <a:ea typeface="Calibri"/>
              </a:rPr>
              <a:t>A moderate blend of hybrid will guarantee customer satisfaction and technological innovation (Makhija, Aggarwal and Gupta, 2025). </a:t>
            </a:r>
            <a:endParaRPr lang="en-US" sz="1600" b="0" u="none" strike="noStrike">
              <a:solidFill>
                <a:schemeClr val="lt1"/>
              </a:solidFill>
              <a:effectLst/>
              <a:uFillTx/>
              <a:latin typeface="Century Gothic"/>
            </a:endParaRPr>
          </a:p>
          <a:p>
            <a:pPr marL="343080" indent="-343080" algn="just" defTabSz="457200">
              <a:lnSpc>
                <a:spcPct val="100000"/>
              </a:lnSpc>
              <a:spcBef>
                <a:spcPts val="1001"/>
              </a:spcBef>
              <a:buClr>
                <a:srgbClr val="ACD433"/>
              </a:buClr>
              <a:buSzPct val="80000"/>
              <a:buFont typeface="Wingdings 3" charset="2"/>
              <a:buChar char=""/>
            </a:pPr>
            <a:r>
              <a:rPr lang="en-US" sz="1600" b="0" u="none" strike="noStrike">
                <a:solidFill>
                  <a:schemeClr val="lt1"/>
                </a:solidFill>
                <a:effectLst/>
                <a:uFillTx/>
                <a:latin typeface="Calibri"/>
                <a:ea typeface="Calibri"/>
              </a:rPr>
              <a:t>Collaborative implementation of AI can reinforce competitiveness and long-term sustainability.</a:t>
            </a:r>
            <a:endParaRPr lang="en-US" sz="1600" b="0" u="none" strike="noStrike">
              <a:solidFill>
                <a:schemeClr val="lt1"/>
              </a:solidFill>
              <a:effectLst/>
              <a:uFillTx/>
              <a:latin typeface="Century Gothic"/>
            </a:endParaRPr>
          </a:p>
        </p:txBody>
      </p:sp>
      <p:pic>
        <p:nvPicPr>
          <p:cNvPr id="265" name="Picture 5" descr="Artificial Intelligence Revolutionizes Tourism with Hyper-Personalized  Experiences"/>
          <p:cNvPicPr/>
          <p:nvPr/>
        </p:nvPicPr>
        <p:blipFill>
          <a:blip r:embed="rId2"/>
          <a:stretch/>
        </p:blipFill>
        <p:spPr>
          <a:xfrm>
            <a:off x="8516880" y="2127240"/>
            <a:ext cx="2968920" cy="2968920"/>
          </a:xfrm>
          <a:prstGeom prst="rect">
            <a:avLst/>
          </a:prstGeom>
          <a:noFill/>
          <a:ln w="0">
            <a:noFill/>
          </a:ln>
        </p:spPr>
      </p:pic>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 name="PlaceHolder 1"/>
          <p:cNvSpPr>
            <a:spLocks noGrp="1"/>
          </p:cNvSpPr>
          <p:nvPr>
            <p:ph type="title"/>
          </p:nvPr>
        </p:nvSpPr>
        <p:spPr>
          <a:xfrm>
            <a:off x="748800" y="802080"/>
            <a:ext cx="9404280" cy="1400040"/>
          </a:xfrm>
          <a:prstGeom prst="rect">
            <a:avLst/>
          </a:prstGeom>
          <a:noFill/>
          <a:ln w="0">
            <a:noFill/>
          </a:ln>
        </p:spPr>
        <p:txBody>
          <a:bodyPr lIns="91440" tIns="45720" rIns="91440" bIns="45720" anchor="t">
            <a:noAutofit/>
          </a:bodyPr>
          <a:lstStyle/>
          <a:p>
            <a:pPr indent="0" algn="ctr" defTabSz="457200">
              <a:lnSpc>
                <a:spcPct val="100000"/>
              </a:lnSpc>
              <a:buNone/>
            </a:pPr>
            <a:r>
              <a:rPr lang="en-US" sz="4000" b="1" u="none" strike="noStrike">
                <a:solidFill>
                  <a:schemeClr val="lt2"/>
                </a:solidFill>
                <a:effectLst/>
                <a:uFillTx/>
                <a:latin typeface="Calibri"/>
                <a:ea typeface="Calibri"/>
              </a:rPr>
              <a:t>RECOMMENDATIONS</a:t>
            </a:r>
            <a:endParaRPr lang="en-US" sz="4000" b="0" u="none" strike="noStrike">
              <a:solidFill>
                <a:schemeClr val="lt1"/>
              </a:solidFill>
              <a:effectLst/>
              <a:uFillTx/>
              <a:latin typeface="Century Gothic"/>
            </a:endParaRPr>
          </a:p>
        </p:txBody>
      </p:sp>
      <p:sp>
        <p:nvSpPr>
          <p:cNvPr id="267" name="PlaceHolder 2"/>
          <p:cNvSpPr>
            <a:spLocks noGrp="1"/>
          </p:cNvSpPr>
          <p:nvPr>
            <p:ph/>
          </p:nvPr>
        </p:nvSpPr>
        <p:spPr>
          <a:xfrm>
            <a:off x="748800" y="1734480"/>
            <a:ext cx="10495800" cy="3052800"/>
          </a:xfrm>
          <a:prstGeom prst="rect">
            <a:avLst/>
          </a:prstGeom>
          <a:noFill/>
          <a:ln w="0">
            <a:noFill/>
          </a:ln>
        </p:spPr>
        <p:txBody>
          <a:bodyPr lIns="91440" tIns="45720" rIns="91440" bIns="45720" anchor="t">
            <a:normAutofit/>
          </a:bodyPr>
          <a:lstStyle/>
          <a:p>
            <a:pPr marL="343080" indent="-343080" defTabSz="457200">
              <a:lnSpc>
                <a:spcPct val="100000"/>
              </a:lnSpc>
              <a:spcBef>
                <a:spcPts val="1001"/>
              </a:spcBef>
              <a:buClr>
                <a:srgbClr val="ACD433"/>
              </a:buClr>
              <a:buSzPct val="80000"/>
              <a:buFont typeface="Wingdings 3" charset="2"/>
              <a:buChar char=""/>
            </a:pPr>
            <a:r>
              <a:rPr lang="en-US" sz="1600" b="0" u="none" strike="noStrike">
                <a:solidFill>
                  <a:schemeClr val="lt1"/>
                </a:solidFill>
                <a:effectLst/>
                <a:uFillTx/>
                <a:latin typeface="Calibri"/>
                <a:ea typeface="Calibri"/>
              </a:rPr>
              <a:t>The hotels are encouraged to adopt the hybrid models of service where automation and human touch are used to ensure that service delivery is top-notch . </a:t>
            </a:r>
            <a:endParaRPr lang="en-US" sz="1600" b="0" u="none" strike="noStrike">
              <a:solidFill>
                <a:schemeClr val="lt1"/>
              </a:solidFill>
              <a:effectLst/>
              <a:uFillTx/>
              <a:latin typeface="Century Gothic"/>
            </a:endParaRPr>
          </a:p>
          <a:p>
            <a:pPr marL="343080" indent="-343080" defTabSz="457200">
              <a:lnSpc>
                <a:spcPct val="100000"/>
              </a:lnSpc>
              <a:spcBef>
                <a:spcPts val="1191"/>
              </a:spcBef>
              <a:spcAft>
                <a:spcPts val="992"/>
              </a:spcAft>
              <a:buClr>
                <a:srgbClr val="ACD433"/>
              </a:buClr>
              <a:buSzPct val="80000"/>
              <a:buFont typeface="Wingdings 3" charset="2"/>
              <a:buChar char=""/>
            </a:pPr>
            <a:r>
              <a:rPr lang="en-US" sz="1600" b="0" u="none" strike="noStrike">
                <a:solidFill>
                  <a:schemeClr val="lt1"/>
                </a:solidFill>
                <a:effectLst/>
                <a:uFillTx/>
                <a:latin typeface="Calibri"/>
                <a:ea typeface="Calibri"/>
              </a:rPr>
              <a:t>The ongoing training of the employees is necessary to acquire digital skills and facilitate the successful process of AI collaboration (Raza et al., 2023). </a:t>
            </a:r>
            <a:endParaRPr lang="en-US" sz="1600" b="0" u="none" strike="noStrike">
              <a:solidFill>
                <a:schemeClr val="lt1"/>
              </a:solidFill>
              <a:effectLst/>
              <a:uFillTx/>
              <a:latin typeface="Century Gothic"/>
            </a:endParaRPr>
          </a:p>
          <a:p>
            <a:pPr marL="343080" indent="-343080" defTabSz="457200">
              <a:lnSpc>
                <a:spcPct val="100000"/>
              </a:lnSpc>
              <a:spcBef>
                <a:spcPts val="1001"/>
              </a:spcBef>
              <a:buClr>
                <a:srgbClr val="ACD433"/>
              </a:buClr>
              <a:buSzPct val="80000"/>
              <a:buFont typeface="Wingdings 3" charset="2"/>
              <a:buChar char=""/>
            </a:pPr>
            <a:r>
              <a:rPr lang="en-US" sz="1600" b="0" u="none" strike="noStrike">
                <a:solidFill>
                  <a:schemeClr val="lt1"/>
                </a:solidFill>
                <a:effectLst/>
                <a:uFillTx/>
                <a:latin typeface="Calibri"/>
                <a:ea typeface="Calibri"/>
              </a:rPr>
              <a:t>The ethical governance structures must provide transparency, protect data, and build customer trust (Suhag et al., 2024). </a:t>
            </a:r>
            <a:endParaRPr lang="en-US" sz="1600" b="0" u="none" strike="noStrike">
              <a:solidFill>
                <a:schemeClr val="lt1"/>
              </a:solidFill>
              <a:effectLst/>
              <a:uFillTx/>
              <a:latin typeface="Century Gothic"/>
            </a:endParaRPr>
          </a:p>
          <a:p>
            <a:pPr marL="343080" indent="-343080" defTabSz="457200">
              <a:lnSpc>
                <a:spcPct val="100000"/>
              </a:lnSpc>
              <a:spcBef>
                <a:spcPts val="1001"/>
              </a:spcBef>
              <a:buClr>
                <a:srgbClr val="ACD433"/>
              </a:buClr>
              <a:buSzPct val="80000"/>
              <a:buFont typeface="Wingdings 3" charset="2"/>
              <a:buChar char=""/>
            </a:pPr>
            <a:r>
              <a:rPr lang="en-US" sz="1600" b="0" u="none" strike="noStrike">
                <a:solidFill>
                  <a:schemeClr val="lt1"/>
                </a:solidFill>
                <a:effectLst/>
                <a:uFillTx/>
                <a:latin typeface="Calibri"/>
                <a:ea typeface="Calibri"/>
              </a:rPr>
              <a:t>The strategy of gradual implementation can minimize the financial risks and maximize the results of the adoption</a:t>
            </a:r>
            <a:endParaRPr lang="en-US" sz="1600" b="0" u="none" strike="noStrike">
              <a:solidFill>
                <a:schemeClr val="lt1"/>
              </a:solidFill>
              <a:effectLst/>
              <a:uFillTx/>
              <a:latin typeface="Century Gothic"/>
            </a:endParaRPr>
          </a:p>
        </p:txBody>
      </p:sp>
      <p:pic>
        <p:nvPicPr>
          <p:cNvPr id="268" name="Picture 2" descr="Luxury Hotel in Mumbai - Fairmont Mumbai"/>
          <p:cNvPicPr/>
          <p:nvPr/>
        </p:nvPicPr>
        <p:blipFill>
          <a:blip r:embed="rId2"/>
          <a:stretch/>
        </p:blipFill>
        <p:spPr>
          <a:xfrm>
            <a:off x="1039320" y="4545000"/>
            <a:ext cx="2772000" cy="2077560"/>
          </a:xfrm>
          <a:prstGeom prst="rect">
            <a:avLst/>
          </a:prstGeom>
          <a:noFill/>
          <a:ln w="0">
            <a:noFill/>
          </a:ln>
        </p:spPr>
      </p:pic>
      <p:pic>
        <p:nvPicPr>
          <p:cNvPr id="269" name="Picture 4" descr="AI in the Hospitality Industry: Benefits, Challenges &amp; What's Next"/>
          <p:cNvPicPr/>
          <p:nvPr/>
        </p:nvPicPr>
        <p:blipFill>
          <a:blip r:embed="rId3"/>
          <a:stretch/>
        </p:blipFill>
        <p:spPr>
          <a:xfrm>
            <a:off x="4230360" y="4545000"/>
            <a:ext cx="3533040" cy="2077560"/>
          </a:xfrm>
          <a:prstGeom prst="rect">
            <a:avLst/>
          </a:prstGeom>
          <a:noFill/>
          <a:ln w="0">
            <a:noFill/>
          </a:ln>
        </p:spPr>
      </p:pic>
      <p:pic>
        <p:nvPicPr>
          <p:cNvPr id="270" name="Picture 6" descr="AI in Hospitality: How It's Transforming the Hotel Industry"/>
          <p:cNvPicPr/>
          <p:nvPr/>
        </p:nvPicPr>
        <p:blipFill>
          <a:blip r:embed="rId4"/>
          <a:stretch/>
        </p:blipFill>
        <p:spPr>
          <a:xfrm>
            <a:off x="8150040" y="4524840"/>
            <a:ext cx="3412800" cy="2097720"/>
          </a:xfrm>
          <a:prstGeom prst="rect">
            <a:avLst/>
          </a:prstGeom>
          <a:noFill/>
          <a:ln w="0">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 name="PlaceHolder 1"/>
          <p:cNvSpPr>
            <a:spLocks noGrp="1"/>
          </p:cNvSpPr>
          <p:nvPr>
            <p:ph type="title"/>
          </p:nvPr>
        </p:nvSpPr>
        <p:spPr>
          <a:xfrm>
            <a:off x="914400" y="228600"/>
            <a:ext cx="7729200" cy="1188360"/>
          </a:xfrm>
          <a:prstGeom prst="rect">
            <a:avLst/>
          </a:prstGeom>
          <a:noFill/>
          <a:ln w="0">
            <a:noFill/>
          </a:ln>
        </p:spPr>
        <p:txBody>
          <a:bodyPr lIns="91440" tIns="45720" rIns="91440" bIns="45720" anchor="t">
            <a:normAutofit/>
          </a:bodyPr>
          <a:lstStyle/>
          <a:p>
            <a:pPr indent="0" defTabSz="457200">
              <a:lnSpc>
                <a:spcPct val="100000"/>
              </a:lnSpc>
              <a:buNone/>
            </a:pPr>
            <a:r>
              <a:rPr lang="en-US" sz="4000" b="0" u="none" strike="noStrike">
                <a:solidFill>
                  <a:schemeClr val="lt2"/>
                </a:solidFill>
                <a:effectLst/>
                <a:uFillTx/>
                <a:latin typeface="Calibri"/>
                <a:ea typeface="Calibri"/>
              </a:rPr>
              <a:t>Reference List</a:t>
            </a:r>
            <a:endParaRPr lang="en-US" sz="4000" b="0" u="none" strike="noStrike">
              <a:solidFill>
                <a:schemeClr val="lt1"/>
              </a:solidFill>
              <a:effectLst/>
              <a:uFillTx/>
              <a:latin typeface="Century Gothic"/>
            </a:endParaRPr>
          </a:p>
        </p:txBody>
      </p:sp>
      <p:sp>
        <p:nvSpPr>
          <p:cNvPr id="272" name="PlaceHolder 2"/>
          <p:cNvSpPr>
            <a:spLocks noGrp="1"/>
          </p:cNvSpPr>
          <p:nvPr>
            <p:ph/>
          </p:nvPr>
        </p:nvSpPr>
        <p:spPr>
          <a:xfrm>
            <a:off x="228600" y="2057400"/>
            <a:ext cx="11887200" cy="3772800"/>
          </a:xfrm>
          <a:prstGeom prst="rect">
            <a:avLst/>
          </a:prstGeom>
          <a:noFill/>
          <a:ln w="0">
            <a:noFill/>
          </a:ln>
        </p:spPr>
        <p:txBody>
          <a:bodyPr lIns="91440" tIns="45720" rIns="91440" bIns="45720" anchor="ctr">
            <a:noAutofit/>
          </a:bodyPr>
          <a:lstStyle/>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entury Gothic"/>
              </a:rPr>
              <a:t>Alhelal, A.A., Alshiha, A.A. and Al-Romeedy, B.S. (2025). AI-Driven Sustainable Competitive Advantage in Tourism and Hospitality: Mediating Roles of Digital Culture and Skills. Sustainability, 17(19), p.8903. doi:https://doi.org/10.3390/su17198903.</a:t>
            </a: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entury Gothic"/>
              </a:rPr>
              <a:t>Anwar, F.A., Deliana, D. and Suyamto, S. (2024). Digital Transformation in the Hospitality Industry: Improving Efficiency and Guest Experience. International Journal of Management Science and Information Technology, [online] 4(2), pp.428–437. doi:https://doi.org/10.35870/ijmsit.v4i2.3201.</a:t>
            </a: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entury Gothic"/>
              </a:rPr>
              <a:t>Aryee, D. (2020). Cybersecurity Threats to the Hotel Industry and Mitigation Strategies - ProQuest. [online] search.proquest.com. Available at: https://search.proquest.com/openview/64221b72cf1d4d9a39a0a17cbe763b25/1?pq-origsite=gscholar&amp;cbl=18750&amp;diss=y.</a:t>
            </a: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entury Gothic"/>
              </a:rPr>
              <a:t>Augustas Blažys (2025). Leader’s emotional intelligence and project success in the professional services industry. [online] Epublications.vu.lt. Available at: https://epublications.vu.lt/object/elaba:229581694 [Accessed 24 Feb. 2026].</a:t>
            </a: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entury Gothic"/>
              </a:rPr>
              <a:t>Cheong, H., Lyons, A., Houghton, R. and Majumdar, A. (2023). Secondary Qualitative Research Methodology Using Online Data within the Context of Social Sciences. International Journal of Qualitative Methods, 22(1), pp.1–19.</a:t>
            </a: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entury Gothic"/>
              </a:rPr>
              <a:t>Dwi Savandha, S. (2025). Enhancing Service Operations Efficiency Through Data-Driven Decision Making: Evidence from Full-Service Hotels in Southeast Asia. Hospitality Management and Operations Journal, 2(2), pp.56–75. doi:https://doi.org/10.59261/hmoj.v2i2.45.</a:t>
            </a: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entury Gothic"/>
              </a:rPr>
              <a:t>Ibrokhim Ismanov, Nozimjon Qayumov, Durdona Mukhamadjonova and Bakhodir Akhmadaliyev (2024). AI and Cost Management: Strategies for Reducing Expenses and Improving Profit Margins in Business. AI and Cost Management: Strategies for Reducing Expenses and Improving Profit Margins in Business, pp.1–7. doi:https://doi.org/10.1109/ickecs61492.2024.10616761.</a:t>
            </a: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entury Gothic"/>
              </a:rPr>
              <a:t>JHARNA MAITI, HEMLATA DEWANGAN and JACOB, D.E. (2025). CREATING EMPATHY-BASED TRAINING PROGRAMS FOR HR TEAMS SUPPORTING CULTURAL INFORMATION WORKERS. TPM – Testing, Psychometrics, Methodology in Applied Psychology, [online] 32(S2(2025) : Posted 09 June), pp.1937–1942. Available at: https://tpmap.org/submission/index.php/tpm/article/view/1011 [Accessed 29 Sep. 2025].</a:t>
            </a: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entury Gothic"/>
              </a:rPr>
              <a:t>Liliia Honchar, Liudmila Batchenko, Rusavska, V., Iryna Holubets, Verezomska, I. and Olena Zavadynska (2025). Management Approaches in the Tourism Sector in the Hospitality Industry Through the Prism of Adaptive and Innovative Approaches. Management: (Montevideo), [online] 3(0), p.28. doi:https://dialnet.unirioja.es/descarga/articulo/10329317.pdf.</a:t>
            </a: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entury Gothic"/>
              </a:rPr>
              <a:t>Link to external site, this link will open in a new tab (2023). Strategic Analysis for Advancing Smart Agriculture with the Analytic SWOT/PESTLE Framework: A Case for Turkey. ProQuest, [online] 13(12), p.2275. doi:https://doi.org/10.3390/agriculture13122275.</a:t>
            </a: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entury Gothic"/>
              </a:rPr>
              <a:t>Makhija, R., Aggarwal, S. and Gupta, R. (2025). Perception of Hybrid Learning Platform Self-Efficacy. Advances in Computational Intelligence and Robotics, [online] pp.237–258. doi:https://doi.org/10.4018/979-8-3373-0209-6.ch012.</a:t>
            </a:r>
          </a:p>
        </p:txBody>
      </p:sp>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 name="PlaceHolder 2"/>
          <p:cNvSpPr>
            <a:spLocks noGrp="1"/>
          </p:cNvSpPr>
          <p:nvPr>
            <p:ph/>
          </p:nvPr>
        </p:nvSpPr>
        <p:spPr>
          <a:xfrm>
            <a:off x="228600" y="1143000"/>
            <a:ext cx="11887200" cy="3101760"/>
          </a:xfrm>
          <a:prstGeom prst="rect">
            <a:avLst/>
          </a:prstGeom>
          <a:noFill/>
          <a:ln w="0">
            <a:noFill/>
          </a:ln>
        </p:spPr>
        <p:txBody>
          <a:bodyPr lIns="91440" tIns="45720" rIns="91440" bIns="45720" anchor="t">
            <a:noAutofit/>
          </a:bodyPr>
          <a:lstStyle/>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alibri"/>
                <a:ea typeface="Calibri"/>
              </a:rPr>
              <a:t>Muhammad Arkaan Dzakwan and Fadliadi Ubit (2025). Understanding Service Quality And Satisfaction In Education And Training Through The SERVQUAL Model. seulanga, [online] 4(1), pp.16–27. doi:https://doi.org/10.47655/seulanga.v4i1.220.</a:t>
            </a:r>
            <a:endParaRPr lang="en-US" sz="800" b="0" u="none" strike="noStrike">
              <a:solidFill>
                <a:schemeClr val="lt1"/>
              </a:solidFill>
              <a:effectLst/>
              <a:uFillTx/>
              <a:latin typeface="Century Gothic"/>
            </a:endParaRP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alibri"/>
                <a:ea typeface="Calibri"/>
              </a:rPr>
              <a:t>Na, S., Heo, S., Han, S., Shin, Y. and Roh, Y. (2022). Acceptance Model of Artificial Intelligence (AI)-Based Technologies in Construction Firms: Applying the Technology Acceptance Model (TAM) in Combination with the Technology–Organisation–Environment (TOE) Framework. Buildings, [online] 12(2), p.90. doi:https://doi.org/10.3390/buildings12020090.</a:t>
            </a:r>
            <a:endParaRPr lang="en-US" sz="800" b="0" u="none" strike="noStrike">
              <a:solidFill>
                <a:schemeClr val="lt1"/>
              </a:solidFill>
              <a:effectLst/>
              <a:uFillTx/>
              <a:latin typeface="Century Gothic"/>
            </a:endParaRP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alibri"/>
                <a:ea typeface="Calibri"/>
              </a:rPr>
              <a:t>Potter, R.E., Loh, M.Y., Dollard, M.F., Friebel, A., Neser, D., Afsharian, A., Parker, S.K. and Iles, R. (2025). Australia’s national laws for worker psychological health: a policy evaluation and psychosocial safety climate analysis. Safety Science, 191, pp.106899–106899. doi:https://doi.org/10.1016/j.ssci.2025.106899.</a:t>
            </a:r>
            <a:endParaRPr lang="en-US" sz="800" b="0" u="none" strike="noStrike">
              <a:solidFill>
                <a:schemeClr val="lt1"/>
              </a:solidFill>
              <a:effectLst/>
              <a:uFillTx/>
              <a:latin typeface="Century Gothic"/>
            </a:endParaRP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alibri"/>
                <a:ea typeface="Calibri"/>
              </a:rPr>
              <a:t>Prentice, C. (2023). Leveraging Emotional Intelligence for Customers. pp.55–70. doi:https://doi.org/10.1007/978-981-99-1865-2_5.</a:t>
            </a:r>
            <a:endParaRPr lang="en-US" sz="800" b="0" u="none" strike="noStrike">
              <a:solidFill>
                <a:schemeClr val="lt1"/>
              </a:solidFill>
              <a:effectLst/>
              <a:uFillTx/>
              <a:latin typeface="Century Gothic"/>
            </a:endParaRP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alibri"/>
                <a:ea typeface="Calibri"/>
              </a:rPr>
              <a:t>Putra, F.E., Miftakhul Khasanah and Anwar, M.R. (2025). Optimizing Stock Accuracy with AI and Blockchain for Better Inventory Management. ADI Journal on Recent Innovation, [online] 6(2), pp.190–200. doi:https://doi.org/10.34306/ajri.v6i2.1200.</a:t>
            </a:r>
            <a:endParaRPr lang="en-US" sz="800" b="0" u="none" strike="noStrike">
              <a:solidFill>
                <a:schemeClr val="lt1"/>
              </a:solidFill>
              <a:effectLst/>
              <a:uFillTx/>
              <a:latin typeface="Century Gothic"/>
            </a:endParaRP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alibri"/>
                <a:ea typeface="Calibri"/>
              </a:rPr>
              <a:t>Ramanujam, P.S. (2024). Exploring the Balance of Automation and Human Touch: A Literature Review on AI and Robotics Adoption in the Hospitality Industry. [online] Ssrn.com. Available at: https://papers.ssrn.com/sol3/papers.cfm?abstract_id=5047347.</a:t>
            </a:r>
            <a:endParaRPr lang="en-US" sz="800" b="0" u="none" strike="noStrike">
              <a:solidFill>
                <a:schemeClr val="lt1"/>
              </a:solidFill>
              <a:effectLst/>
              <a:uFillTx/>
              <a:latin typeface="Century Gothic"/>
            </a:endParaRP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alibri"/>
                <a:ea typeface="Calibri"/>
              </a:rPr>
              <a:t>Raza, M., Khokhar, M.F., Zubair, M. and Rubab, M. (2023). Impact of Transparent Communication in HR Governance: Fostering Employee Trust and Engagement. Bulletin of Business and Economics (BBE), 12(3), pp.558–566. doi:https://doi.org/10.61506/01.00068.</a:t>
            </a:r>
            <a:endParaRPr lang="en-US" sz="800" b="0" u="none" strike="noStrike">
              <a:solidFill>
                <a:schemeClr val="lt1"/>
              </a:solidFill>
              <a:effectLst/>
              <a:uFillTx/>
              <a:latin typeface="Century Gothic"/>
            </a:endParaRP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alibri"/>
                <a:ea typeface="Calibri"/>
              </a:rPr>
              <a:t>Shankar Raju, S. (2024). Marketing Technology-Infused Hospitality. Advances in hospitality, tourism and the services industry (AHTSI) book series. IGI Global. doi:https://doi.org/10.4018/979-8-3693-7127-5.</a:t>
            </a:r>
            <a:endParaRPr lang="en-US" sz="800" b="0" u="none" strike="noStrike">
              <a:solidFill>
                <a:schemeClr val="lt1"/>
              </a:solidFill>
              <a:effectLst/>
              <a:uFillTx/>
              <a:latin typeface="Century Gothic"/>
            </a:endParaRP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alibri"/>
                <a:ea typeface="Calibri"/>
              </a:rPr>
              <a:t>Sheffi, Y. (2024). Technology is not enough: Potential job displacement in an AI-dri...: Ingenta Connect. [online] Ingentaconnect.com. Available at: https://www.ingentaconnect.com/content/hsp/jscm/2024/00000006/00000004/art00005.</a:t>
            </a:r>
            <a:endParaRPr lang="en-US" sz="800" b="0" u="none" strike="noStrike">
              <a:solidFill>
                <a:schemeClr val="lt1"/>
              </a:solidFill>
              <a:effectLst/>
              <a:uFillTx/>
              <a:latin typeface="Century Gothic"/>
            </a:endParaRP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alibri"/>
                <a:ea typeface="Calibri"/>
              </a:rPr>
              <a:t>Sousa, A.E., Cardoso, P. and Dias, F. (2024). The Use of Artificial Intelligence Systems in Tourism and Hospitality: The Tourists’ Perspective. Administrative Sciences, [online] 14(8), pp.165–165. doi:https://doi.org/10.3390/admsci14080165.</a:t>
            </a:r>
            <a:endParaRPr lang="en-US" sz="800" b="0" u="none" strike="noStrike">
              <a:solidFill>
                <a:schemeClr val="lt1"/>
              </a:solidFill>
              <a:effectLst/>
              <a:uFillTx/>
              <a:latin typeface="Century Gothic"/>
            </a:endParaRP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alibri"/>
                <a:ea typeface="Calibri"/>
              </a:rPr>
              <a:t>Sun, J., Yin, X., Li, C., Liu, W. and Sun, H. (2022). Stigma and Peer-Led Interventions: A Systematic Review and Meta-Analysis. Frontiers in Psychiatry, [online] 13, p.915617. doi:https://doi.org/10.3389/fpsyt.2022.915617.</a:t>
            </a:r>
            <a:endParaRPr lang="en-US" sz="800" b="0" u="none" strike="noStrike">
              <a:solidFill>
                <a:schemeClr val="lt1"/>
              </a:solidFill>
              <a:effectLst/>
              <a:uFillTx/>
              <a:latin typeface="Century Gothic"/>
            </a:endParaRP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alibri"/>
                <a:ea typeface="Calibri"/>
              </a:rPr>
              <a:t>Uche Ojika, F., Oseremen Owobu, W., Anthony Abieba, O., Janet Esan, O., Chibunna Ubamadu, B. and Ifesinachi Daraojimba, A. (2024). The Role of Artificial Intelligence in Business Process Automation: A Model for Reducing Operational Costs and Enhancing Efficiency. International Journal of Advanced Multidisciplinary Research and Studies, [online] 4(6), pp.1449–1462. doi:https://doi.org/10.62225/2583049x.2024.4.6.4046.</a:t>
            </a:r>
            <a:endParaRPr lang="en-US" sz="800" b="0" u="none" strike="noStrike">
              <a:solidFill>
                <a:schemeClr val="lt1"/>
              </a:solidFill>
              <a:effectLst/>
              <a:uFillTx/>
              <a:latin typeface="Century Gothic"/>
            </a:endParaRPr>
          </a:p>
          <a:p>
            <a:pPr marL="343080" indent="-343080" defTabSz="457200">
              <a:lnSpc>
                <a:spcPct val="100000"/>
              </a:lnSpc>
              <a:spcBef>
                <a:spcPts val="1191"/>
              </a:spcBef>
              <a:spcAft>
                <a:spcPts val="992"/>
              </a:spcAft>
              <a:buClr>
                <a:srgbClr val="ACD433"/>
              </a:buClr>
              <a:buSzPct val="80000"/>
              <a:buFont typeface="Wingdings 3" charset="2"/>
              <a:buChar char=""/>
            </a:pPr>
            <a:r>
              <a:rPr lang="en-US" sz="800" b="0" u="none" strike="noStrike">
                <a:solidFill>
                  <a:schemeClr val="lt1"/>
                </a:solidFill>
                <a:effectLst/>
                <a:uFillTx/>
                <a:latin typeface="Calibri"/>
                <a:ea typeface="Calibri"/>
              </a:rPr>
              <a:t>Yerik Afrianto Singgalen (2025). Big Data in Tourism and Hospitality Industry: Predictive Analytics of Hotel Room Trends. Indonesian Journal of Tourism and Leisure, [online] 6(1), pp.1–17. doi:https://doi.org/10.36256/ijtl.v6i1.474.</a:t>
            </a:r>
            <a:endParaRPr lang="en-US" sz="800" b="0" u="none" strike="noStrike">
              <a:solidFill>
                <a:schemeClr val="lt1"/>
              </a:solidFill>
              <a:effectLst/>
              <a:uFillTx/>
              <a:latin typeface="Century Gothic"/>
            </a:endParaRPr>
          </a:p>
        </p:txBody>
      </p:sp>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TotalTime>
  <Words>2438</Words>
  <Application>Microsoft Office PowerPoint</Application>
  <PresentationFormat>Widescreen</PresentationFormat>
  <Paragraphs>77</Paragraphs>
  <Slides>12</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Aptos</vt:lpstr>
      <vt:lpstr>Aptos Display</vt:lpstr>
      <vt:lpstr>Arial</vt:lpstr>
      <vt:lpstr>Calibri</vt:lpstr>
      <vt:lpstr>Century Gothic</vt:lpstr>
      <vt:lpstr>Symbol</vt:lpstr>
      <vt:lpstr>Times New Roman</vt:lpstr>
      <vt:lpstr>Wingdings</vt:lpstr>
      <vt:lpstr>Wingdings 3</vt:lpstr>
      <vt:lpstr>Office Theme</vt:lpstr>
      <vt:lpstr>Contemporary Themes in the Hotel and Hospitality Sector</vt:lpstr>
      <vt:lpstr>INTRODUCTION</vt:lpstr>
      <vt:lpstr>LITERATURE REVIEW</vt:lpstr>
      <vt:lpstr>BENEFITS OF AI INTEGRATION</vt:lpstr>
      <vt:lpstr>CHALLENGES &amp; RISKS</vt:lpstr>
      <vt:lpstr>METHODOLOGY</vt:lpstr>
      <vt:lpstr>PESTLE ANALYSIS (POLITICAL, ECONOMIC, SOCIAL)</vt:lpstr>
      <vt:lpstr>PESTLE Analysis</vt:lpstr>
      <vt:lpstr>CONCLUSION</vt:lpstr>
      <vt:lpstr>RECOMMENDATIONS</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Marin Marius Enache (2241513)</dc:creator>
  <cp:lastModifiedBy>Marin Marius Enache (2241513)</cp:lastModifiedBy>
  <cp:revision>1</cp:revision>
  <dcterms:created xsi:type="dcterms:W3CDTF">2026-02-24T12:24:08Z</dcterms:created>
  <dcterms:modified xsi:type="dcterms:W3CDTF">2026-02-24T12:32:22Z</dcterms:modified>
</cp:coreProperties>
</file>