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4630400" cy="8229600"/>
  <p:notesSz cx="8229600" cy="14630400"/>
  <p:embeddedFontLst>
    <p:embeddedFont>
      <p:font typeface="Inter"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5434" autoAdjust="0"/>
  </p:normalViewPr>
  <p:slideViewPr>
    <p:cSldViewPr snapToGrid="0" snapToObjects="1">
      <p:cViewPr varScale="1">
        <p:scale>
          <a:sx n="60" d="100"/>
          <a:sy n="60" d="100"/>
        </p:scale>
        <p:origin x="106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3494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case study of Green Haven Florists is an independent green floral shop located in Norwich and is the presented case today, and the business issues that the firm is struggling with in the environment of the UK retail business. The case also mentions the impact of dwindling performance in store sales on the financial capability and the future sustainability of the organisation. Green Haven Florists established itself as a reputable company whose products and services comprise custom-crafted floral designs and eco-friendly operations; the fluctuation in the market and change in consumer expectations have affected the company in terms of alteration in the company's structure. This presentation will delve deeper into the essence of these challenges and implement some tools of analysis to comprehend the roots of these issues better and find possible strategic solutions for the business in the future.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This presentation will start by describing the environment of Green Haven Florists and the general business pressure that has been causing challenges to its performance. It then traces the main problems that lead to a drop in in-store sales, such as a decrease in footfall, misunderstood incremental costs and growth of online competition. Using the 5W2H model, the problem is organised in a systematic manner, and the PESTEL framework is used to evaluate the external environment, which impacts the business. Root causes are then analysed by a Fishbone Diagram. In conclusion, the challenges are outlined, and viable suggestions to assist Green Haven Florists to align with the new retailing environment are offered.</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Green Haven Florists has been hit by a lack of footfall on the high street, a problem that has been highly experienced throughout the UK retailing industry. According to Lewis (2024), the number of physical stores whose customers are visiting continues to fall as the shopping behaviour changes. Another problem that the business is experiencing is the growing competition from online flower retailers, which have faster delivery and lower prices. Moreover, there has been an increase in the cost of running operations because of inflation and the increased price of imported goods, which has put pressure on profit levels. The consumer behaviour is also altered, as the customers are now more focused on convenience, online, digital purchases, which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Awogbemi</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et al. (2025) list among the key factors that impact the performance of modern retail.</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selection of the 5W2H model is a systematic way of determining the extent of challenges facing Green Haven Florists. The major problem is the drop in in-store sales, which has grown within one year since the Norwich store. It impacts the business proprietors and their regular customers as the low earnings jeopardise their existence in the long run. This reduction is motivated by heightened online competition, an upsurge in the cost and a lack of digital interaction. The fiscal implication is in the form of reduced profits and increased operating strain. According to Shukla (2023), the accelerated pace of e-commerce has altered consumer purchasing behaviour, causing clients to shift out of conventional retail stores into the online shopping platforms that provide them with more convenience.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PESTEL is a strategic management tool that is applied in order to investigate political, economic, social, technological, environmental, and legal factors affecting organisations. According to Crimmins (2025), this framework aids firms in carrying out a systematic study of external forces that influence the environment in which these firms operate. It is extensively used in strategy planning to determine the possible risks and opportunities that are beyond the control of the organisation. The strength of the framework is that it gives the general picture of the macro-environmental trends, including the change in technology and economic changes.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Ramsudeen</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(2025), however, observes that PESTEL fails to provide direct solutions, and the consolidation of fundamental external factors needs additional analysis to prioritise the most critical ones. PESTEL has strategic importance, especially to small retailers such as Green Haven Florists that deal with highly dynamic markets. As B2B International and Ormston (2025) note, businesses should be based on the knowledge of the external market forces to become more adaptive in their strategies. The second strength of PESTEL is that it can be used to do long-term planning, as it helps in recognising emerging trends. Nonetheless, it has a limitation of becoming too general unless it is adjusted to the unique organisational settings. The authors also opine that the environmental analyses have to be updated on a continuous basis since economic and technological landscapes change rapidly, and this may overwhelm small businesses where resources are scarce (Olayiwola et al. 2025).</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Politically, government actions to rejuvenate high streets have the potential to affect business activity and consumer footfall trends in a local business area, as pointed out in direction guidance offered by CIPD (2025). Small retailers, in terms of economic issues and disruptions in their supply chains, have also increased their operational costs in significant ways, with Retail Sales Team (2026) indicating a reported increase in operating costs in the UK retail industry. Consumers are likewise becoming more socially inclined to use online shopping as a matter of convenience and price evaluation, and Man (2023) calls this a growing tendency in the buying behaviour of plants and flowers. Online florists can provide customised services and quick delivery with the help of high-technology digital platforms. Sustainability plans are expensive environmentally, and the taxation required by law has an administrative burden on the retail business, as Ward (2025) argues.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Fishbone Diagram identifies a number of related factors that lead to the deterioration of in-store sales in the Green Haven Florists. A significant level of competition is posed by online flower delivery service providers, which would be more convenient and cheaper. Lack of awareness and reach to customers is caused by the fact that the marketing weaknesses, such as having an old-fashioned website and having less use of social media, diminish awareness efforts. The increasing expenses associated with the price of flowers and sustainability operations also influence the level of profitability. Establishing change in customer behaviour has shifted the demand towards the online platform instead of the physical outlets. The business is further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disfavored</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by operational restrictions in the form of limited delivery services. Abdullah (2025) states that these changes through digital marketing, such as artificial intelligence applications, have enabled online retailing companies to gain a competitive edge over business rivals that depend on conventional methods to attract customers.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Comprehensively, online shopping platforms have overtaken the physical stores to such an extent that businesses do not visit the physical shops as much as when shopping for their non-essential products. According to Partridge (2024), consumers are demanding greater convenience, quick delivery, and accommodating returns when they shop online. Increased operational costs have put Green Haven Florists in a shrinking profitability margin, thus making it difficult to maintain environmentally friendly practises. Another issue that the business will have is the extreme lack of digital visibility and the inability to compete with online stores. On top of this, there are wider patterns of alterations in retail, including ongoing depletion of high street activity, associated with the Retail Economics (2024), claiming the long-term changes in the direction of digital consumer behaviour within the UK retail industry.</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To solve these problems, Green Haven Florists must focus on digital transformation and come up with an online ordering platform and delivery service. It would enhance customer reach by strengthening digital marketing by means of social media communication and optimising local searches. As it can be revealed by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Ologunebi</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et al. (2024), the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highintensity</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of digital engagement is a powerful factor in choosing to purchase something in e-commerce. Operational strategies include diversification of suppliers, which would help in alleviating the pressure of cost. The implementation of such new services, such as floral workshops and events, as well as subscription boxes, would help to attract customers to the shop. Value addition through improving the in-store experience would also be value addition that is difficult to establish online with the retailers.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To conclude, Green Haven Florists is experiencing severe challenges due to the changing consumer behaviour, escalating operational expenses, and augmented competition as a result of computerisation. Going through the usage of the 5W2H model, PESTEL framework, and the Fishbone Diagram has given a clear picture of external pressure and cause behind the dwindling in-store sales. The results demonstrate the necessity of carrying out the strategic adjustment based on digital interaction, operational enhancement, and new service provision. Green Haven Florists can sustainably operate in the evolving retailing sector by adopting modern business practises but still retaining its environmentally friendly image and be in a better position to counter the competition.</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Abdullah, S. abbas (2025). </a:t>
            </a:r>
            <a:r>
              <a:rPr lang="en-US" sz="1200" b="0" i="1" dirty="0">
                <a:solidFill>
                  <a:srgbClr val="000000"/>
                </a:solidFill>
                <a:effectLst/>
                <a:latin typeface="Times New Roman" panose="02020603050405020304" pitchFamily="18" charset="0"/>
              </a:rPr>
              <a:t>Artificial intelligence (AI) techniques: a game-changer in Digital marketing for shop</a:t>
            </a:r>
            <a:r>
              <a:rPr lang="en-US" sz="1200" b="0" i="0" dirty="0">
                <a:solidFill>
                  <a:srgbClr val="000000"/>
                </a:solidFill>
                <a:effectLst/>
                <a:latin typeface="Times New Roman" panose="02020603050405020304" pitchFamily="18" charset="0"/>
              </a:rPr>
              <a:t>. [online] arXiv.org. Available at: https://arxiv.org/abs/2508.11705.</a:t>
            </a:r>
          </a:p>
          <a:p>
            <a:pPr marL="171450" indent="-171450" algn="l">
              <a:lnSpc>
                <a:spcPts val="1800"/>
              </a:lnSpc>
              <a:buFont typeface="Arial" panose="020B0604020202020204" pitchFamily="34" charset="0"/>
              <a:buChar char="•"/>
            </a:pPr>
            <a:r>
              <a:rPr lang="en-US" sz="1200" b="0" i="0" dirty="0" err="1">
                <a:solidFill>
                  <a:srgbClr val="000000"/>
                </a:solidFill>
                <a:effectLst/>
                <a:latin typeface="Times New Roman" panose="02020603050405020304" pitchFamily="18" charset="0"/>
              </a:rPr>
              <a:t>Awogbemi</a:t>
            </a:r>
            <a:r>
              <a:rPr lang="en-US" sz="1200" b="0" i="0" dirty="0">
                <a:solidFill>
                  <a:srgbClr val="000000"/>
                </a:solidFill>
                <a:effectLst/>
                <a:latin typeface="Times New Roman" panose="02020603050405020304" pitchFamily="18" charset="0"/>
              </a:rPr>
              <a:t>, C.A., Ilori, A.K., Joseph-</a:t>
            </a:r>
            <a:r>
              <a:rPr lang="en-US" sz="1200" b="0" i="0" dirty="0" err="1">
                <a:solidFill>
                  <a:srgbClr val="000000"/>
                </a:solidFill>
                <a:effectLst/>
                <a:latin typeface="Times New Roman" panose="02020603050405020304" pitchFamily="18" charset="0"/>
              </a:rPr>
              <a:t>Ikughur</a:t>
            </a:r>
            <a:r>
              <a:rPr lang="en-US" sz="1200" b="0" i="0" dirty="0">
                <a:solidFill>
                  <a:srgbClr val="000000"/>
                </a:solidFill>
                <a:effectLst/>
                <a:latin typeface="Times New Roman" panose="02020603050405020304" pitchFamily="18" charset="0"/>
              </a:rPr>
              <a:t>, H.B. and Oyeyemi, G.M. (2025). Research on consumers’ behavior towards online shopping. </a:t>
            </a:r>
            <a:r>
              <a:rPr lang="en-US" sz="1200" b="0" i="1" dirty="0">
                <a:solidFill>
                  <a:srgbClr val="000000"/>
                </a:solidFill>
                <a:effectLst/>
                <a:latin typeface="Times New Roman" panose="02020603050405020304" pitchFamily="18" charset="0"/>
              </a:rPr>
              <a:t>Deleted Journal</a:t>
            </a:r>
            <a:r>
              <a:rPr lang="en-US" sz="1200" b="0" i="0" dirty="0">
                <a:solidFill>
                  <a:srgbClr val="000000"/>
                </a:solidFill>
                <a:effectLst/>
                <a:latin typeface="Times New Roman" panose="02020603050405020304" pitchFamily="18" charset="0"/>
              </a:rPr>
              <a:t>, 24(3), pp.301–310.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://doi.org/10.4314/sa.v24i3.28.</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B2B International and Ormston, A. (2025). </a:t>
            </a:r>
            <a:r>
              <a:rPr lang="en-US" sz="1200" b="0" i="1" dirty="0">
                <a:solidFill>
                  <a:srgbClr val="000000"/>
                </a:solidFill>
                <a:effectLst/>
                <a:latin typeface="Times New Roman" panose="02020603050405020304" pitchFamily="18" charset="0"/>
              </a:rPr>
              <a:t>PESTLE Analysis: A Guide to Understanding Market Influences</a:t>
            </a:r>
            <a:r>
              <a:rPr lang="en-US" sz="1200" b="0" i="0" dirty="0">
                <a:solidFill>
                  <a:srgbClr val="000000"/>
                </a:solidFill>
                <a:effectLst/>
                <a:latin typeface="Times New Roman" panose="02020603050405020304" pitchFamily="18" charset="0"/>
              </a:rPr>
              <a:t>. [online] B2B International. Available at: https://www.b2binternational.com/2025/04/03/pestle-analysis.</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CIPD (2025). </a:t>
            </a:r>
            <a:r>
              <a:rPr lang="en-US" sz="1200" b="0" i="1" dirty="0">
                <a:solidFill>
                  <a:srgbClr val="000000"/>
                </a:solidFill>
                <a:effectLst/>
                <a:latin typeface="Times New Roman" panose="02020603050405020304" pitchFamily="18" charset="0"/>
              </a:rPr>
              <a:t>External factors to consider Factors affected within my industry Importance to </a:t>
            </a:r>
            <a:r>
              <a:rPr lang="en-US" sz="1200" b="0" i="1" dirty="0" err="1">
                <a:solidFill>
                  <a:srgbClr val="000000"/>
                </a:solidFill>
                <a:effectLst/>
                <a:latin typeface="Times New Roman" panose="02020603050405020304" pitchFamily="18" charset="0"/>
              </a:rPr>
              <a:t>organisation</a:t>
            </a:r>
            <a:r>
              <a:rPr lang="en-US" sz="1200" b="0" i="1" dirty="0">
                <a:solidFill>
                  <a:srgbClr val="000000"/>
                </a:solidFill>
                <a:effectLst/>
                <a:latin typeface="Times New Roman" panose="02020603050405020304" pitchFamily="18" charset="0"/>
              </a:rPr>
              <a:t> POLITICAL Government policies Political stability Tax Industry regulations Global trade agreements and or restrictions</a:t>
            </a:r>
            <a:r>
              <a:rPr lang="en-US" sz="1200" b="0" i="0" dirty="0">
                <a:solidFill>
                  <a:srgbClr val="000000"/>
                </a:solidFill>
                <a:effectLst/>
                <a:latin typeface="Times New Roman" panose="02020603050405020304" pitchFamily="18" charset="0"/>
              </a:rPr>
              <a:t>. [online] Available at: https://www.cipd.org/globalassets/media/knowledge/knowledge-hub/factsheets/pdfs/completed-pestle-example-2025.pdf.</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Crimmins, C. (2025). </a:t>
            </a:r>
            <a:r>
              <a:rPr lang="en-US" sz="1200" b="0" i="1" dirty="0">
                <a:solidFill>
                  <a:srgbClr val="000000"/>
                </a:solidFill>
                <a:effectLst/>
                <a:latin typeface="Times New Roman" panose="02020603050405020304" pitchFamily="18" charset="0"/>
              </a:rPr>
              <a:t>PESTEL Analysis: A Complete Guide to Strategic Planning</a:t>
            </a:r>
            <a:r>
              <a:rPr lang="en-US" sz="1200" b="0" i="0" dirty="0">
                <a:solidFill>
                  <a:srgbClr val="000000"/>
                </a:solidFill>
                <a:effectLst/>
                <a:latin typeface="Times New Roman" panose="02020603050405020304" pitchFamily="18" charset="0"/>
              </a:rPr>
              <a:t>. [online] PESTEL Analysis: A Complete Guide to Strategic Planning. Available at: https://www.spiderstrategies.com/blog/pestel-analysis.</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De Sousa, G.C. and Castañeda-Ayarza, J.A. (2022). PESTEL Analysis and the macro-environmental Factors That Influence the Development of the Electric and Hybrid Vehicles Industry in Brazil. </a:t>
            </a:r>
            <a:r>
              <a:rPr lang="en-US" sz="1200" b="0" i="1" dirty="0">
                <a:solidFill>
                  <a:srgbClr val="000000"/>
                </a:solidFill>
                <a:effectLst/>
                <a:latin typeface="Times New Roman" panose="02020603050405020304" pitchFamily="18" charset="0"/>
              </a:rPr>
              <a:t>Case Studies on Transport Policy</a:t>
            </a:r>
            <a:r>
              <a:rPr lang="en-US" sz="1200" b="0" i="0" dirty="0">
                <a:solidFill>
                  <a:srgbClr val="000000"/>
                </a:solidFill>
                <a:effectLst/>
                <a:latin typeface="Times New Roman" panose="02020603050405020304" pitchFamily="18" charset="0"/>
              </a:rPr>
              <a:t>, [online] 10(1), pp.686–699.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://doi.org/10.1016/j.cstp.2022.01.030.</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Goodier, M. and Halliday, J. (2026). </a:t>
            </a:r>
            <a:r>
              <a:rPr lang="en-US" sz="1200" b="0" i="1" dirty="0" err="1">
                <a:solidFill>
                  <a:srgbClr val="000000"/>
                </a:solidFill>
                <a:effectLst/>
                <a:latin typeface="Times New Roman" panose="02020603050405020304" pitchFamily="18" charset="0"/>
              </a:rPr>
              <a:t>Labour</a:t>
            </a:r>
            <a:r>
              <a:rPr lang="en-US" sz="1200" b="0" i="1" dirty="0">
                <a:solidFill>
                  <a:srgbClr val="000000"/>
                </a:solidFill>
                <a:effectLst/>
                <a:latin typeface="Times New Roman" panose="02020603050405020304" pitchFamily="18" charset="0"/>
              </a:rPr>
              <a:t> risks election wipeout unless it improves Britain’s high streets, study finds</a:t>
            </a:r>
            <a:r>
              <a:rPr lang="en-US" sz="1200" b="0" i="0" dirty="0">
                <a:solidFill>
                  <a:srgbClr val="000000"/>
                </a:solidFill>
                <a:effectLst/>
                <a:latin typeface="Times New Roman" panose="02020603050405020304" pitchFamily="18" charset="0"/>
              </a:rPr>
              <a:t>. [online] the Guardian. Available at: https://www.theguardian.com/society/2026/jan/28/labour-risks-election-wipeout-unless-it-improves-britain-high-streets-study-finds.</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Lewis, R. (2024). </a:t>
            </a:r>
            <a:r>
              <a:rPr lang="en-US" sz="1200" b="0" i="1" dirty="0">
                <a:solidFill>
                  <a:srgbClr val="000000"/>
                </a:solidFill>
                <a:effectLst/>
                <a:latin typeface="Times New Roman" panose="02020603050405020304" pitchFamily="18" charset="0"/>
              </a:rPr>
              <a:t>Retail sales, Great Britain - Office for National Statistics</a:t>
            </a:r>
            <a:r>
              <a:rPr lang="en-US" sz="1200" b="0" i="0" dirty="0">
                <a:solidFill>
                  <a:srgbClr val="000000"/>
                </a:solidFill>
                <a:effectLst/>
                <a:latin typeface="Times New Roman" panose="02020603050405020304" pitchFamily="18" charset="0"/>
              </a:rPr>
              <a:t>. [online] www.ons.gov.uk. Available at: https://www.ons.gov.uk/businessindustryandtrade/retailindustry/bulletins/retailsales/december2023.</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Man, N. (2023). Consumers’ Preference in Online Purchasing of Ornamental Plants in the Klang Valley, Malaysia. </a:t>
            </a:r>
            <a:r>
              <a:rPr lang="en-US" sz="1200" b="0" i="1" dirty="0">
                <a:solidFill>
                  <a:srgbClr val="000000"/>
                </a:solidFill>
                <a:effectLst/>
                <a:latin typeface="Times New Roman" panose="02020603050405020304" pitchFamily="18" charset="0"/>
              </a:rPr>
              <a:t>Deleted Journal</a:t>
            </a:r>
            <a:r>
              <a:rPr lang="en-US" sz="1200" b="0" i="0" dirty="0">
                <a:solidFill>
                  <a:srgbClr val="000000"/>
                </a:solidFill>
                <a:effectLst/>
                <a:latin typeface="Times New Roman" panose="02020603050405020304" pitchFamily="18" charset="0"/>
              </a:rPr>
              <a:t>.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://doi.org/10.36877/mjae.a0000436.</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Olayiwola, K., Perera, S., </a:t>
            </a:r>
            <a:r>
              <a:rPr lang="en-US" sz="1200" b="0" i="0" dirty="0" err="1">
                <a:solidFill>
                  <a:srgbClr val="000000"/>
                </a:solidFill>
                <a:effectLst/>
                <a:latin typeface="Times New Roman" panose="02020603050405020304" pitchFamily="18" charset="0"/>
              </a:rPr>
              <a:t>Kagioglou</a:t>
            </a:r>
            <a:r>
              <a:rPr lang="en-US" sz="1200" b="0" i="0" dirty="0">
                <a:solidFill>
                  <a:srgbClr val="000000"/>
                </a:solidFill>
                <a:effectLst/>
                <a:latin typeface="Times New Roman" panose="02020603050405020304" pitchFamily="18" charset="0"/>
              </a:rPr>
              <a:t>, M., Jin, X. and Sharafi, P. (2025). A PESTEL Analysis of Problems Associated with the Adoption of Offsite Construction: A Systematic Literature Review. </a:t>
            </a:r>
            <a:r>
              <a:rPr lang="en-US" sz="1200" b="0" i="1" dirty="0">
                <a:solidFill>
                  <a:srgbClr val="000000"/>
                </a:solidFill>
                <a:effectLst/>
                <a:latin typeface="Times New Roman" panose="02020603050405020304" pitchFamily="18" charset="0"/>
              </a:rPr>
              <a:t>Buildings</a:t>
            </a:r>
            <a:r>
              <a:rPr lang="en-US" sz="1200" b="0" i="0" dirty="0">
                <a:solidFill>
                  <a:srgbClr val="000000"/>
                </a:solidFill>
                <a:effectLst/>
                <a:latin typeface="Times New Roman" panose="02020603050405020304" pitchFamily="18" charset="0"/>
              </a:rPr>
              <a:t>, [online] 15(13), pp.2146–2146.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://doi.org/10.3390/buildings15132146.</a:t>
            </a:r>
          </a:p>
          <a:p>
            <a:pPr marL="171450" indent="-171450" algn="l">
              <a:lnSpc>
                <a:spcPts val="1800"/>
              </a:lnSpc>
              <a:buFont typeface="Arial" panose="020B0604020202020204" pitchFamily="34" charset="0"/>
              <a:buChar char="•"/>
            </a:pPr>
            <a:r>
              <a:rPr lang="en-US" sz="1200" b="0" i="0" dirty="0" err="1">
                <a:solidFill>
                  <a:srgbClr val="000000"/>
                </a:solidFill>
                <a:effectLst/>
                <a:latin typeface="Times New Roman" panose="02020603050405020304" pitchFamily="18" charset="0"/>
              </a:rPr>
              <a:t>Ologunebi</a:t>
            </a:r>
            <a:r>
              <a:rPr lang="en-US" sz="1200" b="0" i="0" dirty="0">
                <a:solidFill>
                  <a:srgbClr val="000000"/>
                </a:solidFill>
                <a:effectLst/>
                <a:latin typeface="Times New Roman" panose="02020603050405020304" pitchFamily="18" charset="0"/>
              </a:rPr>
              <a:t>, J., All, E. and Kazeem (2024). </a:t>
            </a:r>
            <a:r>
              <a:rPr lang="en-US" sz="1200" b="0" i="1" dirty="0">
                <a:solidFill>
                  <a:srgbClr val="000000"/>
                </a:solidFill>
                <a:effectLst/>
                <a:latin typeface="Times New Roman" panose="02020603050405020304" pitchFamily="18" charset="0"/>
              </a:rPr>
              <a:t>M P RA Digital Consumer Behavior in E-commerce: A Study of Amazon and </a:t>
            </a:r>
            <a:r>
              <a:rPr lang="en-US" sz="1200" b="0" i="1" dirty="0" err="1">
                <a:solidFill>
                  <a:srgbClr val="000000"/>
                </a:solidFill>
                <a:effectLst/>
                <a:latin typeface="Times New Roman" panose="02020603050405020304" pitchFamily="18" charset="0"/>
              </a:rPr>
              <a:t>Temu’s</a:t>
            </a:r>
            <a:r>
              <a:rPr lang="en-US" sz="1200" b="0" i="1" dirty="0">
                <a:solidFill>
                  <a:srgbClr val="000000"/>
                </a:solidFill>
                <a:effectLst/>
                <a:latin typeface="Times New Roman" panose="02020603050405020304" pitchFamily="18" charset="0"/>
              </a:rPr>
              <a:t> Customer Purchase Decision-Making Processes in the UK and the USA</a:t>
            </a:r>
            <a:r>
              <a:rPr lang="en-US" sz="1200" b="0" i="0" dirty="0">
                <a:solidFill>
                  <a:srgbClr val="000000"/>
                </a:solidFill>
                <a:effectLst/>
                <a:latin typeface="Times New Roman" panose="02020603050405020304" pitchFamily="18" charset="0"/>
              </a:rPr>
              <a:t>. [online] Available at: https://mpra.ub.uni-muenchen.de/123096/1/MPRA_paper_123096.pdf.</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Partridge, J. (2024). </a:t>
            </a:r>
            <a:r>
              <a:rPr lang="en-US" sz="1200" b="0" i="1" dirty="0">
                <a:solidFill>
                  <a:srgbClr val="000000"/>
                </a:solidFill>
                <a:effectLst/>
                <a:latin typeface="Times New Roman" panose="02020603050405020304" pitchFamily="18" charset="0"/>
              </a:rPr>
              <a:t>Serial returners send back £6.6bn of online purchases a year in UK, report finds</a:t>
            </a:r>
            <a:r>
              <a:rPr lang="en-US" sz="1200" b="0" i="0" dirty="0">
                <a:solidFill>
                  <a:srgbClr val="000000"/>
                </a:solidFill>
                <a:effectLst/>
                <a:latin typeface="Times New Roman" panose="02020603050405020304" pitchFamily="18" charset="0"/>
              </a:rPr>
              <a:t>. [online] the Guardian. Available at: https://www.theguardian.com/business/2024/oct/21/serial-returners-send-back-66bn-of-online-purchases-a-year-in-uk-report-finds.</a:t>
            </a:r>
          </a:p>
          <a:p>
            <a:pPr marL="171450" indent="-171450" algn="l">
              <a:lnSpc>
                <a:spcPts val="1800"/>
              </a:lnSpc>
              <a:buFont typeface="Arial" panose="020B0604020202020204" pitchFamily="34" charset="0"/>
              <a:buChar char="•"/>
            </a:pPr>
            <a:r>
              <a:rPr lang="en-US" sz="1200" b="0" i="0" dirty="0" err="1">
                <a:solidFill>
                  <a:srgbClr val="000000"/>
                </a:solidFill>
                <a:effectLst/>
                <a:latin typeface="Times New Roman" panose="02020603050405020304" pitchFamily="18" charset="0"/>
              </a:rPr>
              <a:t>Ramsudeen</a:t>
            </a:r>
            <a:r>
              <a:rPr lang="en-US" sz="1200" b="0" i="0" dirty="0">
                <a:solidFill>
                  <a:srgbClr val="000000"/>
                </a:solidFill>
                <a:effectLst/>
                <a:latin typeface="Times New Roman" panose="02020603050405020304" pitchFamily="18" charset="0"/>
              </a:rPr>
              <a:t>, R. (2025). A Theoretical, Diagnostic Review of SWOT, PESTLE, Porter’s 5 Five Forces Models, as a Strategic Analytical Planning Tools for the Business Environment. </a:t>
            </a:r>
            <a:r>
              <a:rPr lang="en-US" sz="1200" b="0" i="1" dirty="0" err="1">
                <a:solidFill>
                  <a:srgbClr val="000000"/>
                </a:solidFill>
                <a:effectLst/>
                <a:latin typeface="Times New Roman" panose="02020603050405020304" pitchFamily="18" charset="0"/>
              </a:rPr>
              <a:t>Texila</a:t>
            </a:r>
            <a:r>
              <a:rPr lang="en-US" sz="1200" b="0" i="1" dirty="0">
                <a:solidFill>
                  <a:srgbClr val="000000"/>
                </a:solidFill>
                <a:effectLst/>
                <a:latin typeface="Times New Roman" panose="02020603050405020304" pitchFamily="18" charset="0"/>
              </a:rPr>
              <a:t> International Journal of Management</a:t>
            </a:r>
            <a:r>
              <a:rPr lang="en-US" sz="1200" b="0" i="0" dirty="0">
                <a:solidFill>
                  <a:srgbClr val="000000"/>
                </a:solidFill>
                <a:effectLst/>
                <a:latin typeface="Times New Roman" panose="02020603050405020304" pitchFamily="18" charset="0"/>
              </a:rPr>
              <a:t>, [online] 11(02).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://doi.org/10.21522/tijmg.2015.11.02.art047.</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Retail Economics (2024). </a:t>
            </a:r>
            <a:r>
              <a:rPr lang="en-US" sz="1200" b="0" i="1" dirty="0">
                <a:solidFill>
                  <a:srgbClr val="000000"/>
                </a:solidFill>
                <a:effectLst/>
                <a:latin typeface="Times New Roman" panose="02020603050405020304" pitchFamily="18" charset="0"/>
              </a:rPr>
              <a:t>Taking Stock 2024 - Retail/Consumer Trends | Retail Economics</a:t>
            </a:r>
            <a:r>
              <a:rPr lang="en-US" sz="1200" b="0" i="0" dirty="0">
                <a:solidFill>
                  <a:srgbClr val="000000"/>
                </a:solidFill>
                <a:effectLst/>
                <a:latin typeface="Times New Roman" panose="02020603050405020304" pitchFamily="18" charset="0"/>
              </a:rPr>
              <a:t>. [online] www.retaileconomics.co.uk. Available at: https://www.retaileconomics.co.uk/retail-insights/thought-leadership-reports/Taking-Stock-2024-UK-Retail-and-Consumer-Trends.</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Retail Sales team (2026). </a:t>
            </a:r>
            <a:r>
              <a:rPr lang="en-US" sz="1200" b="0" i="1" dirty="0">
                <a:solidFill>
                  <a:srgbClr val="000000"/>
                </a:solidFill>
                <a:effectLst/>
                <a:latin typeface="Times New Roman" panose="02020603050405020304" pitchFamily="18" charset="0"/>
              </a:rPr>
              <a:t>Retail sales, Great Britain</a:t>
            </a:r>
            <a:r>
              <a:rPr lang="en-US" sz="1200" b="0" i="0" dirty="0">
                <a:solidFill>
                  <a:srgbClr val="000000"/>
                </a:solidFill>
                <a:effectLst/>
                <a:latin typeface="Times New Roman" panose="02020603050405020304" pitchFamily="18" charset="0"/>
              </a:rPr>
              <a:t>. [online] Ons.gov.uk. Available at: https://www.ons.gov.uk/businessindustryandtrade/retailindustry/bulletins/retailsales/december2025.</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Shukla, B.N. (2023). E-Commerce Adoption and Consumer Behavior. </a:t>
            </a:r>
            <a:r>
              <a:rPr lang="en-US" sz="1200" b="0" i="1" dirty="0">
                <a:solidFill>
                  <a:srgbClr val="000000"/>
                </a:solidFill>
                <a:effectLst/>
                <a:latin typeface="Times New Roman" panose="02020603050405020304" pitchFamily="18" charset="0"/>
              </a:rPr>
              <a:t>Stallion Journal for Multidisciplinary Associated Research Studies</a:t>
            </a:r>
            <a:r>
              <a:rPr lang="en-US" sz="1200" b="0" i="0" dirty="0">
                <a:solidFill>
                  <a:srgbClr val="000000"/>
                </a:solidFill>
                <a:effectLst/>
                <a:latin typeface="Times New Roman" panose="02020603050405020304" pitchFamily="18" charset="0"/>
              </a:rPr>
              <a:t>, [online] 2(1), pp.16–20. </a:t>
            </a:r>
            <a:r>
              <a:rPr lang="en-US" sz="1200" b="0" i="0" dirty="0" err="1">
                <a:solidFill>
                  <a:srgbClr val="000000"/>
                </a:solidFill>
                <a:effectLst/>
                <a:latin typeface="Times New Roman" panose="02020603050405020304" pitchFamily="18" charset="0"/>
              </a:rPr>
              <a:t>doi:https</a:t>
            </a:r>
            <a:r>
              <a:rPr lang="en-US" sz="1200" b="0" i="0" dirty="0">
                <a:solidFill>
                  <a:srgbClr val="000000"/>
                </a:solidFill>
                <a:effectLst/>
                <a:latin typeface="Times New Roman" panose="02020603050405020304" pitchFamily="18" charset="0"/>
              </a:rPr>
              <a:t>://doi.org/10.55544/sjmars.2.1.4.</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The Times of India (2025). </a:t>
            </a:r>
            <a:r>
              <a:rPr lang="en-US" sz="1200" b="0" i="1" dirty="0">
                <a:solidFill>
                  <a:srgbClr val="000000"/>
                </a:solidFill>
                <a:effectLst/>
                <a:latin typeface="Times New Roman" panose="02020603050405020304" pitchFamily="18" charset="0"/>
              </a:rPr>
              <a:t>Rakhi sales dip as online orders &amp; competing stalls hit vendors</a:t>
            </a:r>
            <a:r>
              <a:rPr lang="en-US" sz="1200" b="0" i="0" dirty="0">
                <a:solidFill>
                  <a:srgbClr val="000000"/>
                </a:solidFill>
                <a:effectLst/>
                <a:latin typeface="Times New Roman" panose="02020603050405020304" pitchFamily="18" charset="0"/>
              </a:rPr>
              <a:t>. [online] The Times of India. Available at: https://timesofindia.indiatimes.com/city/hyderabad/rakhi-sales-dip-as-online-orders-competing-stalls-hit-vendors/articleshow/123173917.cms.</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Tseng, K.-S., Lee, K.-W. and Wang, Y.-C. (2024). Analysis of Consumer Behavior in Online Flower Shops: Study on Involvement and Influencing Factors. </a:t>
            </a:r>
            <a:r>
              <a:rPr lang="en-US" sz="1200" b="0" i="1" dirty="0">
                <a:solidFill>
                  <a:srgbClr val="000000"/>
                </a:solidFill>
                <a:effectLst/>
                <a:latin typeface="Times New Roman" panose="02020603050405020304" pitchFamily="18" charset="0"/>
              </a:rPr>
              <a:t>International Journal of Science, Engineering and Management (IJSEM)</a:t>
            </a:r>
            <a:r>
              <a:rPr lang="en-US" sz="1200" b="0" i="0" dirty="0">
                <a:solidFill>
                  <a:srgbClr val="000000"/>
                </a:solidFill>
                <a:effectLst/>
                <a:latin typeface="Times New Roman" panose="02020603050405020304" pitchFamily="18" charset="0"/>
              </a:rPr>
              <a:t>, [online] 11, pp.2456–1304. Available at: https://ijsem.org/article/8%20September%202024%20IJSEM.pdf.</a:t>
            </a:r>
          </a:p>
          <a:p>
            <a:pPr marL="171450" indent="-171450" algn="l">
              <a:lnSpc>
                <a:spcPts val="1800"/>
              </a:lnSpc>
              <a:buFont typeface="Arial" panose="020B0604020202020204" pitchFamily="34" charset="0"/>
              <a:buChar char="•"/>
            </a:pPr>
            <a:r>
              <a:rPr lang="en-US" sz="1200" b="0" i="0" dirty="0">
                <a:solidFill>
                  <a:srgbClr val="000000"/>
                </a:solidFill>
                <a:effectLst/>
                <a:latin typeface="Times New Roman" panose="02020603050405020304" pitchFamily="18" charset="0"/>
              </a:rPr>
              <a:t>Ward, M. (2025). </a:t>
            </a:r>
            <a:r>
              <a:rPr lang="en-US" sz="1200" b="0" i="1" dirty="0">
                <a:solidFill>
                  <a:srgbClr val="000000"/>
                </a:solidFill>
                <a:effectLst/>
                <a:latin typeface="Times New Roman" panose="02020603050405020304" pitchFamily="18" charset="0"/>
              </a:rPr>
              <a:t>Retail Sector in the UK</a:t>
            </a:r>
            <a:r>
              <a:rPr lang="en-US" sz="1200" b="0" i="0" dirty="0">
                <a:solidFill>
                  <a:srgbClr val="000000"/>
                </a:solidFill>
                <a:effectLst/>
                <a:latin typeface="Times New Roman" panose="02020603050405020304" pitchFamily="18" charset="0"/>
              </a:rPr>
              <a:t>. [online] Parliament.UK. Available at: https://researchbriefings.files.parliament.uk/documents/SN06186/SN06186.pdf.</a:t>
            </a:r>
          </a:p>
          <a:p>
            <a:endParaRPr lang="en-US" dirty="0"/>
          </a:p>
        </p:txBody>
      </p:sp>
    </p:spTree>
    <p:extLst>
      <p:ext uri="{BB962C8B-B14F-4D97-AF65-F5344CB8AC3E}">
        <p14:creationId xmlns:p14="http://schemas.microsoft.com/office/powerpoint/2010/main" val="3437322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6F4F4"/>
          </a:solidFill>
          <a:ln/>
        </p:spPr>
        <p:txBody>
          <a:bodyPr/>
          <a:lstStyle/>
          <a:p>
            <a:endParaRPr lang="en-US"/>
          </a:p>
        </p:txBody>
      </p:sp>
      <p:sp>
        <p:nvSpPr>
          <p:cNvPr id="3" name="Shape 1"/>
          <p:cNvSpPr/>
          <p:nvPr/>
        </p:nvSpPr>
        <p:spPr>
          <a:xfrm>
            <a:off x="0" y="0"/>
            <a:ext cx="14630400" cy="8229600"/>
          </a:xfrm>
          <a:prstGeom prst="rect">
            <a:avLst/>
          </a:prstGeom>
          <a:solidFill>
            <a:srgbClr val="FFFFFF"/>
          </a:solidFill>
          <a:ln/>
        </p:spPr>
        <p:txBody>
          <a:bodyPr/>
          <a:lstStyle/>
          <a:p>
            <a:endParaRPr lang="en-US"/>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636639"/>
            <a:ext cx="7556421" cy="1417558"/>
          </a:xfrm>
          <a:prstGeom prst="rect">
            <a:avLst/>
          </a:prstGeom>
          <a:noFill/>
          <a:ln/>
        </p:spPr>
        <p:txBody>
          <a:bodyPr wrap="square" lIns="0" tIns="0" rIns="0" bIns="0" rtlCol="0" anchor="t"/>
          <a:lstStyle/>
          <a:p>
            <a:pPr marL="0" indent="0" algn="l">
              <a:lnSpc>
                <a:spcPts val="5550"/>
              </a:lnSpc>
              <a:buNone/>
            </a:pPr>
            <a:r>
              <a:rPr lang="en-US" sz="4450" b="1" dirty="0">
                <a:solidFill>
                  <a:srgbClr val="000000"/>
                </a:solidFill>
                <a:latin typeface="Inter Bold" pitchFamily="34" charset="0"/>
                <a:ea typeface="Inter Bold" pitchFamily="34" charset="-122"/>
                <a:cs typeface="Inter Bold" pitchFamily="34" charset="-120"/>
              </a:rPr>
              <a:t>Green Haven Florists: Business Problem Analysis</a:t>
            </a:r>
            <a:endParaRPr lang="en-US" sz="4450" dirty="0"/>
          </a:p>
        </p:txBody>
      </p:sp>
      <p:sp>
        <p:nvSpPr>
          <p:cNvPr id="4" name="Text 1"/>
          <p:cNvSpPr/>
          <p:nvPr/>
        </p:nvSpPr>
        <p:spPr>
          <a:xfrm>
            <a:off x="793790" y="4394359"/>
            <a:ext cx="7556421" cy="362903"/>
          </a:xfrm>
          <a:prstGeom prst="rect">
            <a:avLst/>
          </a:prstGeom>
          <a:noFill/>
          <a:ln/>
        </p:spPr>
        <p:txBody>
          <a:bodyPr wrap="non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A Case Study in Problem Solving and Decision Making</a:t>
            </a:r>
            <a:endParaRPr lang="en-US" sz="1750" dirty="0"/>
          </a:p>
        </p:txBody>
      </p:sp>
      <p:sp>
        <p:nvSpPr>
          <p:cNvPr id="5" name="Text 2"/>
          <p:cNvSpPr/>
          <p:nvPr/>
        </p:nvSpPr>
        <p:spPr>
          <a:xfrm>
            <a:off x="793790" y="5012412"/>
            <a:ext cx="7556421" cy="580549"/>
          </a:xfrm>
          <a:prstGeom prst="rect">
            <a:avLst/>
          </a:prstGeom>
          <a:noFill/>
          <a:ln/>
        </p:spPr>
        <p:txBody>
          <a:bodyPr wrap="square" lIns="0" tIns="0" rIns="0" bIns="0" rtlCol="0" anchor="t"/>
          <a:lstStyle/>
          <a:p>
            <a:pPr>
              <a:lnSpc>
                <a:spcPts val="2250"/>
              </a:lnSpc>
            </a:pPr>
            <a:r>
              <a:rPr lang="en-US" dirty="0">
                <a:solidFill>
                  <a:srgbClr val="272525"/>
                </a:solidFill>
                <a:ea typeface="Inter" pitchFamily="34" charset="-122"/>
                <a:cs typeface="Inter" pitchFamily="34" charset="-120"/>
              </a:rPr>
              <a:t>Module: LCLM4004 Problem Solving and Decision Making</a:t>
            </a:r>
            <a:br>
              <a:rPr lang="en-US" dirty="0">
                <a:solidFill>
                  <a:srgbClr val="272525"/>
                </a:solidFill>
                <a:ea typeface="Inter" pitchFamily="34" charset="-122"/>
                <a:cs typeface="Inter" pitchFamily="34" charset="-120"/>
              </a:rPr>
            </a:br>
            <a:r>
              <a:rPr lang="en-GB" b="1" dirty="0"/>
              <a:t>Lecturer:</a:t>
            </a:r>
            <a:r>
              <a:rPr lang="en-GB" dirty="0"/>
              <a:t> Mucahit Ozden</a:t>
            </a:r>
            <a:endParaRPr lang="en-US" dirty="0"/>
          </a:p>
        </p:txBody>
      </p:sp>
      <p:sp>
        <p:nvSpPr>
          <p:cNvPr id="6" name="TextBox 5">
            <a:extLst>
              <a:ext uri="{FF2B5EF4-FFF2-40B4-BE49-F238E27FC236}">
                <a16:creationId xmlns:a16="http://schemas.microsoft.com/office/drawing/2014/main" id="{32D35D36-CC28-D1D7-302D-8C95ED406507}"/>
              </a:ext>
            </a:extLst>
          </p:cNvPr>
          <p:cNvSpPr txBox="1"/>
          <p:nvPr/>
        </p:nvSpPr>
        <p:spPr>
          <a:xfrm>
            <a:off x="793790" y="5848111"/>
            <a:ext cx="5486400" cy="923330"/>
          </a:xfrm>
          <a:prstGeom prst="rect">
            <a:avLst/>
          </a:prstGeom>
          <a:noFill/>
        </p:spPr>
        <p:txBody>
          <a:bodyPr wrap="square" rtlCol="0">
            <a:spAutoFit/>
          </a:bodyPr>
          <a:lstStyle/>
          <a:p>
            <a:r>
              <a:rPr lang="en-US" dirty="0"/>
              <a:t>Presented by: </a:t>
            </a:r>
            <a:br>
              <a:rPr lang="en-US" dirty="0"/>
            </a:br>
            <a:r>
              <a:rPr lang="en-US" dirty="0"/>
              <a:t>Student Name: Prince Jimoh </a:t>
            </a:r>
            <a:r>
              <a:rPr lang="en-US" dirty="0" err="1"/>
              <a:t>Isidahomen</a:t>
            </a:r>
            <a:br>
              <a:rPr lang="en-US" dirty="0"/>
            </a:br>
            <a:r>
              <a:rPr lang="en-US" dirty="0"/>
              <a:t>Student ID: 2509813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198840"/>
            <a:ext cx="11170444" cy="708779"/>
          </a:xfrm>
          <a:prstGeom prst="rect">
            <a:avLst/>
          </a:prstGeom>
          <a:noFill/>
          <a:ln/>
        </p:spPr>
        <p:txBody>
          <a:bodyPr wrap="none" lIns="0" tIns="0" rIns="0" bIns="0" rtlCol="0" anchor="t"/>
          <a:lstStyle/>
          <a:p>
            <a:pPr marL="0" indent="0" algn="l">
              <a:lnSpc>
                <a:spcPts val="5550"/>
              </a:lnSpc>
              <a:buNone/>
            </a:pPr>
            <a:r>
              <a:rPr lang="en-US" sz="4450" b="1" dirty="0">
                <a:solidFill>
                  <a:srgbClr val="000000"/>
                </a:solidFill>
                <a:latin typeface="Inter Bold" pitchFamily="34" charset="0"/>
                <a:ea typeface="Inter Bold" pitchFamily="34" charset="-122"/>
                <a:cs typeface="Inter Bold" pitchFamily="34" charset="-120"/>
              </a:rPr>
              <a:t>Navigating the Challenges: An Overview</a:t>
            </a:r>
            <a:endParaRPr lang="en-US" sz="4450" dirty="0"/>
          </a:p>
        </p:txBody>
      </p:sp>
      <p:sp>
        <p:nvSpPr>
          <p:cNvPr id="3" name="Shape 1"/>
          <p:cNvSpPr/>
          <p:nvPr/>
        </p:nvSpPr>
        <p:spPr>
          <a:xfrm>
            <a:off x="793790" y="2361248"/>
            <a:ext cx="6407944" cy="1730812"/>
          </a:xfrm>
          <a:prstGeom prst="roundRect">
            <a:avLst>
              <a:gd name="adj" fmla="val 8453"/>
            </a:avLst>
          </a:prstGeom>
          <a:solidFill>
            <a:srgbClr val="FFFFFF"/>
          </a:solidFill>
          <a:ln w="30480">
            <a:solidFill>
              <a:srgbClr val="C0C1D7"/>
            </a:solidFill>
            <a:prstDash val="solid"/>
          </a:ln>
        </p:spPr>
        <p:txBody>
          <a:bodyPr/>
          <a:lstStyle/>
          <a:p>
            <a:endParaRPr lang="en-US"/>
          </a:p>
        </p:txBody>
      </p:sp>
      <p:sp>
        <p:nvSpPr>
          <p:cNvPr id="4" name="Shape 2"/>
          <p:cNvSpPr/>
          <p:nvPr/>
        </p:nvSpPr>
        <p:spPr>
          <a:xfrm>
            <a:off x="763310" y="2361248"/>
            <a:ext cx="121920" cy="1730812"/>
          </a:xfrm>
          <a:prstGeom prst="roundRect">
            <a:avLst>
              <a:gd name="adj" fmla="val 78139"/>
            </a:avLst>
          </a:prstGeom>
          <a:solidFill>
            <a:srgbClr val="4950BC"/>
          </a:solidFill>
          <a:ln/>
        </p:spPr>
        <p:txBody>
          <a:bodyPr/>
          <a:lstStyle/>
          <a:p>
            <a:endParaRPr lang="en-US"/>
          </a:p>
        </p:txBody>
      </p:sp>
      <p:sp>
        <p:nvSpPr>
          <p:cNvPr id="5" name="Text 3"/>
          <p:cNvSpPr/>
          <p:nvPr/>
        </p:nvSpPr>
        <p:spPr>
          <a:xfrm>
            <a:off x="1142524" y="2618542"/>
            <a:ext cx="3887272" cy="354330"/>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Inter Bold" pitchFamily="34" charset="0"/>
                <a:ea typeface="Inter Bold" pitchFamily="34" charset="-122"/>
                <a:cs typeface="Inter Bold" pitchFamily="34" charset="-120"/>
              </a:rPr>
              <a:t>Introduction to Green Haven</a:t>
            </a:r>
            <a:endParaRPr lang="en-US" sz="2200" dirty="0"/>
          </a:p>
        </p:txBody>
      </p:sp>
      <p:sp>
        <p:nvSpPr>
          <p:cNvPr id="6" name="Text 4"/>
          <p:cNvSpPr/>
          <p:nvPr/>
        </p:nvSpPr>
        <p:spPr>
          <a:xfrm>
            <a:off x="1142524" y="3108960"/>
            <a:ext cx="5801916" cy="725805"/>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Understanding the context of an independent, eco-friendly florist in Norwich.</a:t>
            </a:r>
            <a:endParaRPr lang="en-US" sz="1750" dirty="0"/>
          </a:p>
        </p:txBody>
      </p:sp>
      <p:sp>
        <p:nvSpPr>
          <p:cNvPr id="7" name="Shape 5"/>
          <p:cNvSpPr/>
          <p:nvPr/>
        </p:nvSpPr>
        <p:spPr>
          <a:xfrm>
            <a:off x="7428548" y="2361248"/>
            <a:ext cx="6408063" cy="1730812"/>
          </a:xfrm>
          <a:prstGeom prst="roundRect">
            <a:avLst>
              <a:gd name="adj" fmla="val 8453"/>
            </a:avLst>
          </a:prstGeom>
          <a:solidFill>
            <a:srgbClr val="FFFFFF"/>
          </a:solidFill>
          <a:ln w="30480">
            <a:solidFill>
              <a:srgbClr val="C0C1D7"/>
            </a:solidFill>
            <a:prstDash val="solid"/>
          </a:ln>
        </p:spPr>
        <p:txBody>
          <a:bodyPr/>
          <a:lstStyle/>
          <a:p>
            <a:endParaRPr lang="en-US"/>
          </a:p>
        </p:txBody>
      </p:sp>
      <p:sp>
        <p:nvSpPr>
          <p:cNvPr id="8" name="Shape 6"/>
          <p:cNvSpPr/>
          <p:nvPr/>
        </p:nvSpPr>
        <p:spPr>
          <a:xfrm>
            <a:off x="7398067" y="2361248"/>
            <a:ext cx="121920" cy="1730812"/>
          </a:xfrm>
          <a:prstGeom prst="roundRect">
            <a:avLst>
              <a:gd name="adj" fmla="val 78139"/>
            </a:avLst>
          </a:prstGeom>
          <a:solidFill>
            <a:srgbClr val="4950BC"/>
          </a:solidFill>
          <a:ln/>
        </p:spPr>
        <p:txBody>
          <a:bodyPr/>
          <a:lstStyle/>
          <a:p>
            <a:endParaRPr lang="en-US"/>
          </a:p>
        </p:txBody>
      </p:sp>
      <p:sp>
        <p:nvSpPr>
          <p:cNvPr id="9" name="Text 7"/>
          <p:cNvSpPr/>
          <p:nvPr/>
        </p:nvSpPr>
        <p:spPr>
          <a:xfrm>
            <a:off x="7777282" y="2618542"/>
            <a:ext cx="3195399" cy="354330"/>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Inter Bold" pitchFamily="34" charset="0"/>
                <a:ea typeface="Inter Bold" pitchFamily="34" charset="-122"/>
                <a:cs typeface="Inter Bold" pitchFamily="34" charset="-120"/>
              </a:rPr>
              <a:t>Identifying Core Issues</a:t>
            </a:r>
            <a:endParaRPr lang="en-US" sz="2200" dirty="0"/>
          </a:p>
        </p:txBody>
      </p:sp>
      <p:sp>
        <p:nvSpPr>
          <p:cNvPr id="10" name="Text 8"/>
          <p:cNvSpPr/>
          <p:nvPr/>
        </p:nvSpPr>
        <p:spPr>
          <a:xfrm>
            <a:off x="7777282" y="3108960"/>
            <a:ext cx="5802035" cy="725805"/>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Pinpointing the critical business challenges faced by Green Haven Florists.</a:t>
            </a:r>
            <a:endParaRPr lang="en-US" sz="1750" dirty="0"/>
          </a:p>
        </p:txBody>
      </p:sp>
      <p:sp>
        <p:nvSpPr>
          <p:cNvPr id="11" name="Shape 9"/>
          <p:cNvSpPr/>
          <p:nvPr/>
        </p:nvSpPr>
        <p:spPr>
          <a:xfrm>
            <a:off x="793790" y="4318873"/>
            <a:ext cx="6407944" cy="1730812"/>
          </a:xfrm>
          <a:prstGeom prst="roundRect">
            <a:avLst>
              <a:gd name="adj" fmla="val 8453"/>
            </a:avLst>
          </a:prstGeom>
          <a:solidFill>
            <a:srgbClr val="FFFFFF"/>
          </a:solidFill>
          <a:ln w="30480">
            <a:solidFill>
              <a:srgbClr val="C0C1D7"/>
            </a:solidFill>
            <a:prstDash val="solid"/>
          </a:ln>
        </p:spPr>
        <p:txBody>
          <a:bodyPr/>
          <a:lstStyle/>
          <a:p>
            <a:endParaRPr lang="en-US"/>
          </a:p>
        </p:txBody>
      </p:sp>
      <p:sp>
        <p:nvSpPr>
          <p:cNvPr id="12" name="Shape 10"/>
          <p:cNvSpPr/>
          <p:nvPr/>
        </p:nvSpPr>
        <p:spPr>
          <a:xfrm>
            <a:off x="763310" y="4318873"/>
            <a:ext cx="121920" cy="1730812"/>
          </a:xfrm>
          <a:prstGeom prst="roundRect">
            <a:avLst>
              <a:gd name="adj" fmla="val 78139"/>
            </a:avLst>
          </a:prstGeom>
          <a:solidFill>
            <a:srgbClr val="4950BC"/>
          </a:solidFill>
          <a:ln/>
        </p:spPr>
        <p:txBody>
          <a:bodyPr/>
          <a:lstStyle/>
          <a:p>
            <a:endParaRPr lang="en-US"/>
          </a:p>
        </p:txBody>
      </p:sp>
      <p:sp>
        <p:nvSpPr>
          <p:cNvPr id="13" name="Text 11"/>
          <p:cNvSpPr/>
          <p:nvPr/>
        </p:nvSpPr>
        <p:spPr>
          <a:xfrm>
            <a:off x="1142524" y="4576167"/>
            <a:ext cx="3180159" cy="354330"/>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Inter Bold" pitchFamily="34" charset="0"/>
                <a:ea typeface="Inter Bold" pitchFamily="34" charset="-122"/>
                <a:cs typeface="Inter Bold" pitchFamily="34" charset="-120"/>
              </a:rPr>
              <a:t>Analytical Frameworks</a:t>
            </a:r>
            <a:endParaRPr lang="en-US" sz="2200" dirty="0"/>
          </a:p>
        </p:txBody>
      </p:sp>
      <p:sp>
        <p:nvSpPr>
          <p:cNvPr id="14" name="Text 12"/>
          <p:cNvSpPr/>
          <p:nvPr/>
        </p:nvSpPr>
        <p:spPr>
          <a:xfrm>
            <a:off x="1142524" y="5066586"/>
            <a:ext cx="5801916" cy="725805"/>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Applying the 5W2H Model, PESTEL Analysis, and Fishbone Diagram for comprehensive understanding.</a:t>
            </a:r>
            <a:endParaRPr lang="en-US" sz="1750" dirty="0"/>
          </a:p>
        </p:txBody>
      </p:sp>
      <p:sp>
        <p:nvSpPr>
          <p:cNvPr id="15" name="Shape 13"/>
          <p:cNvSpPr/>
          <p:nvPr/>
        </p:nvSpPr>
        <p:spPr>
          <a:xfrm>
            <a:off x="7428548" y="4318873"/>
            <a:ext cx="6408063" cy="1730812"/>
          </a:xfrm>
          <a:prstGeom prst="roundRect">
            <a:avLst>
              <a:gd name="adj" fmla="val 8453"/>
            </a:avLst>
          </a:prstGeom>
          <a:solidFill>
            <a:srgbClr val="FFFFFF"/>
          </a:solidFill>
          <a:ln w="30480">
            <a:solidFill>
              <a:srgbClr val="C0C1D7"/>
            </a:solidFill>
            <a:prstDash val="solid"/>
          </a:ln>
        </p:spPr>
        <p:txBody>
          <a:bodyPr/>
          <a:lstStyle/>
          <a:p>
            <a:endParaRPr lang="en-US"/>
          </a:p>
        </p:txBody>
      </p:sp>
      <p:sp>
        <p:nvSpPr>
          <p:cNvPr id="16" name="Shape 14"/>
          <p:cNvSpPr/>
          <p:nvPr/>
        </p:nvSpPr>
        <p:spPr>
          <a:xfrm>
            <a:off x="7398067" y="4318873"/>
            <a:ext cx="121920" cy="1730812"/>
          </a:xfrm>
          <a:prstGeom prst="roundRect">
            <a:avLst>
              <a:gd name="adj" fmla="val 78139"/>
            </a:avLst>
          </a:prstGeom>
          <a:solidFill>
            <a:srgbClr val="4950BC"/>
          </a:solidFill>
          <a:ln/>
        </p:spPr>
        <p:txBody>
          <a:bodyPr/>
          <a:lstStyle/>
          <a:p>
            <a:endParaRPr lang="en-US"/>
          </a:p>
        </p:txBody>
      </p:sp>
      <p:sp>
        <p:nvSpPr>
          <p:cNvPr id="17" name="Text 15"/>
          <p:cNvSpPr/>
          <p:nvPr/>
        </p:nvSpPr>
        <p:spPr>
          <a:xfrm>
            <a:off x="7777282" y="457616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Inter Bold" pitchFamily="34" charset="0"/>
                <a:ea typeface="Inter Bold" pitchFamily="34" charset="-122"/>
                <a:cs typeface="Inter Bold" pitchFamily="34" charset="-120"/>
              </a:rPr>
              <a:t>Key Insights</a:t>
            </a:r>
            <a:endParaRPr lang="en-US" sz="2200" dirty="0"/>
          </a:p>
        </p:txBody>
      </p:sp>
      <p:sp>
        <p:nvSpPr>
          <p:cNvPr id="18" name="Text 16"/>
          <p:cNvSpPr/>
          <p:nvPr/>
        </p:nvSpPr>
        <p:spPr>
          <a:xfrm>
            <a:off x="7777282" y="5066586"/>
            <a:ext cx="5802035" cy="725805"/>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Summarizing crucial findings to inform strategic decision-making.</a:t>
            </a:r>
            <a:endParaRPr lang="en-US" sz="1750" dirty="0"/>
          </a:p>
        </p:txBody>
      </p:sp>
      <p:sp>
        <p:nvSpPr>
          <p:cNvPr id="19" name="Text 17"/>
          <p:cNvSpPr/>
          <p:nvPr/>
        </p:nvSpPr>
        <p:spPr>
          <a:xfrm>
            <a:off x="793790" y="6304836"/>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Green Haven Florists, an independent eco-friendly flower shop in Norwich, faces significant challenges due to declining high street footfall, a trend impacting many UK small retailers. (Lewis, 2024)</a:t>
            </a:r>
            <a:endParaRPr lang="en-US" sz="1750" dirty="0"/>
          </a:p>
        </p:txBody>
      </p:sp>
      <p:sp>
        <p:nvSpPr>
          <p:cNvPr id="20" name="Rectangle 19">
            <a:extLst>
              <a:ext uri="{FF2B5EF4-FFF2-40B4-BE49-F238E27FC236}">
                <a16:creationId xmlns:a16="http://schemas.microsoft.com/office/drawing/2014/main" id="{563A7C3E-C136-CE44-2956-B575DCA26B0B}"/>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2658666" y="914698"/>
            <a:ext cx="8489871" cy="421719"/>
          </a:xfrm>
          <a:prstGeom prst="rect">
            <a:avLst/>
          </a:prstGeom>
          <a:noFill/>
          <a:ln/>
        </p:spPr>
        <p:txBody>
          <a:bodyPr wrap="none" lIns="0" tIns="0" rIns="0" bIns="0" rtlCol="0" anchor="t"/>
          <a:lstStyle/>
          <a:p>
            <a:pPr marL="0" indent="0" algn="ctr">
              <a:lnSpc>
                <a:spcPts val="3300"/>
              </a:lnSpc>
              <a:buNone/>
            </a:pPr>
            <a:r>
              <a:rPr lang="en-US" sz="3500" b="1" dirty="0">
                <a:solidFill>
                  <a:srgbClr val="000000"/>
                </a:solidFill>
                <a:latin typeface="Inter Bold" pitchFamily="34" charset="0"/>
                <a:ea typeface="Inter Bold" pitchFamily="34" charset="-122"/>
                <a:cs typeface="Inter Bold" pitchFamily="34" charset="-120"/>
              </a:rPr>
              <a:t>The Heart of the Problem: Impacted Business Areas</a:t>
            </a:r>
            <a:endParaRPr lang="en-US" sz="3500" dirty="0"/>
          </a:p>
        </p:txBody>
      </p:sp>
      <p:grpSp>
        <p:nvGrpSpPr>
          <p:cNvPr id="32" name="Group 31">
            <a:extLst>
              <a:ext uri="{FF2B5EF4-FFF2-40B4-BE49-F238E27FC236}">
                <a16:creationId xmlns:a16="http://schemas.microsoft.com/office/drawing/2014/main" id="{1C7E6059-DE2C-D736-C104-070C3D8AA493}"/>
              </a:ext>
            </a:extLst>
          </p:cNvPr>
          <p:cNvGrpSpPr/>
          <p:nvPr/>
        </p:nvGrpSpPr>
        <p:grpSpPr>
          <a:xfrm>
            <a:off x="359071" y="3109093"/>
            <a:ext cx="6827033" cy="3408572"/>
            <a:chOff x="758283" y="1920478"/>
            <a:chExt cx="6392135" cy="2635054"/>
          </a:xfrm>
        </p:grpSpPr>
        <p:sp>
          <p:nvSpPr>
            <p:cNvPr id="3" name="Text 1"/>
            <p:cNvSpPr/>
            <p:nvPr/>
          </p:nvSpPr>
          <p:spPr>
            <a:xfrm>
              <a:off x="758283" y="1920478"/>
              <a:ext cx="6392135" cy="2635054"/>
            </a:xfrm>
            <a:prstGeom prst="rect">
              <a:avLst/>
            </a:prstGeom>
            <a:noFill/>
            <a:ln/>
          </p:spPr>
          <p:txBody>
            <a:bodyPr wrap="square" lIns="0" tIns="0" rIns="0" bIns="0" rtlCol="0" anchor="t"/>
            <a:lstStyle/>
            <a:p>
              <a:pPr marL="0" indent="0" algn="l">
                <a:lnSpc>
                  <a:spcPts val="1350"/>
                </a:lnSpc>
                <a:buNone/>
              </a:pPr>
              <a:r>
                <a:rPr lang="en-US" sz="1400" dirty="0">
                  <a:solidFill>
                    <a:srgbClr val="272525"/>
                  </a:solidFill>
                  <a:latin typeface="Inter" pitchFamily="34" charset="0"/>
                  <a:ea typeface="Inter" pitchFamily="34" charset="-122"/>
                  <a:cs typeface="Inter" pitchFamily="34" charset="-120"/>
                </a:rPr>
                <a:t>Green Haven Florists is grappling with several interconnected issues that threaten its sustainability and market position. The shift in consumer behavior towards online convenience, coupled with increasing operational costs, creates a complex landscape for this traditional retailer.</a:t>
              </a:r>
              <a:endParaRPr lang="en-US" sz="1400" dirty="0"/>
            </a:p>
          </p:txBody>
        </p:sp>
        <p:sp>
          <p:nvSpPr>
            <p:cNvPr id="4" name="Text 2"/>
            <p:cNvSpPr/>
            <p:nvPr/>
          </p:nvSpPr>
          <p:spPr>
            <a:xfrm>
              <a:off x="758283" y="2839357"/>
              <a:ext cx="6392135" cy="662345"/>
            </a:xfrm>
            <a:prstGeom prst="rect">
              <a:avLst/>
            </a:prstGeom>
            <a:noFill/>
            <a:ln/>
          </p:spPr>
          <p:txBody>
            <a:bodyPr wrap="square" lIns="0" tIns="0" rIns="0" bIns="0" rtlCol="0" anchor="t"/>
            <a:lstStyle/>
            <a:p>
              <a:pPr marL="0" indent="0" algn="l">
                <a:lnSpc>
                  <a:spcPts val="1350"/>
                </a:lnSpc>
                <a:buNone/>
              </a:pPr>
              <a:r>
                <a:rPr lang="en-US" sz="1400" dirty="0">
                  <a:solidFill>
                    <a:srgbClr val="272525"/>
                  </a:solidFill>
                  <a:latin typeface="Inter" pitchFamily="34" charset="0"/>
                  <a:ea typeface="Inter" pitchFamily="34" charset="-122"/>
                  <a:cs typeface="Inter" pitchFamily="34" charset="-120"/>
                </a:rPr>
                <a:t>Online shopping trends have fundamentally altered consumer purchasing decisions, leading customers to prioritize convenience over physical store visits (Awogbemi et al., 2025).</a:t>
              </a:r>
              <a:endParaRPr lang="en-US" sz="1400" dirty="0"/>
            </a:p>
          </p:txBody>
        </p:sp>
      </p:grpSp>
      <p:grpSp>
        <p:nvGrpSpPr>
          <p:cNvPr id="31" name="Group 30">
            <a:extLst>
              <a:ext uri="{FF2B5EF4-FFF2-40B4-BE49-F238E27FC236}">
                <a16:creationId xmlns:a16="http://schemas.microsoft.com/office/drawing/2014/main" id="{4E0187FF-9DB1-B575-CF8C-224F45552F30}"/>
              </a:ext>
            </a:extLst>
          </p:cNvPr>
          <p:cNvGrpSpPr/>
          <p:nvPr/>
        </p:nvGrpSpPr>
        <p:grpSpPr>
          <a:xfrm>
            <a:off x="7866539" y="1627409"/>
            <a:ext cx="5793738" cy="5856245"/>
            <a:chOff x="7487364" y="1938457"/>
            <a:chExt cx="4491752" cy="4894659"/>
          </a:xfrm>
        </p:grpSpPr>
        <p:sp>
          <p:nvSpPr>
            <p:cNvPr id="5" name="Shape 3"/>
            <p:cNvSpPr/>
            <p:nvPr/>
          </p:nvSpPr>
          <p:spPr>
            <a:xfrm>
              <a:off x="7487364" y="1938457"/>
              <a:ext cx="2205752" cy="1578054"/>
            </a:xfrm>
            <a:prstGeom prst="roundRect">
              <a:avLst>
                <a:gd name="adj" fmla="val 3592"/>
              </a:avLst>
            </a:prstGeom>
            <a:solidFill>
              <a:srgbClr val="DADBF1"/>
            </a:solidFill>
            <a:ln w="7620">
              <a:solidFill>
                <a:srgbClr val="C0C1D7"/>
              </a:solidFill>
              <a:prstDash val="solid"/>
            </a:ln>
          </p:spPr>
          <p:txBody>
            <a:bodyPr/>
            <a:lstStyle/>
            <a:p>
              <a:endParaRPr lang="en-US"/>
            </a:p>
          </p:txBody>
        </p:sp>
        <p:sp>
          <p:nvSpPr>
            <p:cNvPr id="6" name="Shape 4"/>
            <p:cNvSpPr/>
            <p:nvPr/>
          </p:nvSpPr>
          <p:spPr>
            <a:xfrm>
              <a:off x="7629882" y="2080974"/>
              <a:ext cx="404813" cy="404813"/>
            </a:xfrm>
            <a:prstGeom prst="roundRect">
              <a:avLst>
                <a:gd name="adj" fmla="val 22585949"/>
              </a:avLst>
            </a:prstGeom>
            <a:solidFill>
              <a:srgbClr val="4950BC"/>
            </a:solidFill>
            <a:ln/>
          </p:spPr>
          <p:txBody>
            <a:bodyPr/>
            <a:lstStyle/>
            <a:p>
              <a:endParaRPr lang="en-US"/>
            </a:p>
          </p:txBody>
        </p:sp>
        <p:pic>
          <p:nvPicPr>
            <p:cNvPr id="7"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41206" y="2192298"/>
              <a:ext cx="182166" cy="182166"/>
            </a:xfrm>
            <a:prstGeom prst="rect">
              <a:avLst/>
            </a:prstGeom>
          </p:spPr>
        </p:pic>
        <p:sp>
          <p:nvSpPr>
            <p:cNvPr id="8" name="Text 5"/>
            <p:cNvSpPr/>
            <p:nvPr/>
          </p:nvSpPr>
          <p:spPr>
            <a:xfrm>
              <a:off x="7629882" y="2566035"/>
              <a:ext cx="1687116" cy="210860"/>
            </a:xfrm>
            <a:prstGeom prst="rect">
              <a:avLst/>
            </a:prstGeom>
            <a:noFill/>
            <a:ln/>
          </p:spPr>
          <p:txBody>
            <a:bodyPr wrap="none" lIns="0" tIns="0" rIns="0" bIns="0" rtlCol="0" anchor="t"/>
            <a:lstStyle/>
            <a:p>
              <a:pPr marL="0" indent="0" algn="l">
                <a:lnSpc>
                  <a:spcPts val="1650"/>
                </a:lnSpc>
                <a:buNone/>
              </a:pPr>
              <a:r>
                <a:rPr lang="en-US" sz="1300" b="1" dirty="0">
                  <a:solidFill>
                    <a:srgbClr val="272525"/>
                  </a:solidFill>
                  <a:latin typeface="Inter Bold" pitchFamily="34" charset="0"/>
                  <a:ea typeface="Inter Bold" pitchFamily="34" charset="-122"/>
                  <a:cs typeface="Inter Bold" pitchFamily="34" charset="-120"/>
                </a:rPr>
                <a:t>Sales Decline</a:t>
              </a:r>
              <a:endParaRPr lang="en-US" sz="1300" dirty="0"/>
            </a:p>
          </p:txBody>
        </p:sp>
        <p:sp>
          <p:nvSpPr>
            <p:cNvPr id="9" name="Text 6"/>
            <p:cNvSpPr/>
            <p:nvPr/>
          </p:nvSpPr>
          <p:spPr>
            <a:xfrm>
              <a:off x="7629882" y="2857143"/>
              <a:ext cx="1920716" cy="516850"/>
            </a:xfrm>
            <a:prstGeom prst="rect">
              <a:avLst/>
            </a:prstGeom>
            <a:noFill/>
            <a:ln/>
          </p:spPr>
          <p:txBody>
            <a:bodyPr wrap="square" lIns="0" tIns="0" rIns="0" bIns="0" rtlCol="0" anchor="t"/>
            <a:lstStyle/>
            <a:p>
              <a:pPr marL="0" indent="0" algn="l">
                <a:lnSpc>
                  <a:spcPts val="1350"/>
                </a:lnSpc>
                <a:buNone/>
              </a:pPr>
              <a:r>
                <a:rPr lang="en-US" sz="1050" dirty="0">
                  <a:solidFill>
                    <a:srgbClr val="272525"/>
                  </a:solidFill>
                  <a:latin typeface="Inter" pitchFamily="34" charset="0"/>
                  <a:ea typeface="Inter" pitchFamily="34" charset="-122"/>
                  <a:cs typeface="Inter" pitchFamily="34" charset="-120"/>
                </a:rPr>
                <a:t>Significant reduction in walk-in customer traffic, directly impacting revenue.</a:t>
              </a:r>
              <a:endParaRPr lang="en-US" sz="1050" dirty="0"/>
            </a:p>
          </p:txBody>
        </p:sp>
        <p:sp>
          <p:nvSpPr>
            <p:cNvPr id="10" name="Shape 7"/>
            <p:cNvSpPr/>
            <p:nvPr/>
          </p:nvSpPr>
          <p:spPr>
            <a:xfrm>
              <a:off x="9773364" y="1938457"/>
              <a:ext cx="2205752" cy="1578054"/>
            </a:xfrm>
            <a:prstGeom prst="roundRect">
              <a:avLst>
                <a:gd name="adj" fmla="val 3592"/>
              </a:avLst>
            </a:prstGeom>
            <a:solidFill>
              <a:srgbClr val="DADBF1"/>
            </a:solidFill>
            <a:ln w="7620">
              <a:solidFill>
                <a:srgbClr val="C0C1D7"/>
              </a:solidFill>
              <a:prstDash val="solid"/>
            </a:ln>
          </p:spPr>
          <p:txBody>
            <a:bodyPr/>
            <a:lstStyle/>
            <a:p>
              <a:endParaRPr lang="en-US"/>
            </a:p>
          </p:txBody>
        </p:sp>
        <p:sp>
          <p:nvSpPr>
            <p:cNvPr id="11" name="Shape 8"/>
            <p:cNvSpPr/>
            <p:nvPr/>
          </p:nvSpPr>
          <p:spPr>
            <a:xfrm>
              <a:off x="9915882" y="2080974"/>
              <a:ext cx="404813" cy="404813"/>
            </a:xfrm>
            <a:prstGeom prst="roundRect">
              <a:avLst>
                <a:gd name="adj" fmla="val 22585949"/>
              </a:avLst>
            </a:prstGeom>
            <a:solidFill>
              <a:srgbClr val="4950BC"/>
            </a:solidFill>
            <a:ln/>
          </p:spPr>
          <p:txBody>
            <a:bodyPr/>
            <a:lstStyle/>
            <a:p>
              <a:endParaRPr lang="en-US"/>
            </a:p>
          </p:txBody>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7206" y="2192298"/>
              <a:ext cx="182166" cy="182166"/>
            </a:xfrm>
            <a:prstGeom prst="rect">
              <a:avLst/>
            </a:prstGeom>
          </p:spPr>
        </p:pic>
        <p:sp>
          <p:nvSpPr>
            <p:cNvPr id="13" name="Text 9"/>
            <p:cNvSpPr/>
            <p:nvPr/>
          </p:nvSpPr>
          <p:spPr>
            <a:xfrm>
              <a:off x="9915882" y="2566035"/>
              <a:ext cx="1687116" cy="210860"/>
            </a:xfrm>
            <a:prstGeom prst="rect">
              <a:avLst/>
            </a:prstGeom>
            <a:noFill/>
            <a:ln/>
          </p:spPr>
          <p:txBody>
            <a:bodyPr wrap="none" lIns="0" tIns="0" rIns="0" bIns="0" rtlCol="0" anchor="t"/>
            <a:lstStyle/>
            <a:p>
              <a:pPr marL="0" indent="0" algn="l">
                <a:lnSpc>
                  <a:spcPts val="1650"/>
                </a:lnSpc>
                <a:buNone/>
              </a:pPr>
              <a:r>
                <a:rPr lang="en-US" sz="1300" b="1" dirty="0">
                  <a:solidFill>
                    <a:srgbClr val="272525"/>
                  </a:solidFill>
                  <a:latin typeface="Inter Bold" pitchFamily="34" charset="0"/>
                  <a:ea typeface="Inter Bold" pitchFamily="34" charset="-122"/>
                  <a:cs typeface="Inter Bold" pitchFamily="34" charset="-120"/>
                </a:rPr>
                <a:t>Intense Competition</a:t>
              </a:r>
              <a:endParaRPr lang="en-US" sz="1300" dirty="0"/>
            </a:p>
          </p:txBody>
        </p:sp>
        <p:sp>
          <p:nvSpPr>
            <p:cNvPr id="14" name="Text 10"/>
            <p:cNvSpPr/>
            <p:nvPr/>
          </p:nvSpPr>
          <p:spPr>
            <a:xfrm>
              <a:off x="9915882" y="2857143"/>
              <a:ext cx="1920716" cy="344567"/>
            </a:xfrm>
            <a:prstGeom prst="rect">
              <a:avLst/>
            </a:prstGeom>
            <a:noFill/>
            <a:ln/>
          </p:spPr>
          <p:txBody>
            <a:bodyPr wrap="square" lIns="0" tIns="0" rIns="0" bIns="0" rtlCol="0" anchor="t"/>
            <a:lstStyle/>
            <a:p>
              <a:pPr marL="0" indent="0" algn="l">
                <a:lnSpc>
                  <a:spcPts val="1350"/>
                </a:lnSpc>
                <a:buNone/>
              </a:pPr>
              <a:r>
                <a:rPr lang="en-US" sz="1050" dirty="0">
                  <a:solidFill>
                    <a:srgbClr val="272525"/>
                  </a:solidFill>
                  <a:latin typeface="Inter" pitchFamily="34" charset="0"/>
                  <a:ea typeface="Inter" pitchFamily="34" charset="-122"/>
                  <a:cs typeface="Inter" pitchFamily="34" charset="-120"/>
                </a:rPr>
                <a:t>Rise of online flower retailers capturing market share.</a:t>
              </a:r>
              <a:endParaRPr lang="en-US" sz="1050" dirty="0"/>
            </a:p>
          </p:txBody>
        </p:sp>
        <p:sp>
          <p:nvSpPr>
            <p:cNvPr id="15" name="Shape 11"/>
            <p:cNvSpPr/>
            <p:nvPr/>
          </p:nvSpPr>
          <p:spPr>
            <a:xfrm>
              <a:off x="7487364" y="3596759"/>
              <a:ext cx="2205752" cy="1750338"/>
            </a:xfrm>
            <a:prstGeom prst="roundRect">
              <a:avLst>
                <a:gd name="adj" fmla="val 3239"/>
              </a:avLst>
            </a:prstGeom>
            <a:solidFill>
              <a:srgbClr val="DADBF1"/>
            </a:solidFill>
            <a:ln w="7620">
              <a:solidFill>
                <a:srgbClr val="C0C1D7"/>
              </a:solidFill>
              <a:prstDash val="solid"/>
            </a:ln>
          </p:spPr>
          <p:txBody>
            <a:bodyPr/>
            <a:lstStyle/>
            <a:p>
              <a:endParaRPr lang="en-US"/>
            </a:p>
          </p:txBody>
        </p:sp>
        <p:sp>
          <p:nvSpPr>
            <p:cNvPr id="16" name="Shape 12"/>
            <p:cNvSpPr/>
            <p:nvPr/>
          </p:nvSpPr>
          <p:spPr>
            <a:xfrm>
              <a:off x="7629882" y="3739277"/>
              <a:ext cx="404813" cy="404813"/>
            </a:xfrm>
            <a:prstGeom prst="roundRect">
              <a:avLst>
                <a:gd name="adj" fmla="val 22585949"/>
              </a:avLst>
            </a:prstGeom>
            <a:solidFill>
              <a:srgbClr val="4950BC"/>
            </a:solidFill>
            <a:ln/>
          </p:spPr>
          <p:txBody>
            <a:bodyPr/>
            <a:lstStyle/>
            <a:p>
              <a:endParaRPr lang="en-US"/>
            </a:p>
          </p:txBody>
        </p:sp>
        <p:pic>
          <p:nvPicPr>
            <p:cNvPr id="17"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41206" y="3850600"/>
              <a:ext cx="182166" cy="182166"/>
            </a:xfrm>
            <a:prstGeom prst="rect">
              <a:avLst/>
            </a:prstGeom>
          </p:spPr>
        </p:pic>
        <p:sp>
          <p:nvSpPr>
            <p:cNvPr id="18" name="Text 13"/>
            <p:cNvSpPr/>
            <p:nvPr/>
          </p:nvSpPr>
          <p:spPr>
            <a:xfrm>
              <a:off x="7629882" y="4224338"/>
              <a:ext cx="1687116" cy="210860"/>
            </a:xfrm>
            <a:prstGeom prst="rect">
              <a:avLst/>
            </a:prstGeom>
            <a:noFill/>
            <a:ln/>
          </p:spPr>
          <p:txBody>
            <a:bodyPr wrap="none" lIns="0" tIns="0" rIns="0" bIns="0" rtlCol="0" anchor="t"/>
            <a:lstStyle/>
            <a:p>
              <a:pPr marL="0" indent="0" algn="l">
                <a:lnSpc>
                  <a:spcPts val="1650"/>
                </a:lnSpc>
                <a:buNone/>
              </a:pPr>
              <a:r>
                <a:rPr lang="en-US" sz="1300" b="1" dirty="0">
                  <a:solidFill>
                    <a:srgbClr val="272525"/>
                  </a:solidFill>
                  <a:latin typeface="Inter Bold" pitchFamily="34" charset="0"/>
                  <a:ea typeface="Inter Bold" pitchFamily="34" charset="-122"/>
                  <a:cs typeface="Inter Bold" pitchFamily="34" charset="-120"/>
                </a:rPr>
                <a:t>Rising Costs</a:t>
              </a:r>
              <a:endParaRPr lang="en-US" sz="1300" dirty="0"/>
            </a:p>
          </p:txBody>
        </p:sp>
        <p:sp>
          <p:nvSpPr>
            <p:cNvPr id="19" name="Text 14"/>
            <p:cNvSpPr/>
            <p:nvPr/>
          </p:nvSpPr>
          <p:spPr>
            <a:xfrm>
              <a:off x="7629882" y="4515445"/>
              <a:ext cx="1920716" cy="689134"/>
            </a:xfrm>
            <a:prstGeom prst="rect">
              <a:avLst/>
            </a:prstGeom>
            <a:noFill/>
            <a:ln/>
          </p:spPr>
          <p:txBody>
            <a:bodyPr wrap="square" lIns="0" tIns="0" rIns="0" bIns="0" rtlCol="0" anchor="t"/>
            <a:lstStyle/>
            <a:p>
              <a:pPr marL="0" indent="0" algn="l">
                <a:lnSpc>
                  <a:spcPts val="1350"/>
                </a:lnSpc>
                <a:buNone/>
              </a:pPr>
              <a:r>
                <a:rPr lang="en-US" sz="1050" dirty="0">
                  <a:solidFill>
                    <a:srgbClr val="272525"/>
                  </a:solidFill>
                  <a:latin typeface="Inter" pitchFamily="34" charset="0"/>
                  <a:ea typeface="Inter" pitchFamily="34" charset="-122"/>
                  <a:cs typeface="Inter" pitchFamily="34" charset="-120"/>
                </a:rPr>
                <a:t>Increased expenses for sourcing flowers, especially sustainable options, squeezing profit margins.</a:t>
              </a:r>
              <a:endParaRPr lang="en-US" sz="1050" dirty="0"/>
            </a:p>
          </p:txBody>
        </p:sp>
        <p:sp>
          <p:nvSpPr>
            <p:cNvPr id="20" name="Shape 15"/>
            <p:cNvSpPr/>
            <p:nvPr/>
          </p:nvSpPr>
          <p:spPr>
            <a:xfrm>
              <a:off x="9773364" y="3596759"/>
              <a:ext cx="2205752" cy="1750338"/>
            </a:xfrm>
            <a:prstGeom prst="roundRect">
              <a:avLst>
                <a:gd name="adj" fmla="val 3239"/>
              </a:avLst>
            </a:prstGeom>
            <a:solidFill>
              <a:srgbClr val="DADBF1"/>
            </a:solidFill>
            <a:ln w="7620">
              <a:solidFill>
                <a:srgbClr val="C0C1D7"/>
              </a:solidFill>
              <a:prstDash val="solid"/>
            </a:ln>
          </p:spPr>
          <p:txBody>
            <a:bodyPr/>
            <a:lstStyle/>
            <a:p>
              <a:endParaRPr lang="en-US"/>
            </a:p>
          </p:txBody>
        </p:sp>
        <p:sp>
          <p:nvSpPr>
            <p:cNvPr id="21" name="Shape 16"/>
            <p:cNvSpPr/>
            <p:nvPr/>
          </p:nvSpPr>
          <p:spPr>
            <a:xfrm>
              <a:off x="9915882" y="3739277"/>
              <a:ext cx="404813" cy="404813"/>
            </a:xfrm>
            <a:prstGeom prst="roundRect">
              <a:avLst>
                <a:gd name="adj" fmla="val 22585949"/>
              </a:avLst>
            </a:prstGeom>
            <a:solidFill>
              <a:srgbClr val="4950BC"/>
            </a:solidFill>
            <a:ln/>
          </p:spPr>
          <p:txBody>
            <a:bodyPr/>
            <a:lstStyle/>
            <a:p>
              <a:endParaRPr lang="en-US"/>
            </a:p>
          </p:txBody>
        </p:sp>
        <p:pic>
          <p:nvPicPr>
            <p:cNvPr id="2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027206" y="3850600"/>
              <a:ext cx="182166" cy="182166"/>
            </a:xfrm>
            <a:prstGeom prst="rect">
              <a:avLst/>
            </a:prstGeom>
          </p:spPr>
        </p:pic>
        <p:sp>
          <p:nvSpPr>
            <p:cNvPr id="23" name="Text 17"/>
            <p:cNvSpPr/>
            <p:nvPr/>
          </p:nvSpPr>
          <p:spPr>
            <a:xfrm>
              <a:off x="9915882" y="4224338"/>
              <a:ext cx="1687116" cy="210860"/>
            </a:xfrm>
            <a:prstGeom prst="rect">
              <a:avLst/>
            </a:prstGeom>
            <a:noFill/>
            <a:ln/>
          </p:spPr>
          <p:txBody>
            <a:bodyPr wrap="none" lIns="0" tIns="0" rIns="0" bIns="0" rtlCol="0" anchor="t"/>
            <a:lstStyle/>
            <a:p>
              <a:pPr marL="0" indent="0" algn="l">
                <a:lnSpc>
                  <a:spcPts val="1650"/>
                </a:lnSpc>
                <a:buNone/>
              </a:pPr>
              <a:r>
                <a:rPr lang="en-US" sz="1300" b="1" dirty="0">
                  <a:solidFill>
                    <a:srgbClr val="272525"/>
                  </a:solidFill>
                  <a:latin typeface="Inter Bold" pitchFamily="34" charset="0"/>
                  <a:ea typeface="Inter Bold" pitchFamily="34" charset="-122"/>
                  <a:cs typeface="Inter Bold" pitchFamily="34" charset="-120"/>
                </a:rPr>
                <a:t>Weak Marketing</a:t>
              </a:r>
              <a:endParaRPr lang="en-US" sz="1300" dirty="0"/>
            </a:p>
          </p:txBody>
        </p:sp>
        <p:sp>
          <p:nvSpPr>
            <p:cNvPr id="24" name="Text 18"/>
            <p:cNvSpPr/>
            <p:nvPr/>
          </p:nvSpPr>
          <p:spPr>
            <a:xfrm>
              <a:off x="9915882" y="4515445"/>
              <a:ext cx="1920716" cy="516850"/>
            </a:xfrm>
            <a:prstGeom prst="rect">
              <a:avLst/>
            </a:prstGeom>
            <a:noFill/>
            <a:ln/>
          </p:spPr>
          <p:txBody>
            <a:bodyPr wrap="square" lIns="0" tIns="0" rIns="0" bIns="0" rtlCol="0" anchor="t"/>
            <a:lstStyle/>
            <a:p>
              <a:pPr marL="0" indent="0" algn="l">
                <a:lnSpc>
                  <a:spcPts val="1350"/>
                </a:lnSpc>
                <a:buNone/>
              </a:pPr>
              <a:r>
                <a:rPr lang="en-US" sz="1050" dirty="0">
                  <a:solidFill>
                    <a:srgbClr val="272525"/>
                  </a:solidFill>
                  <a:latin typeface="Inter" pitchFamily="34" charset="0"/>
                  <a:ea typeface="Inter" pitchFamily="34" charset="-122"/>
                  <a:cs typeface="Inter" pitchFamily="34" charset="-120"/>
                </a:rPr>
                <a:t>Limited digital presence and outdated strategies hinder customer reach.</a:t>
              </a:r>
              <a:endParaRPr lang="en-US" sz="1050" dirty="0"/>
            </a:p>
          </p:txBody>
        </p:sp>
        <p:sp>
          <p:nvSpPr>
            <p:cNvPr id="25" name="Shape 19"/>
            <p:cNvSpPr/>
            <p:nvPr/>
          </p:nvSpPr>
          <p:spPr>
            <a:xfrm>
              <a:off x="7487364" y="5427345"/>
              <a:ext cx="4491752" cy="1405771"/>
            </a:xfrm>
            <a:prstGeom prst="roundRect">
              <a:avLst>
                <a:gd name="adj" fmla="val 4033"/>
              </a:avLst>
            </a:prstGeom>
            <a:solidFill>
              <a:srgbClr val="DADBF1"/>
            </a:solidFill>
            <a:ln w="7620">
              <a:solidFill>
                <a:srgbClr val="C0C1D7"/>
              </a:solidFill>
              <a:prstDash val="solid"/>
            </a:ln>
          </p:spPr>
          <p:txBody>
            <a:bodyPr/>
            <a:lstStyle/>
            <a:p>
              <a:endParaRPr lang="en-US"/>
            </a:p>
          </p:txBody>
        </p:sp>
        <p:sp>
          <p:nvSpPr>
            <p:cNvPr id="26" name="Shape 20"/>
            <p:cNvSpPr/>
            <p:nvPr/>
          </p:nvSpPr>
          <p:spPr>
            <a:xfrm>
              <a:off x="7629882" y="5569863"/>
              <a:ext cx="404813" cy="404813"/>
            </a:xfrm>
            <a:prstGeom prst="roundRect">
              <a:avLst>
                <a:gd name="adj" fmla="val 22585949"/>
              </a:avLst>
            </a:prstGeom>
            <a:solidFill>
              <a:srgbClr val="4950BC"/>
            </a:solidFill>
            <a:ln/>
          </p:spPr>
          <p:txBody>
            <a:bodyPr/>
            <a:lstStyle/>
            <a:p>
              <a:endParaRPr lang="en-US"/>
            </a:p>
          </p:txBody>
        </p:sp>
        <p:pic>
          <p:nvPicPr>
            <p:cNvPr id="27"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741206" y="5681186"/>
              <a:ext cx="182166" cy="182166"/>
            </a:xfrm>
            <a:prstGeom prst="rect">
              <a:avLst/>
            </a:prstGeom>
          </p:spPr>
        </p:pic>
        <p:sp>
          <p:nvSpPr>
            <p:cNvPr id="28" name="Text 21"/>
            <p:cNvSpPr/>
            <p:nvPr/>
          </p:nvSpPr>
          <p:spPr>
            <a:xfrm>
              <a:off x="7629882" y="6054923"/>
              <a:ext cx="2330768" cy="210860"/>
            </a:xfrm>
            <a:prstGeom prst="rect">
              <a:avLst/>
            </a:prstGeom>
            <a:noFill/>
            <a:ln/>
          </p:spPr>
          <p:txBody>
            <a:bodyPr wrap="none" lIns="0" tIns="0" rIns="0" bIns="0" rtlCol="0" anchor="t"/>
            <a:lstStyle/>
            <a:p>
              <a:pPr marL="0" indent="0" algn="l">
                <a:lnSpc>
                  <a:spcPts val="1650"/>
                </a:lnSpc>
                <a:buNone/>
              </a:pPr>
              <a:r>
                <a:rPr lang="en-US" sz="1300" b="1" dirty="0">
                  <a:solidFill>
                    <a:srgbClr val="272525"/>
                  </a:solidFill>
                  <a:latin typeface="Inter Bold" pitchFamily="34" charset="0"/>
                  <a:ea typeface="Inter Bold" pitchFamily="34" charset="-122"/>
                  <a:cs typeface="Inter Bold" pitchFamily="34" charset="-120"/>
                </a:rPr>
                <a:t>Evolving Customer Behavior</a:t>
              </a:r>
              <a:endParaRPr lang="en-US" sz="1300" dirty="0"/>
            </a:p>
          </p:txBody>
        </p:sp>
        <p:sp>
          <p:nvSpPr>
            <p:cNvPr id="29" name="Text 22"/>
            <p:cNvSpPr/>
            <p:nvPr/>
          </p:nvSpPr>
          <p:spPr>
            <a:xfrm>
              <a:off x="7629882" y="6346031"/>
              <a:ext cx="4206716" cy="344567"/>
            </a:xfrm>
            <a:prstGeom prst="rect">
              <a:avLst/>
            </a:prstGeom>
            <a:noFill/>
            <a:ln/>
          </p:spPr>
          <p:txBody>
            <a:bodyPr wrap="square" lIns="0" tIns="0" rIns="0" bIns="0" rtlCol="0" anchor="t"/>
            <a:lstStyle/>
            <a:p>
              <a:pPr marL="0" indent="0" algn="l">
                <a:lnSpc>
                  <a:spcPts val="1350"/>
                </a:lnSpc>
                <a:buNone/>
              </a:pPr>
              <a:r>
                <a:rPr lang="en-US" sz="1050" dirty="0">
                  <a:solidFill>
                    <a:srgbClr val="272525"/>
                  </a:solidFill>
                  <a:latin typeface="Inter" pitchFamily="34" charset="0"/>
                  <a:ea typeface="Inter" pitchFamily="34" charset="-122"/>
                  <a:cs typeface="Inter" pitchFamily="34" charset="-120"/>
                </a:rPr>
                <a:t>Preference for online shopping leads to declining physical store visits.</a:t>
              </a:r>
              <a:endParaRPr lang="en-US" sz="1050" dirty="0"/>
            </a:p>
          </p:txBody>
        </p:sp>
      </p:grpSp>
      <p:sp>
        <p:nvSpPr>
          <p:cNvPr id="30" name="Rectangle 29">
            <a:extLst>
              <a:ext uri="{FF2B5EF4-FFF2-40B4-BE49-F238E27FC236}">
                <a16:creationId xmlns:a16="http://schemas.microsoft.com/office/drawing/2014/main" id="{7786DCD6-AA0C-51F5-B7A2-8393B15BCE1C}"/>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854344" y="755940"/>
            <a:ext cx="8921591" cy="473035"/>
          </a:xfrm>
          <a:prstGeom prst="rect">
            <a:avLst/>
          </a:prstGeom>
          <a:noFill/>
          <a:ln/>
        </p:spPr>
        <p:txBody>
          <a:bodyPr wrap="none" lIns="0" tIns="0" rIns="0" bIns="0" rtlCol="0" anchor="t"/>
          <a:lstStyle/>
          <a:p>
            <a:pPr marL="0" indent="0" algn="ctr">
              <a:lnSpc>
                <a:spcPts val="3700"/>
              </a:lnSpc>
              <a:buNone/>
            </a:pPr>
            <a:r>
              <a:rPr lang="en-US" sz="3200" b="1" dirty="0">
                <a:solidFill>
                  <a:srgbClr val="000000"/>
                </a:solidFill>
                <a:latin typeface="Inter Bold" pitchFamily="34" charset="0"/>
                <a:ea typeface="Inter Bold" pitchFamily="34" charset="-122"/>
                <a:cs typeface="Inter Bold" pitchFamily="34" charset="-120"/>
              </a:rPr>
              <a:t>Deconstructing the Challenge: The 5W2H Model</a:t>
            </a:r>
            <a:endParaRPr lang="en-US" sz="3200" dirty="0"/>
          </a:p>
        </p:txBody>
      </p:sp>
      <p:sp>
        <p:nvSpPr>
          <p:cNvPr id="3" name="Text 1"/>
          <p:cNvSpPr/>
          <p:nvPr/>
        </p:nvSpPr>
        <p:spPr>
          <a:xfrm>
            <a:off x="1430501" y="1740141"/>
            <a:ext cx="11769276" cy="403860"/>
          </a:xfrm>
          <a:prstGeom prst="rect">
            <a:avLst/>
          </a:prstGeom>
          <a:noFill/>
          <a:ln/>
        </p:spPr>
        <p:txBody>
          <a:bodyPr wrap="square" lIns="0" tIns="0" rIns="0" bIns="0" rtlCol="0" anchor="t"/>
          <a:lstStyle/>
          <a:p>
            <a:pPr marL="0" indent="0" algn="l">
              <a:lnSpc>
                <a:spcPts val="1550"/>
              </a:lnSpc>
              <a:buNone/>
            </a:pPr>
            <a:r>
              <a:rPr lang="en-US" sz="1600" dirty="0">
                <a:solidFill>
                  <a:srgbClr val="272525"/>
                </a:solidFill>
                <a:latin typeface="Inter" pitchFamily="34" charset="0"/>
                <a:ea typeface="Inter" pitchFamily="34" charset="-122"/>
                <a:cs typeface="Inter" pitchFamily="34" charset="-120"/>
              </a:rPr>
              <a:t>The 5W2H model provides a structured approach to understand the scope and nature of Green Haven Florists' challenges, laying the groundwork for effective problem-solving.</a:t>
            </a:r>
            <a:endParaRPr lang="en-US" sz="1600" dirty="0"/>
          </a:p>
        </p:txBody>
      </p:sp>
      <p:sp>
        <p:nvSpPr>
          <p:cNvPr id="4" name="Shape 2"/>
          <p:cNvSpPr/>
          <p:nvPr/>
        </p:nvSpPr>
        <p:spPr>
          <a:xfrm>
            <a:off x="2091690" y="2727841"/>
            <a:ext cx="10446901" cy="3529965"/>
          </a:xfrm>
          <a:prstGeom prst="roundRect">
            <a:avLst>
              <a:gd name="adj" fmla="val 1801"/>
            </a:avLst>
          </a:prstGeom>
          <a:noFill/>
          <a:ln w="7620">
            <a:solidFill>
              <a:srgbClr val="000000">
                <a:alpha val="8000"/>
              </a:srgbClr>
            </a:solidFill>
            <a:prstDash val="solid"/>
          </a:ln>
        </p:spPr>
        <p:txBody>
          <a:bodyPr/>
          <a:lstStyle/>
          <a:p>
            <a:endParaRPr lang="en-US"/>
          </a:p>
        </p:txBody>
      </p:sp>
      <p:grpSp>
        <p:nvGrpSpPr>
          <p:cNvPr id="31" name="Group 30">
            <a:extLst>
              <a:ext uri="{FF2B5EF4-FFF2-40B4-BE49-F238E27FC236}">
                <a16:creationId xmlns:a16="http://schemas.microsoft.com/office/drawing/2014/main" id="{2A21952B-5C31-9835-E30E-7183AADBE575}"/>
              </a:ext>
            </a:extLst>
          </p:cNvPr>
          <p:cNvGrpSpPr/>
          <p:nvPr/>
        </p:nvGrpSpPr>
        <p:grpSpPr>
          <a:xfrm>
            <a:off x="1339586" y="2512440"/>
            <a:ext cx="11951108" cy="4557437"/>
            <a:chOff x="2099310" y="2735461"/>
            <a:chExt cx="10431661" cy="3514725"/>
          </a:xfrm>
        </p:grpSpPr>
        <p:sp>
          <p:nvSpPr>
            <p:cNvPr id="5" name="Shape 3"/>
            <p:cNvSpPr/>
            <p:nvPr/>
          </p:nvSpPr>
          <p:spPr>
            <a:xfrm>
              <a:off x="2099310" y="2735461"/>
              <a:ext cx="10431661" cy="338376"/>
            </a:xfrm>
            <a:prstGeom prst="rect">
              <a:avLst/>
            </a:prstGeom>
            <a:solidFill>
              <a:srgbClr val="FFFFFF">
                <a:alpha val="4000"/>
              </a:srgbClr>
            </a:solidFill>
            <a:ln/>
          </p:spPr>
          <p:txBody>
            <a:bodyPr/>
            <a:lstStyle/>
            <a:p>
              <a:endParaRPr lang="en-US"/>
            </a:p>
          </p:txBody>
        </p:sp>
        <p:sp>
          <p:nvSpPr>
            <p:cNvPr id="6" name="Text 4"/>
            <p:cNvSpPr/>
            <p:nvPr/>
          </p:nvSpPr>
          <p:spPr>
            <a:xfrm>
              <a:off x="2250758" y="2803684"/>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Element</a:t>
              </a:r>
              <a:endParaRPr lang="en-US" sz="1150" dirty="0"/>
            </a:p>
          </p:txBody>
        </p:sp>
        <p:sp>
          <p:nvSpPr>
            <p:cNvPr id="7" name="Text 5"/>
            <p:cNvSpPr/>
            <p:nvPr/>
          </p:nvSpPr>
          <p:spPr>
            <a:xfrm>
              <a:off x="7470338" y="2803684"/>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Green Haven Florists Application</a:t>
              </a:r>
              <a:endParaRPr lang="en-US" sz="1150" dirty="0"/>
            </a:p>
          </p:txBody>
        </p:sp>
        <p:sp>
          <p:nvSpPr>
            <p:cNvPr id="8" name="Shape 6"/>
            <p:cNvSpPr/>
            <p:nvPr/>
          </p:nvSpPr>
          <p:spPr>
            <a:xfrm>
              <a:off x="2099310" y="3073837"/>
              <a:ext cx="10431661" cy="338376"/>
            </a:xfrm>
            <a:prstGeom prst="rect">
              <a:avLst/>
            </a:prstGeom>
            <a:solidFill>
              <a:srgbClr val="000000">
                <a:alpha val="4000"/>
              </a:srgbClr>
            </a:solidFill>
            <a:ln/>
          </p:spPr>
          <p:txBody>
            <a:bodyPr/>
            <a:lstStyle/>
            <a:p>
              <a:endParaRPr lang="en-US"/>
            </a:p>
          </p:txBody>
        </p:sp>
        <p:sp>
          <p:nvSpPr>
            <p:cNvPr id="9" name="Text 7"/>
            <p:cNvSpPr/>
            <p:nvPr/>
          </p:nvSpPr>
          <p:spPr>
            <a:xfrm>
              <a:off x="2250758" y="3142059"/>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What?</a:t>
              </a:r>
              <a:endParaRPr lang="en-US" sz="1150" dirty="0"/>
            </a:p>
          </p:txBody>
        </p:sp>
        <p:sp>
          <p:nvSpPr>
            <p:cNvPr id="10" name="Text 8"/>
            <p:cNvSpPr/>
            <p:nvPr/>
          </p:nvSpPr>
          <p:spPr>
            <a:xfrm>
              <a:off x="7470338" y="3142059"/>
              <a:ext cx="4909304" cy="201930"/>
            </a:xfrm>
            <a:prstGeom prst="rect">
              <a:avLst/>
            </a:prstGeom>
            <a:noFill/>
            <a:ln/>
          </p:spPr>
          <p:txBody>
            <a:bodyPr wrap="non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A significant decrease in in-store sales of floral products.</a:t>
              </a:r>
              <a:endParaRPr lang="en-US" sz="1150" dirty="0"/>
            </a:p>
          </p:txBody>
        </p:sp>
        <p:sp>
          <p:nvSpPr>
            <p:cNvPr id="11" name="Shape 9"/>
            <p:cNvSpPr/>
            <p:nvPr/>
          </p:nvSpPr>
          <p:spPr>
            <a:xfrm>
              <a:off x="2099310" y="3412212"/>
              <a:ext cx="10431661" cy="540306"/>
            </a:xfrm>
            <a:prstGeom prst="rect">
              <a:avLst/>
            </a:prstGeom>
            <a:solidFill>
              <a:srgbClr val="FFFFFF">
                <a:alpha val="4000"/>
              </a:srgbClr>
            </a:solidFill>
            <a:ln/>
          </p:spPr>
          <p:txBody>
            <a:bodyPr/>
            <a:lstStyle/>
            <a:p>
              <a:endParaRPr lang="en-US"/>
            </a:p>
          </p:txBody>
        </p:sp>
        <p:sp>
          <p:nvSpPr>
            <p:cNvPr id="12" name="Text 10"/>
            <p:cNvSpPr/>
            <p:nvPr/>
          </p:nvSpPr>
          <p:spPr>
            <a:xfrm>
              <a:off x="2250758" y="3480435"/>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Why?</a:t>
              </a:r>
              <a:endParaRPr lang="en-US" sz="1150" dirty="0"/>
            </a:p>
          </p:txBody>
        </p:sp>
        <p:sp>
          <p:nvSpPr>
            <p:cNvPr id="13" name="Text 11"/>
            <p:cNvSpPr/>
            <p:nvPr/>
          </p:nvSpPr>
          <p:spPr>
            <a:xfrm>
              <a:off x="7470338" y="3480435"/>
              <a:ext cx="4909304" cy="403860"/>
            </a:xfrm>
            <a:prstGeom prst="rect">
              <a:avLst/>
            </a:prstGeom>
            <a:noFill/>
            <a:ln/>
          </p:spPr>
          <p:txBody>
            <a:bodyPr wrap="squar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Due to heightened online competition, escalating operational costs, and outdated marketing strategies.</a:t>
              </a:r>
              <a:endParaRPr lang="en-US" sz="1150" dirty="0"/>
            </a:p>
          </p:txBody>
        </p:sp>
        <p:sp>
          <p:nvSpPr>
            <p:cNvPr id="14" name="Shape 12"/>
            <p:cNvSpPr/>
            <p:nvPr/>
          </p:nvSpPr>
          <p:spPr>
            <a:xfrm>
              <a:off x="2099310" y="3952518"/>
              <a:ext cx="10431661" cy="338376"/>
            </a:xfrm>
            <a:prstGeom prst="rect">
              <a:avLst/>
            </a:prstGeom>
            <a:solidFill>
              <a:srgbClr val="000000">
                <a:alpha val="4000"/>
              </a:srgbClr>
            </a:solidFill>
            <a:ln/>
          </p:spPr>
          <p:txBody>
            <a:bodyPr/>
            <a:lstStyle/>
            <a:p>
              <a:endParaRPr lang="en-US"/>
            </a:p>
          </p:txBody>
        </p:sp>
        <p:sp>
          <p:nvSpPr>
            <p:cNvPr id="15" name="Text 13"/>
            <p:cNvSpPr/>
            <p:nvPr/>
          </p:nvSpPr>
          <p:spPr>
            <a:xfrm>
              <a:off x="2250758" y="4020741"/>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Where?</a:t>
              </a:r>
              <a:endParaRPr lang="en-US" sz="1150" dirty="0"/>
            </a:p>
          </p:txBody>
        </p:sp>
        <p:sp>
          <p:nvSpPr>
            <p:cNvPr id="16" name="Text 14"/>
            <p:cNvSpPr/>
            <p:nvPr/>
          </p:nvSpPr>
          <p:spPr>
            <a:xfrm>
              <a:off x="7470338" y="4020741"/>
              <a:ext cx="4909304" cy="201930"/>
            </a:xfrm>
            <a:prstGeom prst="rect">
              <a:avLst/>
            </a:prstGeom>
            <a:noFill/>
            <a:ln/>
          </p:spPr>
          <p:txBody>
            <a:bodyPr wrap="non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Primarily impacting the physical storefront on Norwich high street.</a:t>
              </a:r>
              <a:endParaRPr lang="en-US" sz="1150" dirty="0"/>
            </a:p>
          </p:txBody>
        </p:sp>
        <p:sp>
          <p:nvSpPr>
            <p:cNvPr id="17" name="Shape 15"/>
            <p:cNvSpPr/>
            <p:nvPr/>
          </p:nvSpPr>
          <p:spPr>
            <a:xfrm>
              <a:off x="2099310" y="4290893"/>
              <a:ext cx="10431661" cy="540306"/>
            </a:xfrm>
            <a:prstGeom prst="rect">
              <a:avLst/>
            </a:prstGeom>
            <a:solidFill>
              <a:srgbClr val="FFFFFF">
                <a:alpha val="4000"/>
              </a:srgbClr>
            </a:solidFill>
            <a:ln/>
          </p:spPr>
          <p:txBody>
            <a:bodyPr/>
            <a:lstStyle/>
            <a:p>
              <a:endParaRPr lang="en-US"/>
            </a:p>
          </p:txBody>
        </p:sp>
        <p:sp>
          <p:nvSpPr>
            <p:cNvPr id="18" name="Text 16"/>
            <p:cNvSpPr/>
            <p:nvPr/>
          </p:nvSpPr>
          <p:spPr>
            <a:xfrm>
              <a:off x="2250758" y="4359116"/>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When?</a:t>
              </a:r>
              <a:endParaRPr lang="en-US" sz="1150" dirty="0"/>
            </a:p>
          </p:txBody>
        </p:sp>
        <p:sp>
          <p:nvSpPr>
            <p:cNvPr id="19" name="Text 17"/>
            <p:cNvSpPr/>
            <p:nvPr/>
          </p:nvSpPr>
          <p:spPr>
            <a:xfrm>
              <a:off x="7470338" y="4359116"/>
              <a:ext cx="4909304" cy="403860"/>
            </a:xfrm>
            <a:prstGeom prst="rect">
              <a:avLst/>
            </a:prstGeom>
            <a:noFill/>
            <a:ln/>
          </p:spPr>
          <p:txBody>
            <a:bodyPr wrap="squar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Observable over the last 12 months, showing a consistent downward trend.</a:t>
              </a:r>
              <a:endParaRPr lang="en-US" sz="1150" dirty="0"/>
            </a:p>
          </p:txBody>
        </p:sp>
        <p:sp>
          <p:nvSpPr>
            <p:cNvPr id="20" name="Shape 18"/>
            <p:cNvSpPr/>
            <p:nvPr/>
          </p:nvSpPr>
          <p:spPr>
            <a:xfrm>
              <a:off x="2099310" y="4831199"/>
              <a:ext cx="10431661" cy="540306"/>
            </a:xfrm>
            <a:prstGeom prst="rect">
              <a:avLst/>
            </a:prstGeom>
            <a:solidFill>
              <a:srgbClr val="000000">
                <a:alpha val="4000"/>
              </a:srgbClr>
            </a:solidFill>
            <a:ln/>
          </p:spPr>
          <p:txBody>
            <a:bodyPr/>
            <a:lstStyle/>
            <a:p>
              <a:endParaRPr lang="en-US"/>
            </a:p>
          </p:txBody>
        </p:sp>
        <p:sp>
          <p:nvSpPr>
            <p:cNvPr id="21" name="Text 19"/>
            <p:cNvSpPr/>
            <p:nvPr/>
          </p:nvSpPr>
          <p:spPr>
            <a:xfrm>
              <a:off x="2250758" y="4899422"/>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Who?</a:t>
              </a:r>
              <a:endParaRPr lang="en-US" sz="1150" dirty="0"/>
            </a:p>
          </p:txBody>
        </p:sp>
        <p:sp>
          <p:nvSpPr>
            <p:cNvPr id="22" name="Text 20"/>
            <p:cNvSpPr/>
            <p:nvPr/>
          </p:nvSpPr>
          <p:spPr>
            <a:xfrm>
              <a:off x="7470338" y="4899422"/>
              <a:ext cx="4909304" cy="403860"/>
            </a:xfrm>
            <a:prstGeom prst="rect">
              <a:avLst/>
            </a:prstGeom>
            <a:noFill/>
            <a:ln/>
          </p:spPr>
          <p:txBody>
            <a:bodyPr wrap="squar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Affecting the business owners, employees, and traditional local customer base.</a:t>
              </a:r>
              <a:endParaRPr lang="en-US" sz="1150" dirty="0"/>
            </a:p>
          </p:txBody>
        </p:sp>
        <p:sp>
          <p:nvSpPr>
            <p:cNvPr id="23" name="Shape 21"/>
            <p:cNvSpPr/>
            <p:nvPr/>
          </p:nvSpPr>
          <p:spPr>
            <a:xfrm>
              <a:off x="2099310" y="5371505"/>
              <a:ext cx="10431661" cy="540306"/>
            </a:xfrm>
            <a:prstGeom prst="rect">
              <a:avLst/>
            </a:prstGeom>
            <a:solidFill>
              <a:srgbClr val="FFFFFF">
                <a:alpha val="4000"/>
              </a:srgbClr>
            </a:solidFill>
            <a:ln/>
          </p:spPr>
          <p:txBody>
            <a:bodyPr/>
            <a:lstStyle/>
            <a:p>
              <a:endParaRPr lang="en-US"/>
            </a:p>
          </p:txBody>
        </p:sp>
        <p:sp>
          <p:nvSpPr>
            <p:cNvPr id="24" name="Text 22"/>
            <p:cNvSpPr/>
            <p:nvPr/>
          </p:nvSpPr>
          <p:spPr>
            <a:xfrm>
              <a:off x="2250758" y="5439728"/>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How?</a:t>
              </a:r>
              <a:endParaRPr lang="en-US" sz="1150" dirty="0"/>
            </a:p>
          </p:txBody>
        </p:sp>
        <p:sp>
          <p:nvSpPr>
            <p:cNvPr id="25" name="Text 23"/>
            <p:cNvSpPr/>
            <p:nvPr/>
          </p:nvSpPr>
          <p:spPr>
            <a:xfrm>
              <a:off x="7470338" y="5439728"/>
              <a:ext cx="4909304" cy="403860"/>
            </a:xfrm>
            <a:prstGeom prst="rect">
              <a:avLst/>
            </a:prstGeom>
            <a:noFill/>
            <a:ln/>
          </p:spPr>
          <p:txBody>
            <a:bodyPr wrap="squar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Manifested through reduced customer visits and increased overhead expenses.</a:t>
              </a:r>
              <a:endParaRPr lang="en-US" sz="1150" dirty="0"/>
            </a:p>
          </p:txBody>
        </p:sp>
        <p:sp>
          <p:nvSpPr>
            <p:cNvPr id="26" name="Shape 24"/>
            <p:cNvSpPr/>
            <p:nvPr/>
          </p:nvSpPr>
          <p:spPr>
            <a:xfrm>
              <a:off x="2099310" y="5911810"/>
              <a:ext cx="10431661" cy="338376"/>
            </a:xfrm>
            <a:prstGeom prst="rect">
              <a:avLst/>
            </a:prstGeom>
            <a:solidFill>
              <a:srgbClr val="000000">
                <a:alpha val="4000"/>
              </a:srgbClr>
            </a:solidFill>
            <a:ln/>
          </p:spPr>
          <p:txBody>
            <a:bodyPr/>
            <a:lstStyle/>
            <a:p>
              <a:endParaRPr lang="en-US"/>
            </a:p>
          </p:txBody>
        </p:sp>
        <p:sp>
          <p:nvSpPr>
            <p:cNvPr id="27" name="Text 25"/>
            <p:cNvSpPr/>
            <p:nvPr/>
          </p:nvSpPr>
          <p:spPr>
            <a:xfrm>
              <a:off x="2250758" y="5980033"/>
              <a:ext cx="4909304" cy="201930"/>
            </a:xfrm>
            <a:prstGeom prst="rect">
              <a:avLst/>
            </a:prstGeom>
            <a:noFill/>
            <a:ln/>
          </p:spPr>
          <p:txBody>
            <a:bodyPr wrap="none" lIns="0" tIns="0" rIns="0" bIns="0" rtlCol="0" anchor="t"/>
            <a:lstStyle/>
            <a:p>
              <a:pPr marL="0" indent="0" algn="l">
                <a:lnSpc>
                  <a:spcPts val="1550"/>
                </a:lnSpc>
                <a:buNone/>
              </a:pPr>
              <a:r>
                <a:rPr lang="en-US" sz="1150" b="1" dirty="0">
                  <a:solidFill>
                    <a:srgbClr val="272525"/>
                  </a:solidFill>
                  <a:latin typeface="Inter" pitchFamily="34" charset="0"/>
                  <a:ea typeface="Inter" pitchFamily="34" charset="-122"/>
                  <a:cs typeface="Inter" pitchFamily="34" charset="-120"/>
                </a:rPr>
                <a:t>How much?</a:t>
              </a:r>
              <a:endParaRPr lang="en-US" sz="1150" dirty="0"/>
            </a:p>
          </p:txBody>
        </p:sp>
        <p:sp>
          <p:nvSpPr>
            <p:cNvPr id="28" name="Text 26"/>
            <p:cNvSpPr/>
            <p:nvPr/>
          </p:nvSpPr>
          <p:spPr>
            <a:xfrm>
              <a:off x="7470338" y="5980033"/>
              <a:ext cx="4909304" cy="201930"/>
            </a:xfrm>
            <a:prstGeom prst="rect">
              <a:avLst/>
            </a:prstGeom>
            <a:noFill/>
            <a:ln/>
          </p:spPr>
          <p:txBody>
            <a:bodyPr wrap="none" lIns="0" tIns="0" rIns="0" bIns="0" rtlCol="0" anchor="t"/>
            <a:lstStyle/>
            <a:p>
              <a:pPr marL="0" indent="0" algn="l">
                <a:lnSpc>
                  <a:spcPts val="1550"/>
                </a:lnSpc>
                <a:buNone/>
              </a:pPr>
              <a:r>
                <a:rPr lang="en-US" sz="1150" dirty="0">
                  <a:solidFill>
                    <a:srgbClr val="272525"/>
                  </a:solidFill>
                  <a:latin typeface="Inter" pitchFamily="34" charset="0"/>
                  <a:ea typeface="Inter" pitchFamily="34" charset="-122"/>
                  <a:cs typeface="Inter" pitchFamily="34" charset="-120"/>
                </a:rPr>
                <a:t>An estimated 30% decline in overall sales revenue.</a:t>
              </a:r>
              <a:endParaRPr lang="en-US" sz="1150" dirty="0"/>
            </a:p>
          </p:txBody>
        </p:sp>
      </p:grpSp>
      <p:sp>
        <p:nvSpPr>
          <p:cNvPr id="29" name="Text 27"/>
          <p:cNvSpPr/>
          <p:nvPr/>
        </p:nvSpPr>
        <p:spPr>
          <a:xfrm>
            <a:off x="1546839" y="7364171"/>
            <a:ext cx="11199005" cy="218978"/>
          </a:xfrm>
          <a:prstGeom prst="rect">
            <a:avLst/>
          </a:prstGeom>
          <a:noFill/>
          <a:ln/>
        </p:spPr>
        <p:txBody>
          <a:bodyPr wrap="square" lIns="0" tIns="0" rIns="0" bIns="0" rtlCol="0" anchor="t"/>
          <a:lstStyle/>
          <a:p>
            <a:pPr marL="0" indent="0" algn="l">
              <a:buNone/>
            </a:pPr>
            <a:r>
              <a:rPr lang="en-US" sz="1600" dirty="0">
                <a:solidFill>
                  <a:srgbClr val="272525"/>
                </a:solidFill>
                <a:latin typeface="Inter" pitchFamily="34" charset="0"/>
                <a:ea typeface="Inter" pitchFamily="34" charset="-122"/>
                <a:cs typeface="Inter" pitchFamily="34" charset="-120"/>
              </a:rPr>
              <a:t>The pervasive growth of e-commerce has fundamentally reshaped how consumers purchase retail products, including the flower market, significantly impacting traditional brick-and-mortar stores (Shukla, 2023).</a:t>
            </a:r>
            <a:endParaRPr lang="en-US" sz="1600" dirty="0"/>
          </a:p>
        </p:txBody>
      </p:sp>
      <p:sp>
        <p:nvSpPr>
          <p:cNvPr id="30" name="Rectangle 29">
            <a:extLst>
              <a:ext uri="{FF2B5EF4-FFF2-40B4-BE49-F238E27FC236}">
                <a16:creationId xmlns:a16="http://schemas.microsoft.com/office/drawing/2014/main" id="{1AD39E5C-43A7-6F6D-B111-E41112FAC59F}"/>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71393" y="1570434"/>
            <a:ext cx="7801213" cy="1198959"/>
          </a:xfrm>
          <a:prstGeom prst="rect">
            <a:avLst/>
          </a:prstGeom>
          <a:noFill/>
          <a:ln/>
        </p:spPr>
        <p:txBody>
          <a:bodyPr wrap="square" lIns="0" tIns="0" rIns="0" bIns="0" rtlCol="0" anchor="t"/>
          <a:lstStyle/>
          <a:p>
            <a:pPr marL="0" indent="0" algn="l">
              <a:lnSpc>
                <a:spcPts val="4700"/>
              </a:lnSpc>
              <a:buNone/>
            </a:pPr>
            <a:r>
              <a:rPr lang="en-US" sz="3750" b="1" dirty="0">
                <a:solidFill>
                  <a:srgbClr val="000000"/>
                </a:solidFill>
                <a:latin typeface="Inter Bold" pitchFamily="34" charset="0"/>
                <a:ea typeface="Inter Bold" pitchFamily="34" charset="-122"/>
                <a:cs typeface="Inter Bold" pitchFamily="34" charset="-120"/>
              </a:rPr>
              <a:t>PESTEL Framework: Understanding External Forces</a:t>
            </a:r>
            <a:endParaRPr lang="en-US" sz="3750" dirty="0"/>
          </a:p>
        </p:txBody>
      </p:sp>
      <p:sp>
        <p:nvSpPr>
          <p:cNvPr id="4" name="Text 1"/>
          <p:cNvSpPr/>
          <p:nvPr/>
        </p:nvSpPr>
        <p:spPr>
          <a:xfrm>
            <a:off x="671393" y="3012638"/>
            <a:ext cx="7801213" cy="849392"/>
          </a:xfrm>
          <a:prstGeom prst="rect">
            <a:avLst/>
          </a:prstGeom>
          <a:noFill/>
          <a:ln/>
        </p:spPr>
        <p:txBody>
          <a:bodyPr wrap="square" lIns="0" tIns="0" rIns="0" bIns="0" rtlCol="0" anchor="t"/>
          <a:lstStyle/>
          <a:p>
            <a:pPr marL="0" indent="0" algn="l">
              <a:lnSpc>
                <a:spcPts val="2200"/>
              </a:lnSpc>
              <a:buNone/>
            </a:pPr>
            <a:r>
              <a:rPr lang="en-US" sz="1500" dirty="0">
                <a:solidFill>
                  <a:srgbClr val="272525"/>
                </a:solidFill>
                <a:latin typeface="Inter" pitchFamily="34" charset="0"/>
                <a:ea typeface="Inter" pitchFamily="34" charset="-122"/>
                <a:cs typeface="Inter" pitchFamily="34" charset="-120"/>
              </a:rPr>
              <a:t>The PESTEL framework is a vital strategic tool used to systematically analyze the </a:t>
            </a:r>
            <a:r>
              <a:rPr lang="en-US" sz="1500" b="1" dirty="0">
                <a:solidFill>
                  <a:srgbClr val="272525"/>
                </a:solidFill>
                <a:latin typeface="Inter" pitchFamily="34" charset="0"/>
                <a:ea typeface="Inter" pitchFamily="34" charset="-122"/>
                <a:cs typeface="Inter" pitchFamily="34" charset="-120"/>
              </a:rPr>
              <a:t>P</a:t>
            </a:r>
            <a:r>
              <a:rPr lang="en-US" sz="1500" dirty="0">
                <a:solidFill>
                  <a:srgbClr val="272525"/>
                </a:solidFill>
                <a:latin typeface="Inter" pitchFamily="34" charset="0"/>
                <a:ea typeface="Inter" pitchFamily="34" charset="-122"/>
                <a:cs typeface="Inter" pitchFamily="34" charset="-120"/>
              </a:rPr>
              <a:t>olitical, </a:t>
            </a:r>
            <a:r>
              <a:rPr lang="en-US" sz="1500" b="1" dirty="0">
                <a:solidFill>
                  <a:srgbClr val="272525"/>
                </a:solidFill>
                <a:latin typeface="Inter" pitchFamily="34" charset="0"/>
                <a:ea typeface="Inter" pitchFamily="34" charset="-122"/>
                <a:cs typeface="Inter" pitchFamily="34" charset="-120"/>
              </a:rPr>
              <a:t>E</a:t>
            </a:r>
            <a:r>
              <a:rPr lang="en-US" sz="1500" dirty="0">
                <a:solidFill>
                  <a:srgbClr val="272525"/>
                </a:solidFill>
                <a:latin typeface="Inter" pitchFamily="34" charset="0"/>
                <a:ea typeface="Inter" pitchFamily="34" charset="-122"/>
                <a:cs typeface="Inter" pitchFamily="34" charset="-120"/>
              </a:rPr>
              <a:t>conomic, </a:t>
            </a:r>
            <a:r>
              <a:rPr lang="en-US" sz="1500" b="1" dirty="0">
                <a:solidFill>
                  <a:srgbClr val="272525"/>
                </a:solidFill>
                <a:latin typeface="Inter" pitchFamily="34" charset="0"/>
                <a:ea typeface="Inter" pitchFamily="34" charset="-122"/>
                <a:cs typeface="Inter" pitchFamily="34" charset="-120"/>
              </a:rPr>
              <a:t>S</a:t>
            </a:r>
            <a:r>
              <a:rPr lang="en-US" sz="1500" dirty="0">
                <a:solidFill>
                  <a:srgbClr val="272525"/>
                </a:solidFill>
                <a:latin typeface="Inter" pitchFamily="34" charset="0"/>
                <a:ea typeface="Inter" pitchFamily="34" charset="-122"/>
                <a:cs typeface="Inter" pitchFamily="34" charset="-120"/>
              </a:rPr>
              <a:t>ocial, </a:t>
            </a:r>
            <a:r>
              <a:rPr lang="en-US" sz="1500" b="1" dirty="0">
                <a:solidFill>
                  <a:srgbClr val="272525"/>
                </a:solidFill>
                <a:latin typeface="Inter" pitchFamily="34" charset="0"/>
                <a:ea typeface="Inter" pitchFamily="34" charset="-122"/>
                <a:cs typeface="Inter" pitchFamily="34" charset="-120"/>
              </a:rPr>
              <a:t>T</a:t>
            </a:r>
            <a:r>
              <a:rPr lang="en-US" sz="1500" dirty="0">
                <a:solidFill>
                  <a:srgbClr val="272525"/>
                </a:solidFill>
                <a:latin typeface="Inter" pitchFamily="34" charset="0"/>
                <a:ea typeface="Inter" pitchFamily="34" charset="-122"/>
                <a:cs typeface="Inter" pitchFamily="34" charset="-120"/>
              </a:rPr>
              <a:t>echnological, </a:t>
            </a:r>
            <a:r>
              <a:rPr lang="en-US" sz="1500" b="1" dirty="0">
                <a:solidFill>
                  <a:srgbClr val="272525"/>
                </a:solidFill>
                <a:latin typeface="Inter" pitchFamily="34" charset="0"/>
                <a:ea typeface="Inter" pitchFamily="34" charset="-122"/>
                <a:cs typeface="Inter" pitchFamily="34" charset="-120"/>
              </a:rPr>
              <a:t>E</a:t>
            </a:r>
            <a:r>
              <a:rPr lang="en-US" sz="1500" dirty="0">
                <a:solidFill>
                  <a:srgbClr val="272525"/>
                </a:solidFill>
                <a:latin typeface="Inter" pitchFamily="34" charset="0"/>
                <a:ea typeface="Inter" pitchFamily="34" charset="-122"/>
                <a:cs typeface="Inter" pitchFamily="34" charset="-120"/>
              </a:rPr>
              <a:t>nvironmental, and </a:t>
            </a:r>
            <a:r>
              <a:rPr lang="en-US" sz="1500" b="1" dirty="0">
                <a:solidFill>
                  <a:srgbClr val="272525"/>
                </a:solidFill>
                <a:latin typeface="Inter" pitchFamily="34" charset="0"/>
                <a:ea typeface="Inter" pitchFamily="34" charset="-122"/>
                <a:cs typeface="Inter" pitchFamily="34" charset="-120"/>
              </a:rPr>
              <a:t>L</a:t>
            </a:r>
            <a:r>
              <a:rPr lang="en-US" sz="1500" dirty="0">
                <a:solidFill>
                  <a:srgbClr val="272525"/>
                </a:solidFill>
                <a:latin typeface="Inter" pitchFamily="34" charset="0"/>
                <a:ea typeface="Inter" pitchFamily="34" charset="-122"/>
                <a:cs typeface="Inter" pitchFamily="34" charset="-120"/>
              </a:rPr>
              <a:t>egal factors that influence business operations (Crimmins, 2025).</a:t>
            </a:r>
            <a:endParaRPr lang="en-US" sz="1500" dirty="0"/>
          </a:p>
        </p:txBody>
      </p:sp>
      <p:sp>
        <p:nvSpPr>
          <p:cNvPr id="5" name="Text 2"/>
          <p:cNvSpPr/>
          <p:nvPr/>
        </p:nvSpPr>
        <p:spPr>
          <a:xfrm>
            <a:off x="671393" y="4206597"/>
            <a:ext cx="2397919" cy="299680"/>
          </a:xfrm>
          <a:prstGeom prst="rect">
            <a:avLst/>
          </a:prstGeom>
          <a:noFill/>
          <a:ln/>
        </p:spPr>
        <p:txBody>
          <a:bodyPr wrap="none" lIns="0" tIns="0" rIns="0" bIns="0" rtlCol="0" anchor="t"/>
          <a:lstStyle/>
          <a:p>
            <a:pPr marL="0" indent="0" algn="l">
              <a:lnSpc>
                <a:spcPts val="2350"/>
              </a:lnSpc>
              <a:buNone/>
            </a:pPr>
            <a:r>
              <a:rPr lang="en-US" sz="1850" b="1" dirty="0">
                <a:solidFill>
                  <a:srgbClr val="000000"/>
                </a:solidFill>
                <a:latin typeface="Inter Bold" pitchFamily="34" charset="0"/>
                <a:ea typeface="Inter Bold" pitchFamily="34" charset="-122"/>
                <a:cs typeface="Inter Bold" pitchFamily="34" charset="-120"/>
              </a:rPr>
              <a:t>Strategic Relevance</a:t>
            </a:r>
            <a:endParaRPr lang="en-US" sz="1850" dirty="0"/>
          </a:p>
        </p:txBody>
      </p:sp>
      <p:sp>
        <p:nvSpPr>
          <p:cNvPr id="6" name="Text 3"/>
          <p:cNvSpPr/>
          <p:nvPr/>
        </p:nvSpPr>
        <p:spPr>
          <a:xfrm>
            <a:off x="671393" y="4668441"/>
            <a:ext cx="3666649" cy="1699572"/>
          </a:xfrm>
          <a:prstGeom prst="rect">
            <a:avLst/>
          </a:prstGeom>
          <a:noFill/>
          <a:ln/>
        </p:spPr>
        <p:txBody>
          <a:bodyPr wrap="square" lIns="0" tIns="0" rIns="0" bIns="0" rtlCol="0" anchor="t"/>
          <a:lstStyle/>
          <a:p>
            <a:pPr marL="342900" indent="-342900" algn="l">
              <a:lnSpc>
                <a:spcPts val="2200"/>
              </a:lnSpc>
              <a:buSzPct val="100000"/>
              <a:buChar char="•"/>
            </a:pPr>
            <a:r>
              <a:rPr lang="en-US" sz="1500" dirty="0">
                <a:solidFill>
                  <a:srgbClr val="272525"/>
                </a:solidFill>
                <a:latin typeface="Inter" pitchFamily="34" charset="0"/>
                <a:ea typeface="Inter" pitchFamily="34" charset="-122"/>
                <a:cs typeface="Inter" pitchFamily="34" charset="-120"/>
              </a:rPr>
              <a:t>Helps businesses identify and assess external pressures.</a:t>
            </a:r>
            <a:endParaRPr lang="en-US" sz="1500" dirty="0"/>
          </a:p>
          <a:p>
            <a:pPr marL="342900" indent="-342900" algn="l">
              <a:lnSpc>
                <a:spcPts val="2200"/>
              </a:lnSpc>
              <a:buSzPct val="100000"/>
              <a:buChar char="•"/>
            </a:pPr>
            <a:r>
              <a:rPr lang="en-US" sz="1500" dirty="0">
                <a:solidFill>
                  <a:srgbClr val="272525"/>
                </a:solidFill>
                <a:latin typeface="Inter" pitchFamily="34" charset="0"/>
                <a:ea typeface="Inter" pitchFamily="34" charset="-122"/>
                <a:cs typeface="Inter" pitchFamily="34" charset="-120"/>
              </a:rPr>
              <a:t>Informs strategic decisions by revealing risks and opportunities.</a:t>
            </a:r>
            <a:endParaRPr lang="en-US" sz="1500" dirty="0"/>
          </a:p>
          <a:p>
            <a:pPr marL="342900" indent="-342900" algn="l">
              <a:lnSpc>
                <a:spcPts val="2200"/>
              </a:lnSpc>
              <a:buSzPct val="100000"/>
              <a:buChar char="•"/>
            </a:pPr>
            <a:r>
              <a:rPr lang="en-US" sz="1500" dirty="0">
                <a:solidFill>
                  <a:srgbClr val="272525"/>
                </a:solidFill>
                <a:latin typeface="Inter" pitchFamily="34" charset="0"/>
                <a:ea typeface="Inter" pitchFamily="34" charset="-122"/>
                <a:cs typeface="Inter" pitchFamily="34" charset="-120"/>
              </a:rPr>
              <a:t>Highlights factors beyond internal control that affect performance.</a:t>
            </a:r>
            <a:endParaRPr lang="en-US" sz="1500" dirty="0"/>
          </a:p>
        </p:txBody>
      </p:sp>
      <p:sp>
        <p:nvSpPr>
          <p:cNvPr id="7" name="Text 4"/>
          <p:cNvSpPr/>
          <p:nvPr/>
        </p:nvSpPr>
        <p:spPr>
          <a:xfrm>
            <a:off x="4813578" y="4206597"/>
            <a:ext cx="2983230" cy="299680"/>
          </a:xfrm>
          <a:prstGeom prst="rect">
            <a:avLst/>
          </a:prstGeom>
          <a:noFill/>
          <a:ln/>
        </p:spPr>
        <p:txBody>
          <a:bodyPr wrap="none" lIns="0" tIns="0" rIns="0" bIns="0" rtlCol="0" anchor="t"/>
          <a:lstStyle/>
          <a:p>
            <a:pPr marL="0" indent="0" algn="l">
              <a:lnSpc>
                <a:spcPts val="2350"/>
              </a:lnSpc>
              <a:buNone/>
            </a:pPr>
            <a:r>
              <a:rPr lang="en-US" sz="1850" b="1" dirty="0">
                <a:solidFill>
                  <a:srgbClr val="000000"/>
                </a:solidFill>
                <a:latin typeface="Inter Bold" pitchFamily="34" charset="0"/>
                <a:ea typeface="Inter Bold" pitchFamily="34" charset="-122"/>
                <a:cs typeface="Inter Bold" pitchFamily="34" charset="-120"/>
              </a:rPr>
              <a:t>Advantages &amp; Limitations</a:t>
            </a:r>
            <a:endParaRPr lang="en-US" sz="1850" dirty="0"/>
          </a:p>
        </p:txBody>
      </p:sp>
      <p:sp>
        <p:nvSpPr>
          <p:cNvPr id="8" name="Text 5"/>
          <p:cNvSpPr/>
          <p:nvPr/>
        </p:nvSpPr>
        <p:spPr>
          <a:xfrm>
            <a:off x="4813578" y="4668441"/>
            <a:ext cx="3666649" cy="849392"/>
          </a:xfrm>
          <a:prstGeom prst="rect">
            <a:avLst/>
          </a:prstGeom>
          <a:noFill/>
          <a:ln/>
        </p:spPr>
        <p:txBody>
          <a:bodyPr wrap="square" lIns="0" tIns="0" rIns="0" bIns="0" rtlCol="0" anchor="t"/>
          <a:lstStyle/>
          <a:p>
            <a:pPr marL="0" indent="0" algn="l">
              <a:lnSpc>
                <a:spcPts val="2200"/>
              </a:lnSpc>
              <a:buNone/>
            </a:pPr>
            <a:r>
              <a:rPr lang="en-US" sz="1500" b="1" dirty="0">
                <a:solidFill>
                  <a:srgbClr val="272525"/>
                </a:solidFill>
                <a:latin typeface="Inter" pitchFamily="34" charset="0"/>
                <a:ea typeface="Inter" pitchFamily="34" charset="-122"/>
                <a:cs typeface="Inter" pitchFamily="34" charset="-120"/>
              </a:rPr>
              <a:t>Advantage:</a:t>
            </a:r>
            <a:r>
              <a:rPr lang="en-US" sz="1500" dirty="0">
                <a:solidFill>
                  <a:srgbClr val="272525"/>
                </a:solidFill>
                <a:latin typeface="Inter" pitchFamily="34" charset="0"/>
                <a:ea typeface="Inter" pitchFamily="34" charset="-122"/>
                <a:cs typeface="Inter" pitchFamily="34" charset="-120"/>
              </a:rPr>
              <a:t> Provides a holistic view of the macro-environment, enabling proactive planning.</a:t>
            </a:r>
            <a:endParaRPr lang="en-US" sz="1500" dirty="0"/>
          </a:p>
        </p:txBody>
      </p:sp>
      <p:sp>
        <p:nvSpPr>
          <p:cNvPr id="9" name="Text 6"/>
          <p:cNvSpPr/>
          <p:nvPr/>
        </p:nvSpPr>
        <p:spPr>
          <a:xfrm>
            <a:off x="4813578" y="5663803"/>
            <a:ext cx="3666649" cy="849392"/>
          </a:xfrm>
          <a:prstGeom prst="rect">
            <a:avLst/>
          </a:prstGeom>
          <a:noFill/>
          <a:ln/>
        </p:spPr>
        <p:txBody>
          <a:bodyPr wrap="square" lIns="0" tIns="0" rIns="0" bIns="0" rtlCol="0" anchor="t"/>
          <a:lstStyle/>
          <a:p>
            <a:pPr marL="0" indent="0" algn="l">
              <a:lnSpc>
                <a:spcPts val="2200"/>
              </a:lnSpc>
              <a:buNone/>
            </a:pPr>
            <a:r>
              <a:rPr lang="en-US" sz="1500" b="1" dirty="0">
                <a:solidFill>
                  <a:srgbClr val="272525"/>
                </a:solidFill>
                <a:latin typeface="Inter" pitchFamily="34" charset="0"/>
                <a:ea typeface="Inter" pitchFamily="34" charset="-122"/>
                <a:cs typeface="Inter" pitchFamily="34" charset="-120"/>
              </a:rPr>
              <a:t>Limitation:</a:t>
            </a:r>
            <a:r>
              <a:rPr lang="en-US" sz="1500" dirty="0">
                <a:solidFill>
                  <a:srgbClr val="272525"/>
                </a:solidFill>
                <a:latin typeface="Inter" pitchFamily="34" charset="0"/>
                <a:ea typeface="Inter" pitchFamily="34" charset="-122"/>
                <a:cs typeface="Inter" pitchFamily="34" charset="-120"/>
              </a:rPr>
              <a:t> Does not offer specific solutions or prioritize the most critical factors, requiring further analysis.</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2272427" y="675486"/>
            <a:ext cx="9431417" cy="456724"/>
          </a:xfrm>
          <a:prstGeom prst="rect">
            <a:avLst/>
          </a:prstGeom>
          <a:noFill/>
          <a:ln/>
        </p:spPr>
        <p:txBody>
          <a:bodyPr wrap="none" lIns="0" tIns="0" rIns="0" bIns="0" rtlCol="0" anchor="t"/>
          <a:lstStyle/>
          <a:p>
            <a:pPr marL="0" indent="0" algn="ctr">
              <a:lnSpc>
                <a:spcPts val="3550"/>
              </a:lnSpc>
              <a:buNone/>
            </a:pPr>
            <a:r>
              <a:rPr lang="en-US" sz="3600" b="1" dirty="0">
                <a:solidFill>
                  <a:srgbClr val="000000"/>
                </a:solidFill>
                <a:latin typeface="Inter Bold" pitchFamily="34" charset="0"/>
                <a:ea typeface="Inter Bold" pitchFamily="34" charset="-122"/>
                <a:cs typeface="Inter Bold" pitchFamily="34" charset="-120"/>
              </a:rPr>
              <a:t>PESTEL Analysis: Green Haven's External Landscape</a:t>
            </a:r>
            <a:endParaRPr lang="en-US" sz="3600" dirty="0"/>
          </a:p>
        </p:txBody>
      </p:sp>
      <p:sp>
        <p:nvSpPr>
          <p:cNvPr id="3" name="Text 1"/>
          <p:cNvSpPr/>
          <p:nvPr/>
        </p:nvSpPr>
        <p:spPr>
          <a:xfrm>
            <a:off x="626507" y="1741036"/>
            <a:ext cx="10085427" cy="192286"/>
          </a:xfrm>
          <a:prstGeom prst="rect">
            <a:avLst/>
          </a:prstGeom>
          <a:noFill/>
          <a:ln/>
        </p:spPr>
        <p:txBody>
          <a:bodyPr wrap="none" lIns="0" tIns="0" rIns="0" bIns="0" rtlCol="0" anchor="t"/>
          <a:lstStyle/>
          <a:p>
            <a:pPr marL="0" indent="0" algn="l">
              <a:lnSpc>
                <a:spcPts val="1500"/>
              </a:lnSpc>
              <a:buNone/>
            </a:pPr>
            <a:r>
              <a:rPr lang="en-US" sz="1600" dirty="0">
                <a:solidFill>
                  <a:srgbClr val="272525"/>
                </a:solidFill>
                <a:latin typeface="Inter" pitchFamily="34" charset="0"/>
                <a:ea typeface="Inter" pitchFamily="34" charset="-122"/>
                <a:cs typeface="Inter" pitchFamily="34" charset="-120"/>
              </a:rPr>
              <a:t>Applying the PESTEL framework reveals the complex external pressures shaping Green Haven Florists' operational and strategic environment.</a:t>
            </a:r>
            <a:endParaRPr lang="en-US" sz="1600" dirty="0"/>
          </a:p>
        </p:txBody>
      </p:sp>
      <p:grpSp>
        <p:nvGrpSpPr>
          <p:cNvPr id="28" name="Group 27">
            <a:extLst>
              <a:ext uri="{FF2B5EF4-FFF2-40B4-BE49-F238E27FC236}">
                <a16:creationId xmlns:a16="http://schemas.microsoft.com/office/drawing/2014/main" id="{3BF44504-25C5-2D6F-9892-6B407BAF7174}"/>
              </a:ext>
            </a:extLst>
          </p:cNvPr>
          <p:cNvGrpSpPr/>
          <p:nvPr/>
        </p:nvGrpSpPr>
        <p:grpSpPr>
          <a:xfrm>
            <a:off x="1782450" y="2254855"/>
            <a:ext cx="10963394" cy="3918585"/>
            <a:chOff x="2272427" y="2577703"/>
            <a:chExt cx="10085427" cy="3604022"/>
          </a:xfrm>
        </p:grpSpPr>
        <p:sp>
          <p:nvSpPr>
            <p:cNvPr id="4" name="Shape 2"/>
            <p:cNvSpPr/>
            <p:nvPr/>
          </p:nvSpPr>
          <p:spPr>
            <a:xfrm>
              <a:off x="2272427" y="2577703"/>
              <a:ext cx="10085427" cy="3604022"/>
            </a:xfrm>
            <a:prstGeom prst="roundRect">
              <a:avLst>
                <a:gd name="adj" fmla="val 1703"/>
              </a:avLst>
            </a:prstGeom>
            <a:noFill/>
            <a:ln w="7620">
              <a:solidFill>
                <a:srgbClr val="000000">
                  <a:alpha val="8000"/>
                </a:srgbClr>
              </a:solidFill>
              <a:prstDash val="solid"/>
            </a:ln>
          </p:spPr>
          <p:txBody>
            <a:bodyPr/>
            <a:lstStyle/>
            <a:p>
              <a:endParaRPr lang="en-US" sz="2400"/>
            </a:p>
          </p:txBody>
        </p:sp>
        <p:sp>
          <p:nvSpPr>
            <p:cNvPr id="5" name="Shape 3"/>
            <p:cNvSpPr/>
            <p:nvPr/>
          </p:nvSpPr>
          <p:spPr>
            <a:xfrm>
              <a:off x="2280047" y="2585323"/>
              <a:ext cx="10070187" cy="320397"/>
            </a:xfrm>
            <a:prstGeom prst="rect">
              <a:avLst/>
            </a:prstGeom>
            <a:solidFill>
              <a:srgbClr val="FFFFFF">
                <a:alpha val="4000"/>
              </a:srgbClr>
            </a:solidFill>
            <a:ln/>
          </p:spPr>
          <p:txBody>
            <a:bodyPr/>
            <a:lstStyle/>
            <a:p>
              <a:endParaRPr lang="en-US" sz="2400"/>
            </a:p>
          </p:txBody>
        </p:sp>
        <p:sp>
          <p:nvSpPr>
            <p:cNvPr id="6" name="Text 4"/>
            <p:cNvSpPr/>
            <p:nvPr/>
          </p:nvSpPr>
          <p:spPr>
            <a:xfrm>
              <a:off x="2426256" y="2649379"/>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Factor</a:t>
              </a:r>
              <a:endParaRPr lang="en-US" sz="1400" dirty="0"/>
            </a:p>
          </p:txBody>
        </p:sp>
        <p:sp>
          <p:nvSpPr>
            <p:cNvPr id="7" name="Text 5"/>
            <p:cNvSpPr/>
            <p:nvPr/>
          </p:nvSpPr>
          <p:spPr>
            <a:xfrm>
              <a:off x="7465100" y="2649379"/>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Impact on Green Haven Florists</a:t>
              </a:r>
              <a:endParaRPr lang="en-US" sz="1400" dirty="0"/>
            </a:p>
          </p:txBody>
        </p:sp>
        <p:sp>
          <p:nvSpPr>
            <p:cNvPr id="8" name="Shape 6"/>
            <p:cNvSpPr/>
            <p:nvPr/>
          </p:nvSpPr>
          <p:spPr>
            <a:xfrm>
              <a:off x="2280047" y="2905720"/>
              <a:ext cx="10070187" cy="512683"/>
            </a:xfrm>
            <a:prstGeom prst="rect">
              <a:avLst/>
            </a:prstGeom>
            <a:solidFill>
              <a:srgbClr val="000000">
                <a:alpha val="4000"/>
              </a:srgbClr>
            </a:solidFill>
            <a:ln/>
          </p:spPr>
          <p:txBody>
            <a:bodyPr/>
            <a:lstStyle/>
            <a:p>
              <a:endParaRPr lang="en-US" sz="2400"/>
            </a:p>
          </p:txBody>
        </p:sp>
        <p:sp>
          <p:nvSpPr>
            <p:cNvPr id="9" name="Text 7"/>
            <p:cNvSpPr/>
            <p:nvPr/>
          </p:nvSpPr>
          <p:spPr>
            <a:xfrm>
              <a:off x="2426256" y="2969776"/>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Political</a:t>
              </a:r>
              <a:endParaRPr lang="en-US" sz="1400" dirty="0"/>
            </a:p>
          </p:txBody>
        </p:sp>
        <p:sp>
          <p:nvSpPr>
            <p:cNvPr id="10" name="Text 8"/>
            <p:cNvSpPr/>
            <p:nvPr/>
          </p:nvSpPr>
          <p:spPr>
            <a:xfrm>
              <a:off x="7465100" y="2969776"/>
              <a:ext cx="4739045" cy="384572"/>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Local government policies and urban planning initiatives affecting high street development and accessibility.</a:t>
              </a:r>
              <a:endParaRPr lang="en-US" sz="1400" dirty="0"/>
            </a:p>
          </p:txBody>
        </p:sp>
        <p:sp>
          <p:nvSpPr>
            <p:cNvPr id="11" name="Shape 9"/>
            <p:cNvSpPr/>
            <p:nvPr/>
          </p:nvSpPr>
          <p:spPr>
            <a:xfrm>
              <a:off x="2280047" y="3418403"/>
              <a:ext cx="10070187" cy="512683"/>
            </a:xfrm>
            <a:prstGeom prst="rect">
              <a:avLst/>
            </a:prstGeom>
            <a:solidFill>
              <a:srgbClr val="FFFFFF">
                <a:alpha val="4000"/>
              </a:srgbClr>
            </a:solidFill>
            <a:ln/>
          </p:spPr>
          <p:txBody>
            <a:bodyPr/>
            <a:lstStyle/>
            <a:p>
              <a:endParaRPr lang="en-US" sz="2400"/>
            </a:p>
          </p:txBody>
        </p:sp>
        <p:sp>
          <p:nvSpPr>
            <p:cNvPr id="12" name="Text 10"/>
            <p:cNvSpPr/>
            <p:nvPr/>
          </p:nvSpPr>
          <p:spPr>
            <a:xfrm>
              <a:off x="2426256" y="3482459"/>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Economic</a:t>
              </a:r>
              <a:endParaRPr lang="en-US" sz="1400" dirty="0"/>
            </a:p>
          </p:txBody>
        </p:sp>
        <p:sp>
          <p:nvSpPr>
            <p:cNvPr id="13" name="Text 11"/>
            <p:cNvSpPr/>
            <p:nvPr/>
          </p:nvSpPr>
          <p:spPr>
            <a:xfrm>
              <a:off x="7465100" y="3482459"/>
              <a:ext cx="4739045" cy="384572"/>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Inflationary pressures driving up costs for imported flowers and sustainable materials, affecting profitability.</a:t>
              </a:r>
              <a:endParaRPr lang="en-US" sz="1400" dirty="0"/>
            </a:p>
          </p:txBody>
        </p:sp>
        <p:sp>
          <p:nvSpPr>
            <p:cNvPr id="14" name="Shape 12"/>
            <p:cNvSpPr/>
            <p:nvPr/>
          </p:nvSpPr>
          <p:spPr>
            <a:xfrm>
              <a:off x="2280047" y="3931087"/>
              <a:ext cx="10070187" cy="512683"/>
            </a:xfrm>
            <a:prstGeom prst="rect">
              <a:avLst/>
            </a:prstGeom>
            <a:solidFill>
              <a:srgbClr val="000000">
                <a:alpha val="4000"/>
              </a:srgbClr>
            </a:solidFill>
            <a:ln/>
          </p:spPr>
          <p:txBody>
            <a:bodyPr/>
            <a:lstStyle/>
            <a:p>
              <a:endParaRPr lang="en-US" sz="2400"/>
            </a:p>
          </p:txBody>
        </p:sp>
        <p:sp>
          <p:nvSpPr>
            <p:cNvPr id="15" name="Text 13"/>
            <p:cNvSpPr/>
            <p:nvPr/>
          </p:nvSpPr>
          <p:spPr>
            <a:xfrm>
              <a:off x="2426256" y="3995142"/>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Social</a:t>
              </a:r>
              <a:endParaRPr lang="en-US" sz="1400" dirty="0"/>
            </a:p>
          </p:txBody>
        </p:sp>
        <p:sp>
          <p:nvSpPr>
            <p:cNvPr id="16" name="Text 14"/>
            <p:cNvSpPr/>
            <p:nvPr/>
          </p:nvSpPr>
          <p:spPr>
            <a:xfrm>
              <a:off x="7465100" y="3995142"/>
              <a:ext cx="4739045" cy="384572"/>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Evolving consumer preferences, with a significant shift towards the convenience of online shopping for floral products.</a:t>
              </a:r>
              <a:endParaRPr lang="en-US" sz="1400" dirty="0"/>
            </a:p>
          </p:txBody>
        </p:sp>
        <p:sp>
          <p:nvSpPr>
            <p:cNvPr id="17" name="Shape 15"/>
            <p:cNvSpPr/>
            <p:nvPr/>
          </p:nvSpPr>
          <p:spPr>
            <a:xfrm>
              <a:off x="2280047" y="4443770"/>
              <a:ext cx="10070187" cy="512683"/>
            </a:xfrm>
            <a:prstGeom prst="rect">
              <a:avLst/>
            </a:prstGeom>
            <a:solidFill>
              <a:srgbClr val="FFFFFF">
                <a:alpha val="4000"/>
              </a:srgbClr>
            </a:solidFill>
            <a:ln/>
          </p:spPr>
          <p:txBody>
            <a:bodyPr/>
            <a:lstStyle/>
            <a:p>
              <a:endParaRPr lang="en-US" sz="2400"/>
            </a:p>
          </p:txBody>
        </p:sp>
        <p:sp>
          <p:nvSpPr>
            <p:cNvPr id="18" name="Text 16"/>
            <p:cNvSpPr/>
            <p:nvPr/>
          </p:nvSpPr>
          <p:spPr>
            <a:xfrm>
              <a:off x="2426256" y="4507825"/>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Technological</a:t>
              </a:r>
              <a:endParaRPr lang="en-US" sz="1400" dirty="0"/>
            </a:p>
          </p:txBody>
        </p:sp>
        <p:sp>
          <p:nvSpPr>
            <p:cNvPr id="19" name="Text 17"/>
            <p:cNvSpPr/>
            <p:nvPr/>
          </p:nvSpPr>
          <p:spPr>
            <a:xfrm>
              <a:off x="7465100" y="4507825"/>
              <a:ext cx="4739045" cy="384572"/>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Advanced digital platforms and logistics used by online competitors, raising customer expectations and competitive bar.</a:t>
              </a:r>
              <a:endParaRPr lang="en-US" sz="1400" dirty="0"/>
            </a:p>
          </p:txBody>
        </p:sp>
        <p:sp>
          <p:nvSpPr>
            <p:cNvPr id="20" name="Shape 18"/>
            <p:cNvSpPr/>
            <p:nvPr/>
          </p:nvSpPr>
          <p:spPr>
            <a:xfrm>
              <a:off x="2280047" y="4956453"/>
              <a:ext cx="10070187" cy="704969"/>
            </a:xfrm>
            <a:prstGeom prst="rect">
              <a:avLst/>
            </a:prstGeom>
            <a:solidFill>
              <a:srgbClr val="000000">
                <a:alpha val="4000"/>
              </a:srgbClr>
            </a:solidFill>
            <a:ln/>
          </p:spPr>
          <p:txBody>
            <a:bodyPr/>
            <a:lstStyle/>
            <a:p>
              <a:endParaRPr lang="en-US" sz="2400"/>
            </a:p>
          </p:txBody>
        </p:sp>
        <p:sp>
          <p:nvSpPr>
            <p:cNvPr id="21" name="Text 19"/>
            <p:cNvSpPr/>
            <p:nvPr/>
          </p:nvSpPr>
          <p:spPr>
            <a:xfrm>
              <a:off x="2426256" y="5020508"/>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Environmental</a:t>
              </a:r>
              <a:endParaRPr lang="en-US" sz="1400" dirty="0"/>
            </a:p>
          </p:txBody>
        </p:sp>
        <p:sp>
          <p:nvSpPr>
            <p:cNvPr id="22" name="Text 20"/>
            <p:cNvSpPr/>
            <p:nvPr/>
          </p:nvSpPr>
          <p:spPr>
            <a:xfrm>
              <a:off x="7465100" y="5020508"/>
              <a:ext cx="4739045" cy="576858"/>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Increased consumer demand for sustainable practices, but also higher costs associated with ethical sourcing and eco-friendly operations.</a:t>
              </a:r>
              <a:endParaRPr lang="en-US" sz="1400" dirty="0"/>
            </a:p>
          </p:txBody>
        </p:sp>
        <p:sp>
          <p:nvSpPr>
            <p:cNvPr id="23" name="Shape 21"/>
            <p:cNvSpPr/>
            <p:nvPr/>
          </p:nvSpPr>
          <p:spPr>
            <a:xfrm>
              <a:off x="2280047" y="5661422"/>
              <a:ext cx="10070187" cy="512683"/>
            </a:xfrm>
            <a:prstGeom prst="rect">
              <a:avLst/>
            </a:prstGeom>
            <a:solidFill>
              <a:srgbClr val="FFFFFF">
                <a:alpha val="4000"/>
              </a:srgbClr>
            </a:solidFill>
            <a:ln/>
          </p:spPr>
          <p:txBody>
            <a:bodyPr/>
            <a:lstStyle/>
            <a:p>
              <a:endParaRPr lang="en-US" sz="2400"/>
            </a:p>
          </p:txBody>
        </p:sp>
        <p:sp>
          <p:nvSpPr>
            <p:cNvPr id="24" name="Text 22"/>
            <p:cNvSpPr/>
            <p:nvPr/>
          </p:nvSpPr>
          <p:spPr>
            <a:xfrm>
              <a:off x="2426256" y="5725477"/>
              <a:ext cx="4739045" cy="192286"/>
            </a:xfrm>
            <a:prstGeom prst="rect">
              <a:avLst/>
            </a:prstGeom>
            <a:noFill/>
            <a:ln/>
          </p:spPr>
          <p:txBody>
            <a:bodyPr wrap="none" lIns="0" tIns="0" rIns="0" bIns="0" rtlCol="0" anchor="t"/>
            <a:lstStyle/>
            <a:p>
              <a:pPr marL="0" indent="0" algn="l">
                <a:lnSpc>
                  <a:spcPts val="1500"/>
                </a:lnSpc>
                <a:buNone/>
              </a:pPr>
              <a:r>
                <a:rPr lang="en-US" sz="1400" b="1" dirty="0">
                  <a:solidFill>
                    <a:srgbClr val="272525"/>
                  </a:solidFill>
                  <a:latin typeface="Inter" pitchFamily="34" charset="0"/>
                  <a:ea typeface="Inter" pitchFamily="34" charset="-122"/>
                  <a:cs typeface="Inter" pitchFamily="34" charset="-120"/>
                </a:rPr>
                <a:t>Legal</a:t>
              </a:r>
              <a:endParaRPr lang="en-US" sz="1400" dirty="0"/>
            </a:p>
          </p:txBody>
        </p:sp>
        <p:sp>
          <p:nvSpPr>
            <p:cNvPr id="25" name="Text 23"/>
            <p:cNvSpPr/>
            <p:nvPr/>
          </p:nvSpPr>
          <p:spPr>
            <a:xfrm>
              <a:off x="7465100" y="5725477"/>
              <a:ext cx="4739045" cy="384572"/>
            </a:xfrm>
            <a:prstGeom prst="rect">
              <a:avLst/>
            </a:prstGeom>
            <a:noFill/>
            <a:ln/>
          </p:spPr>
          <p:txBody>
            <a:bodyPr wrap="square" lIns="0" tIns="0" rIns="0" bIns="0" rtlCol="0" anchor="t"/>
            <a:lstStyle/>
            <a:p>
              <a:pPr marL="0" indent="0" algn="l">
                <a:lnSpc>
                  <a:spcPts val="1500"/>
                </a:lnSpc>
                <a:buNone/>
              </a:pPr>
              <a:r>
                <a:rPr lang="en-US" sz="1400" dirty="0">
                  <a:solidFill>
                    <a:srgbClr val="272525"/>
                  </a:solidFill>
                  <a:latin typeface="Inter" pitchFamily="34" charset="0"/>
                  <a:ea typeface="Inter" pitchFamily="34" charset="-122"/>
                  <a:cs typeface="Inter" pitchFamily="34" charset="-120"/>
                </a:rPr>
                <a:t>Compliance with retail regulations, labor laws, and tax responsibilities impacting operational overheads.</a:t>
              </a:r>
              <a:endParaRPr lang="en-US" sz="1400" dirty="0"/>
            </a:p>
          </p:txBody>
        </p:sp>
      </p:grpSp>
      <p:sp>
        <p:nvSpPr>
          <p:cNvPr id="26" name="Text 24"/>
          <p:cNvSpPr/>
          <p:nvPr/>
        </p:nvSpPr>
        <p:spPr>
          <a:xfrm>
            <a:off x="1454729" y="6601138"/>
            <a:ext cx="11618833" cy="661032"/>
          </a:xfrm>
          <a:prstGeom prst="rect">
            <a:avLst/>
          </a:prstGeom>
          <a:noFill/>
          <a:ln/>
        </p:spPr>
        <p:txBody>
          <a:bodyPr wrap="square" lIns="0" tIns="0" rIns="0" bIns="0" rtlCol="0" anchor="t"/>
          <a:lstStyle/>
          <a:p>
            <a:pPr marL="0" indent="0" algn="l">
              <a:buNone/>
            </a:pPr>
            <a:r>
              <a:rPr lang="en-US" sz="1600" dirty="0">
                <a:solidFill>
                  <a:srgbClr val="272525"/>
                </a:solidFill>
                <a:latin typeface="Inter" pitchFamily="34" charset="0"/>
                <a:ea typeface="Inter" pitchFamily="34" charset="-122"/>
                <a:cs typeface="Inter" pitchFamily="34" charset="-120"/>
              </a:rPr>
              <a:t>Economic pressures within the UK retail sector, including rising inflation and supply chain disruptions, have significantly increased operational costs for small businesses like Green Haven Florists (Retail Sales Team, 2026).</a:t>
            </a:r>
            <a:endParaRPr lang="en-US" sz="1600" dirty="0"/>
          </a:p>
        </p:txBody>
      </p:sp>
      <p:sp>
        <p:nvSpPr>
          <p:cNvPr id="27" name="Rectangle 26">
            <a:extLst>
              <a:ext uri="{FF2B5EF4-FFF2-40B4-BE49-F238E27FC236}">
                <a16:creationId xmlns:a16="http://schemas.microsoft.com/office/drawing/2014/main" id="{A18CBDB7-0884-1AA2-1A05-2BA6A6A53901}"/>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542693" y="461843"/>
            <a:ext cx="10717292" cy="522803"/>
          </a:xfrm>
          <a:prstGeom prst="rect">
            <a:avLst/>
          </a:prstGeom>
          <a:noFill/>
          <a:ln/>
        </p:spPr>
        <p:txBody>
          <a:bodyPr wrap="none" lIns="0" tIns="0" rIns="0" bIns="0" rtlCol="0" anchor="t"/>
          <a:lstStyle/>
          <a:p>
            <a:pPr marL="0" indent="0" algn="l">
              <a:lnSpc>
                <a:spcPts val="4100"/>
              </a:lnSpc>
              <a:buNone/>
            </a:pPr>
            <a:r>
              <a:rPr lang="en-US" sz="3250" b="1" dirty="0">
                <a:solidFill>
                  <a:srgbClr val="000000"/>
                </a:solidFill>
                <a:latin typeface="Inter Bold" pitchFamily="34" charset="0"/>
                <a:ea typeface="Inter Bold" pitchFamily="34" charset="-122"/>
                <a:cs typeface="Inter Bold" pitchFamily="34" charset="-120"/>
              </a:rPr>
              <a:t>Root Causes of Declining Sales: A Fishbone Analysis</a:t>
            </a:r>
            <a:endParaRPr lang="en-US" sz="3250" dirty="0"/>
          </a:p>
        </p:txBody>
      </p:sp>
      <p:sp>
        <p:nvSpPr>
          <p:cNvPr id="4" name="Text 1"/>
          <p:cNvSpPr/>
          <p:nvPr/>
        </p:nvSpPr>
        <p:spPr>
          <a:xfrm>
            <a:off x="2389648" y="5307012"/>
            <a:ext cx="2533164" cy="316646"/>
          </a:xfrm>
          <a:prstGeom prst="rect">
            <a:avLst/>
          </a:prstGeom>
          <a:noFill/>
          <a:ln/>
        </p:spPr>
        <p:txBody>
          <a:bodyPr wrap="none" lIns="0" tIns="0" rIns="0" bIns="0" rtlCol="0" anchor="t"/>
          <a:lstStyle/>
          <a:p>
            <a:pPr marL="0" indent="0" algn="r">
              <a:lnSpc>
                <a:spcPts val="1650"/>
              </a:lnSpc>
              <a:buNone/>
            </a:pPr>
            <a:r>
              <a:rPr lang="en-US" sz="1350" b="1" dirty="0">
                <a:solidFill>
                  <a:srgbClr val="000000"/>
                </a:solidFill>
                <a:latin typeface="Inter Bold" pitchFamily="34" charset="0"/>
                <a:ea typeface="Inter Bold" pitchFamily="34" charset="-122"/>
                <a:cs typeface="Inter Bold" pitchFamily="34" charset="-120"/>
              </a:rPr>
              <a:t>Competition</a:t>
            </a:r>
            <a:endParaRPr lang="en-US" sz="1350" dirty="0"/>
          </a:p>
        </p:txBody>
      </p:sp>
      <p:sp>
        <p:nvSpPr>
          <p:cNvPr id="5" name="Text 2"/>
          <p:cNvSpPr/>
          <p:nvPr/>
        </p:nvSpPr>
        <p:spPr>
          <a:xfrm>
            <a:off x="1815464" y="5713726"/>
            <a:ext cx="3107348" cy="220068"/>
          </a:xfrm>
          <a:prstGeom prst="rect">
            <a:avLst/>
          </a:prstGeom>
          <a:noFill/>
          <a:ln/>
        </p:spPr>
        <p:txBody>
          <a:bodyPr wrap="none" lIns="0" tIns="0" rIns="0" bIns="0" rtlCol="0" anchor="t"/>
          <a:lstStyle/>
          <a:p>
            <a:pPr marL="0" indent="0" algn="r">
              <a:lnSpc>
                <a:spcPts val="1150"/>
              </a:lnSpc>
              <a:buNone/>
            </a:pPr>
            <a:r>
              <a:rPr lang="en-US" sz="1050" dirty="0">
                <a:solidFill>
                  <a:srgbClr val="272525"/>
                </a:solidFill>
                <a:latin typeface="Inter" pitchFamily="34" charset="0"/>
                <a:ea typeface="Inter" pitchFamily="34" charset="-122"/>
                <a:cs typeface="Inter" pitchFamily="34" charset="-120"/>
              </a:rPr>
              <a:t>Online flower delivery services</a:t>
            </a:r>
            <a:endParaRPr lang="en-US" sz="1050" dirty="0"/>
          </a:p>
        </p:txBody>
      </p:sp>
      <p:sp>
        <p:nvSpPr>
          <p:cNvPr id="6" name="Text 3"/>
          <p:cNvSpPr/>
          <p:nvPr/>
        </p:nvSpPr>
        <p:spPr>
          <a:xfrm>
            <a:off x="9786310" y="4313273"/>
            <a:ext cx="2533164" cy="316646"/>
          </a:xfrm>
          <a:prstGeom prst="rect">
            <a:avLst/>
          </a:prstGeom>
          <a:noFill/>
          <a:ln/>
        </p:spPr>
        <p:txBody>
          <a:bodyPr wrap="none" lIns="0" tIns="0" rIns="0" bIns="0" rtlCol="0" anchor="t"/>
          <a:lstStyle/>
          <a:p>
            <a:pPr marL="0" indent="0" algn="l">
              <a:lnSpc>
                <a:spcPts val="1650"/>
              </a:lnSpc>
              <a:buNone/>
            </a:pPr>
            <a:r>
              <a:rPr lang="en-US" sz="1350" b="1" dirty="0">
                <a:solidFill>
                  <a:srgbClr val="000000"/>
                </a:solidFill>
                <a:latin typeface="Inter Bold" pitchFamily="34" charset="0"/>
                <a:ea typeface="Inter Bold" pitchFamily="34" charset="-122"/>
                <a:cs typeface="Inter Bold" pitchFamily="34" charset="-120"/>
              </a:rPr>
              <a:t>Marketing</a:t>
            </a:r>
            <a:endParaRPr lang="en-US" sz="1350" dirty="0"/>
          </a:p>
        </p:txBody>
      </p:sp>
      <p:sp>
        <p:nvSpPr>
          <p:cNvPr id="7" name="Text 4"/>
          <p:cNvSpPr/>
          <p:nvPr/>
        </p:nvSpPr>
        <p:spPr>
          <a:xfrm>
            <a:off x="9786310" y="4719987"/>
            <a:ext cx="3028538" cy="440137"/>
          </a:xfrm>
          <a:prstGeom prst="rect">
            <a:avLst/>
          </a:prstGeom>
          <a:noFill/>
          <a:ln/>
        </p:spPr>
        <p:txBody>
          <a:bodyPr wrap="square" lIns="0" tIns="0" rIns="0" bIns="0" rtlCol="0" anchor="t"/>
          <a:lstStyle/>
          <a:p>
            <a:pPr marL="0" indent="0" algn="l">
              <a:lnSpc>
                <a:spcPts val="1150"/>
              </a:lnSpc>
              <a:buNone/>
            </a:pPr>
            <a:r>
              <a:rPr lang="en-US" sz="1050" dirty="0">
                <a:solidFill>
                  <a:srgbClr val="272525"/>
                </a:solidFill>
                <a:latin typeface="Inter" pitchFamily="34" charset="0"/>
                <a:ea typeface="Inter" pitchFamily="34" charset="-122"/>
                <a:cs typeface="Inter" pitchFamily="34" charset="-120"/>
              </a:rPr>
              <a:t>Outdated website; low social media</a:t>
            </a:r>
            <a:endParaRPr lang="en-US" sz="1050" dirty="0"/>
          </a:p>
        </p:txBody>
      </p:sp>
      <p:sp>
        <p:nvSpPr>
          <p:cNvPr id="8" name="Text 5"/>
          <p:cNvSpPr/>
          <p:nvPr/>
        </p:nvSpPr>
        <p:spPr>
          <a:xfrm>
            <a:off x="2389472" y="3508290"/>
            <a:ext cx="2533164" cy="316646"/>
          </a:xfrm>
          <a:prstGeom prst="rect">
            <a:avLst/>
          </a:prstGeom>
          <a:noFill/>
          <a:ln/>
        </p:spPr>
        <p:txBody>
          <a:bodyPr wrap="none" lIns="0" tIns="0" rIns="0" bIns="0" rtlCol="0" anchor="t"/>
          <a:lstStyle/>
          <a:p>
            <a:pPr marL="0" indent="0" algn="r">
              <a:lnSpc>
                <a:spcPts val="1650"/>
              </a:lnSpc>
              <a:buNone/>
            </a:pPr>
            <a:r>
              <a:rPr lang="en-US" sz="1350" b="1" dirty="0">
                <a:solidFill>
                  <a:srgbClr val="000000"/>
                </a:solidFill>
                <a:latin typeface="Inter Bold" pitchFamily="34" charset="0"/>
                <a:ea typeface="Inter Bold" pitchFamily="34" charset="-122"/>
                <a:cs typeface="Inter Bold" pitchFamily="34" charset="-120"/>
              </a:rPr>
              <a:t>Costs</a:t>
            </a:r>
            <a:endParaRPr lang="en-US" sz="1350" dirty="0"/>
          </a:p>
        </p:txBody>
      </p:sp>
      <p:sp>
        <p:nvSpPr>
          <p:cNvPr id="9" name="Text 6"/>
          <p:cNvSpPr/>
          <p:nvPr/>
        </p:nvSpPr>
        <p:spPr>
          <a:xfrm>
            <a:off x="1815288" y="3915004"/>
            <a:ext cx="3107348" cy="440137"/>
          </a:xfrm>
          <a:prstGeom prst="rect">
            <a:avLst/>
          </a:prstGeom>
          <a:noFill/>
          <a:ln/>
        </p:spPr>
        <p:txBody>
          <a:bodyPr wrap="square" lIns="0" tIns="0" rIns="0" bIns="0" rtlCol="0" anchor="t"/>
          <a:lstStyle/>
          <a:p>
            <a:pPr marL="0" indent="0" algn="r">
              <a:lnSpc>
                <a:spcPts val="1150"/>
              </a:lnSpc>
              <a:buNone/>
            </a:pPr>
            <a:r>
              <a:rPr lang="en-US" sz="1050" dirty="0">
                <a:solidFill>
                  <a:srgbClr val="272525"/>
                </a:solidFill>
                <a:latin typeface="Inter" pitchFamily="34" charset="0"/>
                <a:ea typeface="Inter" pitchFamily="34" charset="-122"/>
                <a:cs typeface="Inter" pitchFamily="34" charset="-120"/>
              </a:rPr>
              <a:t>Rising flower prices; sustainability costs</a:t>
            </a:r>
            <a:endParaRPr lang="en-US" sz="1050" dirty="0"/>
          </a:p>
        </p:txBody>
      </p:sp>
      <p:sp>
        <p:nvSpPr>
          <p:cNvPr id="10" name="Text 7"/>
          <p:cNvSpPr/>
          <p:nvPr/>
        </p:nvSpPr>
        <p:spPr>
          <a:xfrm>
            <a:off x="9786310" y="2556947"/>
            <a:ext cx="2533164" cy="316645"/>
          </a:xfrm>
          <a:prstGeom prst="rect">
            <a:avLst/>
          </a:prstGeom>
          <a:noFill/>
          <a:ln/>
        </p:spPr>
        <p:txBody>
          <a:bodyPr wrap="none" lIns="0" tIns="0" rIns="0" bIns="0" rtlCol="0" anchor="t"/>
          <a:lstStyle/>
          <a:p>
            <a:pPr marL="0" indent="0" algn="l">
              <a:lnSpc>
                <a:spcPts val="1650"/>
              </a:lnSpc>
              <a:buNone/>
            </a:pPr>
            <a:r>
              <a:rPr lang="en-US" sz="1350" b="1" dirty="0">
                <a:solidFill>
                  <a:srgbClr val="000000"/>
                </a:solidFill>
                <a:latin typeface="Inter Bold" pitchFamily="34" charset="0"/>
                <a:ea typeface="Inter Bold" pitchFamily="34" charset="-122"/>
                <a:cs typeface="Inter Bold" pitchFamily="34" charset="-120"/>
              </a:rPr>
              <a:t>Customer Behavior</a:t>
            </a:r>
            <a:endParaRPr lang="en-US" sz="1350" dirty="0"/>
          </a:p>
        </p:txBody>
      </p:sp>
      <p:sp>
        <p:nvSpPr>
          <p:cNvPr id="11" name="Text 8"/>
          <p:cNvSpPr/>
          <p:nvPr/>
        </p:nvSpPr>
        <p:spPr>
          <a:xfrm>
            <a:off x="9786310" y="2963660"/>
            <a:ext cx="3028538" cy="440137"/>
          </a:xfrm>
          <a:prstGeom prst="rect">
            <a:avLst/>
          </a:prstGeom>
          <a:noFill/>
          <a:ln/>
        </p:spPr>
        <p:txBody>
          <a:bodyPr wrap="square" lIns="0" tIns="0" rIns="0" bIns="0" rtlCol="0" anchor="t"/>
          <a:lstStyle/>
          <a:p>
            <a:pPr marL="0" indent="0" algn="l">
              <a:lnSpc>
                <a:spcPts val="1150"/>
              </a:lnSpc>
              <a:buNone/>
            </a:pPr>
            <a:r>
              <a:rPr lang="en-US" sz="1050" dirty="0">
                <a:solidFill>
                  <a:srgbClr val="272525"/>
                </a:solidFill>
                <a:latin typeface="Inter" pitchFamily="34" charset="0"/>
                <a:ea typeface="Inter" pitchFamily="34" charset="-122"/>
                <a:cs typeface="Inter" pitchFamily="34" charset="-120"/>
              </a:rPr>
              <a:t>Shift toward online convenience</a:t>
            </a:r>
            <a:endParaRPr lang="en-US" sz="1050" dirty="0"/>
          </a:p>
        </p:txBody>
      </p:sp>
      <p:sp>
        <p:nvSpPr>
          <p:cNvPr id="12" name="Text 9"/>
          <p:cNvSpPr/>
          <p:nvPr/>
        </p:nvSpPr>
        <p:spPr>
          <a:xfrm>
            <a:off x="2389648" y="1929461"/>
            <a:ext cx="2533164" cy="316645"/>
          </a:xfrm>
          <a:prstGeom prst="rect">
            <a:avLst/>
          </a:prstGeom>
          <a:noFill/>
          <a:ln/>
        </p:spPr>
        <p:txBody>
          <a:bodyPr wrap="none" lIns="0" tIns="0" rIns="0" bIns="0" rtlCol="0" anchor="t"/>
          <a:lstStyle/>
          <a:p>
            <a:pPr marL="0" indent="0" algn="r">
              <a:lnSpc>
                <a:spcPts val="1650"/>
              </a:lnSpc>
              <a:buNone/>
            </a:pPr>
            <a:r>
              <a:rPr lang="en-US" sz="1350" b="1" dirty="0">
                <a:solidFill>
                  <a:srgbClr val="000000"/>
                </a:solidFill>
                <a:latin typeface="Inter Bold" pitchFamily="34" charset="0"/>
                <a:ea typeface="Inter Bold" pitchFamily="34" charset="-122"/>
                <a:cs typeface="Inter Bold" pitchFamily="34" charset="-120"/>
              </a:rPr>
              <a:t>Operations</a:t>
            </a:r>
            <a:endParaRPr lang="en-US" sz="1350" dirty="0"/>
          </a:p>
        </p:txBody>
      </p:sp>
      <p:sp>
        <p:nvSpPr>
          <p:cNvPr id="13" name="Text 10"/>
          <p:cNvSpPr/>
          <p:nvPr/>
        </p:nvSpPr>
        <p:spPr>
          <a:xfrm>
            <a:off x="1815464" y="2336174"/>
            <a:ext cx="3107348" cy="220069"/>
          </a:xfrm>
          <a:prstGeom prst="rect">
            <a:avLst/>
          </a:prstGeom>
          <a:noFill/>
          <a:ln/>
        </p:spPr>
        <p:txBody>
          <a:bodyPr wrap="none" lIns="0" tIns="0" rIns="0" bIns="0" rtlCol="0" anchor="t"/>
          <a:lstStyle/>
          <a:p>
            <a:pPr marL="0" indent="0" algn="r">
              <a:lnSpc>
                <a:spcPts val="1150"/>
              </a:lnSpc>
              <a:buNone/>
            </a:pPr>
            <a:r>
              <a:rPr lang="en-US" sz="1050" dirty="0">
                <a:solidFill>
                  <a:srgbClr val="272525"/>
                </a:solidFill>
                <a:latin typeface="Inter" pitchFamily="34" charset="0"/>
                <a:ea typeface="Inter" pitchFamily="34" charset="-122"/>
                <a:cs typeface="Inter" pitchFamily="34" charset="-120"/>
              </a:rPr>
              <a:t>Limited delivery options</a:t>
            </a:r>
            <a:endParaRPr lang="en-US" sz="1050" dirty="0"/>
          </a:p>
        </p:txBody>
      </p:sp>
      <p:sp>
        <p:nvSpPr>
          <p:cNvPr id="14" name="Text 11"/>
          <p:cNvSpPr/>
          <p:nvPr/>
        </p:nvSpPr>
        <p:spPr>
          <a:xfrm>
            <a:off x="1542693" y="6791920"/>
            <a:ext cx="11545014" cy="465058"/>
          </a:xfrm>
          <a:prstGeom prst="rect">
            <a:avLst/>
          </a:prstGeom>
          <a:noFill/>
          <a:ln/>
        </p:spPr>
        <p:txBody>
          <a:bodyPr wrap="square" lIns="0" tIns="0" rIns="0" bIns="0" rtlCol="0" anchor="t"/>
          <a:lstStyle/>
          <a:p>
            <a:pPr marL="0" indent="0" algn="l">
              <a:lnSpc>
                <a:spcPts val="1800"/>
              </a:lnSpc>
              <a:buNone/>
            </a:pPr>
            <a:r>
              <a:rPr lang="en-US" sz="1300" dirty="0">
                <a:solidFill>
                  <a:srgbClr val="272525"/>
                </a:solidFill>
                <a:latin typeface="Inter" pitchFamily="34" charset="0"/>
                <a:ea typeface="Inter" pitchFamily="34" charset="-122"/>
                <a:cs typeface="Inter" pitchFamily="34" charset="-120"/>
              </a:rPr>
              <a:t>This Fishbone Diagram systematically breaks down the "Declining In-Store Sales" problem into its core contributing factors, categorized for clearer understanding and targeted intervention.</a:t>
            </a:r>
            <a:endParaRPr lang="en-US" sz="1300" dirty="0"/>
          </a:p>
        </p:txBody>
      </p:sp>
      <p:sp>
        <p:nvSpPr>
          <p:cNvPr id="15" name="Text 12"/>
          <p:cNvSpPr/>
          <p:nvPr/>
        </p:nvSpPr>
        <p:spPr>
          <a:xfrm>
            <a:off x="1542693" y="7395805"/>
            <a:ext cx="11545014" cy="371951"/>
          </a:xfrm>
          <a:prstGeom prst="rect">
            <a:avLst/>
          </a:prstGeom>
          <a:noFill/>
          <a:ln/>
        </p:spPr>
        <p:txBody>
          <a:bodyPr wrap="square" lIns="0" tIns="0" rIns="0" bIns="0" rtlCol="0" anchor="t"/>
          <a:lstStyle/>
          <a:p>
            <a:pPr marL="0" indent="0" algn="l">
              <a:lnSpc>
                <a:spcPts val="1450"/>
              </a:lnSpc>
              <a:buNone/>
            </a:pPr>
            <a:r>
              <a:rPr lang="en-US" sz="1300" dirty="0">
                <a:solidFill>
                  <a:srgbClr val="272525"/>
                </a:solidFill>
                <a:latin typeface="Inter" pitchFamily="34" charset="0"/>
                <a:ea typeface="Inter" pitchFamily="34" charset="-122"/>
                <a:cs typeface="Inter" pitchFamily="34" charset="-120"/>
              </a:rPr>
              <a:t>Advancements in digital marketing have empowered online retailers to attract a broader customer base through </a:t>
            </a:r>
            <a:r>
              <a:rPr lang="en-US" sz="1300" dirty="0" err="1">
                <a:solidFill>
                  <a:srgbClr val="272525"/>
                </a:solidFill>
                <a:latin typeface="Inter" pitchFamily="34" charset="0"/>
                <a:ea typeface="Inter" pitchFamily="34" charset="-122"/>
                <a:cs typeface="Inter" pitchFamily="34" charset="-120"/>
              </a:rPr>
              <a:t>personalised</a:t>
            </a:r>
            <a:r>
              <a:rPr lang="en-US" sz="1300" dirty="0">
                <a:solidFill>
                  <a:srgbClr val="272525"/>
                </a:solidFill>
                <a:latin typeface="Inter" pitchFamily="34" charset="0"/>
                <a:ea typeface="Inter" pitchFamily="34" charset="-122"/>
                <a:cs typeface="Inter" pitchFamily="34" charset="-120"/>
              </a:rPr>
              <a:t> services and efficient delivery networks, setting a new industry standard (Abdullah, 2025).</a:t>
            </a:r>
            <a:endParaRPr lang="en-US" sz="1300" dirty="0"/>
          </a:p>
        </p:txBody>
      </p:sp>
      <p:sp>
        <p:nvSpPr>
          <p:cNvPr id="16" name="Rectangle 15">
            <a:extLst>
              <a:ext uri="{FF2B5EF4-FFF2-40B4-BE49-F238E27FC236}">
                <a16:creationId xmlns:a16="http://schemas.microsoft.com/office/drawing/2014/main" id="{A978B926-085C-3445-69E9-5FACFC82D85F}"/>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9537CA57-823C-2061-0253-C5698683CE33}"/>
              </a:ext>
            </a:extLst>
          </p:cNvPr>
          <p:cNvPicPr>
            <a:picLocks noChangeAspect="1"/>
          </p:cNvPicPr>
          <p:nvPr/>
        </p:nvPicPr>
        <p:blipFill>
          <a:blip r:embed="rId3"/>
          <a:srcRect t="14644" b="23445"/>
          <a:stretch/>
        </p:blipFill>
        <p:spPr>
          <a:xfrm>
            <a:off x="1276814" y="1283851"/>
            <a:ext cx="12344400" cy="509501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06755" y="905113"/>
            <a:ext cx="9047440" cy="631150"/>
          </a:xfrm>
          <a:prstGeom prst="rect">
            <a:avLst/>
          </a:prstGeom>
          <a:noFill/>
          <a:ln/>
        </p:spPr>
        <p:txBody>
          <a:bodyPr wrap="none" lIns="0" tIns="0" rIns="0" bIns="0" rtlCol="0" anchor="t"/>
          <a:lstStyle/>
          <a:p>
            <a:pPr marL="0" indent="0" algn="l">
              <a:lnSpc>
                <a:spcPts val="4950"/>
              </a:lnSpc>
              <a:buNone/>
            </a:pPr>
            <a:r>
              <a:rPr lang="en-US" sz="3950" b="1" dirty="0">
                <a:solidFill>
                  <a:srgbClr val="000000"/>
                </a:solidFill>
                <a:latin typeface="Inter Bold" pitchFamily="34" charset="0"/>
                <a:ea typeface="Inter Bold" pitchFamily="34" charset="-122"/>
                <a:cs typeface="Inter Bold" pitchFamily="34" charset="-120"/>
              </a:rPr>
              <a:t>Synthesis: Key Challenges Identified</a:t>
            </a:r>
            <a:endParaRPr lang="en-US" sz="3950" dirty="0"/>
          </a:p>
        </p:txBody>
      </p:sp>
      <p:sp>
        <p:nvSpPr>
          <p:cNvPr id="3" name="Shape 1"/>
          <p:cNvSpPr/>
          <p:nvPr/>
        </p:nvSpPr>
        <p:spPr>
          <a:xfrm>
            <a:off x="706755" y="1895832"/>
            <a:ext cx="454343" cy="454343"/>
          </a:xfrm>
          <a:prstGeom prst="roundRect">
            <a:avLst>
              <a:gd name="adj" fmla="val 18669"/>
            </a:avLst>
          </a:prstGeom>
          <a:solidFill>
            <a:srgbClr val="DADBF1"/>
          </a:solidFill>
          <a:ln w="7620">
            <a:solidFill>
              <a:srgbClr val="C0C1D7"/>
            </a:solidFill>
            <a:prstDash val="solid"/>
          </a:ln>
        </p:spPr>
        <p:txBody>
          <a:bodyPr/>
          <a:lstStyle/>
          <a:p>
            <a:endParaRPr lang="en-US"/>
          </a:p>
        </p:txBody>
      </p:sp>
      <p:sp>
        <p:nvSpPr>
          <p:cNvPr id="4" name="Text 2"/>
          <p:cNvSpPr/>
          <p:nvPr/>
        </p:nvSpPr>
        <p:spPr>
          <a:xfrm>
            <a:off x="1340882" y="1965246"/>
            <a:ext cx="2524363" cy="315516"/>
          </a:xfrm>
          <a:prstGeom prst="rect">
            <a:avLst/>
          </a:prstGeom>
          <a:noFill/>
          <a:ln/>
        </p:spPr>
        <p:txBody>
          <a:bodyPr wrap="none" lIns="0" tIns="0" rIns="0" bIns="0" rtlCol="0" anchor="t"/>
          <a:lstStyle/>
          <a:p>
            <a:pPr marL="0" indent="0" algn="l">
              <a:lnSpc>
                <a:spcPts val="2450"/>
              </a:lnSpc>
              <a:buNone/>
            </a:pPr>
            <a:r>
              <a:rPr lang="en-US" sz="1950" b="1" dirty="0">
                <a:solidFill>
                  <a:srgbClr val="272525"/>
                </a:solidFill>
                <a:latin typeface="Inter Bold" pitchFamily="34" charset="0"/>
                <a:ea typeface="Inter Bold" pitchFamily="34" charset="-122"/>
                <a:cs typeface="Inter Bold" pitchFamily="34" charset="-120"/>
              </a:rPr>
              <a:t>Online Dominance</a:t>
            </a:r>
            <a:endParaRPr lang="en-US" sz="1950" dirty="0"/>
          </a:p>
        </p:txBody>
      </p:sp>
      <p:sp>
        <p:nvSpPr>
          <p:cNvPr id="5" name="Text 3"/>
          <p:cNvSpPr/>
          <p:nvPr/>
        </p:nvSpPr>
        <p:spPr>
          <a:xfrm>
            <a:off x="1340882" y="2388632"/>
            <a:ext cx="12582763" cy="305276"/>
          </a:xfrm>
          <a:prstGeom prst="rect">
            <a:avLst/>
          </a:prstGeom>
          <a:noFill/>
          <a:ln/>
        </p:spPr>
        <p:txBody>
          <a:bodyPr wrap="none" lIns="0" tIns="0" rIns="0" bIns="0" rtlCol="0" anchor="t"/>
          <a:lstStyle/>
          <a:p>
            <a:pPr marL="0" indent="0" algn="l">
              <a:lnSpc>
                <a:spcPts val="2400"/>
              </a:lnSpc>
              <a:buNone/>
            </a:pPr>
            <a:r>
              <a:rPr lang="en-US" sz="1550" dirty="0">
                <a:solidFill>
                  <a:srgbClr val="272525"/>
                </a:solidFill>
                <a:latin typeface="Inter" pitchFamily="34" charset="0"/>
                <a:ea typeface="Inter" pitchFamily="34" charset="-122"/>
                <a:cs typeface="Inter" pitchFamily="34" charset="-120"/>
              </a:rPr>
              <a:t>The surge in online shopping has drastically reduced physical store visits for non-essential retail.</a:t>
            </a:r>
            <a:endParaRPr lang="en-US" sz="1550" dirty="0"/>
          </a:p>
        </p:txBody>
      </p:sp>
      <p:sp>
        <p:nvSpPr>
          <p:cNvPr id="6" name="Shape 4"/>
          <p:cNvSpPr/>
          <p:nvPr/>
        </p:nvSpPr>
        <p:spPr>
          <a:xfrm>
            <a:off x="706755" y="3053477"/>
            <a:ext cx="454343" cy="454343"/>
          </a:xfrm>
          <a:prstGeom prst="roundRect">
            <a:avLst>
              <a:gd name="adj" fmla="val 18669"/>
            </a:avLst>
          </a:prstGeom>
          <a:solidFill>
            <a:srgbClr val="DADBF1"/>
          </a:solidFill>
          <a:ln w="7620">
            <a:solidFill>
              <a:srgbClr val="C0C1D7"/>
            </a:solidFill>
            <a:prstDash val="solid"/>
          </a:ln>
        </p:spPr>
        <p:txBody>
          <a:bodyPr/>
          <a:lstStyle/>
          <a:p>
            <a:endParaRPr lang="en-US"/>
          </a:p>
        </p:txBody>
      </p:sp>
      <p:sp>
        <p:nvSpPr>
          <p:cNvPr id="7" name="Text 5"/>
          <p:cNvSpPr/>
          <p:nvPr/>
        </p:nvSpPr>
        <p:spPr>
          <a:xfrm>
            <a:off x="1340882" y="3122890"/>
            <a:ext cx="2566154" cy="315516"/>
          </a:xfrm>
          <a:prstGeom prst="rect">
            <a:avLst/>
          </a:prstGeom>
          <a:noFill/>
          <a:ln/>
        </p:spPr>
        <p:txBody>
          <a:bodyPr wrap="none" lIns="0" tIns="0" rIns="0" bIns="0" rtlCol="0" anchor="t"/>
          <a:lstStyle/>
          <a:p>
            <a:pPr marL="0" indent="0" algn="l">
              <a:lnSpc>
                <a:spcPts val="2450"/>
              </a:lnSpc>
              <a:buNone/>
            </a:pPr>
            <a:r>
              <a:rPr lang="en-US" sz="1950" b="1" dirty="0">
                <a:solidFill>
                  <a:srgbClr val="272525"/>
                </a:solidFill>
                <a:latin typeface="Inter Bold" pitchFamily="34" charset="0"/>
                <a:ea typeface="Inter Bold" pitchFamily="34" charset="-122"/>
                <a:cs typeface="Inter Bold" pitchFamily="34" charset="-120"/>
              </a:rPr>
              <a:t>Profitability Squeeze</a:t>
            </a:r>
            <a:endParaRPr lang="en-US" sz="1950" dirty="0"/>
          </a:p>
        </p:txBody>
      </p:sp>
      <p:sp>
        <p:nvSpPr>
          <p:cNvPr id="8" name="Text 6"/>
          <p:cNvSpPr/>
          <p:nvPr/>
        </p:nvSpPr>
        <p:spPr>
          <a:xfrm>
            <a:off x="1340882" y="3546277"/>
            <a:ext cx="12582763" cy="305276"/>
          </a:xfrm>
          <a:prstGeom prst="rect">
            <a:avLst/>
          </a:prstGeom>
          <a:noFill/>
          <a:ln/>
        </p:spPr>
        <p:txBody>
          <a:bodyPr wrap="none" lIns="0" tIns="0" rIns="0" bIns="0" rtlCol="0" anchor="t"/>
          <a:lstStyle/>
          <a:p>
            <a:pPr marL="0" indent="0" algn="l">
              <a:lnSpc>
                <a:spcPts val="2400"/>
              </a:lnSpc>
              <a:buNone/>
            </a:pPr>
            <a:r>
              <a:rPr lang="en-US" sz="1550" dirty="0">
                <a:solidFill>
                  <a:srgbClr val="272525"/>
                </a:solidFill>
                <a:latin typeface="Inter" pitchFamily="34" charset="0"/>
                <a:ea typeface="Inter" pitchFamily="34" charset="-122"/>
                <a:cs typeface="Inter" pitchFamily="34" charset="-120"/>
              </a:rPr>
              <a:t>Rising operational costs, particularly for sustainable sourcing, continue to erode profit margins.</a:t>
            </a:r>
            <a:endParaRPr lang="en-US" sz="1550" dirty="0"/>
          </a:p>
        </p:txBody>
      </p:sp>
      <p:sp>
        <p:nvSpPr>
          <p:cNvPr id="9" name="Shape 7"/>
          <p:cNvSpPr/>
          <p:nvPr/>
        </p:nvSpPr>
        <p:spPr>
          <a:xfrm>
            <a:off x="706755" y="4211122"/>
            <a:ext cx="454343" cy="454343"/>
          </a:xfrm>
          <a:prstGeom prst="roundRect">
            <a:avLst>
              <a:gd name="adj" fmla="val 18669"/>
            </a:avLst>
          </a:prstGeom>
          <a:solidFill>
            <a:srgbClr val="DADBF1"/>
          </a:solidFill>
          <a:ln w="7620">
            <a:solidFill>
              <a:srgbClr val="C0C1D7"/>
            </a:solidFill>
            <a:prstDash val="solid"/>
          </a:ln>
        </p:spPr>
        <p:txBody>
          <a:bodyPr/>
          <a:lstStyle/>
          <a:p>
            <a:endParaRPr lang="en-US"/>
          </a:p>
        </p:txBody>
      </p:sp>
      <p:sp>
        <p:nvSpPr>
          <p:cNvPr id="10" name="Text 8"/>
          <p:cNvSpPr/>
          <p:nvPr/>
        </p:nvSpPr>
        <p:spPr>
          <a:xfrm>
            <a:off x="1340882" y="4280535"/>
            <a:ext cx="2524363" cy="315516"/>
          </a:xfrm>
          <a:prstGeom prst="rect">
            <a:avLst/>
          </a:prstGeom>
          <a:noFill/>
          <a:ln/>
        </p:spPr>
        <p:txBody>
          <a:bodyPr wrap="none" lIns="0" tIns="0" rIns="0" bIns="0" rtlCol="0" anchor="t"/>
          <a:lstStyle/>
          <a:p>
            <a:pPr marL="0" indent="0" algn="l">
              <a:lnSpc>
                <a:spcPts val="2450"/>
              </a:lnSpc>
              <a:buNone/>
            </a:pPr>
            <a:r>
              <a:rPr lang="en-US" sz="1950" b="1" dirty="0">
                <a:solidFill>
                  <a:srgbClr val="272525"/>
                </a:solidFill>
                <a:latin typeface="Inter Bold" pitchFamily="34" charset="0"/>
                <a:ea typeface="Inter Bold" pitchFamily="34" charset="-122"/>
                <a:cs typeface="Inter Bold" pitchFamily="34" charset="-120"/>
              </a:rPr>
              <a:t>Digital Visibility Gap</a:t>
            </a:r>
            <a:endParaRPr lang="en-US" sz="1950" dirty="0"/>
          </a:p>
        </p:txBody>
      </p:sp>
      <p:sp>
        <p:nvSpPr>
          <p:cNvPr id="11" name="Text 9"/>
          <p:cNvSpPr/>
          <p:nvPr/>
        </p:nvSpPr>
        <p:spPr>
          <a:xfrm>
            <a:off x="1340882" y="4703921"/>
            <a:ext cx="12582763" cy="305276"/>
          </a:xfrm>
          <a:prstGeom prst="rect">
            <a:avLst/>
          </a:prstGeom>
          <a:noFill/>
          <a:ln/>
        </p:spPr>
        <p:txBody>
          <a:bodyPr wrap="none" lIns="0" tIns="0" rIns="0" bIns="0" rtlCol="0" anchor="t"/>
          <a:lstStyle/>
          <a:p>
            <a:pPr marL="0" indent="0" algn="l">
              <a:lnSpc>
                <a:spcPts val="2400"/>
              </a:lnSpc>
              <a:buNone/>
            </a:pPr>
            <a:r>
              <a:rPr lang="en-US" sz="1550" dirty="0">
                <a:solidFill>
                  <a:srgbClr val="272525"/>
                </a:solidFill>
                <a:latin typeface="Inter" pitchFamily="34" charset="0"/>
                <a:ea typeface="Inter" pitchFamily="34" charset="-122"/>
                <a:cs typeface="Inter" pitchFamily="34" charset="-120"/>
              </a:rPr>
              <a:t>A weak or nonexistent digital presence severely limits customer reach and engagement in the current market.</a:t>
            </a:r>
            <a:endParaRPr lang="en-US" sz="1550" dirty="0"/>
          </a:p>
        </p:txBody>
      </p:sp>
      <p:sp>
        <p:nvSpPr>
          <p:cNvPr id="12" name="Shape 10"/>
          <p:cNvSpPr/>
          <p:nvPr/>
        </p:nvSpPr>
        <p:spPr>
          <a:xfrm>
            <a:off x="706755" y="5368766"/>
            <a:ext cx="454343" cy="454343"/>
          </a:xfrm>
          <a:prstGeom prst="roundRect">
            <a:avLst>
              <a:gd name="adj" fmla="val 18669"/>
            </a:avLst>
          </a:prstGeom>
          <a:solidFill>
            <a:srgbClr val="DADBF1"/>
          </a:solidFill>
          <a:ln w="7620">
            <a:solidFill>
              <a:srgbClr val="C0C1D7"/>
            </a:solidFill>
            <a:prstDash val="solid"/>
          </a:ln>
        </p:spPr>
        <p:txBody>
          <a:bodyPr/>
          <a:lstStyle/>
          <a:p>
            <a:endParaRPr lang="en-US"/>
          </a:p>
        </p:txBody>
      </p:sp>
      <p:sp>
        <p:nvSpPr>
          <p:cNvPr id="13" name="Text 11"/>
          <p:cNvSpPr/>
          <p:nvPr/>
        </p:nvSpPr>
        <p:spPr>
          <a:xfrm>
            <a:off x="1340882" y="5438180"/>
            <a:ext cx="2524363" cy="315516"/>
          </a:xfrm>
          <a:prstGeom prst="rect">
            <a:avLst/>
          </a:prstGeom>
          <a:noFill/>
          <a:ln/>
        </p:spPr>
        <p:txBody>
          <a:bodyPr wrap="none" lIns="0" tIns="0" rIns="0" bIns="0" rtlCol="0" anchor="t"/>
          <a:lstStyle/>
          <a:p>
            <a:pPr marL="0" indent="0" algn="l">
              <a:lnSpc>
                <a:spcPts val="2450"/>
              </a:lnSpc>
              <a:buNone/>
            </a:pPr>
            <a:r>
              <a:rPr lang="en-US" sz="1950" b="1" dirty="0">
                <a:solidFill>
                  <a:srgbClr val="272525"/>
                </a:solidFill>
                <a:latin typeface="Inter Bold" pitchFamily="34" charset="0"/>
                <a:ea typeface="Inter Bold" pitchFamily="34" charset="-122"/>
                <a:cs typeface="Inter Bold" pitchFamily="34" charset="-120"/>
              </a:rPr>
              <a:t>External Pressures</a:t>
            </a:r>
            <a:endParaRPr lang="en-US" sz="1950" dirty="0"/>
          </a:p>
        </p:txBody>
      </p:sp>
      <p:sp>
        <p:nvSpPr>
          <p:cNvPr id="14" name="Text 12"/>
          <p:cNvSpPr/>
          <p:nvPr/>
        </p:nvSpPr>
        <p:spPr>
          <a:xfrm>
            <a:off x="1340882" y="5861566"/>
            <a:ext cx="12582763" cy="305276"/>
          </a:xfrm>
          <a:prstGeom prst="rect">
            <a:avLst/>
          </a:prstGeom>
          <a:noFill/>
          <a:ln/>
        </p:spPr>
        <p:txBody>
          <a:bodyPr wrap="none" lIns="0" tIns="0" rIns="0" bIns="0" rtlCol="0" anchor="t"/>
          <a:lstStyle/>
          <a:p>
            <a:pPr marL="0" indent="0" algn="l">
              <a:lnSpc>
                <a:spcPts val="2400"/>
              </a:lnSpc>
              <a:buNone/>
            </a:pPr>
            <a:r>
              <a:rPr lang="en-US" sz="1550" dirty="0">
                <a:solidFill>
                  <a:srgbClr val="272525"/>
                </a:solidFill>
                <a:latin typeface="Inter" pitchFamily="34" charset="0"/>
                <a:ea typeface="Inter" pitchFamily="34" charset="-122"/>
                <a:cs typeface="Inter" pitchFamily="34" charset="-120"/>
              </a:rPr>
              <a:t>Broader economic and technological trends create an unfavorable environment for traditional small businesses.</a:t>
            </a:r>
            <a:endParaRPr lang="en-US" sz="1550" dirty="0"/>
          </a:p>
        </p:txBody>
      </p:sp>
      <p:sp>
        <p:nvSpPr>
          <p:cNvPr id="15" name="Shape 13"/>
          <p:cNvSpPr/>
          <p:nvPr/>
        </p:nvSpPr>
        <p:spPr>
          <a:xfrm>
            <a:off x="706755" y="6526411"/>
            <a:ext cx="454343" cy="454343"/>
          </a:xfrm>
          <a:prstGeom prst="roundRect">
            <a:avLst>
              <a:gd name="adj" fmla="val 18669"/>
            </a:avLst>
          </a:prstGeom>
          <a:solidFill>
            <a:srgbClr val="DADBF1"/>
          </a:solidFill>
          <a:ln w="7620">
            <a:solidFill>
              <a:srgbClr val="C0C1D7"/>
            </a:solidFill>
            <a:prstDash val="solid"/>
          </a:ln>
        </p:spPr>
        <p:txBody>
          <a:bodyPr/>
          <a:lstStyle/>
          <a:p>
            <a:endParaRPr lang="en-US"/>
          </a:p>
        </p:txBody>
      </p:sp>
      <p:sp>
        <p:nvSpPr>
          <p:cNvPr id="16" name="Text 14"/>
          <p:cNvSpPr/>
          <p:nvPr/>
        </p:nvSpPr>
        <p:spPr>
          <a:xfrm>
            <a:off x="1340882" y="6595824"/>
            <a:ext cx="2524363" cy="315516"/>
          </a:xfrm>
          <a:prstGeom prst="rect">
            <a:avLst/>
          </a:prstGeom>
          <a:noFill/>
          <a:ln/>
        </p:spPr>
        <p:txBody>
          <a:bodyPr wrap="none" lIns="0" tIns="0" rIns="0" bIns="0" rtlCol="0" anchor="t"/>
          <a:lstStyle/>
          <a:p>
            <a:pPr marL="0" indent="0" algn="l">
              <a:lnSpc>
                <a:spcPts val="2450"/>
              </a:lnSpc>
              <a:buNone/>
            </a:pPr>
            <a:r>
              <a:rPr lang="en-US" sz="1950" b="1" dirty="0">
                <a:solidFill>
                  <a:srgbClr val="272525"/>
                </a:solidFill>
                <a:latin typeface="Inter Bold" pitchFamily="34" charset="0"/>
                <a:ea typeface="Inter Bold" pitchFamily="34" charset="-122"/>
                <a:cs typeface="Inter Bold" pitchFamily="34" charset="-120"/>
              </a:rPr>
              <a:t>Urgent Adaptation</a:t>
            </a:r>
            <a:endParaRPr lang="en-US" sz="1950" dirty="0"/>
          </a:p>
        </p:txBody>
      </p:sp>
      <p:sp>
        <p:nvSpPr>
          <p:cNvPr id="17" name="Text 15"/>
          <p:cNvSpPr/>
          <p:nvPr/>
        </p:nvSpPr>
        <p:spPr>
          <a:xfrm>
            <a:off x="1340882" y="7019211"/>
            <a:ext cx="12582763" cy="305276"/>
          </a:xfrm>
          <a:prstGeom prst="rect">
            <a:avLst/>
          </a:prstGeom>
          <a:noFill/>
          <a:ln/>
        </p:spPr>
        <p:txBody>
          <a:bodyPr wrap="none" lIns="0" tIns="0" rIns="0" bIns="0" rtlCol="0" anchor="t"/>
          <a:lstStyle/>
          <a:p>
            <a:pPr marL="0" indent="0" algn="l">
              <a:lnSpc>
                <a:spcPts val="2400"/>
              </a:lnSpc>
              <a:buNone/>
            </a:pPr>
            <a:r>
              <a:rPr lang="en-US" sz="1550" dirty="0">
                <a:solidFill>
                  <a:srgbClr val="272525"/>
                </a:solidFill>
                <a:latin typeface="Inter" pitchFamily="34" charset="0"/>
                <a:ea typeface="Inter" pitchFamily="34" charset="-122"/>
                <a:cs typeface="Inter" pitchFamily="34" charset="-120"/>
              </a:rPr>
              <a:t>Strategic adaptation and innovation are not just options, but essential for Green Haven Florists' long-term survival and growth.</a:t>
            </a:r>
            <a:endParaRPr lang="en-US" sz="1550" dirty="0"/>
          </a:p>
        </p:txBody>
      </p:sp>
      <p:sp>
        <p:nvSpPr>
          <p:cNvPr id="18" name="Rectangle 17">
            <a:extLst>
              <a:ext uri="{FF2B5EF4-FFF2-40B4-BE49-F238E27FC236}">
                <a16:creationId xmlns:a16="http://schemas.microsoft.com/office/drawing/2014/main" id="{CD587C11-1C2B-E730-16A7-D2D34D0BA7CD}"/>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323267"/>
          </a:xfrm>
          <a:prstGeom prst="rect">
            <a:avLst/>
          </a:prstGeom>
        </p:spPr>
      </p:pic>
      <p:sp>
        <p:nvSpPr>
          <p:cNvPr id="3" name="Text 0"/>
          <p:cNvSpPr/>
          <p:nvPr/>
        </p:nvSpPr>
        <p:spPr>
          <a:xfrm>
            <a:off x="902732" y="3326844"/>
            <a:ext cx="11306770" cy="580787"/>
          </a:xfrm>
          <a:prstGeom prst="rect">
            <a:avLst/>
          </a:prstGeom>
          <a:noFill/>
          <a:ln/>
        </p:spPr>
        <p:txBody>
          <a:bodyPr wrap="none" lIns="0" tIns="0" rIns="0" bIns="0" rtlCol="0" anchor="t"/>
          <a:lstStyle/>
          <a:p>
            <a:pPr marL="0" indent="0" algn="l">
              <a:lnSpc>
                <a:spcPts val="4550"/>
              </a:lnSpc>
              <a:buNone/>
            </a:pPr>
            <a:r>
              <a:rPr lang="en-US" sz="3650" b="1" dirty="0">
                <a:solidFill>
                  <a:srgbClr val="000000"/>
                </a:solidFill>
                <a:latin typeface="Inter Bold" pitchFamily="34" charset="0"/>
                <a:ea typeface="Inter Bold" pitchFamily="34" charset="-122"/>
                <a:cs typeface="Inter Bold" pitchFamily="34" charset="-120"/>
              </a:rPr>
              <a:t>Path Forward: Recommendations for Green Haven</a:t>
            </a:r>
            <a:endParaRPr lang="en-US" sz="3650" dirty="0"/>
          </a:p>
        </p:txBody>
      </p:sp>
      <p:sp>
        <p:nvSpPr>
          <p:cNvPr id="4" name="Text 1"/>
          <p:cNvSpPr/>
          <p:nvPr/>
        </p:nvSpPr>
        <p:spPr>
          <a:xfrm>
            <a:off x="902732" y="4288274"/>
            <a:ext cx="3586401" cy="290274"/>
          </a:xfrm>
          <a:prstGeom prst="rect">
            <a:avLst/>
          </a:prstGeom>
          <a:noFill/>
          <a:ln/>
        </p:spPr>
        <p:txBody>
          <a:bodyPr wrap="none" lIns="0" tIns="0" rIns="0" bIns="0" rtlCol="0" anchor="t"/>
          <a:lstStyle/>
          <a:p>
            <a:pPr marL="0" indent="0" algn="l">
              <a:lnSpc>
                <a:spcPts val="2250"/>
              </a:lnSpc>
              <a:buNone/>
            </a:pPr>
            <a:r>
              <a:rPr lang="en-US" sz="1800" b="1" dirty="0">
                <a:solidFill>
                  <a:srgbClr val="000000"/>
                </a:solidFill>
                <a:latin typeface="Inter Bold" pitchFamily="34" charset="0"/>
                <a:ea typeface="Inter Bold" pitchFamily="34" charset="-122"/>
                <a:cs typeface="Inter Bold" pitchFamily="34" charset="-120"/>
              </a:rPr>
              <a:t>Embrace Digital Transformation</a:t>
            </a:r>
            <a:endParaRPr lang="en-US" sz="1800" dirty="0"/>
          </a:p>
        </p:txBody>
      </p:sp>
      <p:sp>
        <p:nvSpPr>
          <p:cNvPr id="5" name="Text 2"/>
          <p:cNvSpPr/>
          <p:nvPr/>
        </p:nvSpPr>
        <p:spPr>
          <a:xfrm>
            <a:off x="902732" y="4730829"/>
            <a:ext cx="6185654" cy="1623229"/>
          </a:xfrm>
          <a:prstGeom prst="rect">
            <a:avLst/>
          </a:prstGeom>
          <a:noFill/>
          <a:ln/>
        </p:spPr>
        <p:txBody>
          <a:bodyPr wrap="square" lIns="0" tIns="0" rIns="0" bIns="0" rtlCol="0" anchor="t"/>
          <a:lstStyle/>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Develop a robust e-commerce platform:</a:t>
            </a:r>
            <a:r>
              <a:rPr lang="en-US" sz="1450" dirty="0">
                <a:solidFill>
                  <a:srgbClr val="272525"/>
                </a:solidFill>
                <a:latin typeface="Inter" pitchFamily="34" charset="0"/>
                <a:ea typeface="Inter" pitchFamily="34" charset="-122"/>
                <a:cs typeface="Inter" pitchFamily="34" charset="-120"/>
              </a:rPr>
              <a:t> Offer online ordering and delivery services.</a:t>
            </a:r>
            <a:endParaRPr lang="en-US" sz="1450" dirty="0"/>
          </a:p>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Invest in digital marketing:</a:t>
            </a:r>
            <a:r>
              <a:rPr lang="en-US" sz="1450" dirty="0">
                <a:solidFill>
                  <a:srgbClr val="272525"/>
                </a:solidFill>
                <a:latin typeface="Inter" pitchFamily="34" charset="0"/>
                <a:ea typeface="Inter" pitchFamily="34" charset="-122"/>
                <a:cs typeface="Inter" pitchFamily="34" charset="-120"/>
              </a:rPr>
              <a:t> Use social media and local SEO to attract customers.</a:t>
            </a:r>
            <a:endParaRPr lang="en-US" sz="1450" dirty="0"/>
          </a:p>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Implement CRM:</a:t>
            </a:r>
            <a:r>
              <a:rPr lang="en-US" sz="1450" dirty="0">
                <a:solidFill>
                  <a:srgbClr val="272525"/>
                </a:solidFill>
                <a:latin typeface="Inter" pitchFamily="34" charset="0"/>
                <a:ea typeface="Inter" pitchFamily="34" charset="-122"/>
                <a:cs typeface="Inter" pitchFamily="34" charset="-120"/>
              </a:rPr>
              <a:t> Personalize customer interactions and promotions.</a:t>
            </a:r>
            <a:endParaRPr lang="en-US" sz="1450" dirty="0"/>
          </a:p>
        </p:txBody>
      </p:sp>
      <p:sp>
        <p:nvSpPr>
          <p:cNvPr id="6" name="Text 3"/>
          <p:cNvSpPr/>
          <p:nvPr/>
        </p:nvSpPr>
        <p:spPr>
          <a:xfrm>
            <a:off x="7549396" y="4288274"/>
            <a:ext cx="2325410" cy="290274"/>
          </a:xfrm>
          <a:prstGeom prst="rect">
            <a:avLst/>
          </a:prstGeom>
          <a:noFill/>
          <a:ln/>
        </p:spPr>
        <p:txBody>
          <a:bodyPr wrap="none" lIns="0" tIns="0" rIns="0" bIns="0" rtlCol="0" anchor="t"/>
          <a:lstStyle/>
          <a:p>
            <a:pPr marL="0" indent="0" algn="l">
              <a:lnSpc>
                <a:spcPts val="2250"/>
              </a:lnSpc>
              <a:buNone/>
            </a:pPr>
            <a:r>
              <a:rPr lang="en-US" sz="1800" b="1" dirty="0">
                <a:solidFill>
                  <a:srgbClr val="000000"/>
                </a:solidFill>
                <a:latin typeface="Inter Bold" pitchFamily="34" charset="0"/>
                <a:ea typeface="Inter Bold" pitchFamily="34" charset="-122"/>
                <a:cs typeface="Inter Bold" pitchFamily="34" charset="-120"/>
              </a:rPr>
              <a:t>Optimize Operations</a:t>
            </a:r>
            <a:endParaRPr lang="en-US" sz="1800" dirty="0"/>
          </a:p>
        </p:txBody>
      </p:sp>
      <p:sp>
        <p:nvSpPr>
          <p:cNvPr id="7" name="Text 4"/>
          <p:cNvSpPr/>
          <p:nvPr/>
        </p:nvSpPr>
        <p:spPr>
          <a:xfrm>
            <a:off x="7549396" y="4730829"/>
            <a:ext cx="6185654" cy="1082153"/>
          </a:xfrm>
          <a:prstGeom prst="rect">
            <a:avLst/>
          </a:prstGeom>
          <a:noFill/>
          <a:ln/>
        </p:spPr>
        <p:txBody>
          <a:bodyPr wrap="square" lIns="0" tIns="0" rIns="0" bIns="0" rtlCol="0" anchor="t"/>
          <a:lstStyle/>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Diversify sourcing:</a:t>
            </a:r>
            <a:r>
              <a:rPr lang="en-US" sz="1450" dirty="0">
                <a:solidFill>
                  <a:srgbClr val="272525"/>
                </a:solidFill>
                <a:latin typeface="Inter" pitchFamily="34" charset="0"/>
                <a:ea typeface="Inter" pitchFamily="34" charset="-122"/>
                <a:cs typeface="Inter" pitchFamily="34" charset="-120"/>
              </a:rPr>
              <a:t> Explore new suppliers to mitigate rising costs.</a:t>
            </a:r>
            <a:endParaRPr lang="en-US" sz="1450" dirty="0"/>
          </a:p>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Introduce new services:</a:t>
            </a:r>
            <a:r>
              <a:rPr lang="en-US" sz="1450" dirty="0">
                <a:solidFill>
                  <a:srgbClr val="272525"/>
                </a:solidFill>
                <a:latin typeface="Inter" pitchFamily="34" charset="0"/>
                <a:ea typeface="Inter" pitchFamily="34" charset="-122"/>
                <a:cs typeface="Inter" pitchFamily="34" charset="-120"/>
              </a:rPr>
              <a:t> Offer workshops or subscription boxes.</a:t>
            </a:r>
            <a:endParaRPr lang="en-US" sz="1450" dirty="0"/>
          </a:p>
          <a:p>
            <a:pPr marL="342900" indent="-342900" algn="l">
              <a:lnSpc>
                <a:spcPts val="2100"/>
              </a:lnSpc>
              <a:buSzPct val="100000"/>
              <a:buChar char="•"/>
            </a:pPr>
            <a:r>
              <a:rPr lang="en-US" sz="1450" b="1" dirty="0">
                <a:solidFill>
                  <a:srgbClr val="272525"/>
                </a:solidFill>
                <a:latin typeface="Inter" pitchFamily="34" charset="0"/>
                <a:ea typeface="Inter" pitchFamily="34" charset="-122"/>
                <a:cs typeface="Inter" pitchFamily="34" charset="-120"/>
              </a:rPr>
              <a:t>Enhance in-store experience:</a:t>
            </a:r>
            <a:r>
              <a:rPr lang="en-US" sz="1450" dirty="0">
                <a:solidFill>
                  <a:srgbClr val="272525"/>
                </a:solidFill>
                <a:latin typeface="Inter" pitchFamily="34" charset="0"/>
                <a:ea typeface="Inter" pitchFamily="34" charset="-122"/>
                <a:cs typeface="Inter" pitchFamily="34" charset="-120"/>
              </a:rPr>
              <a:t> Create unique reasons for customers to visit.</a:t>
            </a:r>
            <a:endParaRPr lang="en-US" sz="1450" dirty="0"/>
          </a:p>
        </p:txBody>
      </p:sp>
      <p:sp>
        <p:nvSpPr>
          <p:cNvPr id="8" name="Text 5"/>
          <p:cNvSpPr/>
          <p:nvPr/>
        </p:nvSpPr>
        <p:spPr>
          <a:xfrm>
            <a:off x="902732" y="6472281"/>
            <a:ext cx="12824817" cy="541020"/>
          </a:xfrm>
          <a:prstGeom prst="rect">
            <a:avLst/>
          </a:prstGeom>
          <a:noFill/>
          <a:ln/>
        </p:spPr>
        <p:txBody>
          <a:bodyPr wrap="square" lIns="0" tIns="0" rIns="0" bIns="0" rtlCol="0" anchor="t"/>
          <a:lstStyle/>
          <a:p>
            <a:pPr marL="0" indent="0" algn="l">
              <a:lnSpc>
                <a:spcPts val="2100"/>
              </a:lnSpc>
              <a:buNone/>
            </a:pPr>
            <a:r>
              <a:rPr lang="en-US" sz="1450" dirty="0">
                <a:solidFill>
                  <a:srgbClr val="272525"/>
                </a:solidFill>
                <a:latin typeface="Inter" pitchFamily="34" charset="0"/>
                <a:ea typeface="Inter" pitchFamily="34" charset="-122"/>
                <a:cs typeface="Inter" pitchFamily="34" charset="-120"/>
              </a:rPr>
              <a:t>By strategically blending its eco-friendly ethos with modern business practices, Green Haven Florists can reclaim its market position and ensure future growth.</a:t>
            </a:r>
            <a:endParaRPr lang="en-US" sz="1450" dirty="0"/>
          </a:p>
        </p:txBody>
      </p:sp>
      <p:sp>
        <p:nvSpPr>
          <p:cNvPr id="9" name="Rectangle 8">
            <a:extLst>
              <a:ext uri="{FF2B5EF4-FFF2-40B4-BE49-F238E27FC236}">
                <a16:creationId xmlns:a16="http://schemas.microsoft.com/office/drawing/2014/main" id="{A647498D-2571-DC2E-A35A-FF379E319978}"/>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31877"/>
            <a:ext cx="7556421" cy="1417558"/>
          </a:xfrm>
          <a:prstGeom prst="rect">
            <a:avLst/>
          </a:prstGeom>
          <a:noFill/>
          <a:ln/>
        </p:spPr>
        <p:txBody>
          <a:bodyPr wrap="square" lIns="0" tIns="0" rIns="0" bIns="0" rtlCol="0" anchor="t"/>
          <a:lstStyle/>
          <a:p>
            <a:pPr marL="0" indent="0" algn="l">
              <a:lnSpc>
                <a:spcPts val="5550"/>
              </a:lnSpc>
              <a:buNone/>
            </a:pPr>
            <a:r>
              <a:rPr lang="en-US" sz="4450" b="1" dirty="0">
                <a:solidFill>
                  <a:srgbClr val="000000"/>
                </a:solidFill>
                <a:latin typeface="Inter Bold" pitchFamily="34" charset="0"/>
                <a:ea typeface="Inter Bold" pitchFamily="34" charset="-122"/>
                <a:cs typeface="Inter Bold" pitchFamily="34" charset="-120"/>
              </a:rPr>
              <a:t>Conclusion: Cultivating Future Success</a:t>
            </a:r>
            <a:endParaRPr lang="en-US" sz="4450" dirty="0"/>
          </a:p>
        </p:txBody>
      </p:sp>
      <p:sp>
        <p:nvSpPr>
          <p:cNvPr id="4" name="Text 1"/>
          <p:cNvSpPr/>
          <p:nvPr/>
        </p:nvSpPr>
        <p:spPr>
          <a:xfrm>
            <a:off x="793790" y="2489597"/>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Green Haven Florists faces significant headwinds, but with a clear understanding of its problems and a proactive approach to decision-making, it can adapt and thrive.</a:t>
            </a:r>
            <a:endParaRPr lang="en-US" sz="1750" dirty="0"/>
          </a:p>
        </p:txBody>
      </p:sp>
      <p:sp>
        <p:nvSpPr>
          <p:cNvPr id="5" name="Shape 2"/>
          <p:cNvSpPr/>
          <p:nvPr/>
        </p:nvSpPr>
        <p:spPr>
          <a:xfrm>
            <a:off x="793790" y="3833455"/>
            <a:ext cx="7556421" cy="2320409"/>
          </a:xfrm>
          <a:prstGeom prst="roundRect">
            <a:avLst>
              <a:gd name="adj" fmla="val 4106"/>
            </a:avLst>
          </a:prstGeom>
          <a:solidFill>
            <a:srgbClr val="FFFFFF"/>
          </a:solidFill>
          <a:ln w="30480">
            <a:solidFill>
              <a:srgbClr val="C0C1D7"/>
            </a:solidFill>
            <a:prstDash val="solid"/>
          </a:ln>
        </p:spPr>
        <p:txBody>
          <a:bodyPr/>
          <a:lstStyle/>
          <a:p>
            <a:endParaRPr lang="en-US"/>
          </a:p>
        </p:txBody>
      </p:sp>
      <p:pic>
        <p:nvPicPr>
          <p:cNvPr id="6" name="Image 1" descr="preencoded.png"/>
          <p:cNvPicPr>
            <a:picLocks noChangeAspect="1"/>
          </p:cNvPicPr>
          <p:nvPr/>
        </p:nvPicPr>
        <p:blipFill>
          <a:blip r:embed="rId4"/>
          <a:stretch>
            <a:fillRect/>
          </a:stretch>
        </p:blipFill>
        <p:spPr>
          <a:xfrm>
            <a:off x="688181" y="3727847"/>
            <a:ext cx="272177" cy="272177"/>
          </a:xfrm>
          <a:prstGeom prst="rect">
            <a:avLst/>
          </a:prstGeom>
        </p:spPr>
      </p:pic>
      <p:pic>
        <p:nvPicPr>
          <p:cNvPr id="7" name="Image 2" descr="preencoded.png"/>
          <p:cNvPicPr>
            <a:picLocks noChangeAspect="1"/>
          </p:cNvPicPr>
          <p:nvPr/>
        </p:nvPicPr>
        <p:blipFill>
          <a:blip r:embed="rId5"/>
          <a:stretch>
            <a:fillRect/>
          </a:stretch>
        </p:blipFill>
        <p:spPr>
          <a:xfrm>
            <a:off x="8183642" y="5987296"/>
            <a:ext cx="272177" cy="272177"/>
          </a:xfrm>
          <a:prstGeom prst="rect">
            <a:avLst/>
          </a:prstGeom>
        </p:spPr>
      </p:pic>
      <p:sp>
        <p:nvSpPr>
          <p:cNvPr id="8" name="Text 3"/>
          <p:cNvSpPr/>
          <p:nvPr/>
        </p:nvSpPr>
        <p:spPr>
          <a:xfrm>
            <a:off x="1164431" y="420409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Inter Bold" pitchFamily="34" charset="0"/>
                <a:ea typeface="Inter Bold" pitchFamily="34" charset="-122"/>
                <a:cs typeface="Inter Bold" pitchFamily="34" charset="-120"/>
              </a:rPr>
              <a:t>Adaptation is Key</a:t>
            </a:r>
            <a:endParaRPr lang="en-US" sz="2200" dirty="0"/>
          </a:p>
        </p:txBody>
      </p:sp>
      <p:sp>
        <p:nvSpPr>
          <p:cNvPr id="9" name="Text 4"/>
          <p:cNvSpPr/>
          <p:nvPr/>
        </p:nvSpPr>
        <p:spPr>
          <a:xfrm>
            <a:off x="1164431" y="4694515"/>
            <a:ext cx="6815138" cy="1088708"/>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"The challenges faced by Green Haven Florists reflect a broader shift in the retail landscape. Those who embrace change and innovate will not only survive but flourish."</a:t>
            </a:r>
            <a:endParaRPr lang="en-US" sz="1750" dirty="0"/>
          </a:p>
        </p:txBody>
      </p:sp>
      <p:sp>
        <p:nvSpPr>
          <p:cNvPr id="10" name="Text 5"/>
          <p:cNvSpPr/>
          <p:nvPr/>
        </p:nvSpPr>
        <p:spPr>
          <a:xfrm>
            <a:off x="793790" y="6409015"/>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By leveraging technology, understanding market dynamics, and staying true to its sustainable values, Green Haven Florists has the potential to cultivate a vibrant and successful future.</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BEB6C0-33DD-7E40-CE8E-6547EEE6D4A6}"/>
              </a:ext>
            </a:extLst>
          </p:cNvPr>
          <p:cNvSpPr/>
          <p:nvPr/>
        </p:nvSpPr>
        <p:spPr>
          <a:xfrm>
            <a:off x="12745844" y="7616283"/>
            <a:ext cx="1795346" cy="52410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5C5CB4-DBFA-A223-E6B0-A80F8D18D9D2}"/>
              </a:ext>
            </a:extLst>
          </p:cNvPr>
          <p:cNvSpPr txBox="1"/>
          <p:nvPr/>
        </p:nvSpPr>
        <p:spPr>
          <a:xfrm>
            <a:off x="635618" y="1312729"/>
            <a:ext cx="13782908" cy="6758838"/>
          </a:xfrm>
          <a:prstGeom prst="rect">
            <a:avLst/>
          </a:prstGeom>
          <a:noFill/>
        </p:spPr>
        <p:txBody>
          <a:bodyPr wrap="square">
            <a:spAutoFit/>
          </a:bodyPr>
          <a:lstStyle/>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Abdullah, S. abbas (2025). </a:t>
            </a:r>
            <a:r>
              <a:rPr lang="en-US" sz="1000" b="0" i="1" dirty="0">
                <a:solidFill>
                  <a:srgbClr val="000000"/>
                </a:solidFill>
                <a:effectLst/>
                <a:latin typeface="Times New Roman" panose="02020603050405020304" pitchFamily="18" charset="0"/>
              </a:rPr>
              <a:t>Artificial intelligence (AI) techniques: a game-changer in Digital marketing for shop</a:t>
            </a:r>
            <a:r>
              <a:rPr lang="en-US" sz="1000" b="0" i="0" dirty="0">
                <a:solidFill>
                  <a:srgbClr val="000000"/>
                </a:solidFill>
                <a:effectLst/>
                <a:latin typeface="Times New Roman" panose="02020603050405020304" pitchFamily="18" charset="0"/>
              </a:rPr>
              <a:t>. [online] arXiv.org. Available at: https://arxiv.org/abs/2508.11705.</a:t>
            </a:r>
          </a:p>
          <a:p>
            <a:pPr marL="171450" indent="-171450" algn="l">
              <a:lnSpc>
                <a:spcPts val="1800"/>
              </a:lnSpc>
              <a:buFont typeface="Arial" panose="020B0604020202020204" pitchFamily="34" charset="0"/>
              <a:buChar char="•"/>
            </a:pPr>
            <a:r>
              <a:rPr lang="en-US" sz="1000" b="0" i="0" dirty="0" err="1">
                <a:solidFill>
                  <a:srgbClr val="000000"/>
                </a:solidFill>
                <a:effectLst/>
                <a:latin typeface="Times New Roman" panose="02020603050405020304" pitchFamily="18" charset="0"/>
              </a:rPr>
              <a:t>Awogbemi</a:t>
            </a:r>
            <a:r>
              <a:rPr lang="en-US" sz="1000" b="0" i="0" dirty="0">
                <a:solidFill>
                  <a:srgbClr val="000000"/>
                </a:solidFill>
                <a:effectLst/>
                <a:latin typeface="Times New Roman" panose="02020603050405020304" pitchFamily="18" charset="0"/>
              </a:rPr>
              <a:t>, C.A., Ilori, A.K., Joseph-</a:t>
            </a:r>
            <a:r>
              <a:rPr lang="en-US" sz="1000" b="0" i="0" dirty="0" err="1">
                <a:solidFill>
                  <a:srgbClr val="000000"/>
                </a:solidFill>
                <a:effectLst/>
                <a:latin typeface="Times New Roman" panose="02020603050405020304" pitchFamily="18" charset="0"/>
              </a:rPr>
              <a:t>Ikughur</a:t>
            </a:r>
            <a:r>
              <a:rPr lang="en-US" sz="1000" b="0" i="0" dirty="0">
                <a:solidFill>
                  <a:srgbClr val="000000"/>
                </a:solidFill>
                <a:effectLst/>
                <a:latin typeface="Times New Roman" panose="02020603050405020304" pitchFamily="18" charset="0"/>
              </a:rPr>
              <a:t>, H.B. and Oyeyemi, G.M. (2025). Research on consumers’ behavior towards online shopping. </a:t>
            </a:r>
            <a:r>
              <a:rPr lang="en-US" sz="1000" b="0" i="1" dirty="0">
                <a:solidFill>
                  <a:srgbClr val="000000"/>
                </a:solidFill>
                <a:effectLst/>
                <a:latin typeface="Times New Roman" panose="02020603050405020304" pitchFamily="18" charset="0"/>
              </a:rPr>
              <a:t>Deleted Journal</a:t>
            </a:r>
            <a:r>
              <a:rPr lang="en-US" sz="1000" b="0" i="0" dirty="0">
                <a:solidFill>
                  <a:srgbClr val="000000"/>
                </a:solidFill>
                <a:effectLst/>
                <a:latin typeface="Times New Roman" panose="02020603050405020304" pitchFamily="18" charset="0"/>
              </a:rPr>
              <a:t>, 24(3), pp.301–310.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://doi.org/10.4314/sa.v24i3.28.</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B2B International and Ormston, A. (2025). </a:t>
            </a:r>
            <a:r>
              <a:rPr lang="en-US" sz="1000" b="0" i="1" dirty="0">
                <a:solidFill>
                  <a:srgbClr val="000000"/>
                </a:solidFill>
                <a:effectLst/>
                <a:latin typeface="Times New Roman" panose="02020603050405020304" pitchFamily="18" charset="0"/>
              </a:rPr>
              <a:t>PESTLE Analysis: A Guide to Understanding Market Influences</a:t>
            </a:r>
            <a:r>
              <a:rPr lang="en-US" sz="1000" b="0" i="0" dirty="0">
                <a:solidFill>
                  <a:srgbClr val="000000"/>
                </a:solidFill>
                <a:effectLst/>
                <a:latin typeface="Times New Roman" panose="02020603050405020304" pitchFamily="18" charset="0"/>
              </a:rPr>
              <a:t>. [online] B2B International. Available at: https://www.b2binternational.com/2025/04/03/pestle-analysis.</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CIPD (2025). </a:t>
            </a:r>
            <a:r>
              <a:rPr lang="en-US" sz="1000" b="0" i="1" dirty="0">
                <a:solidFill>
                  <a:srgbClr val="000000"/>
                </a:solidFill>
                <a:effectLst/>
                <a:latin typeface="Times New Roman" panose="02020603050405020304" pitchFamily="18" charset="0"/>
              </a:rPr>
              <a:t>External factors to consider Factors affected within my industry Importance to </a:t>
            </a:r>
            <a:r>
              <a:rPr lang="en-US" sz="1000" b="0" i="1" dirty="0" err="1">
                <a:solidFill>
                  <a:srgbClr val="000000"/>
                </a:solidFill>
                <a:effectLst/>
                <a:latin typeface="Times New Roman" panose="02020603050405020304" pitchFamily="18" charset="0"/>
              </a:rPr>
              <a:t>organisation</a:t>
            </a:r>
            <a:r>
              <a:rPr lang="en-US" sz="1000" b="0" i="1" dirty="0">
                <a:solidFill>
                  <a:srgbClr val="000000"/>
                </a:solidFill>
                <a:effectLst/>
                <a:latin typeface="Times New Roman" panose="02020603050405020304" pitchFamily="18" charset="0"/>
              </a:rPr>
              <a:t> POLITICAL Government policies Political stability Tax Industry regulations Global trade agreements and or restrictions</a:t>
            </a:r>
            <a:r>
              <a:rPr lang="en-US" sz="1000" b="0" i="0" dirty="0">
                <a:solidFill>
                  <a:srgbClr val="000000"/>
                </a:solidFill>
                <a:effectLst/>
                <a:latin typeface="Times New Roman" panose="02020603050405020304" pitchFamily="18" charset="0"/>
              </a:rPr>
              <a:t>. [online] Available at: https://www.cipd.org/globalassets/media/knowledge/knowledge-hub/factsheets/pdfs/completed-pestle-example-2025.pdf.</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Crimmins, C. (2025). </a:t>
            </a:r>
            <a:r>
              <a:rPr lang="en-US" sz="1000" b="0" i="1" dirty="0">
                <a:solidFill>
                  <a:srgbClr val="000000"/>
                </a:solidFill>
                <a:effectLst/>
                <a:latin typeface="Times New Roman" panose="02020603050405020304" pitchFamily="18" charset="0"/>
              </a:rPr>
              <a:t>PESTEL Analysis: A Complete Guide to Strategic Planning</a:t>
            </a:r>
            <a:r>
              <a:rPr lang="en-US" sz="1000" b="0" i="0" dirty="0">
                <a:solidFill>
                  <a:srgbClr val="000000"/>
                </a:solidFill>
                <a:effectLst/>
                <a:latin typeface="Times New Roman" panose="02020603050405020304" pitchFamily="18" charset="0"/>
              </a:rPr>
              <a:t>. [online] PESTEL Analysis: A Complete Guide to Strategic Planning. Available at: https://www.spiderstrategies.com/blog/pestel-analysis.</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De Sousa, G.C. and Castañeda-Ayarza, J.A. (2022). PESTEL Analysis and the macro-environmental Factors That Influence the Development of the Electric and Hybrid Vehicles Industry in Brazil. </a:t>
            </a:r>
            <a:r>
              <a:rPr lang="en-US" sz="1000" b="0" i="1" dirty="0">
                <a:solidFill>
                  <a:srgbClr val="000000"/>
                </a:solidFill>
                <a:effectLst/>
                <a:latin typeface="Times New Roman" panose="02020603050405020304" pitchFamily="18" charset="0"/>
              </a:rPr>
              <a:t>Case Studies on Transport Policy</a:t>
            </a:r>
            <a:r>
              <a:rPr lang="en-US" sz="1000" b="0" i="0" dirty="0">
                <a:solidFill>
                  <a:srgbClr val="000000"/>
                </a:solidFill>
                <a:effectLst/>
                <a:latin typeface="Times New Roman" panose="02020603050405020304" pitchFamily="18" charset="0"/>
              </a:rPr>
              <a:t>, [online] 10(1), pp.686–699.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://doi.org/10.1016/j.cstp.2022.01.030.</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Goodier, M. and Halliday, J. (2026). </a:t>
            </a:r>
            <a:r>
              <a:rPr lang="en-US" sz="1000" b="0" i="1" dirty="0" err="1">
                <a:solidFill>
                  <a:srgbClr val="000000"/>
                </a:solidFill>
                <a:effectLst/>
                <a:latin typeface="Times New Roman" panose="02020603050405020304" pitchFamily="18" charset="0"/>
              </a:rPr>
              <a:t>Labour</a:t>
            </a:r>
            <a:r>
              <a:rPr lang="en-US" sz="1000" b="0" i="1" dirty="0">
                <a:solidFill>
                  <a:srgbClr val="000000"/>
                </a:solidFill>
                <a:effectLst/>
                <a:latin typeface="Times New Roman" panose="02020603050405020304" pitchFamily="18" charset="0"/>
              </a:rPr>
              <a:t> risks election wipeout unless it improves Britain’s high streets, study finds</a:t>
            </a:r>
            <a:r>
              <a:rPr lang="en-US" sz="1000" b="0" i="0" dirty="0">
                <a:solidFill>
                  <a:srgbClr val="000000"/>
                </a:solidFill>
                <a:effectLst/>
                <a:latin typeface="Times New Roman" panose="02020603050405020304" pitchFamily="18" charset="0"/>
              </a:rPr>
              <a:t>. [online] the Guardian. Available at: https://www.theguardian.com/society/2026/jan/28/labour-risks-election-wipeout-unless-it-improves-britain-high-streets-study-finds.</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Lewis, R. (2024). </a:t>
            </a:r>
            <a:r>
              <a:rPr lang="en-US" sz="1000" b="0" i="1" dirty="0">
                <a:solidFill>
                  <a:srgbClr val="000000"/>
                </a:solidFill>
                <a:effectLst/>
                <a:latin typeface="Times New Roman" panose="02020603050405020304" pitchFamily="18" charset="0"/>
              </a:rPr>
              <a:t>Retail sales, Great Britain - Office for National Statistics</a:t>
            </a:r>
            <a:r>
              <a:rPr lang="en-US" sz="1000" b="0" i="0" dirty="0">
                <a:solidFill>
                  <a:srgbClr val="000000"/>
                </a:solidFill>
                <a:effectLst/>
                <a:latin typeface="Times New Roman" panose="02020603050405020304" pitchFamily="18" charset="0"/>
              </a:rPr>
              <a:t>. [online] www.ons.gov.uk. Available at: https://www.ons.gov.uk/businessindustryandtrade/retailindustry/bulletins/retailsales/december2023.</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Man, N. (2023). Consumers’ Preference in Online Purchasing of Ornamental Plants in the Klang Valley, Malaysia. </a:t>
            </a:r>
            <a:r>
              <a:rPr lang="en-US" sz="1000" b="0" i="1" dirty="0">
                <a:solidFill>
                  <a:srgbClr val="000000"/>
                </a:solidFill>
                <a:effectLst/>
                <a:latin typeface="Times New Roman" panose="02020603050405020304" pitchFamily="18" charset="0"/>
              </a:rPr>
              <a:t>Deleted Journal</a:t>
            </a:r>
            <a:r>
              <a:rPr lang="en-US" sz="1000" b="0" i="0" dirty="0">
                <a:solidFill>
                  <a:srgbClr val="000000"/>
                </a:solidFill>
                <a:effectLst/>
                <a:latin typeface="Times New Roman" panose="02020603050405020304" pitchFamily="18" charset="0"/>
              </a:rPr>
              <a:t>.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://doi.org/10.36877/mjae.a0000436.</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Olayiwola, K., Perera, S., </a:t>
            </a:r>
            <a:r>
              <a:rPr lang="en-US" sz="1000" b="0" i="0" dirty="0" err="1">
                <a:solidFill>
                  <a:srgbClr val="000000"/>
                </a:solidFill>
                <a:effectLst/>
                <a:latin typeface="Times New Roman" panose="02020603050405020304" pitchFamily="18" charset="0"/>
              </a:rPr>
              <a:t>Kagioglou</a:t>
            </a:r>
            <a:r>
              <a:rPr lang="en-US" sz="1000" b="0" i="0" dirty="0">
                <a:solidFill>
                  <a:srgbClr val="000000"/>
                </a:solidFill>
                <a:effectLst/>
                <a:latin typeface="Times New Roman" panose="02020603050405020304" pitchFamily="18" charset="0"/>
              </a:rPr>
              <a:t>, M., Jin, X. and Sharafi, P. (2025). A PESTEL Analysis of Problems Associated with the Adoption of Offsite Construction: A Systematic Literature Review. </a:t>
            </a:r>
            <a:r>
              <a:rPr lang="en-US" sz="1000" b="0" i="1" dirty="0">
                <a:solidFill>
                  <a:srgbClr val="000000"/>
                </a:solidFill>
                <a:effectLst/>
                <a:latin typeface="Times New Roman" panose="02020603050405020304" pitchFamily="18" charset="0"/>
              </a:rPr>
              <a:t>Buildings</a:t>
            </a:r>
            <a:r>
              <a:rPr lang="en-US" sz="1000" b="0" i="0" dirty="0">
                <a:solidFill>
                  <a:srgbClr val="000000"/>
                </a:solidFill>
                <a:effectLst/>
                <a:latin typeface="Times New Roman" panose="02020603050405020304" pitchFamily="18" charset="0"/>
              </a:rPr>
              <a:t>, [online] 15(13), pp.2146–2146.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://doi.org/10.3390/buildings15132146.</a:t>
            </a:r>
          </a:p>
          <a:p>
            <a:pPr marL="171450" indent="-171450" algn="l">
              <a:lnSpc>
                <a:spcPts val="1800"/>
              </a:lnSpc>
              <a:buFont typeface="Arial" panose="020B0604020202020204" pitchFamily="34" charset="0"/>
              <a:buChar char="•"/>
            </a:pPr>
            <a:r>
              <a:rPr lang="en-US" sz="1000" b="0" i="0" dirty="0" err="1">
                <a:solidFill>
                  <a:srgbClr val="000000"/>
                </a:solidFill>
                <a:effectLst/>
                <a:latin typeface="Times New Roman" panose="02020603050405020304" pitchFamily="18" charset="0"/>
              </a:rPr>
              <a:t>Ologunebi</a:t>
            </a:r>
            <a:r>
              <a:rPr lang="en-US" sz="1000" b="0" i="0" dirty="0">
                <a:solidFill>
                  <a:srgbClr val="000000"/>
                </a:solidFill>
                <a:effectLst/>
                <a:latin typeface="Times New Roman" panose="02020603050405020304" pitchFamily="18" charset="0"/>
              </a:rPr>
              <a:t>, J., All, E. and Kazeem (2024). </a:t>
            </a:r>
            <a:r>
              <a:rPr lang="en-US" sz="1000" b="0" i="1" dirty="0">
                <a:solidFill>
                  <a:srgbClr val="000000"/>
                </a:solidFill>
                <a:effectLst/>
                <a:latin typeface="Times New Roman" panose="02020603050405020304" pitchFamily="18" charset="0"/>
              </a:rPr>
              <a:t>M P RA Digital Consumer Behavior in E-commerce: A Study of Amazon and </a:t>
            </a:r>
            <a:r>
              <a:rPr lang="en-US" sz="1000" b="0" i="1" dirty="0" err="1">
                <a:solidFill>
                  <a:srgbClr val="000000"/>
                </a:solidFill>
                <a:effectLst/>
                <a:latin typeface="Times New Roman" panose="02020603050405020304" pitchFamily="18" charset="0"/>
              </a:rPr>
              <a:t>Temu’s</a:t>
            </a:r>
            <a:r>
              <a:rPr lang="en-US" sz="1000" b="0" i="1" dirty="0">
                <a:solidFill>
                  <a:srgbClr val="000000"/>
                </a:solidFill>
                <a:effectLst/>
                <a:latin typeface="Times New Roman" panose="02020603050405020304" pitchFamily="18" charset="0"/>
              </a:rPr>
              <a:t> Customer Purchase Decision-Making Processes in the UK and the USA</a:t>
            </a:r>
            <a:r>
              <a:rPr lang="en-US" sz="1000" b="0" i="0" dirty="0">
                <a:solidFill>
                  <a:srgbClr val="000000"/>
                </a:solidFill>
                <a:effectLst/>
                <a:latin typeface="Times New Roman" panose="02020603050405020304" pitchFamily="18" charset="0"/>
              </a:rPr>
              <a:t>. [online] Available at: https://mpra.ub.uni-muenchen.de/123096/1/MPRA_paper_123096.pdf.</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Partridge, J. (2024). </a:t>
            </a:r>
            <a:r>
              <a:rPr lang="en-US" sz="1000" b="0" i="1" dirty="0">
                <a:solidFill>
                  <a:srgbClr val="000000"/>
                </a:solidFill>
                <a:effectLst/>
                <a:latin typeface="Times New Roman" panose="02020603050405020304" pitchFamily="18" charset="0"/>
              </a:rPr>
              <a:t>Serial returners send back £6.6bn of online purchases a year in UK, report finds</a:t>
            </a:r>
            <a:r>
              <a:rPr lang="en-US" sz="1000" b="0" i="0" dirty="0">
                <a:solidFill>
                  <a:srgbClr val="000000"/>
                </a:solidFill>
                <a:effectLst/>
                <a:latin typeface="Times New Roman" panose="02020603050405020304" pitchFamily="18" charset="0"/>
              </a:rPr>
              <a:t>. [online] the Guardian. Available at: https://www.theguardian.com/business/2024/oct/21/serial-returners-send-back-66bn-of-online-purchases-a-year-in-uk-report-finds.</a:t>
            </a:r>
          </a:p>
          <a:p>
            <a:pPr marL="171450" indent="-171450" algn="l">
              <a:lnSpc>
                <a:spcPts val="1800"/>
              </a:lnSpc>
              <a:buFont typeface="Arial" panose="020B0604020202020204" pitchFamily="34" charset="0"/>
              <a:buChar char="•"/>
            </a:pPr>
            <a:r>
              <a:rPr lang="en-US" sz="1000" b="0" i="0" dirty="0" err="1">
                <a:solidFill>
                  <a:srgbClr val="000000"/>
                </a:solidFill>
                <a:effectLst/>
                <a:latin typeface="Times New Roman" panose="02020603050405020304" pitchFamily="18" charset="0"/>
              </a:rPr>
              <a:t>Ramsudeen</a:t>
            </a:r>
            <a:r>
              <a:rPr lang="en-US" sz="1000" b="0" i="0" dirty="0">
                <a:solidFill>
                  <a:srgbClr val="000000"/>
                </a:solidFill>
                <a:effectLst/>
                <a:latin typeface="Times New Roman" panose="02020603050405020304" pitchFamily="18" charset="0"/>
              </a:rPr>
              <a:t>, R. (2025). A Theoretical, Diagnostic Review of SWOT, PESTLE, Porter’s 5 Five Forces Models, as a Strategic Analytical Planning Tools for the Business Environment. </a:t>
            </a:r>
            <a:r>
              <a:rPr lang="en-US" sz="1000" b="0" i="1" dirty="0" err="1">
                <a:solidFill>
                  <a:srgbClr val="000000"/>
                </a:solidFill>
                <a:effectLst/>
                <a:latin typeface="Times New Roman" panose="02020603050405020304" pitchFamily="18" charset="0"/>
              </a:rPr>
              <a:t>Texila</a:t>
            </a:r>
            <a:r>
              <a:rPr lang="en-US" sz="1000" b="0" i="1" dirty="0">
                <a:solidFill>
                  <a:srgbClr val="000000"/>
                </a:solidFill>
                <a:effectLst/>
                <a:latin typeface="Times New Roman" panose="02020603050405020304" pitchFamily="18" charset="0"/>
              </a:rPr>
              <a:t> International Journal of Management</a:t>
            </a:r>
            <a:r>
              <a:rPr lang="en-US" sz="1000" b="0" i="0" dirty="0">
                <a:solidFill>
                  <a:srgbClr val="000000"/>
                </a:solidFill>
                <a:effectLst/>
                <a:latin typeface="Times New Roman" panose="02020603050405020304" pitchFamily="18" charset="0"/>
              </a:rPr>
              <a:t>, [online] 11(02).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://doi.org/10.21522/tijmg.2015.11.02.art047.</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Retail Economics (2024). </a:t>
            </a:r>
            <a:r>
              <a:rPr lang="en-US" sz="1000" b="0" i="1" dirty="0">
                <a:solidFill>
                  <a:srgbClr val="000000"/>
                </a:solidFill>
                <a:effectLst/>
                <a:latin typeface="Times New Roman" panose="02020603050405020304" pitchFamily="18" charset="0"/>
              </a:rPr>
              <a:t>Taking Stock 2024 - Retail/Consumer Trends | Retail Economics</a:t>
            </a:r>
            <a:r>
              <a:rPr lang="en-US" sz="1000" b="0" i="0" dirty="0">
                <a:solidFill>
                  <a:srgbClr val="000000"/>
                </a:solidFill>
                <a:effectLst/>
                <a:latin typeface="Times New Roman" panose="02020603050405020304" pitchFamily="18" charset="0"/>
              </a:rPr>
              <a:t>. [online] www.retaileconomics.co.uk. Available at: https://www.retaileconomics.co.uk/retail-insights/thought-leadership-reports/Taking-Stock-2024-UK-Retail-and-Consumer-Trends.</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Retail Sales team (2026). </a:t>
            </a:r>
            <a:r>
              <a:rPr lang="en-US" sz="1000" b="0" i="1" dirty="0">
                <a:solidFill>
                  <a:srgbClr val="000000"/>
                </a:solidFill>
                <a:effectLst/>
                <a:latin typeface="Times New Roman" panose="02020603050405020304" pitchFamily="18" charset="0"/>
              </a:rPr>
              <a:t>Retail sales, Great Britain</a:t>
            </a:r>
            <a:r>
              <a:rPr lang="en-US" sz="1000" b="0" i="0" dirty="0">
                <a:solidFill>
                  <a:srgbClr val="000000"/>
                </a:solidFill>
                <a:effectLst/>
                <a:latin typeface="Times New Roman" panose="02020603050405020304" pitchFamily="18" charset="0"/>
              </a:rPr>
              <a:t>. [online] Ons.gov.uk. Available at: https://www.ons.gov.uk/businessindustryandtrade/retailindustry/bulletins/retailsales/december2025.</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Shukla, B.N. (2023). E-Commerce Adoption and Consumer Behavior. </a:t>
            </a:r>
            <a:r>
              <a:rPr lang="en-US" sz="1000" b="0" i="1" dirty="0">
                <a:solidFill>
                  <a:srgbClr val="000000"/>
                </a:solidFill>
                <a:effectLst/>
                <a:latin typeface="Times New Roman" panose="02020603050405020304" pitchFamily="18" charset="0"/>
              </a:rPr>
              <a:t>Stallion Journal for Multidisciplinary Associated Research Studies</a:t>
            </a:r>
            <a:r>
              <a:rPr lang="en-US" sz="1000" b="0" i="0" dirty="0">
                <a:solidFill>
                  <a:srgbClr val="000000"/>
                </a:solidFill>
                <a:effectLst/>
                <a:latin typeface="Times New Roman" panose="02020603050405020304" pitchFamily="18" charset="0"/>
              </a:rPr>
              <a:t>, [online] 2(1), pp.16–20. </a:t>
            </a:r>
            <a:r>
              <a:rPr lang="en-US" sz="1000" b="0" i="0" dirty="0" err="1">
                <a:solidFill>
                  <a:srgbClr val="000000"/>
                </a:solidFill>
                <a:effectLst/>
                <a:latin typeface="Times New Roman" panose="02020603050405020304" pitchFamily="18" charset="0"/>
              </a:rPr>
              <a:t>doi:https</a:t>
            </a:r>
            <a:r>
              <a:rPr lang="en-US" sz="1000" b="0" i="0" dirty="0">
                <a:solidFill>
                  <a:srgbClr val="000000"/>
                </a:solidFill>
                <a:effectLst/>
                <a:latin typeface="Times New Roman" panose="02020603050405020304" pitchFamily="18" charset="0"/>
              </a:rPr>
              <a:t>://doi.org/10.55544/sjmars.2.1.4.</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The Times of India (2025). </a:t>
            </a:r>
            <a:r>
              <a:rPr lang="en-US" sz="1000" b="0" i="1" dirty="0">
                <a:solidFill>
                  <a:srgbClr val="000000"/>
                </a:solidFill>
                <a:effectLst/>
                <a:latin typeface="Times New Roman" panose="02020603050405020304" pitchFamily="18" charset="0"/>
              </a:rPr>
              <a:t>Rakhi sales dip as online orders &amp; competing stalls hit vendors</a:t>
            </a:r>
            <a:r>
              <a:rPr lang="en-US" sz="1000" b="0" i="0" dirty="0">
                <a:solidFill>
                  <a:srgbClr val="000000"/>
                </a:solidFill>
                <a:effectLst/>
                <a:latin typeface="Times New Roman" panose="02020603050405020304" pitchFamily="18" charset="0"/>
              </a:rPr>
              <a:t>. [online] The Times of India. Available at: https://timesofindia.indiatimes.com/city/hyderabad/rakhi-sales-dip-as-online-orders-competing-stalls-hit-vendors/articleshow/123173917.cms.</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Tseng, K.-S., Lee, K.-W. and Wang, Y.-C. (2024). Analysis of Consumer Behavior in Online Flower Shops: Study on Involvement and Influencing Factors. </a:t>
            </a:r>
            <a:r>
              <a:rPr lang="en-US" sz="1000" b="0" i="1" dirty="0">
                <a:solidFill>
                  <a:srgbClr val="000000"/>
                </a:solidFill>
                <a:effectLst/>
                <a:latin typeface="Times New Roman" panose="02020603050405020304" pitchFamily="18" charset="0"/>
              </a:rPr>
              <a:t>International Journal of Science, Engineering and Management (IJSEM)</a:t>
            </a:r>
            <a:r>
              <a:rPr lang="en-US" sz="1000" b="0" i="0" dirty="0">
                <a:solidFill>
                  <a:srgbClr val="000000"/>
                </a:solidFill>
                <a:effectLst/>
                <a:latin typeface="Times New Roman" panose="02020603050405020304" pitchFamily="18" charset="0"/>
              </a:rPr>
              <a:t>, [online] 11, pp.2456–1304. Available at: https://ijsem.org/article/8%20September%202024%20IJSEM.pdf.</a:t>
            </a:r>
          </a:p>
          <a:p>
            <a:pPr marL="171450" indent="-171450" algn="l">
              <a:lnSpc>
                <a:spcPts val="1800"/>
              </a:lnSpc>
              <a:buFont typeface="Arial" panose="020B0604020202020204" pitchFamily="34" charset="0"/>
              <a:buChar char="•"/>
            </a:pPr>
            <a:r>
              <a:rPr lang="en-US" sz="1000" b="0" i="0" dirty="0">
                <a:solidFill>
                  <a:srgbClr val="000000"/>
                </a:solidFill>
                <a:effectLst/>
                <a:latin typeface="Times New Roman" panose="02020603050405020304" pitchFamily="18" charset="0"/>
              </a:rPr>
              <a:t>Ward, M. (2025). </a:t>
            </a:r>
            <a:r>
              <a:rPr lang="en-US" sz="1000" b="0" i="1" dirty="0">
                <a:solidFill>
                  <a:srgbClr val="000000"/>
                </a:solidFill>
                <a:effectLst/>
                <a:latin typeface="Times New Roman" panose="02020603050405020304" pitchFamily="18" charset="0"/>
              </a:rPr>
              <a:t>Retail Sector in the UK</a:t>
            </a:r>
            <a:r>
              <a:rPr lang="en-US" sz="1000" b="0" i="0" dirty="0">
                <a:solidFill>
                  <a:srgbClr val="000000"/>
                </a:solidFill>
                <a:effectLst/>
                <a:latin typeface="Times New Roman" panose="02020603050405020304" pitchFamily="18" charset="0"/>
              </a:rPr>
              <a:t>. [online] Parliament.UK. Available at: https://researchbriefings.files.parliament.uk/documents/SN06186/SN06186.pdf.</a:t>
            </a:r>
          </a:p>
        </p:txBody>
      </p:sp>
      <p:sp>
        <p:nvSpPr>
          <p:cNvPr id="6" name="TextBox 5">
            <a:extLst>
              <a:ext uri="{FF2B5EF4-FFF2-40B4-BE49-F238E27FC236}">
                <a16:creationId xmlns:a16="http://schemas.microsoft.com/office/drawing/2014/main" id="{1F7781BA-CC24-4C9A-9B3C-3475429D6A51}"/>
              </a:ext>
            </a:extLst>
          </p:cNvPr>
          <p:cNvSpPr txBox="1"/>
          <p:nvPr/>
        </p:nvSpPr>
        <p:spPr>
          <a:xfrm>
            <a:off x="6456556" y="789509"/>
            <a:ext cx="2141033" cy="523220"/>
          </a:xfrm>
          <a:prstGeom prst="rect">
            <a:avLst/>
          </a:prstGeom>
          <a:noFill/>
        </p:spPr>
        <p:txBody>
          <a:bodyPr wrap="square">
            <a:spAutoFit/>
          </a:bodyPr>
          <a:lstStyle/>
          <a:p>
            <a:pPr algn="ctr"/>
            <a:r>
              <a:rPr lang="en-US" sz="2800" b="1" dirty="0">
                <a:solidFill>
                  <a:srgbClr val="000000"/>
                </a:solidFill>
                <a:effectLst/>
                <a:latin typeface="Times New Roman" panose="02020603050405020304" pitchFamily="18" charset="0"/>
              </a:rPr>
              <a:t>References</a:t>
            </a:r>
            <a:endParaRPr lang="en-US" sz="2800" b="1" dirty="0"/>
          </a:p>
        </p:txBody>
      </p:sp>
    </p:spTree>
    <p:extLst>
      <p:ext uri="{BB962C8B-B14F-4D97-AF65-F5344CB8AC3E}">
        <p14:creationId xmlns:p14="http://schemas.microsoft.com/office/powerpoint/2010/main" val="2016153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4734</Words>
  <Application>Microsoft Office PowerPoint</Application>
  <PresentationFormat>Custom</PresentationFormat>
  <Paragraphs>170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Inter</vt:lpstr>
      <vt:lpstr>Inter Bold</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Prince Isidahomen</dc:creator>
  <cp:keywords/>
  <dc:description/>
  <cp:lastModifiedBy>Prince Isidahomen (2509813)</cp:lastModifiedBy>
  <cp:revision>5</cp:revision>
  <dcterms:created xsi:type="dcterms:W3CDTF">2026-01-31T16:56:25Z</dcterms:created>
  <dcterms:modified xsi:type="dcterms:W3CDTF">2026-02-17T08:46:17Z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2026-01-31T17:07:47Z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4367b9b5-5eee-4b39-a00b-07909f6e0634</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