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sldIdLst>
    <p:sldId id="257" r:id="rId2"/>
    <p:sldId id="297" r:id="rId3"/>
    <p:sldId id="258" r:id="rId4"/>
    <p:sldId id="298" r:id="rId5"/>
    <p:sldId id="299" r:id="rId6"/>
    <p:sldId id="300" r:id="rId7"/>
    <p:sldId id="301" r:id="rId8"/>
    <p:sldId id="264" r:id="rId9"/>
    <p:sldId id="265" r:id="rId10"/>
    <p:sldId id="266" r:id="rId11"/>
    <p:sldId id="267" r:id="rId12"/>
    <p:sldId id="268" r:id="rId13"/>
    <p:sldId id="269" r:id="rId14"/>
    <p:sldId id="271" r:id="rId15"/>
    <p:sldId id="302" r:id="rId16"/>
    <p:sldId id="272" r:id="rId17"/>
    <p:sldId id="273" r:id="rId18"/>
    <p:sldId id="274" r:id="rId19"/>
    <p:sldId id="275" r:id="rId20"/>
    <p:sldId id="276" r:id="rId21"/>
    <p:sldId id="277" r:id="rId22"/>
    <p:sldId id="278" r:id="rId23"/>
    <p:sldId id="279" r:id="rId24"/>
    <p:sldId id="280" r:id="rId25"/>
    <p:sldId id="281" r:id="rId26"/>
    <p:sldId id="282" r:id="rId27"/>
    <p:sldId id="303" r:id="rId28"/>
    <p:sldId id="283" r:id="rId29"/>
    <p:sldId id="284" r:id="rId30"/>
    <p:sldId id="285" r:id="rId31"/>
    <p:sldId id="286" r:id="rId32"/>
    <p:sldId id="287" r:id="rId33"/>
    <p:sldId id="289" r:id="rId34"/>
    <p:sldId id="290" r:id="rId35"/>
    <p:sldId id="293" r:id="rId36"/>
    <p:sldId id="29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50A7B-72CD-DA65-C597-60D4F16AA549}" v="1015" dt="2021-11-26T19:15:19.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94" d="100"/>
          <a:sy n="94" d="100"/>
        </p:scale>
        <p:origin x="8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A2B70-22D8-4C02-8F31-DB15C56D7106}" type="datetimeFigureOut">
              <a:rPr lang="en-GB" smtClean="0"/>
              <a:t>26/11/2021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33BF9-ACA6-4D1E-9C8A-6AEC41612C41}" type="slidenum">
              <a:rPr lang="en-GB" smtClean="0"/>
              <a:t>‹#›</a:t>
            </a:fld>
            <a:endParaRPr lang="en-GB"/>
          </a:p>
        </p:txBody>
      </p:sp>
    </p:spTree>
    <p:extLst>
      <p:ext uri="{BB962C8B-B14F-4D97-AF65-F5344CB8AC3E}">
        <p14:creationId xmlns:p14="http://schemas.microsoft.com/office/powerpoint/2010/main" val="299226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9955EF3-E8D4-4F84-A4FB-6A71F8C41436}" type="slidenum">
              <a:rPr lang="en-GB"/>
              <a:pPr/>
              <a:t>10</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spcBef>
                <a:spcPct val="50000"/>
              </a:spcBef>
            </a:pPr>
            <a:r>
              <a:rPr lang="en-GB"/>
              <a:t>Trawsnewidiodd Montessori amgylcheddau dysgu ac addysgu </a:t>
            </a:r>
          </a:p>
          <a:p>
            <a:pPr eaLnBrk="1" hangingPunct="1">
              <a:spcBef>
                <a:spcPct val="50000"/>
              </a:spcBef>
            </a:pPr>
            <a:r>
              <a:rPr lang="en-GB"/>
              <a:t>gan addasu’r math o gelfi ac offer oedd ar gael i’r plant eu harchwilio a’u trafod</a:t>
            </a:r>
          </a:p>
          <a:p>
            <a:pPr eaLnBrk="1" hangingPunct="1">
              <a:spcBef>
                <a:spcPct val="50000"/>
              </a:spcBef>
            </a:pPr>
            <a:r>
              <a:rPr lang="en-GB"/>
              <a:t>Lle i’r plant deimlo’n gwbl gartrefol a pharod  ystyriau plant yn unigolion sensitif oedd angen adnoddau oedd ar eu cyfer nhw’n benodol</a:t>
            </a:r>
          </a:p>
          <a:p>
            <a:pPr eaLnBrk="1" hangingPunct="1">
              <a:spcBef>
                <a:spcPct val="50000"/>
              </a:spcBef>
            </a:pPr>
            <a:r>
              <a:rPr lang="en-GB"/>
              <a:t>O arsylwadau roedd yn ymwybodol bod plant ifanc yn hoffi gorwedd ar y llawr wrth wneud gweithgarwch    felly roedd gwagle’n bwysig</a:t>
            </a:r>
          </a:p>
          <a:p>
            <a:pPr eaLnBrk="1" hangingPunct="1"/>
            <a:r>
              <a:rPr lang="en-GB"/>
              <a:t>Credai y</a:t>
            </a:r>
          </a:p>
          <a:p>
            <a:pPr eaLnBrk="1" hangingPunct="1"/>
            <a:r>
              <a:rPr lang="en-GB"/>
              <a:t>Dylai’r celfu fod o ansawdd da ac ni ddylid cael unrhyw offer oedd wedi torri/ rhwygo o fewn yr amgylchedd – safon yn bwysig </a:t>
            </a:r>
          </a:p>
          <a:p>
            <a:pPr eaLnBrk="1" hangingPunct="1"/>
            <a:r>
              <a:rPr lang="en-GB"/>
              <a:t>Defnydd o ddeunyddiau naturiol   dim plastic!</a:t>
            </a:r>
          </a:p>
          <a:p>
            <a:pPr eaLnBrk="1" hangingPunct="1"/>
            <a:endParaRPr lang="en-GB"/>
          </a:p>
          <a:p>
            <a:pPr eaLnBrk="1" hangingPunct="1"/>
            <a:endParaRPr lang="en-GB"/>
          </a:p>
        </p:txBody>
      </p:sp>
    </p:spTree>
    <p:extLst>
      <p:ext uri="{BB962C8B-B14F-4D97-AF65-F5344CB8AC3E}">
        <p14:creationId xmlns:p14="http://schemas.microsoft.com/office/powerpoint/2010/main" val="950821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CFC13805-2EDB-42E8-82FB-6756C946C5DC}" type="slidenum">
              <a:rPr lang="en-GB" altLang="en-US" sz="1200">
                <a:latin typeface="Comic Sans MS" pitchFamily="66" charset="0"/>
              </a:rPr>
              <a:pPr eaLnBrk="1" hangingPunct="1"/>
              <a:t>13</a:t>
            </a:fld>
            <a:endParaRPr lang="en-GB" altLang="en-US" sz="1200">
              <a:latin typeface="Comic Sans MS" pitchFamily="66" charset="0"/>
            </a:endParaRPr>
          </a:p>
        </p:txBody>
      </p:sp>
      <p:sp>
        <p:nvSpPr>
          <p:cNvPr id="26627" name="Rectangle 2"/>
          <p:cNvSpPr>
            <a:spLocks noGrp="1" noRot="1" noChangeAspect="1" noChangeArrowheads="1" noTextEdit="1"/>
          </p:cNvSpPr>
          <p:nvPr>
            <p:ph type="sldImg"/>
          </p:nvPr>
        </p:nvSpPr>
        <p:spPr>
          <a:xfrm>
            <a:off x="381000" y="685800"/>
            <a:ext cx="6096000" cy="3429000"/>
          </a:xfrm>
          <a:ln/>
        </p:spPr>
      </p:sp>
      <p:sp>
        <p:nvSpPr>
          <p:cNvPr id="26628" name="Rectangle 3"/>
          <p:cNvSpPr>
            <a:spLocks noGrp="1" noChangeArrowheads="1"/>
          </p:cNvSpPr>
          <p:nvPr>
            <p:ph type="body" idx="1"/>
          </p:nvPr>
        </p:nvSpPr>
        <p:spPr>
          <a:xfrm>
            <a:off x="914824" y="4344111"/>
            <a:ext cx="5028353" cy="41139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Comic Sans MS" pitchFamily="66" charset="0"/>
            </a:endParaRPr>
          </a:p>
        </p:txBody>
      </p:sp>
    </p:spTree>
    <p:extLst>
      <p:ext uri="{BB962C8B-B14F-4D97-AF65-F5344CB8AC3E}">
        <p14:creationId xmlns:p14="http://schemas.microsoft.com/office/powerpoint/2010/main" val="1847758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EFEC4DD-1559-4BD4-A05E-36A0B335B5B4}" type="slidenum">
              <a:rPr lang="en-GB" altLang="en-US" sz="1200">
                <a:latin typeface="Comic Sans MS" pitchFamily="66" charset="0"/>
              </a:rPr>
              <a:pPr eaLnBrk="1" hangingPunct="1"/>
              <a:t>17</a:t>
            </a:fld>
            <a:endParaRPr lang="en-GB" altLang="en-US" sz="1200">
              <a:latin typeface="Comic Sans MS" pitchFamily="66" charset="0"/>
            </a:endParaRPr>
          </a:p>
        </p:txBody>
      </p:sp>
      <p:sp>
        <p:nvSpPr>
          <p:cNvPr id="28675" name="Rectangle 2"/>
          <p:cNvSpPr>
            <a:spLocks noGrp="1" noRot="1" noChangeAspect="1" noChangeArrowheads="1" noTextEdit="1"/>
          </p:cNvSpPr>
          <p:nvPr>
            <p:ph type="sldImg"/>
          </p:nvPr>
        </p:nvSpPr>
        <p:spPr>
          <a:xfrm>
            <a:off x="385763" y="687388"/>
            <a:ext cx="6088062" cy="3425825"/>
          </a:xfrm>
          <a:ln/>
        </p:spPr>
      </p:sp>
      <p:sp>
        <p:nvSpPr>
          <p:cNvPr id="2867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a:latin typeface="Comic Sans MS" pitchFamily="66" charset="0"/>
                <a:cs typeface="Times New Roman" pitchFamily="18" charset="0"/>
              </a:rPr>
              <a:t>Trainer Notes</a:t>
            </a:r>
          </a:p>
          <a:p>
            <a:pPr eaLnBrk="1" hangingPunct="1">
              <a:spcBef>
                <a:spcPct val="0"/>
              </a:spcBef>
            </a:pPr>
            <a:endParaRPr lang="en-GB" altLang="en-US" b="1">
              <a:latin typeface="Comic Sans MS" pitchFamily="66" charset="0"/>
              <a:cs typeface="Times New Roman" pitchFamily="18" charset="0"/>
            </a:endParaRPr>
          </a:p>
          <a:p>
            <a:pPr eaLnBrk="1" hangingPunct="1">
              <a:spcBef>
                <a:spcPct val="0"/>
              </a:spcBef>
            </a:pPr>
            <a:r>
              <a:rPr lang="en-GB" altLang="en-US" b="1">
                <a:latin typeface="Comic Sans MS" pitchFamily="66" charset="0"/>
                <a:cs typeface="Times New Roman" pitchFamily="18" charset="0"/>
              </a:rPr>
              <a:t>Click to bring up layers of triangle one at a time</a:t>
            </a:r>
            <a:r>
              <a:rPr lang="en-GB" altLang="en-US">
                <a:latin typeface="Comic Sans MS" pitchFamily="66" charset="0"/>
                <a:cs typeface="Times New Roman" pitchFamily="18" charset="0"/>
              </a:rPr>
              <a:t> to show the bottom up approach.</a:t>
            </a:r>
          </a:p>
        </p:txBody>
      </p:sp>
    </p:spTree>
    <p:extLst>
      <p:ext uri="{BB962C8B-B14F-4D97-AF65-F5344CB8AC3E}">
        <p14:creationId xmlns:p14="http://schemas.microsoft.com/office/powerpoint/2010/main" val="1987306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EFEC4DD-1559-4BD4-A05E-36A0B335B5B4}" type="slidenum">
              <a:rPr lang="en-GB" altLang="en-US" sz="1200">
                <a:latin typeface="Comic Sans MS" pitchFamily="66" charset="0"/>
              </a:rPr>
              <a:pPr eaLnBrk="1" hangingPunct="1"/>
              <a:t>18</a:t>
            </a:fld>
            <a:endParaRPr lang="en-GB" altLang="en-US" sz="1200">
              <a:latin typeface="Comic Sans MS" pitchFamily="66" charset="0"/>
            </a:endParaRPr>
          </a:p>
        </p:txBody>
      </p:sp>
      <p:sp>
        <p:nvSpPr>
          <p:cNvPr id="28675" name="Rectangle 2"/>
          <p:cNvSpPr>
            <a:spLocks noGrp="1" noRot="1" noChangeAspect="1" noChangeArrowheads="1" noTextEdit="1"/>
          </p:cNvSpPr>
          <p:nvPr>
            <p:ph type="sldImg"/>
          </p:nvPr>
        </p:nvSpPr>
        <p:spPr>
          <a:xfrm>
            <a:off x="385763" y="687388"/>
            <a:ext cx="6088062" cy="3425825"/>
          </a:xfrm>
          <a:ln/>
        </p:spPr>
      </p:sp>
      <p:sp>
        <p:nvSpPr>
          <p:cNvPr id="2867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a:latin typeface="Comic Sans MS" pitchFamily="66" charset="0"/>
                <a:cs typeface="Times New Roman" pitchFamily="18" charset="0"/>
              </a:rPr>
              <a:t>Trainer Notes</a:t>
            </a:r>
          </a:p>
          <a:p>
            <a:pPr eaLnBrk="1" hangingPunct="1">
              <a:spcBef>
                <a:spcPct val="0"/>
              </a:spcBef>
            </a:pPr>
            <a:endParaRPr lang="en-GB" altLang="en-US" b="1">
              <a:latin typeface="Comic Sans MS" pitchFamily="66" charset="0"/>
              <a:cs typeface="Times New Roman" pitchFamily="18" charset="0"/>
            </a:endParaRPr>
          </a:p>
          <a:p>
            <a:pPr eaLnBrk="1" hangingPunct="1">
              <a:spcBef>
                <a:spcPct val="0"/>
              </a:spcBef>
            </a:pPr>
            <a:r>
              <a:rPr lang="en-GB" altLang="en-US" b="1">
                <a:latin typeface="Comic Sans MS" pitchFamily="66" charset="0"/>
                <a:cs typeface="Times New Roman" pitchFamily="18" charset="0"/>
              </a:rPr>
              <a:t>Click to bring up layers of triangle one at a time</a:t>
            </a:r>
            <a:r>
              <a:rPr lang="en-GB" altLang="en-US">
                <a:latin typeface="Comic Sans MS" pitchFamily="66" charset="0"/>
                <a:cs typeface="Times New Roman" pitchFamily="18" charset="0"/>
              </a:rPr>
              <a:t> to show the bottom up approach.</a:t>
            </a:r>
          </a:p>
        </p:txBody>
      </p:sp>
    </p:spTree>
    <p:extLst>
      <p:ext uri="{BB962C8B-B14F-4D97-AF65-F5344CB8AC3E}">
        <p14:creationId xmlns:p14="http://schemas.microsoft.com/office/powerpoint/2010/main" val="3605220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9A582513-97D6-40EF-9BF1-828CFEA67E98}" type="slidenum">
              <a:rPr lang="en-GB" altLang="en-US" sz="1200">
                <a:latin typeface="Comic Sans MS" pitchFamily="66" charset="0"/>
              </a:rPr>
              <a:pPr eaLnBrk="1" hangingPunct="1"/>
              <a:t>19</a:t>
            </a:fld>
            <a:endParaRPr lang="en-GB" altLang="en-US" sz="1200">
              <a:latin typeface="Comic Sans MS" pitchFamily="66" charset="0"/>
            </a:endParaRPr>
          </a:p>
        </p:txBody>
      </p:sp>
      <p:sp>
        <p:nvSpPr>
          <p:cNvPr id="31747" name="Rectangle 2"/>
          <p:cNvSpPr>
            <a:spLocks noGrp="1" noRot="1" noChangeAspect="1" noChangeArrowheads="1" noTextEdit="1"/>
          </p:cNvSpPr>
          <p:nvPr>
            <p:ph type="sldImg"/>
          </p:nvPr>
        </p:nvSpPr>
        <p:spPr>
          <a:xfrm>
            <a:off x="385763" y="687388"/>
            <a:ext cx="6088062" cy="3425825"/>
          </a:xfrm>
          <a:ln/>
        </p:spPr>
      </p:sp>
      <p:sp>
        <p:nvSpPr>
          <p:cNvPr id="31748"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Comic Sans MS" pitchFamily="66" charset="0"/>
              </a:rPr>
              <a:t>Trainer Notes</a:t>
            </a:r>
          </a:p>
          <a:p>
            <a:pPr eaLnBrk="1" hangingPunct="1"/>
            <a:endParaRPr lang="en-GB" altLang="en-US" sz="1400" b="1">
              <a:latin typeface="Comic Sans MS" pitchFamily="66" charset="0"/>
            </a:endParaRPr>
          </a:p>
          <a:p>
            <a:pPr eaLnBrk="1" hangingPunct="1"/>
            <a:r>
              <a:rPr lang="en-GB" altLang="en-US">
                <a:latin typeface="Comic Sans MS" pitchFamily="66" charset="0"/>
              </a:rPr>
              <a:t>This slide illustrates what Continuous provision is. The process of planning for Continuous Provision and how to plan for it will follow in Session 2.</a:t>
            </a:r>
          </a:p>
          <a:p>
            <a:pPr eaLnBrk="1" hangingPunct="1"/>
            <a:endParaRPr lang="en-GB" altLang="en-US">
              <a:latin typeface="Comic Sans MS" pitchFamily="66" charset="0"/>
            </a:endParaRPr>
          </a:p>
          <a:p>
            <a:pPr eaLnBrk="1" hangingPunct="1"/>
            <a:r>
              <a:rPr lang="en-GB" altLang="en-US" b="1">
                <a:latin typeface="Comic Sans MS" pitchFamily="66" charset="0"/>
              </a:rPr>
              <a:t>Left photo</a:t>
            </a:r>
            <a:r>
              <a:rPr lang="en-GB" altLang="en-US">
                <a:latin typeface="Comic Sans MS" pitchFamily="66" charset="0"/>
              </a:rPr>
              <a:t>: Shows continuous provision for Sand area.</a:t>
            </a:r>
          </a:p>
          <a:p>
            <a:pPr eaLnBrk="1" hangingPunct="1"/>
            <a:endParaRPr lang="en-GB" altLang="en-US">
              <a:latin typeface="Comic Sans MS" pitchFamily="66" charset="0"/>
            </a:endParaRPr>
          </a:p>
          <a:p>
            <a:pPr eaLnBrk="1" hangingPunct="1"/>
            <a:r>
              <a:rPr lang="en-GB" altLang="en-US" b="1">
                <a:latin typeface="Comic Sans MS" pitchFamily="66" charset="0"/>
              </a:rPr>
              <a:t>Right photo</a:t>
            </a:r>
            <a:r>
              <a:rPr lang="en-GB" altLang="en-US">
                <a:latin typeface="Comic Sans MS" pitchFamily="66" charset="0"/>
              </a:rPr>
              <a:t>: Shows Continuous Provision for Construction Area.</a:t>
            </a:r>
          </a:p>
          <a:p>
            <a:pPr eaLnBrk="1" hangingPunct="1"/>
            <a:endParaRPr lang="en-GB" altLang="en-US">
              <a:latin typeface="Comic Sans MS" pitchFamily="66" charset="0"/>
            </a:endParaRPr>
          </a:p>
        </p:txBody>
      </p:sp>
    </p:spTree>
    <p:extLst>
      <p:ext uri="{BB962C8B-B14F-4D97-AF65-F5344CB8AC3E}">
        <p14:creationId xmlns:p14="http://schemas.microsoft.com/office/powerpoint/2010/main" val="3593830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45069BAA-B5A7-4E69-8A2F-E8F072178588}" type="slidenum">
              <a:rPr lang="en-GB" altLang="en-US" sz="1200">
                <a:latin typeface="Comic Sans MS" pitchFamily="66" charset="0"/>
              </a:rPr>
              <a:pPr eaLnBrk="1" hangingPunct="1"/>
              <a:t>20</a:t>
            </a:fld>
            <a:endParaRPr lang="en-GB" altLang="en-US" sz="1200">
              <a:latin typeface="Comic Sans MS" pitchFamily="66" charset="0"/>
            </a:endParaRPr>
          </a:p>
        </p:txBody>
      </p:sp>
      <p:sp>
        <p:nvSpPr>
          <p:cNvPr id="33795" name="Rectangle 2"/>
          <p:cNvSpPr>
            <a:spLocks noGrp="1" noRot="1" noChangeAspect="1" noChangeArrowheads="1" noTextEdit="1"/>
          </p:cNvSpPr>
          <p:nvPr>
            <p:ph type="sldImg"/>
          </p:nvPr>
        </p:nvSpPr>
        <p:spPr>
          <a:xfrm>
            <a:off x="385763" y="687388"/>
            <a:ext cx="6088062" cy="3425825"/>
          </a:xfrm>
          <a:ln/>
        </p:spPr>
      </p:sp>
      <p:sp>
        <p:nvSpPr>
          <p:cNvPr id="3379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Comic Sans MS" pitchFamily="66" charset="0"/>
              </a:rPr>
              <a:t>Trainer Notes</a:t>
            </a:r>
          </a:p>
          <a:p>
            <a:pPr eaLnBrk="1" hangingPunct="1"/>
            <a:endParaRPr lang="en-GB" altLang="en-US" b="1">
              <a:latin typeface="Comic Sans MS" pitchFamily="66" charset="0"/>
            </a:endParaRPr>
          </a:p>
          <a:p>
            <a:pPr eaLnBrk="1" hangingPunct="1"/>
            <a:r>
              <a:rPr lang="en-GB" altLang="en-US">
                <a:latin typeface="Comic Sans MS" pitchFamily="66" charset="0"/>
              </a:rPr>
              <a:t>Explain that we will spend more time looking at the role of the adult in Session 3</a:t>
            </a:r>
          </a:p>
          <a:p>
            <a:pPr eaLnBrk="1" hangingPunct="1"/>
            <a:endParaRPr lang="en-GB" altLang="en-US">
              <a:latin typeface="Comic Sans MS" pitchFamily="66" charset="0"/>
            </a:endParaRPr>
          </a:p>
        </p:txBody>
      </p:sp>
    </p:spTree>
    <p:extLst>
      <p:ext uri="{BB962C8B-B14F-4D97-AF65-F5344CB8AC3E}">
        <p14:creationId xmlns:p14="http://schemas.microsoft.com/office/powerpoint/2010/main" val="3210744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9623986B-6F8E-43D4-BC8E-F265339BCD8A}" type="slidenum">
              <a:rPr lang="en-GB" altLang="en-US" sz="1200">
                <a:latin typeface="Comic Sans MS" pitchFamily="66" charset="0"/>
              </a:rPr>
              <a:pPr eaLnBrk="1" hangingPunct="1"/>
              <a:t>21</a:t>
            </a:fld>
            <a:endParaRPr lang="en-GB" altLang="en-US" sz="1200">
              <a:latin typeface="Comic Sans MS" pitchFamily="66" charset="0"/>
            </a:endParaRPr>
          </a:p>
        </p:txBody>
      </p:sp>
      <p:sp>
        <p:nvSpPr>
          <p:cNvPr id="39939" name="Rectangle 2"/>
          <p:cNvSpPr>
            <a:spLocks noGrp="1" noRot="1" noChangeAspect="1" noChangeArrowheads="1" noTextEdit="1"/>
          </p:cNvSpPr>
          <p:nvPr>
            <p:ph type="sldImg"/>
          </p:nvPr>
        </p:nvSpPr>
        <p:spPr>
          <a:xfrm>
            <a:off x="385763" y="687388"/>
            <a:ext cx="6088062" cy="3425825"/>
          </a:xfrm>
          <a:ln/>
        </p:spPr>
      </p:sp>
      <p:sp>
        <p:nvSpPr>
          <p:cNvPr id="39940"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Comic Sans MS" pitchFamily="66" charset="0"/>
              </a:rPr>
              <a:t>Trainer Notes</a:t>
            </a:r>
          </a:p>
          <a:p>
            <a:pPr eaLnBrk="1" hangingPunct="1"/>
            <a:endParaRPr lang="en-GB" altLang="en-US">
              <a:latin typeface="Comic Sans MS" pitchFamily="66" charset="0"/>
            </a:endParaRPr>
          </a:p>
          <a:p>
            <a:pPr eaLnBrk="1" hangingPunct="1"/>
            <a:r>
              <a:rPr lang="en-GB" altLang="en-US">
                <a:latin typeface="Comic Sans MS" pitchFamily="66" charset="0"/>
              </a:rPr>
              <a:t>Again – this photo illustrates what enhanced provision is. Planning for enhanced provision will be in Session 2</a:t>
            </a:r>
          </a:p>
          <a:p>
            <a:pPr eaLnBrk="1" hangingPunct="1"/>
            <a:endParaRPr lang="en-GB" altLang="en-US">
              <a:latin typeface="Comic Sans MS" pitchFamily="66" charset="0"/>
            </a:endParaRPr>
          </a:p>
          <a:p>
            <a:pPr eaLnBrk="1" hangingPunct="1"/>
            <a:r>
              <a:rPr lang="en-GB" altLang="en-US" b="1">
                <a:latin typeface="Comic Sans MS" pitchFamily="66" charset="0"/>
              </a:rPr>
              <a:t>Left photo</a:t>
            </a:r>
            <a:r>
              <a:rPr lang="en-GB" altLang="en-US">
                <a:latin typeface="Comic Sans MS" pitchFamily="66" charset="0"/>
              </a:rPr>
              <a:t>: Enhanced provision for Let’s Investigate Area to support topic of Mini Beasts.</a:t>
            </a:r>
          </a:p>
          <a:p>
            <a:pPr eaLnBrk="1" hangingPunct="1"/>
            <a:endParaRPr lang="en-GB" altLang="en-US">
              <a:latin typeface="Comic Sans MS" pitchFamily="66" charset="0"/>
            </a:endParaRPr>
          </a:p>
          <a:p>
            <a:pPr eaLnBrk="1" hangingPunct="1"/>
            <a:r>
              <a:rPr lang="en-GB" altLang="en-US" b="1">
                <a:latin typeface="Comic Sans MS" pitchFamily="66" charset="0"/>
              </a:rPr>
              <a:t>Right photo</a:t>
            </a:r>
            <a:r>
              <a:rPr lang="en-GB" altLang="en-US">
                <a:latin typeface="Comic Sans MS" pitchFamily="66" charset="0"/>
              </a:rPr>
              <a:t>: Enhanced provision for a home corner to support topic of pets.</a:t>
            </a:r>
          </a:p>
          <a:p>
            <a:pPr eaLnBrk="1" hangingPunct="1"/>
            <a:endParaRPr lang="en-GB" altLang="en-US">
              <a:latin typeface="Comic Sans MS" pitchFamily="66" charset="0"/>
            </a:endParaRPr>
          </a:p>
        </p:txBody>
      </p:sp>
    </p:spTree>
    <p:extLst>
      <p:ext uri="{BB962C8B-B14F-4D97-AF65-F5344CB8AC3E}">
        <p14:creationId xmlns:p14="http://schemas.microsoft.com/office/powerpoint/2010/main" val="1707202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89FFBA48-0950-4177-ABE1-18F6642BE3CB}" type="slidenum">
              <a:rPr lang="en-GB" altLang="en-US" sz="1200">
                <a:latin typeface="Comic Sans MS" pitchFamily="66" charset="0"/>
              </a:rPr>
              <a:pPr eaLnBrk="1" hangingPunct="1"/>
              <a:t>22</a:t>
            </a:fld>
            <a:endParaRPr lang="en-GB" altLang="en-US" sz="1200">
              <a:latin typeface="Comic Sans MS" pitchFamily="66" charset="0"/>
            </a:endParaRPr>
          </a:p>
        </p:txBody>
      </p:sp>
      <p:sp>
        <p:nvSpPr>
          <p:cNvPr id="41987" name="Rectangle 2"/>
          <p:cNvSpPr>
            <a:spLocks noGrp="1" noRot="1" noChangeAspect="1" noChangeArrowheads="1" noTextEdit="1"/>
          </p:cNvSpPr>
          <p:nvPr>
            <p:ph type="sldImg"/>
          </p:nvPr>
        </p:nvSpPr>
        <p:spPr>
          <a:xfrm>
            <a:off x="381000" y="685800"/>
            <a:ext cx="6096000" cy="3429000"/>
          </a:xfrm>
          <a:ln/>
        </p:spPr>
      </p:sp>
      <p:sp>
        <p:nvSpPr>
          <p:cNvPr id="41988" name="Rectangle 3"/>
          <p:cNvSpPr>
            <a:spLocks noGrp="1" noChangeArrowheads="1"/>
          </p:cNvSpPr>
          <p:nvPr>
            <p:ph type="body" idx="1"/>
          </p:nvPr>
        </p:nvSpPr>
        <p:spPr>
          <a:xfrm>
            <a:off x="914824" y="4344111"/>
            <a:ext cx="5028353" cy="41139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Comic Sans MS" pitchFamily="66" charset="0"/>
                <a:cs typeface="Times New Roman" pitchFamily="18" charset="0"/>
              </a:rPr>
              <a:t>The simpler the plaything, the more versatile</a:t>
            </a:r>
            <a:r>
              <a:rPr lang="en-GB" altLang="en-US">
                <a:latin typeface="Comic Sans MS" pitchFamily="66" charset="0"/>
                <a:cs typeface="Times New Roman" pitchFamily="18" charset="0"/>
              </a:rPr>
              <a:t> it is, since it can be used in numerous ways.</a:t>
            </a:r>
            <a:endParaRPr lang="en-GB" altLang="en-US">
              <a:latin typeface="Comic Sans MS" pitchFamily="66" charset="0"/>
            </a:endParaRPr>
          </a:p>
          <a:p>
            <a:pPr eaLnBrk="1" hangingPunct="1"/>
            <a:endParaRPr lang="en-GB" altLang="en-US">
              <a:latin typeface="Comic Sans MS" pitchFamily="66" charset="0"/>
            </a:endParaRPr>
          </a:p>
        </p:txBody>
      </p:sp>
    </p:spTree>
    <p:extLst>
      <p:ext uri="{BB962C8B-B14F-4D97-AF65-F5344CB8AC3E}">
        <p14:creationId xmlns:p14="http://schemas.microsoft.com/office/powerpoint/2010/main" val="2710934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332F1519-D8D6-4838-8724-2DFE1016A3AB}" type="slidenum">
              <a:rPr lang="en-GB" altLang="en-US" sz="1200">
                <a:latin typeface="Comic Sans MS" pitchFamily="66" charset="0"/>
              </a:rPr>
              <a:pPr eaLnBrk="1" hangingPunct="1"/>
              <a:t>23</a:t>
            </a:fld>
            <a:endParaRPr lang="en-GB" altLang="en-US" sz="1200">
              <a:latin typeface="Comic Sans MS" pitchFamily="66" charset="0"/>
            </a:endParaRPr>
          </a:p>
        </p:txBody>
      </p:sp>
      <p:sp>
        <p:nvSpPr>
          <p:cNvPr id="51203" name="Rectangle 2"/>
          <p:cNvSpPr>
            <a:spLocks noGrp="1" noRot="1" noChangeAspect="1" noChangeArrowheads="1" noTextEdit="1"/>
          </p:cNvSpPr>
          <p:nvPr>
            <p:ph type="sldImg"/>
          </p:nvPr>
        </p:nvSpPr>
        <p:spPr>
          <a:xfrm>
            <a:off x="384175" y="687388"/>
            <a:ext cx="6091238" cy="3427412"/>
          </a:xfrm>
          <a:ln/>
        </p:spPr>
      </p:sp>
      <p:sp>
        <p:nvSpPr>
          <p:cNvPr id="51204" name="Rectangle 3"/>
          <p:cNvSpPr>
            <a:spLocks noGrp="1" noChangeArrowheads="1"/>
          </p:cNvSpPr>
          <p:nvPr>
            <p:ph type="body" idx="1"/>
          </p:nvPr>
        </p:nvSpPr>
        <p:spPr>
          <a:xfrm>
            <a:off x="686118" y="4341122"/>
            <a:ext cx="5485765" cy="4115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Comic Sans MS" pitchFamily="66" charset="0"/>
              </a:rPr>
              <a:t>Trainer Notes</a:t>
            </a:r>
          </a:p>
          <a:p>
            <a:pPr eaLnBrk="1" hangingPunct="1"/>
            <a:endParaRPr lang="en-GB" altLang="en-US" b="1">
              <a:latin typeface="Comic Sans MS" pitchFamily="66" charset="0"/>
            </a:endParaRPr>
          </a:p>
          <a:p>
            <a:pPr eaLnBrk="1" hangingPunct="1"/>
            <a:r>
              <a:rPr lang="en-GB" altLang="en-US" b="1">
                <a:latin typeface="Comic Sans MS" pitchFamily="66" charset="0"/>
              </a:rPr>
              <a:t>Left photo</a:t>
            </a:r>
            <a:r>
              <a:rPr lang="en-GB" altLang="en-US">
                <a:latin typeface="Comic Sans MS" pitchFamily="66" charset="0"/>
              </a:rPr>
              <a:t> – A water area  in a nursery. Resources for Continuous Provision are in the hanging shelf and a permanent pen has  been used to mark where the bottles and water wheel go.</a:t>
            </a:r>
          </a:p>
          <a:p>
            <a:pPr eaLnBrk="1" hangingPunct="1"/>
            <a:endParaRPr lang="en-GB" altLang="en-US">
              <a:latin typeface="Comic Sans MS" pitchFamily="66" charset="0"/>
            </a:endParaRPr>
          </a:p>
          <a:p>
            <a:pPr eaLnBrk="1" hangingPunct="1"/>
            <a:r>
              <a:rPr lang="en-GB" altLang="en-US" b="1">
                <a:latin typeface="Comic Sans MS" pitchFamily="66" charset="0"/>
              </a:rPr>
              <a:t>Right Photo</a:t>
            </a:r>
            <a:r>
              <a:rPr lang="en-GB" altLang="en-US">
                <a:latin typeface="Comic Sans MS" pitchFamily="66" charset="0"/>
              </a:rPr>
              <a:t>. The water provision has been enhanced by taking resources outside.</a:t>
            </a:r>
          </a:p>
          <a:p>
            <a:pPr eaLnBrk="1" hangingPunct="1"/>
            <a:endParaRPr lang="en-GB" altLang="en-US">
              <a:latin typeface="Comic Sans MS" pitchFamily="66" charset="0"/>
            </a:endParaRPr>
          </a:p>
        </p:txBody>
      </p:sp>
    </p:spTree>
    <p:extLst>
      <p:ext uri="{BB962C8B-B14F-4D97-AF65-F5344CB8AC3E}">
        <p14:creationId xmlns:p14="http://schemas.microsoft.com/office/powerpoint/2010/main" val="433682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CBA6F812-B982-406B-B06C-2C32A1C0762A}" type="slidenum">
              <a:rPr lang="en-GB" altLang="en-US" sz="1200">
                <a:latin typeface="Comic Sans MS" pitchFamily="66" charset="0"/>
              </a:rPr>
              <a:pPr eaLnBrk="1" hangingPunct="1"/>
              <a:t>24</a:t>
            </a:fld>
            <a:endParaRPr lang="en-GB" altLang="en-US" sz="1200">
              <a:latin typeface="Comic Sans MS" pitchFamily="66" charset="0"/>
            </a:endParaRPr>
          </a:p>
        </p:txBody>
      </p:sp>
      <p:sp>
        <p:nvSpPr>
          <p:cNvPr id="58371" name="Rectangle 2"/>
          <p:cNvSpPr>
            <a:spLocks noGrp="1" noRot="1" noChangeAspect="1" noChangeArrowheads="1" noTextEdit="1"/>
          </p:cNvSpPr>
          <p:nvPr>
            <p:ph type="sldImg"/>
          </p:nvPr>
        </p:nvSpPr>
        <p:spPr>
          <a:xfrm>
            <a:off x="384175" y="687388"/>
            <a:ext cx="6091238" cy="3427412"/>
          </a:xfrm>
          <a:ln/>
        </p:spPr>
      </p:sp>
      <p:sp>
        <p:nvSpPr>
          <p:cNvPr id="58372" name="Rectangle 3"/>
          <p:cNvSpPr>
            <a:spLocks noGrp="1" noChangeArrowheads="1"/>
          </p:cNvSpPr>
          <p:nvPr>
            <p:ph type="body" idx="1"/>
          </p:nvPr>
        </p:nvSpPr>
        <p:spPr>
          <a:xfrm>
            <a:off x="686118" y="4341122"/>
            <a:ext cx="5485765" cy="4115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50000"/>
              </a:spcBef>
            </a:pPr>
            <a:r>
              <a:rPr lang="en-GB" altLang="en-US" b="1">
                <a:latin typeface="Comic Sans MS" pitchFamily="66" charset="0"/>
              </a:rPr>
              <a:t>Trainer Notes</a:t>
            </a:r>
          </a:p>
          <a:p>
            <a:pPr eaLnBrk="1" hangingPunct="1">
              <a:spcBef>
                <a:spcPct val="50000"/>
              </a:spcBef>
            </a:pPr>
            <a:r>
              <a:rPr lang="en-GB" altLang="en-US" b="1">
                <a:latin typeface="Comic Sans MS" pitchFamily="66" charset="0"/>
              </a:rPr>
              <a:t>Click to bring in text</a:t>
            </a:r>
          </a:p>
          <a:p>
            <a:pPr eaLnBrk="1" hangingPunct="1">
              <a:spcBef>
                <a:spcPct val="50000"/>
              </a:spcBef>
            </a:pPr>
            <a:r>
              <a:rPr lang="en-GB" altLang="en-US">
                <a:latin typeface="Comic Sans MS" pitchFamily="66" charset="0"/>
              </a:rPr>
              <a:t>The indoor and outdoor environment available to children in our schools and settings should provide a wealth of learning possibilities and opportunities across all seven Areas of Learning within the Foundation Phase curriculum.  </a:t>
            </a:r>
          </a:p>
          <a:p>
            <a:pPr eaLnBrk="1" hangingPunct="1">
              <a:spcBef>
                <a:spcPct val="50000"/>
              </a:spcBef>
            </a:pPr>
            <a:endParaRPr lang="en-GB" altLang="en-US">
              <a:latin typeface="Comic Sans MS" pitchFamily="66" charset="0"/>
            </a:endParaRPr>
          </a:p>
          <a:p>
            <a:pPr eaLnBrk="1" hangingPunct="1">
              <a:spcBef>
                <a:spcPct val="50000"/>
              </a:spcBef>
            </a:pPr>
            <a:r>
              <a:rPr lang="en-GB" altLang="en-US">
                <a:latin typeface="Comic Sans MS" pitchFamily="66" charset="0"/>
              </a:rPr>
              <a:t>The 3 photos show different areas which have been set up both indoors and out.</a:t>
            </a:r>
          </a:p>
          <a:p>
            <a:pPr eaLnBrk="1" hangingPunct="1">
              <a:spcBef>
                <a:spcPct val="50000"/>
              </a:spcBef>
            </a:pPr>
            <a:r>
              <a:rPr lang="en-GB" altLang="en-US">
                <a:latin typeface="Comic Sans MS" pitchFamily="66" charset="0"/>
              </a:rPr>
              <a:t>From left to right:</a:t>
            </a:r>
          </a:p>
          <a:p>
            <a:pPr eaLnBrk="1" hangingPunct="1">
              <a:spcBef>
                <a:spcPct val="50000"/>
              </a:spcBef>
            </a:pPr>
            <a:r>
              <a:rPr lang="en-GB" altLang="en-US" b="1">
                <a:latin typeface="Comic Sans MS" pitchFamily="66" charset="0"/>
              </a:rPr>
              <a:t>Photo 1</a:t>
            </a:r>
            <a:r>
              <a:rPr lang="en-GB" altLang="en-US">
                <a:latin typeface="Comic Sans MS" pitchFamily="66" charset="0"/>
              </a:rPr>
              <a:t>  - Reception/ Yr1  outdoor space set up for physical development, sand – mathematics, K &amp;U, the tunnel and tent has been set up as a reading cave and a lady bird garden (Lang Development, Knowledge &amp; Understanding)</a:t>
            </a:r>
          </a:p>
          <a:p>
            <a:pPr eaLnBrk="1" hangingPunct="1">
              <a:spcBef>
                <a:spcPct val="50000"/>
              </a:spcBef>
            </a:pPr>
            <a:r>
              <a:rPr lang="en-GB" altLang="en-US" b="1">
                <a:latin typeface="Comic Sans MS" pitchFamily="66" charset="0"/>
              </a:rPr>
              <a:t>Photo 2</a:t>
            </a:r>
            <a:r>
              <a:rPr lang="en-GB" altLang="en-US">
                <a:latin typeface="Comic Sans MS" pitchFamily="66" charset="0"/>
              </a:rPr>
              <a:t> – small world play (Outdoors)</a:t>
            </a:r>
          </a:p>
          <a:p>
            <a:pPr eaLnBrk="1" hangingPunct="1">
              <a:spcBef>
                <a:spcPct val="50000"/>
              </a:spcBef>
            </a:pPr>
            <a:r>
              <a:rPr lang="en-GB" altLang="en-US" b="1">
                <a:latin typeface="Comic Sans MS" pitchFamily="66" charset="0"/>
              </a:rPr>
              <a:t>Photo 3</a:t>
            </a:r>
            <a:r>
              <a:rPr lang="en-GB" altLang="en-US">
                <a:latin typeface="Comic Sans MS" pitchFamily="66" charset="0"/>
              </a:rPr>
              <a:t> – a pet shop role play area</a:t>
            </a:r>
          </a:p>
          <a:p>
            <a:pPr eaLnBrk="1" hangingPunct="1"/>
            <a:endParaRPr lang="en-GB" altLang="en-US">
              <a:latin typeface="Comic Sans MS" pitchFamily="66" charset="0"/>
            </a:endParaRPr>
          </a:p>
          <a:p>
            <a:pPr eaLnBrk="1" hangingPunct="1"/>
            <a:endParaRPr lang="en-GB" altLang="en-US" sz="1000">
              <a:latin typeface="Comic Sans MS" pitchFamily="66" charset="0"/>
            </a:endParaRPr>
          </a:p>
        </p:txBody>
      </p:sp>
    </p:spTree>
    <p:extLst>
      <p:ext uri="{BB962C8B-B14F-4D97-AF65-F5344CB8AC3E}">
        <p14:creationId xmlns:p14="http://schemas.microsoft.com/office/powerpoint/2010/main" val="1354794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5190E8A-4915-4D52-9B6B-691753D4891C}" type="slidenum">
              <a:rPr lang="en-GB" altLang="en-US" sz="1200">
                <a:latin typeface="Comic Sans MS" pitchFamily="66" charset="0"/>
              </a:rPr>
              <a:pPr eaLnBrk="1" hangingPunct="1"/>
              <a:t>25</a:t>
            </a:fld>
            <a:endParaRPr lang="en-GB" altLang="en-US" sz="1200" dirty="0">
              <a:latin typeface="Comic Sans MS" pitchFamily="66" charset="0"/>
            </a:endParaRPr>
          </a:p>
        </p:txBody>
      </p:sp>
      <p:sp>
        <p:nvSpPr>
          <p:cNvPr id="60419" name="Rectangle 2"/>
          <p:cNvSpPr>
            <a:spLocks noGrp="1" noRot="1" noChangeAspect="1" noChangeArrowheads="1" noTextEdit="1"/>
          </p:cNvSpPr>
          <p:nvPr>
            <p:ph type="sldImg"/>
          </p:nvPr>
        </p:nvSpPr>
        <p:spPr>
          <a:xfrm>
            <a:off x="385763" y="687388"/>
            <a:ext cx="6088062" cy="3425825"/>
          </a:xfrm>
          <a:ln/>
        </p:spPr>
      </p:sp>
      <p:sp>
        <p:nvSpPr>
          <p:cNvPr id="60420"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dirty="0">
                <a:latin typeface="Comic Sans MS" pitchFamily="66" charset="0"/>
              </a:rPr>
              <a:t>Trainer Notes</a:t>
            </a:r>
          </a:p>
          <a:p>
            <a:pPr eaLnBrk="1" hangingPunct="1"/>
            <a:endParaRPr lang="en-GB" altLang="en-US" b="1" dirty="0">
              <a:latin typeface="Comic Sans MS" pitchFamily="66" charset="0"/>
            </a:endParaRPr>
          </a:p>
          <a:p>
            <a:pPr eaLnBrk="1" hangingPunct="1"/>
            <a:r>
              <a:rPr lang="en-GB" altLang="en-US" b="1" dirty="0">
                <a:latin typeface="Comic Sans MS" pitchFamily="66" charset="0"/>
              </a:rPr>
              <a:t>Click to bring in bullet points</a:t>
            </a:r>
          </a:p>
          <a:p>
            <a:pPr eaLnBrk="1" hangingPunct="1"/>
            <a:endParaRPr lang="en-GB" altLang="en-US" dirty="0">
              <a:latin typeface="Comic Sans MS" pitchFamily="66" charset="0"/>
            </a:endParaRPr>
          </a:p>
          <a:p>
            <a:pPr eaLnBrk="1" hangingPunct="1"/>
            <a:r>
              <a:rPr lang="en-GB" altLang="en-US" b="1" dirty="0">
                <a:latin typeface="Comic Sans MS" pitchFamily="66" charset="0"/>
              </a:rPr>
              <a:t>NB  - </a:t>
            </a:r>
            <a:r>
              <a:rPr lang="en-GB" altLang="en-US" dirty="0">
                <a:latin typeface="Comic Sans MS" pitchFamily="66" charset="0"/>
              </a:rPr>
              <a:t>It is important to stress that the number of focus tasks will vary according to the needs/ age of the children. </a:t>
            </a:r>
          </a:p>
          <a:p>
            <a:pPr eaLnBrk="1" hangingPunct="1"/>
            <a:endParaRPr lang="en-GB" altLang="en-US" dirty="0">
              <a:latin typeface="Comic Sans MS" pitchFamily="66" charset="0"/>
            </a:endParaRPr>
          </a:p>
          <a:p>
            <a:pPr eaLnBrk="1" hangingPunct="1"/>
            <a:r>
              <a:rPr lang="en-GB" altLang="en-US" dirty="0">
                <a:latin typeface="Comic Sans MS" pitchFamily="66" charset="0"/>
              </a:rPr>
              <a:t>The balance will change as children move along the continuum, but all children need time to consolidate learning through play across all ages.</a:t>
            </a:r>
          </a:p>
          <a:p>
            <a:pPr eaLnBrk="1" hangingPunct="1"/>
            <a:endParaRPr lang="en-GB" altLang="en-US" dirty="0">
              <a:latin typeface="Comic Sans MS" pitchFamily="66" charset="0"/>
            </a:endParaRPr>
          </a:p>
        </p:txBody>
      </p:sp>
    </p:spTree>
    <p:extLst>
      <p:ext uri="{BB962C8B-B14F-4D97-AF65-F5344CB8AC3E}">
        <p14:creationId xmlns:p14="http://schemas.microsoft.com/office/powerpoint/2010/main" val="18029554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676A6A-6154-4828-82E1-BA5CE6F63C02}" type="slidenum">
              <a:rPr lang="en-GB" smtClean="0"/>
              <a:pPr/>
              <a:t>26</a:t>
            </a:fld>
            <a:endParaRPr lang="en-GB"/>
          </a:p>
        </p:txBody>
      </p:sp>
    </p:spTree>
    <p:extLst>
      <p:ext uri="{BB962C8B-B14F-4D97-AF65-F5344CB8AC3E}">
        <p14:creationId xmlns:p14="http://schemas.microsoft.com/office/powerpoint/2010/main" val="2995066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37931725" indent="-37474525"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2D6831FB-46F6-49BA-AF29-E7C47BC4FE7A}" type="slidenum">
              <a:rPr lang="en-GB" altLang="en-US" smtClean="0"/>
              <a:pPr eaLnBrk="1" hangingPunct="1">
                <a:spcBef>
                  <a:spcPct val="0"/>
                </a:spcBef>
              </a:pPr>
              <a:t>30</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124408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37931725" indent="-37474525"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76C9575E-2DD6-45F1-A661-045B6D7D3308}" type="slidenum">
              <a:rPr lang="en-GB" altLang="en-US" smtClean="0"/>
              <a:pPr eaLnBrk="1" hangingPunct="1">
                <a:spcBef>
                  <a:spcPct val="0"/>
                </a:spcBef>
              </a:pPr>
              <a:t>32</a:t>
            </a:fld>
            <a:endParaRPr lang="en-GB"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Methods - 	Types of Study</a:t>
            </a:r>
          </a:p>
          <a:p>
            <a:pPr eaLnBrk="1" hangingPunct="1"/>
            <a:r>
              <a:rPr lang="en-GB" altLang="en-US"/>
              <a:t>	Length of Study</a:t>
            </a:r>
          </a:p>
          <a:p>
            <a:pPr eaLnBrk="1" hangingPunct="1"/>
            <a:r>
              <a:rPr lang="en-GB" altLang="en-US"/>
              <a:t>	Sampling Techniques - time and event sampling</a:t>
            </a:r>
          </a:p>
          <a:p>
            <a:pPr eaLnBrk="1" hangingPunct="1"/>
            <a:r>
              <a:rPr lang="en-GB" altLang="en-US"/>
              <a:t>	Observation Types</a:t>
            </a:r>
          </a:p>
          <a:p>
            <a:pPr eaLnBrk="1" hangingPunct="1"/>
            <a:r>
              <a:rPr lang="en-GB" altLang="en-US"/>
              <a:t>	Movement and flow charts</a:t>
            </a:r>
          </a:p>
          <a:p>
            <a:pPr eaLnBrk="1" hangingPunct="1"/>
            <a:r>
              <a:rPr lang="en-GB" altLang="en-US"/>
              <a:t>	Records - written, video, transcripts</a:t>
            </a:r>
          </a:p>
          <a:p>
            <a:pPr eaLnBrk="1" hangingPunct="1"/>
            <a:endParaRPr lang="en-GB" altLang="en-US"/>
          </a:p>
        </p:txBody>
      </p:sp>
    </p:spTree>
    <p:extLst>
      <p:ext uri="{BB962C8B-B14F-4D97-AF65-F5344CB8AC3E}">
        <p14:creationId xmlns:p14="http://schemas.microsoft.com/office/powerpoint/2010/main" val="3522910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A526CB16-8998-4386-B50E-F07FF89A9DCB}" type="slidenum">
              <a:rPr lang="en-GB" altLang="en-US" smtClean="0"/>
              <a:pPr eaLnBrk="1" hangingPunct="1">
                <a:spcBef>
                  <a:spcPct val="0"/>
                </a:spcBef>
              </a:pPr>
              <a:t>34</a:t>
            </a:fld>
            <a:endParaRPr lang="en-GB"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a:p>
            <a:r>
              <a:rPr lang="en-GB" altLang="en-US"/>
              <a:t>‘Observing helps you to get to know the children better’</a:t>
            </a:r>
          </a:p>
          <a:p>
            <a:r>
              <a:rPr lang="en-GB" altLang="en-US"/>
              <a:t>‘It makes the job more interesting as you work out what to do next from what you’ve seen’</a:t>
            </a:r>
          </a:p>
          <a:p>
            <a:r>
              <a:rPr lang="en-GB" altLang="en-US"/>
              <a:t>‘It helps you to develop your relationships with children’</a:t>
            </a:r>
          </a:p>
          <a:p>
            <a:r>
              <a:rPr lang="en-GB" altLang="en-US"/>
              <a:t>‘It helps when you are talking with parents about their child’</a:t>
            </a:r>
          </a:p>
          <a:p>
            <a:r>
              <a:rPr lang="en-GB" altLang="en-US"/>
              <a:t>It helps you to pick up on a child’s  strenghts and to higlight any concerns you may have about a child’s development’</a:t>
            </a:r>
          </a:p>
          <a:p>
            <a:r>
              <a:rPr lang="en-GB" altLang="en-US"/>
              <a:t>It helps you to review what you are doing is right for the children’</a:t>
            </a:r>
          </a:p>
        </p:txBody>
      </p:sp>
    </p:spTree>
    <p:extLst>
      <p:ext uri="{BB962C8B-B14F-4D97-AF65-F5344CB8AC3E}">
        <p14:creationId xmlns:p14="http://schemas.microsoft.com/office/powerpoint/2010/main" val="3480668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26/11/2021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26/11/2021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26/11/2021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26/11/2021</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1"/>
            <a:ext cx="5384800" cy="21891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6197600" y="3941763"/>
            <a:ext cx="5384800" cy="21891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50FDFBF3-9F40-4367-8EB4-4B974F5C8DC5}" type="slidenum">
              <a:rPr lang="en-US" altLang="en-US"/>
              <a:pPr/>
              <a:t>‹#›</a:t>
            </a:fld>
            <a:endParaRPr lang="en-US" altLang="en-US"/>
          </a:p>
        </p:txBody>
      </p:sp>
    </p:spTree>
    <p:extLst>
      <p:ext uri="{BB962C8B-B14F-4D97-AF65-F5344CB8AC3E}">
        <p14:creationId xmlns:p14="http://schemas.microsoft.com/office/powerpoint/2010/main" val="1351137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26/11/2021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7.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elprofejordi.blogspot.com/2013/07/els-100-llenguatges-dels-nens-i-les.htm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4.xml"/><Relationship Id="rId1" Type="http://schemas.openxmlformats.org/officeDocument/2006/relationships/video" Target="https://www.youtube.com/embed/fC6XM3RFAFo?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1.png"/><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21.jpeg"/><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9dh_XE40mj4" TargetMode="External"/><Relationship Id="rId7"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4.xml"/><Relationship Id="rId1" Type="http://schemas.openxmlformats.org/officeDocument/2006/relationships/video" Target="https://www.youtube.com/embed/SZ3bVjsbAkY?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31.png"/><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hyperlink" Target="https://hwb.gov.wales/storage/74f7c7cc-d337-4fd0-9604-27b3d1a5746d/observing-children.pdf" TargetMode="External"/><Relationship Id="rId2" Type="http://schemas.openxmlformats.org/officeDocument/2006/relationships/hyperlink" Target="https://hwb.gov.wales/storage/757aa976-7300-4f13-8461-d84b106ddedb/arsylwi-ar-blant.pdf"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gov.wales/dcells/publications/publications/guidanceandinformation/outofclassroomlearning/outofclassroomlearninge.pdf?lang=en" TargetMode="External"/><Relationship Id="rId7" Type="http://schemas.openxmlformats.org/officeDocument/2006/relationships/hyperlink" Target="http://wales.gov.uk/topics/educationandskills/earlyyearshome/foundation-phase/?lang=enhttp://wales.gov.uk/topics/educationandskills/earlyyearshome/foundation-phase/?lang=en" TargetMode="External"/><Relationship Id="rId2" Type="http://schemas.openxmlformats.org/officeDocument/2006/relationships/hyperlink" Target="https://view.officeapps.live.com/op/view.aspx?src=http://www.wyche.worcs.sch.uk/Wyche%20Currriculum/Powerpoint%20Presentation/Environment%20and%20Classroom%20Culture.pptx" TargetMode="External"/><Relationship Id="rId1" Type="http://schemas.openxmlformats.org/officeDocument/2006/relationships/slideLayout" Target="../slideLayouts/slideLayout2.xml"/><Relationship Id="rId6" Type="http://schemas.openxmlformats.org/officeDocument/2006/relationships/hyperlink" Target="http://gov.wales/docs/dcells/publications/140519-independent-stocktake-of-the-foundation-phase-in-wales-cy.pdf" TargetMode="External"/><Relationship Id="rId5" Type="http://schemas.openxmlformats.org/officeDocument/2006/relationships/hyperlink" Target="http://dera.ioe.ac.uk/20340/1/140519-independent-stocktake-of-the-foundation-phase-in-wales-en.pdf" TargetMode="External"/><Relationship Id="rId4" Type="http://schemas.openxmlformats.org/officeDocument/2006/relationships/hyperlink" Target="http://gov.wales/dcells/publications/publications/guidanceandinformation/outofclassroomlearning/outofclassroomlearningw.pdf?lang=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err="1"/>
              <a:t>Damcaniaethau</a:t>
            </a:r>
            <a:r>
              <a:rPr lang="en-GB" dirty="0"/>
              <a:t> </a:t>
            </a:r>
            <a:r>
              <a:rPr lang="en-GB" dirty="0" err="1"/>
              <a:t>Dysgu</a:t>
            </a:r>
            <a:r>
              <a:rPr lang="en-GB" dirty="0"/>
              <a:t> ac </a:t>
            </a:r>
            <a:r>
              <a:rPr lang="en-GB" dirty="0" err="1"/>
              <a:t>Ymarfer</a:t>
            </a:r>
            <a:br>
              <a:rPr lang="en-GB" dirty="0"/>
            </a:br>
            <a:r>
              <a:rPr lang="en-GB" dirty="0"/>
              <a:t>Learning Theory and Practice</a:t>
            </a:r>
            <a:br>
              <a:rPr lang="en-GB" dirty="0"/>
            </a:br>
            <a:r>
              <a:rPr lang="en-GB" dirty="0"/>
              <a:t> </a:t>
            </a:r>
          </a:p>
        </p:txBody>
      </p:sp>
      <p:sp>
        <p:nvSpPr>
          <p:cNvPr id="3" name="Subtitle 2"/>
          <p:cNvSpPr>
            <a:spLocks noGrp="1"/>
          </p:cNvSpPr>
          <p:nvPr>
            <p:ph type="subTitle" idx="1"/>
          </p:nvPr>
        </p:nvSpPr>
        <p:spPr/>
        <p:txBody>
          <a:bodyPr>
            <a:normAutofit/>
          </a:bodyPr>
          <a:lstStyle/>
          <a:p>
            <a:r>
              <a:rPr lang="en-GB" sz="2400" b="1" dirty="0"/>
              <a:t>ECES4010/C</a:t>
            </a:r>
          </a:p>
          <a:p>
            <a:r>
              <a:rPr lang="en-GB" sz="2400" b="1" dirty="0" err="1"/>
              <a:t>Darlith</a:t>
            </a:r>
            <a:r>
              <a:rPr lang="en-GB" sz="2400" b="1" dirty="0"/>
              <a:t> 7 / Lecture 7</a:t>
            </a:r>
            <a:endParaRPr lang="en-GB" sz="2400" dirty="0"/>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Amcanion</a:t>
            </a:r>
            <a:br>
              <a:rPr lang="en-GB" dirty="0"/>
            </a:br>
            <a:r>
              <a:rPr lang="en-GB" dirty="0"/>
              <a:t>Aims</a:t>
            </a:r>
            <a:br>
              <a:rPr lang="en-GB" dirty="0"/>
            </a:br>
            <a:endParaRPr lang="en-GB" dirty="0"/>
          </a:p>
        </p:txBody>
      </p:sp>
      <p:sp>
        <p:nvSpPr>
          <p:cNvPr id="5" name="Content Placeholder 4"/>
          <p:cNvSpPr>
            <a:spLocks noGrp="1"/>
          </p:cNvSpPr>
          <p:nvPr>
            <p:ph sz="half" idx="1"/>
          </p:nvPr>
        </p:nvSpPr>
        <p:spPr/>
        <p:txBody>
          <a:bodyPr>
            <a:normAutofit lnSpcReduction="10000"/>
          </a:bodyPr>
          <a:lstStyle/>
          <a:p>
            <a:pPr algn="just">
              <a:lnSpc>
                <a:spcPct val="115000"/>
              </a:lnSpc>
              <a:spcAft>
                <a:spcPts val="1000"/>
              </a:spcAft>
            </a:pPr>
            <a:r>
              <a:rPr lang="cy-GB" sz="2400" dirty="0">
                <a:effectLst/>
                <a:latin typeface="+mj-lt"/>
                <a:ea typeface="Times New Roman" panose="02020603050405020304" pitchFamily="18" charset="0"/>
                <a:cs typeface="Times New Roman" panose="02020603050405020304" pitchFamily="18" charset="0"/>
              </a:rPr>
              <a:t>Archwilio damcaniaethau allweddol sy’n sail i ddysgu effeithiol. </a:t>
            </a:r>
            <a:endParaRPr lang="cy-GB" sz="2400" dirty="0">
              <a:effectLst/>
              <a:latin typeface="+mj-lt"/>
              <a:ea typeface="Calibri" panose="020F0502020204030204" pitchFamily="34" charset="0"/>
              <a:cs typeface="Times New Roman" panose="02020603050405020304" pitchFamily="18" charset="0"/>
            </a:endParaRPr>
          </a:p>
          <a:p>
            <a:pPr marL="114300" indent="0" algn="just">
              <a:lnSpc>
                <a:spcPct val="115000"/>
              </a:lnSpc>
              <a:spcAft>
                <a:spcPts val="1000"/>
              </a:spcAft>
              <a:buNone/>
            </a:pPr>
            <a:r>
              <a:rPr lang="cy-GB" sz="2400" dirty="0">
                <a:effectLst/>
                <a:latin typeface="+mj-lt"/>
                <a:ea typeface="Times New Roman" panose="02020603050405020304" pitchFamily="18" charset="0"/>
                <a:cs typeface="Times New Roman" panose="02020603050405020304" pitchFamily="18" charset="0"/>
              </a:rPr>
              <a:t> </a:t>
            </a:r>
            <a:endParaRPr lang="cy-GB" sz="2400" dirty="0">
              <a:effectLst/>
              <a:latin typeface="+mj-lt"/>
              <a:ea typeface="Calibri" panose="020F0502020204030204" pitchFamily="34" charset="0"/>
              <a:cs typeface="Times New Roman" panose="02020603050405020304" pitchFamily="18" charset="0"/>
            </a:endParaRPr>
          </a:p>
          <a:p>
            <a:pPr algn="just">
              <a:lnSpc>
                <a:spcPct val="115000"/>
              </a:lnSpc>
              <a:spcAft>
                <a:spcPts val="1000"/>
              </a:spcAft>
            </a:pPr>
            <a:r>
              <a:rPr lang="cy-GB" sz="2400" dirty="0">
                <a:effectLst/>
                <a:latin typeface="+mj-lt"/>
                <a:ea typeface="Times New Roman" panose="02020603050405020304" pitchFamily="18" charset="0"/>
                <a:cs typeface="Times New Roman" panose="02020603050405020304" pitchFamily="18" charset="0"/>
              </a:rPr>
              <a:t>Cyflwyno myfyrwyr i ystod o gyd-destunau dysgu sy’n hwyluso ac yn cefnogi dysgu.</a:t>
            </a:r>
            <a:endParaRPr lang="cy-GB" sz="2400" dirty="0">
              <a:effectLst/>
              <a:latin typeface="+mj-lt"/>
              <a:ea typeface="Calibri" panose="020F0502020204030204" pitchFamily="34" charset="0"/>
              <a:cs typeface="Times New Roman" panose="02020603050405020304" pitchFamily="18" charset="0"/>
            </a:endParaRPr>
          </a:p>
          <a:p>
            <a:endParaRPr lang="en-GB" dirty="0"/>
          </a:p>
        </p:txBody>
      </p:sp>
      <p:sp>
        <p:nvSpPr>
          <p:cNvPr id="6" name="Content Placeholder 5"/>
          <p:cNvSpPr>
            <a:spLocks noGrp="1"/>
          </p:cNvSpPr>
          <p:nvPr>
            <p:ph sz="half" idx="2"/>
          </p:nvPr>
        </p:nvSpPr>
        <p:spPr/>
        <p:txBody>
          <a:bodyPr>
            <a:noAutofit/>
          </a:bodyPr>
          <a:lstStyle/>
          <a:p>
            <a:pPr algn="just">
              <a:lnSpc>
                <a:spcPct val="115000"/>
              </a:lnSpc>
              <a:spcAft>
                <a:spcPts val="1000"/>
              </a:spcAft>
            </a:pPr>
            <a:r>
              <a:rPr lang="en-US" sz="2400" dirty="0">
                <a:effectLst/>
                <a:latin typeface="+mj-lt"/>
                <a:ea typeface="Times New Roman" panose="02020603050405020304" pitchFamily="18" charset="0"/>
                <a:cs typeface="Times New Roman" panose="02020603050405020304" pitchFamily="18" charset="0"/>
              </a:rPr>
              <a:t>To explore key theories which underpin effective learning.</a:t>
            </a:r>
            <a:endParaRPr lang="cy-GB" sz="2400" dirty="0">
              <a:effectLst/>
              <a:latin typeface="+mj-lt"/>
              <a:ea typeface="Calibri" panose="020F0502020204030204" pitchFamily="34" charset="0"/>
              <a:cs typeface="Times New Roman" panose="02020603050405020304" pitchFamily="18" charset="0"/>
            </a:endParaRPr>
          </a:p>
          <a:p>
            <a:pPr marL="114300" indent="0" algn="just">
              <a:lnSpc>
                <a:spcPct val="115000"/>
              </a:lnSpc>
              <a:spcAft>
                <a:spcPts val="1000"/>
              </a:spcAft>
              <a:buNone/>
            </a:pPr>
            <a:r>
              <a:rPr lang="en-US" sz="2400" dirty="0">
                <a:effectLst/>
                <a:latin typeface="+mj-lt"/>
                <a:ea typeface="Times New Roman" panose="02020603050405020304" pitchFamily="18" charset="0"/>
                <a:cs typeface="Times New Roman" panose="02020603050405020304" pitchFamily="18" charset="0"/>
              </a:rPr>
              <a:t> </a:t>
            </a:r>
            <a:endParaRPr lang="cy-GB" sz="2400" dirty="0">
              <a:effectLst/>
              <a:latin typeface="+mj-lt"/>
              <a:ea typeface="Calibri" panose="020F0502020204030204" pitchFamily="34" charset="0"/>
              <a:cs typeface="Times New Roman" panose="02020603050405020304" pitchFamily="18" charset="0"/>
            </a:endParaRPr>
          </a:p>
          <a:p>
            <a:pPr algn="just">
              <a:lnSpc>
                <a:spcPct val="115000"/>
              </a:lnSpc>
              <a:spcAft>
                <a:spcPts val="1000"/>
              </a:spcAft>
            </a:pPr>
            <a:r>
              <a:rPr lang="en-US" sz="2400" dirty="0">
                <a:effectLst/>
                <a:latin typeface="+mj-lt"/>
                <a:ea typeface="Times New Roman" panose="02020603050405020304" pitchFamily="18" charset="0"/>
                <a:cs typeface="Times New Roman" panose="02020603050405020304" pitchFamily="18" charset="0"/>
              </a:rPr>
              <a:t>To introduce students to a range of learning contexts that facilitate and support learning.</a:t>
            </a:r>
            <a:endParaRPr lang="cy-GB" sz="2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2448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Deilliannau</a:t>
            </a:r>
            <a:r>
              <a:rPr lang="en-GB" dirty="0"/>
              <a:t> </a:t>
            </a:r>
            <a:r>
              <a:rPr lang="en-GB" dirty="0" err="1"/>
              <a:t>Dysgu</a:t>
            </a:r>
            <a:br>
              <a:rPr lang="en-GB" dirty="0"/>
            </a:br>
            <a:r>
              <a:rPr lang="en-GB" dirty="0"/>
              <a:t>Learning Outcomes</a:t>
            </a:r>
            <a:br>
              <a:rPr lang="en-GB" dirty="0"/>
            </a:br>
            <a:endParaRPr lang="en-GB" dirty="0"/>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ea typeface="Calibri" panose="020F0502020204030204" pitchFamily="34" charset="0"/>
                <a:cs typeface="Times New Roman" panose="02020603050405020304" pitchFamily="18" charset="0"/>
              </a:rPr>
              <a:t> Dangos dealltwriaeth o ddysgu ac addysgu effeithiol.</a:t>
            </a:r>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ea typeface="Calibri" panose="020F0502020204030204" pitchFamily="34" charset="0"/>
                <a:cs typeface="Times New Roman" panose="02020603050405020304" pitchFamily="18" charset="0"/>
              </a:rPr>
              <a:t> Demonstrate an understanding of effective teaching and learning.</a:t>
            </a:r>
            <a:endParaRPr lang="cy-GB" sz="3200" dirty="0">
              <a:solidFill>
                <a:srgbClr val="000000"/>
              </a:solidFill>
              <a:effectLst/>
              <a:ea typeface="Calibri" panose="020F0502020204030204" pitchFamily="34" charset="0"/>
              <a:cs typeface="Times New Roman" panose="02020603050405020304" pitchFamily="18" charset="0"/>
            </a:endParaRPr>
          </a:p>
          <a:p>
            <a:pPr marL="0" lvl="0" indent="0">
              <a:buNone/>
            </a:pPr>
            <a:endParaRPr lang="en-GB" sz="2400" dirty="0"/>
          </a:p>
          <a:p>
            <a:endParaRPr lang="en-GB" dirty="0"/>
          </a:p>
        </p:txBody>
      </p:sp>
    </p:spTree>
    <p:extLst>
      <p:ext uri="{BB962C8B-B14F-4D97-AF65-F5344CB8AC3E}">
        <p14:creationId xmlns:p14="http://schemas.microsoft.com/office/powerpoint/2010/main" val="4115611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a:xfrm>
            <a:off x="677334" y="2160589"/>
            <a:ext cx="4412636" cy="3880772"/>
          </a:xfrm>
        </p:spPr>
        <p:txBody>
          <a:bodyPr>
            <a:normAutofit fontScale="85000" lnSpcReduction="10000"/>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Dangos gwybodaeth o ystod o ddamcaniaethau dysgu a deall sut mae’r ysgolion meddwl hyn yn dylanwadu ar fodelau cyfredol o arfer addysgol effeithiol.</a:t>
            </a:r>
          </a:p>
          <a:p>
            <a:endParaRPr lang="en-GB" dirty="0"/>
          </a:p>
        </p:txBody>
      </p:sp>
      <p:sp>
        <p:nvSpPr>
          <p:cNvPr id="4" name="Content Placeholder 3"/>
          <p:cNvSpPr>
            <a:spLocks noGrp="1"/>
          </p:cNvSpPr>
          <p:nvPr>
            <p:ph sz="half" idx="2"/>
          </p:nvPr>
        </p:nvSpPr>
        <p:spPr>
          <a:xfrm>
            <a:off x="5089970" y="2160589"/>
            <a:ext cx="5044630" cy="3880773"/>
          </a:xfrm>
        </p:spPr>
        <p:txBody>
          <a:bodyPr>
            <a:noAutofit/>
          </a:bodyPr>
          <a:lstStyle/>
          <a:p>
            <a:pPr algn="just">
              <a:lnSpc>
                <a:spcPct val="115000"/>
              </a:lnSpc>
              <a:spcAft>
                <a:spcPts val="1000"/>
              </a:spcAft>
            </a:pPr>
            <a:r>
              <a:rPr lang="en-US" sz="2800" dirty="0">
                <a:solidFill>
                  <a:srgbClr val="000000"/>
                </a:solidFill>
                <a:effectLst/>
                <a:latin typeface="+mj-lt"/>
                <a:ea typeface="Calibri" panose="020F0502020204030204" pitchFamily="34" charset="0"/>
                <a:cs typeface="Times New Roman" panose="02020603050405020304" pitchFamily="18" charset="0"/>
              </a:rPr>
              <a:t> Demonstrate knowledge of a range of learning theories and understand how these schools of thought influence current models of effective educational practice.</a:t>
            </a:r>
            <a:endParaRPr lang="cy-GB" sz="28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721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Gwerthuso cyd-destunau dysgu gwahanol.</a:t>
            </a:r>
          </a:p>
          <a:p>
            <a:endParaRPr lang="en-GB" sz="2400"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latin typeface="+mj-lt"/>
                <a:ea typeface="Calibri" panose="020F0502020204030204" pitchFamily="34" charset="0"/>
                <a:cs typeface="Times New Roman" panose="02020603050405020304" pitchFamily="18" charset="0"/>
              </a:rPr>
              <a:t> Evaluate different learning contexts.</a:t>
            </a:r>
            <a:endParaRPr lang="cy-GB" sz="32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4514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Deall sut mae cyd-destunau gwahanol yn hyrwyddo dysgu.</a:t>
            </a:r>
          </a:p>
        </p:txBody>
      </p:sp>
      <p:sp>
        <p:nvSpPr>
          <p:cNvPr id="4" name="Content Placeholder 3"/>
          <p:cNvSpPr>
            <a:spLocks noGrp="1"/>
          </p:cNvSpPr>
          <p:nvPr>
            <p:ph sz="half" idx="2"/>
          </p:nvPr>
        </p:nvSpPr>
        <p:spPr/>
        <p:txBody>
          <a:bodyPr>
            <a:normAutofit/>
          </a:bodyPr>
          <a:lstStyle/>
          <a:p>
            <a:r>
              <a:rPr lang="en-US" sz="3200" dirty="0">
                <a:solidFill>
                  <a:srgbClr val="000000"/>
                </a:solidFill>
                <a:effectLst/>
                <a:latin typeface="+mj-lt"/>
                <a:ea typeface="Calibri" panose="020F0502020204030204" pitchFamily="34" charset="0"/>
                <a:cs typeface="Times New Roman" panose="02020603050405020304" pitchFamily="18" charset="0"/>
              </a:rPr>
              <a:t> Understand how different contexts promote learning.</a:t>
            </a:r>
            <a:endParaRPr lang="cy-GB" sz="3200" dirty="0">
              <a:solidFill>
                <a:srgbClr val="000000"/>
              </a:solidFill>
              <a:effectLst/>
              <a:latin typeface="+mj-lt"/>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460950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Aseiniad</a:t>
            </a:r>
            <a:r>
              <a:rPr lang="en-GB" dirty="0"/>
              <a:t> </a:t>
            </a:r>
            <a:br>
              <a:rPr lang="en-GB" dirty="0"/>
            </a:br>
            <a:r>
              <a:rPr lang="en-GB" dirty="0"/>
              <a:t>Assignment</a:t>
            </a:r>
          </a:p>
        </p:txBody>
      </p:sp>
      <p:sp>
        <p:nvSpPr>
          <p:cNvPr id="3" name="Content Placeholder 2"/>
          <p:cNvSpPr>
            <a:spLocks noGrp="1"/>
          </p:cNvSpPr>
          <p:nvPr>
            <p:ph sz="half" idx="1"/>
          </p:nvPr>
        </p:nvSpPr>
        <p:spPr>
          <a:xfrm>
            <a:off x="677334" y="2305049"/>
            <a:ext cx="4184035" cy="3736311"/>
          </a:xfrm>
        </p:spPr>
        <p:txBody>
          <a:bodyPr/>
          <a:lstStyle/>
          <a:p>
            <a:r>
              <a:rPr lang="en-GB" sz="2400" dirty="0" err="1"/>
              <a:t>Cyflwyniad</a:t>
            </a:r>
            <a:r>
              <a:rPr lang="en-GB" sz="2400" dirty="0"/>
              <a:t> </a:t>
            </a:r>
            <a:r>
              <a:rPr lang="en-GB" sz="2400" dirty="0" err="1"/>
              <a:t>grwp</a:t>
            </a:r>
            <a:r>
              <a:rPr lang="en-GB" sz="2400" dirty="0"/>
              <a:t> (10 </a:t>
            </a:r>
            <a:r>
              <a:rPr lang="en-GB" sz="2400" dirty="0" err="1"/>
              <a:t>munud</a:t>
            </a:r>
            <a:r>
              <a:rPr lang="en-GB" sz="2400" dirty="0"/>
              <a:t> </a:t>
            </a:r>
            <a:r>
              <a:rPr lang="en-GB" sz="2400" dirty="0" err="1"/>
              <a:t>yr</a:t>
            </a:r>
            <a:r>
              <a:rPr lang="en-GB" sz="2400" dirty="0"/>
              <a:t> un)</a:t>
            </a:r>
          </a:p>
          <a:p>
            <a:r>
              <a:rPr lang="en-GB" sz="2400" b="1" dirty="0">
                <a:solidFill>
                  <a:srgbClr val="FF0000"/>
                </a:solidFill>
              </a:rPr>
              <a:t>17/1/22 23:59</a:t>
            </a:r>
          </a:p>
          <a:p>
            <a:r>
              <a:rPr lang="cy-GB" sz="2400" dirty="0"/>
              <a:t>Dangoswch sut y gall damcaniaethau dysgu  gefnogi addysgu a dysgu effeithiol.</a:t>
            </a:r>
            <a:endParaRPr lang="en-GB" sz="2400" dirty="0"/>
          </a:p>
          <a:p>
            <a:endParaRPr lang="en-GB" dirty="0"/>
          </a:p>
        </p:txBody>
      </p:sp>
      <p:sp>
        <p:nvSpPr>
          <p:cNvPr id="4" name="Content Placeholder 3"/>
          <p:cNvSpPr>
            <a:spLocks noGrp="1"/>
          </p:cNvSpPr>
          <p:nvPr>
            <p:ph sz="half" idx="2"/>
          </p:nvPr>
        </p:nvSpPr>
        <p:spPr/>
        <p:txBody>
          <a:bodyPr/>
          <a:lstStyle/>
          <a:p>
            <a:r>
              <a:rPr lang="en-GB" sz="2400" dirty="0"/>
              <a:t>Group presentation (10 minutes each)</a:t>
            </a:r>
          </a:p>
          <a:p>
            <a:r>
              <a:rPr lang="en-GB" sz="2400" b="1" dirty="0">
                <a:solidFill>
                  <a:srgbClr val="FF0000"/>
                </a:solidFill>
              </a:rPr>
              <a:t>17/1/22 23:59</a:t>
            </a:r>
          </a:p>
          <a:p>
            <a:r>
              <a:rPr lang="en-GB" sz="2400" dirty="0"/>
              <a:t>Demonstrate how learning theories can support effective teaching and learning</a:t>
            </a:r>
          </a:p>
          <a:p>
            <a:endParaRPr lang="en-GB" dirty="0"/>
          </a:p>
          <a:p>
            <a:endParaRPr lang="en-GB" dirty="0"/>
          </a:p>
        </p:txBody>
      </p:sp>
    </p:spTree>
    <p:extLst>
      <p:ext uri="{BB962C8B-B14F-4D97-AF65-F5344CB8AC3E}">
        <p14:creationId xmlns:p14="http://schemas.microsoft.com/office/powerpoint/2010/main" val="3195666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dirty="0"/>
              <a:t>  </a:t>
            </a:r>
            <a:r>
              <a:rPr lang="en-GB" altLang="en-US" dirty="0" err="1"/>
              <a:t>Heddiw</a:t>
            </a:r>
            <a:r>
              <a:rPr lang="en-GB" altLang="en-US" dirty="0"/>
              <a:t>                                 Today</a:t>
            </a:r>
          </a:p>
        </p:txBody>
      </p:sp>
      <p:sp>
        <p:nvSpPr>
          <p:cNvPr id="17411" name="Rectangle 3"/>
          <p:cNvSpPr>
            <a:spLocks noGrp="1" noChangeArrowheads="1"/>
          </p:cNvSpPr>
          <p:nvPr>
            <p:ph sz="half" idx="1"/>
          </p:nvPr>
        </p:nvSpPr>
        <p:spPr/>
        <p:txBody>
          <a:bodyPr vert="horz" lIns="91440" tIns="45720" rIns="91440" bIns="45720" rtlCol="0" anchor="t">
            <a:normAutofit/>
          </a:bodyPr>
          <a:lstStyle/>
          <a:p>
            <a:r>
              <a:rPr lang="en-GB" altLang="en-US" dirty="0"/>
              <a:t>Beth </a:t>
            </a:r>
            <a:r>
              <a:rPr lang="en-GB" altLang="en-US" dirty="0" err="1"/>
              <a:t>yw</a:t>
            </a:r>
            <a:r>
              <a:rPr lang="en-GB" altLang="en-US" dirty="0"/>
              <a:t> ‘</a:t>
            </a:r>
            <a:r>
              <a:rPr lang="en-GB" altLang="en-US" dirty="0" err="1"/>
              <a:t>cyd-destun</a:t>
            </a:r>
            <a:r>
              <a:rPr lang="en-GB" altLang="en-US" dirty="0"/>
              <a:t> </a:t>
            </a:r>
            <a:r>
              <a:rPr lang="en-GB" altLang="en-US" dirty="0" err="1"/>
              <a:t>dysgu</a:t>
            </a:r>
            <a:r>
              <a:rPr lang="en-GB" altLang="en-US" dirty="0"/>
              <a:t>’?</a:t>
            </a:r>
          </a:p>
          <a:p>
            <a:r>
              <a:rPr lang="en-GB" altLang="en-US" dirty="0"/>
              <a:t>Pa </a:t>
            </a:r>
            <a:r>
              <a:rPr lang="en-GB" altLang="en-US" dirty="0" err="1"/>
              <a:t>ffactorau</a:t>
            </a:r>
            <a:r>
              <a:rPr lang="en-GB" altLang="en-US" dirty="0"/>
              <a:t> sy’n gallu </a:t>
            </a:r>
            <a:r>
              <a:rPr lang="en-GB" altLang="en-US" dirty="0" err="1"/>
              <a:t>dylanwadu’r</a:t>
            </a:r>
            <a:r>
              <a:rPr lang="en-GB" altLang="en-US" dirty="0"/>
              <a:t> </a:t>
            </a:r>
            <a:r>
              <a:rPr lang="en-GB" altLang="en-US" dirty="0" err="1"/>
              <a:t>cyd-destun</a:t>
            </a:r>
            <a:r>
              <a:rPr lang="en-GB" altLang="en-US" dirty="0"/>
              <a:t> </a:t>
            </a:r>
            <a:r>
              <a:rPr lang="en-GB" altLang="en-US" dirty="0" err="1"/>
              <a:t>dysgu</a:t>
            </a:r>
            <a:r>
              <a:rPr lang="en-GB" altLang="en-US" dirty="0"/>
              <a:t>.</a:t>
            </a:r>
          </a:p>
          <a:p>
            <a:r>
              <a:rPr lang="en-GB" altLang="en-US" dirty="0" err="1"/>
              <a:t>Mathau</a:t>
            </a:r>
            <a:r>
              <a:rPr lang="en-GB" altLang="en-US" dirty="0"/>
              <a:t> o </a:t>
            </a:r>
            <a:r>
              <a:rPr lang="en-GB" altLang="en-US" dirty="0" err="1"/>
              <a:t>ddarpariaeth</a:t>
            </a:r>
            <a:r>
              <a:rPr lang="en-GB" altLang="en-US" dirty="0"/>
              <a:t> yn y </a:t>
            </a:r>
            <a:r>
              <a:rPr lang="en-GB" altLang="en-US" dirty="0" err="1"/>
              <a:t>cyd-destun</a:t>
            </a:r>
            <a:r>
              <a:rPr lang="en-GB" altLang="en-US" dirty="0"/>
              <a:t> </a:t>
            </a:r>
            <a:r>
              <a:rPr lang="en-GB" altLang="en-US" dirty="0" err="1"/>
              <a:t>dysgu</a:t>
            </a:r>
            <a:r>
              <a:rPr lang="en-GB" altLang="en-US" dirty="0"/>
              <a:t>.</a:t>
            </a:r>
          </a:p>
          <a:p>
            <a:r>
              <a:rPr lang="en-GB" altLang="en-US" dirty="0"/>
              <a:t>Rhan </a:t>
            </a:r>
            <a:r>
              <a:rPr lang="en-GB" altLang="en-US" dirty="0" err="1"/>
              <a:t>oedolion</a:t>
            </a:r>
            <a:r>
              <a:rPr lang="en-GB" altLang="en-US" dirty="0"/>
              <a:t> o </a:t>
            </a:r>
            <a:r>
              <a:rPr lang="en-GB" altLang="en-US" dirty="0" err="1"/>
              <a:t>fewn</a:t>
            </a:r>
            <a:r>
              <a:rPr lang="en-GB" altLang="en-US" dirty="0"/>
              <a:t> y </a:t>
            </a:r>
            <a:r>
              <a:rPr lang="en-GB" altLang="en-US" dirty="0" err="1"/>
              <a:t>cyd-destun</a:t>
            </a:r>
            <a:r>
              <a:rPr lang="en-GB" altLang="en-US" dirty="0"/>
              <a:t> hyn</a:t>
            </a:r>
          </a:p>
          <a:p>
            <a:r>
              <a:rPr lang="en-GB" altLang="en-US" dirty="0" err="1"/>
              <a:t>Asesu</a:t>
            </a:r>
            <a:r>
              <a:rPr lang="en-GB" altLang="en-US" dirty="0"/>
              <a:t> mewn </a:t>
            </a:r>
            <a:r>
              <a:rPr lang="en-GB" altLang="en-US" dirty="0" err="1"/>
              <a:t>gwahanol</a:t>
            </a:r>
            <a:r>
              <a:rPr lang="en-GB" altLang="en-US" dirty="0"/>
              <a:t> </a:t>
            </a:r>
            <a:r>
              <a:rPr lang="en-GB" altLang="en-US" dirty="0" err="1"/>
              <a:t>gyd-destunau</a:t>
            </a:r>
            <a:endParaRPr lang="en-GB" altLang="en-US" dirty="0"/>
          </a:p>
        </p:txBody>
      </p:sp>
      <p:sp>
        <p:nvSpPr>
          <p:cNvPr id="2" name="Content Placeholder 1"/>
          <p:cNvSpPr>
            <a:spLocks noGrp="1"/>
          </p:cNvSpPr>
          <p:nvPr>
            <p:ph sz="half" idx="2"/>
          </p:nvPr>
        </p:nvSpPr>
        <p:spPr/>
        <p:txBody>
          <a:bodyPr vert="horz" lIns="91440" tIns="45720" rIns="91440" bIns="45720" rtlCol="0" anchor="t">
            <a:normAutofit/>
          </a:bodyPr>
          <a:lstStyle/>
          <a:p>
            <a:r>
              <a:rPr lang="en-GB" altLang="en-US" dirty="0"/>
              <a:t>What is a ‘learning context’?</a:t>
            </a:r>
          </a:p>
          <a:p>
            <a:r>
              <a:rPr lang="en-GB" altLang="en-US" dirty="0"/>
              <a:t>What factors can influence the learning context.</a:t>
            </a:r>
          </a:p>
          <a:p>
            <a:r>
              <a:rPr lang="en-GB" altLang="en-US" dirty="0"/>
              <a:t>Types of provision in the learning contexts.</a:t>
            </a:r>
          </a:p>
          <a:p>
            <a:r>
              <a:rPr lang="en-GB" altLang="en-US" dirty="0"/>
              <a:t>The role of the adult within this context</a:t>
            </a:r>
          </a:p>
          <a:p>
            <a:r>
              <a:rPr lang="en-GB" dirty="0"/>
              <a:t>Assessing in various contexts</a:t>
            </a:r>
          </a:p>
        </p:txBody>
      </p:sp>
    </p:spTree>
    <p:extLst>
      <p:ext uri="{BB962C8B-B14F-4D97-AF65-F5344CB8AC3E}">
        <p14:creationId xmlns:p14="http://schemas.microsoft.com/office/powerpoint/2010/main" val="2567901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Learning context</a:t>
            </a:r>
            <a:br>
              <a:rPr lang="en-GB"/>
            </a:br>
            <a:r>
              <a:rPr lang="en-GB"/>
              <a:t>Cyd-destun dysgu</a:t>
            </a:r>
            <a:endParaRPr lang="en-GB" dirty="0"/>
          </a:p>
        </p:txBody>
      </p:sp>
      <p:sp>
        <p:nvSpPr>
          <p:cNvPr id="3" name="Content Placeholder 2"/>
          <p:cNvSpPr>
            <a:spLocks noGrp="1"/>
          </p:cNvSpPr>
          <p:nvPr>
            <p:ph sz="half" idx="1"/>
          </p:nvPr>
        </p:nvSpPr>
        <p:spPr/>
        <p:txBody>
          <a:bodyPr>
            <a:normAutofit/>
          </a:bodyPr>
          <a:lstStyle/>
          <a:p>
            <a:r>
              <a:rPr lang="en-GB" dirty="0" err="1"/>
              <a:t>Gellir</a:t>
            </a:r>
            <a:r>
              <a:rPr lang="en-GB" dirty="0"/>
              <a:t> </a:t>
            </a:r>
            <a:r>
              <a:rPr lang="en-GB" dirty="0" err="1"/>
              <a:t>deall</a:t>
            </a:r>
            <a:r>
              <a:rPr lang="en-GB" dirty="0"/>
              <a:t> ‘</a:t>
            </a:r>
            <a:r>
              <a:rPr lang="en-GB" dirty="0" err="1"/>
              <a:t>cyd</a:t>
            </a:r>
            <a:r>
              <a:rPr lang="en-GB" dirty="0"/>
              <a:t> – </a:t>
            </a:r>
            <a:r>
              <a:rPr lang="en-GB" dirty="0" err="1"/>
              <a:t>destunau</a:t>
            </a:r>
            <a:r>
              <a:rPr lang="en-GB" dirty="0"/>
              <a:t> </a:t>
            </a:r>
            <a:r>
              <a:rPr lang="en-GB" dirty="0" err="1"/>
              <a:t>dysgu</a:t>
            </a:r>
            <a:r>
              <a:rPr lang="en-GB" dirty="0"/>
              <a:t>’ </a:t>
            </a:r>
            <a:r>
              <a:rPr lang="en-GB" dirty="0" err="1"/>
              <a:t>orau</a:t>
            </a:r>
            <a:r>
              <a:rPr lang="en-GB" dirty="0"/>
              <a:t> </a:t>
            </a:r>
            <a:r>
              <a:rPr lang="en-GB" dirty="0" err="1"/>
              <a:t>wrth</a:t>
            </a:r>
            <a:r>
              <a:rPr lang="en-GB" dirty="0"/>
              <a:t> </a:t>
            </a:r>
            <a:r>
              <a:rPr lang="en-GB" dirty="0" err="1"/>
              <a:t>feddwl</a:t>
            </a:r>
            <a:r>
              <a:rPr lang="en-GB" dirty="0"/>
              <a:t> am </a:t>
            </a:r>
            <a:r>
              <a:rPr lang="en-GB" dirty="0" err="1"/>
              <a:t>yr</a:t>
            </a:r>
            <a:r>
              <a:rPr lang="en-GB" dirty="0"/>
              <a:t> </a:t>
            </a:r>
            <a:r>
              <a:rPr lang="en-GB" dirty="0" err="1"/>
              <a:t>amgylchedd</a:t>
            </a:r>
            <a:r>
              <a:rPr lang="en-GB" dirty="0"/>
              <a:t> </a:t>
            </a:r>
            <a:r>
              <a:rPr lang="en-GB" dirty="0" err="1"/>
              <a:t>dysgu</a:t>
            </a:r>
            <a:r>
              <a:rPr lang="en-GB" dirty="0"/>
              <a:t> </a:t>
            </a:r>
            <a:r>
              <a:rPr lang="en-GB" dirty="0" err="1"/>
              <a:t>gan</a:t>
            </a:r>
            <a:r>
              <a:rPr lang="en-GB" dirty="0"/>
              <a:t> gynnwys </a:t>
            </a:r>
            <a:r>
              <a:rPr lang="en-GB" dirty="0" err="1"/>
              <a:t>ansawdd</a:t>
            </a:r>
            <a:r>
              <a:rPr lang="en-GB" dirty="0"/>
              <a:t> </a:t>
            </a:r>
            <a:r>
              <a:rPr lang="en-GB" dirty="0" err="1"/>
              <a:t>yr</a:t>
            </a:r>
            <a:r>
              <a:rPr lang="en-GB" dirty="0"/>
              <a:t> </a:t>
            </a:r>
            <a:r>
              <a:rPr lang="en-GB" dirty="0" err="1"/>
              <a:t>adnoddau</a:t>
            </a:r>
            <a:r>
              <a:rPr lang="en-GB" dirty="0"/>
              <a:t>, y </a:t>
            </a:r>
            <a:r>
              <a:rPr lang="en-GB" dirty="0" err="1"/>
              <a:t>cyfleusterau</a:t>
            </a:r>
            <a:r>
              <a:rPr lang="en-GB" dirty="0"/>
              <a:t> a </a:t>
            </a:r>
            <a:r>
              <a:rPr lang="en-GB" dirty="0" err="1"/>
              <a:t>lefel</a:t>
            </a:r>
            <a:r>
              <a:rPr lang="en-GB" dirty="0"/>
              <a:t> </a:t>
            </a:r>
            <a:r>
              <a:rPr lang="en-GB" dirty="0" err="1"/>
              <a:t>hyfforddiant</a:t>
            </a:r>
            <a:r>
              <a:rPr lang="en-GB" dirty="0"/>
              <a:t> </a:t>
            </a:r>
            <a:r>
              <a:rPr lang="en-GB" dirty="0" err="1"/>
              <a:t>yr</a:t>
            </a:r>
            <a:r>
              <a:rPr lang="en-GB" dirty="0"/>
              <a:t> </a:t>
            </a:r>
            <a:r>
              <a:rPr lang="en-GB" dirty="0" err="1"/>
              <a:t>athro</a:t>
            </a:r>
            <a:endParaRPr lang="en-GB" dirty="0"/>
          </a:p>
        </p:txBody>
      </p:sp>
      <p:sp>
        <p:nvSpPr>
          <p:cNvPr id="4" name="Content Placeholder 3"/>
          <p:cNvSpPr>
            <a:spLocks noGrp="1"/>
          </p:cNvSpPr>
          <p:nvPr>
            <p:ph sz="half" idx="2"/>
          </p:nvPr>
        </p:nvSpPr>
        <p:spPr/>
        <p:txBody>
          <a:bodyPr>
            <a:normAutofit/>
          </a:bodyPr>
          <a:lstStyle/>
          <a:p>
            <a:r>
              <a:rPr lang="en-GB" dirty="0"/>
              <a:t>The ‘learning context’  is most easily understood as the learning environment including the quality of equipment and facilities and the training level of the teacher.</a:t>
            </a:r>
            <a:br>
              <a:rPr lang="en-GB" dirty="0"/>
            </a:br>
            <a:endParaRPr lang="en-GB" dirty="0"/>
          </a:p>
        </p:txBody>
      </p:sp>
    </p:spTree>
    <p:extLst>
      <p:ext uri="{BB962C8B-B14F-4D97-AF65-F5344CB8AC3E}">
        <p14:creationId xmlns:p14="http://schemas.microsoft.com/office/powerpoint/2010/main" val="1381075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ChangeArrowheads="1"/>
          </p:cNvSpPr>
          <p:nvPr/>
        </p:nvSpPr>
        <p:spPr bwMode="auto">
          <a:xfrm>
            <a:off x="2174383" y="510372"/>
            <a:ext cx="7848600" cy="3416320"/>
          </a:xfrm>
          <a:prstGeom prst="rect">
            <a:avLst/>
          </a:prstGeom>
          <a:noFill/>
          <a:ln w="9525">
            <a:noFill/>
            <a:miter lim="800000"/>
            <a:headEnd/>
            <a:tailEnd/>
          </a:ln>
        </p:spPr>
        <p:txBody>
          <a:bodyPr anchor="ctr">
            <a:spAutoFit/>
          </a:bodyPr>
          <a:lstStyle/>
          <a:p>
            <a:r>
              <a:rPr lang="en-GB" sz="2400" b="1" dirty="0"/>
              <a:t>Prepared environment</a:t>
            </a:r>
            <a:r>
              <a:rPr lang="en-GB" sz="2400" dirty="0"/>
              <a:t>. The right precise conditions around children allow for and support their true natural development. For young children, the environment must be prepared in this way by providing a range of physical objects that are organized and made available for free, independent use, to stimulate their natural instincts and interests for self-directed learning </a:t>
            </a:r>
          </a:p>
          <a:p>
            <a:r>
              <a:rPr lang="en-GB" sz="2400" dirty="0"/>
              <a:t>                                       </a:t>
            </a:r>
          </a:p>
        </p:txBody>
      </p:sp>
      <p:sp>
        <p:nvSpPr>
          <p:cNvPr id="31747" name="Rectangle 5"/>
          <p:cNvSpPr>
            <a:spLocks noChangeArrowheads="1"/>
          </p:cNvSpPr>
          <p:nvPr/>
        </p:nvSpPr>
        <p:spPr bwMode="auto">
          <a:xfrm>
            <a:off x="2205054" y="3742105"/>
            <a:ext cx="7848600" cy="1631216"/>
          </a:xfrm>
          <a:prstGeom prst="rect">
            <a:avLst/>
          </a:prstGeom>
          <a:noFill/>
          <a:ln w="9525">
            <a:noFill/>
            <a:miter lim="800000"/>
            <a:headEnd/>
            <a:tailEnd/>
          </a:ln>
        </p:spPr>
        <p:txBody>
          <a:bodyPr lIns="91440" tIns="45720" rIns="91440" bIns="45720" anchor="ctr">
            <a:spAutoFit/>
          </a:bodyPr>
          <a:lstStyle/>
          <a:p>
            <a:r>
              <a:rPr lang="en-GB" b="1" dirty="0"/>
              <a:t>“</a:t>
            </a:r>
            <a:r>
              <a:rPr lang="en-GB" sz="2000" b="1" dirty="0"/>
              <a:t>The environment must be rich in motives which lend interest to activity and invite the child to conduct his own experiences.”</a:t>
            </a:r>
            <a:br>
              <a:rPr lang="en-GB" sz="2000" b="1" dirty="0"/>
            </a:br>
            <a:endParaRPr lang="en-GB" sz="2000" b="1" dirty="0"/>
          </a:p>
          <a:p>
            <a:r>
              <a:rPr lang="en-GB" sz="2000" b="1" dirty="0"/>
              <a:t>                                                                   Montessori (1995:81)</a:t>
            </a:r>
          </a:p>
        </p:txBody>
      </p:sp>
    </p:spTree>
    <p:extLst>
      <p:ext uri="{BB962C8B-B14F-4D97-AF65-F5344CB8AC3E}">
        <p14:creationId xmlns:p14="http://schemas.microsoft.com/office/powerpoint/2010/main" val="1505953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71675" y="404664"/>
            <a:ext cx="7772400" cy="782960"/>
          </a:xfrm>
        </p:spPr>
        <p:txBody>
          <a:bodyPr>
            <a:noAutofit/>
          </a:bodyPr>
          <a:lstStyle/>
          <a:p>
            <a:pPr eaLnBrk="1" hangingPunct="1"/>
            <a:r>
              <a:rPr lang="en-GB" altLang="en-US" dirty="0" err="1"/>
              <a:t>Safbwyntiau</a:t>
            </a:r>
            <a:r>
              <a:rPr lang="en-GB" altLang="en-US" dirty="0"/>
              <a:t> </a:t>
            </a:r>
            <a:r>
              <a:rPr lang="en-GB" altLang="en-US" dirty="0" err="1"/>
              <a:t>hanesyddol</a:t>
            </a:r>
            <a:br>
              <a:rPr lang="en-GB" altLang="en-US" dirty="0"/>
            </a:br>
            <a:r>
              <a:rPr lang="en-GB" altLang="en-US" dirty="0"/>
              <a:t>Historical perspective</a:t>
            </a:r>
          </a:p>
        </p:txBody>
      </p:sp>
      <p:sp>
        <p:nvSpPr>
          <p:cNvPr id="19459" name="Rectangle 3"/>
          <p:cNvSpPr>
            <a:spLocks noGrp="1" noChangeArrowheads="1"/>
          </p:cNvSpPr>
          <p:nvPr>
            <p:ph type="body" sz="half" idx="1"/>
          </p:nvPr>
        </p:nvSpPr>
        <p:spPr>
          <a:xfrm>
            <a:off x="1991544" y="1484784"/>
            <a:ext cx="4968552" cy="3773016"/>
          </a:xfrm>
        </p:spPr>
        <p:txBody>
          <a:bodyPr/>
          <a:lstStyle/>
          <a:p>
            <a:pPr eaLnBrk="1" hangingPunct="1"/>
            <a:r>
              <a:rPr lang="en-GB" altLang="en-US" sz="1600" dirty="0">
                <a:latin typeface="Arial" panose="020B0604020202020204" pitchFamily="34" charset="0"/>
                <a:cs typeface="Arial" panose="020B0604020202020204" pitchFamily="34" charset="0"/>
              </a:rPr>
              <a:t>Barn </a:t>
            </a:r>
            <a:r>
              <a:rPr lang="en-GB" altLang="en-US" sz="1600" dirty="0" err="1">
                <a:latin typeface="Arial" panose="020B0604020202020204" pitchFamily="34" charset="0"/>
                <a:cs typeface="Arial" panose="020B0604020202020204" pitchFamily="34" charset="0"/>
              </a:rPr>
              <a:t>addysg</a:t>
            </a:r>
            <a:r>
              <a:rPr lang="en-GB" altLang="en-US" sz="1600" dirty="0">
                <a:latin typeface="Arial" panose="020B0604020202020204" pitchFamily="34" charset="0"/>
                <a:cs typeface="Arial" panose="020B0604020202020204" pitchFamily="34" charset="0"/>
              </a:rPr>
              <a:t> ag </a:t>
            </a:r>
            <a:r>
              <a:rPr lang="en-GB" altLang="en-US" sz="1600" dirty="0" err="1">
                <a:latin typeface="Arial" panose="020B0604020202020204" pitchFamily="34" charset="0"/>
                <a:cs typeface="Arial" panose="020B0604020202020204" pitchFamily="34" charset="0"/>
              </a:rPr>
              <a:t>addysgwyr</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yn</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newid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dros</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amser</a:t>
            </a:r>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Views of education and educators varies over time</a:t>
            </a:r>
            <a:endParaRPr lang="en-GB" altLang="en-US" sz="2000" dirty="0">
              <a:latin typeface="Arial" panose="020B0604020202020204" pitchFamily="34" charset="0"/>
              <a:cs typeface="Arial" panose="020B0604020202020204" pitchFamily="34" charset="0"/>
            </a:endParaRPr>
          </a:p>
          <a:p>
            <a:pPr eaLnBrk="1" hangingPunct="1">
              <a:buFont typeface="Wingdings" pitchFamily="2" charset="2"/>
              <a:buNone/>
            </a:pPr>
            <a:endParaRPr lang="en-GB" altLang="en-US" sz="2400" dirty="0"/>
          </a:p>
          <a:p>
            <a:pPr eaLnBrk="1" hangingPunct="1"/>
            <a:endParaRPr lang="en-GB" altLang="en-US" sz="2800" dirty="0"/>
          </a:p>
        </p:txBody>
      </p:sp>
      <p:pic>
        <p:nvPicPr>
          <p:cNvPr id="229380" name="Picture 4" descr="teacher lady"/>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968208" y="1556792"/>
            <a:ext cx="1766888" cy="1849438"/>
          </a:xfrm>
          <a:noFill/>
        </p:spPr>
      </p:pic>
      <p:pic>
        <p:nvPicPr>
          <p:cNvPr id="229382" name="Picture 6" descr="DSCF1733"/>
          <p:cNvPicPr>
            <a:picLocks noChangeAspect="1" noChangeArrowheads="1"/>
          </p:cNvPicPr>
          <p:nvPr/>
        </p:nvPicPr>
        <p:blipFill>
          <a:blip r:embed="rId3" cstate="print">
            <a:extLst>
              <a:ext uri="{28A0092B-C50C-407E-A947-70E740481C1C}">
                <a14:useLocalDpi xmlns:a14="http://schemas.microsoft.com/office/drawing/2010/main" val="0"/>
              </a:ext>
            </a:extLst>
          </a:blip>
          <a:srcRect r="27280"/>
          <a:stretch>
            <a:fillRect/>
          </a:stretch>
        </p:blipFill>
        <p:spPr bwMode="auto">
          <a:xfrm>
            <a:off x="6353450" y="3610561"/>
            <a:ext cx="3744913"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9383" name="Picture 7" descr="6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24113" y="2323099"/>
            <a:ext cx="3433762" cy="257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4" name="Text Box 9"/>
          <p:cNvSpPr txBox="1">
            <a:spLocks noChangeArrowheads="1"/>
          </p:cNvSpPr>
          <p:nvPr/>
        </p:nvSpPr>
        <p:spPr bwMode="auto">
          <a:xfrm>
            <a:off x="2279650" y="5278446"/>
            <a:ext cx="3312294"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1800" dirty="0"/>
              <a:t>Beth </a:t>
            </a:r>
            <a:r>
              <a:rPr lang="en-GB" altLang="en-US" sz="1800" dirty="0" err="1"/>
              <a:t>sy’n</a:t>
            </a:r>
            <a:r>
              <a:rPr lang="en-GB" altLang="en-US" sz="1800" dirty="0"/>
              <a:t> </a:t>
            </a:r>
            <a:r>
              <a:rPr lang="en-GB" altLang="en-US" sz="1800" dirty="0" err="1"/>
              <a:t>dylawadu</a:t>
            </a:r>
            <a:r>
              <a:rPr lang="en-GB" altLang="en-US" sz="1800" dirty="0"/>
              <a:t> </a:t>
            </a:r>
            <a:r>
              <a:rPr lang="en-GB" altLang="en-US" sz="1800" dirty="0" err="1"/>
              <a:t>ar</a:t>
            </a:r>
            <a:r>
              <a:rPr lang="en-GB" altLang="en-US" sz="1800" dirty="0"/>
              <a:t> </a:t>
            </a:r>
            <a:r>
              <a:rPr lang="en-GB" altLang="en-US" sz="1800" dirty="0" err="1"/>
              <a:t>newid</a:t>
            </a:r>
            <a:r>
              <a:rPr lang="en-GB" altLang="en-US" sz="1800" dirty="0"/>
              <a:t>?</a:t>
            </a:r>
          </a:p>
          <a:p>
            <a:pPr eaLnBrk="1" hangingPunct="1">
              <a:spcBef>
                <a:spcPct val="50000"/>
              </a:spcBef>
            </a:pPr>
            <a:r>
              <a:rPr lang="en-GB" altLang="en-US" sz="1800" dirty="0"/>
              <a:t>What influences change?</a:t>
            </a:r>
            <a:endParaRPr lang="en-US" altLang="en-US" sz="1800" dirty="0"/>
          </a:p>
        </p:txBody>
      </p:sp>
    </p:spTree>
    <p:extLst>
      <p:ext uri="{BB962C8B-B14F-4D97-AF65-F5344CB8AC3E}">
        <p14:creationId xmlns:p14="http://schemas.microsoft.com/office/powerpoint/2010/main" val="3555959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29380"/>
                                        </p:tgtEl>
                                        <p:attrNameLst>
                                          <p:attrName>style.visibility</p:attrName>
                                        </p:attrNameLst>
                                      </p:cBhvr>
                                      <p:to>
                                        <p:strVal val="visible"/>
                                      </p:to>
                                    </p:set>
                                    <p:anim calcmode="lin" valueType="num">
                                      <p:cBhvr additive="base">
                                        <p:cTn id="7" dur="5000" fill="hold"/>
                                        <p:tgtEl>
                                          <p:spTgt spid="229380"/>
                                        </p:tgtEl>
                                        <p:attrNameLst>
                                          <p:attrName>ppt_x</p:attrName>
                                        </p:attrNameLst>
                                      </p:cBhvr>
                                      <p:tavLst>
                                        <p:tav tm="0">
                                          <p:val>
                                            <p:strVal val="0-#ppt_w/2"/>
                                          </p:val>
                                        </p:tav>
                                        <p:tav tm="100000">
                                          <p:val>
                                            <p:strVal val="#ppt_x"/>
                                          </p:val>
                                        </p:tav>
                                      </p:tavLst>
                                    </p:anim>
                                    <p:anim calcmode="lin" valueType="num">
                                      <p:cBhvr additive="base">
                                        <p:cTn id="8" dur="5000" fill="hold"/>
                                        <p:tgtEl>
                                          <p:spTgt spid="229380"/>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229380"/>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29383"/>
                                        </p:tgtEl>
                                        <p:attrNameLst>
                                          <p:attrName>style.visibility</p:attrName>
                                        </p:attrNameLst>
                                      </p:cBhvr>
                                      <p:to>
                                        <p:strVal val="visible"/>
                                      </p:to>
                                    </p:set>
                                    <p:anim calcmode="lin" valueType="num">
                                      <p:cBhvr additive="base">
                                        <p:cTn id="13" dur="5000" fill="hold"/>
                                        <p:tgtEl>
                                          <p:spTgt spid="229383"/>
                                        </p:tgtEl>
                                        <p:attrNameLst>
                                          <p:attrName>ppt_x</p:attrName>
                                        </p:attrNameLst>
                                      </p:cBhvr>
                                      <p:tavLst>
                                        <p:tav tm="0">
                                          <p:val>
                                            <p:strVal val="0-#ppt_w/2"/>
                                          </p:val>
                                        </p:tav>
                                        <p:tav tm="100000">
                                          <p:val>
                                            <p:strVal val="#ppt_x"/>
                                          </p:val>
                                        </p:tav>
                                      </p:tavLst>
                                    </p:anim>
                                    <p:anim calcmode="lin" valueType="num">
                                      <p:cBhvr additive="base">
                                        <p:cTn id="14" dur="5000" fill="hold"/>
                                        <p:tgtEl>
                                          <p:spTgt spid="22938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29382"/>
                                        </p:tgtEl>
                                        <p:attrNameLst>
                                          <p:attrName>style.visibility</p:attrName>
                                        </p:attrNameLst>
                                      </p:cBhvr>
                                      <p:to>
                                        <p:strVal val="visible"/>
                                      </p:to>
                                    </p:set>
                                    <p:anim calcmode="lin" valueType="num">
                                      <p:cBhvr additive="base">
                                        <p:cTn id="19" dur="5000" fill="hold"/>
                                        <p:tgtEl>
                                          <p:spTgt spid="229382"/>
                                        </p:tgtEl>
                                        <p:attrNameLst>
                                          <p:attrName>ppt_x</p:attrName>
                                        </p:attrNameLst>
                                      </p:cBhvr>
                                      <p:tavLst>
                                        <p:tav tm="0">
                                          <p:val>
                                            <p:strVal val="0-#ppt_w/2"/>
                                          </p:val>
                                        </p:tav>
                                        <p:tav tm="100000">
                                          <p:val>
                                            <p:strVal val="#ppt_x"/>
                                          </p:val>
                                        </p:tav>
                                      </p:tavLst>
                                    </p:anim>
                                    <p:anim calcmode="lin" valueType="num">
                                      <p:cBhvr additive="base">
                                        <p:cTn id="20" dur="5000" fill="hold"/>
                                        <p:tgtEl>
                                          <p:spTgt spid="22938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Reggio Emilia Approach.</a:t>
            </a:r>
            <a:endParaRPr lang="en-US" altLang="en-US" dirty="0"/>
          </a:p>
        </p:txBody>
      </p:sp>
      <p:sp>
        <p:nvSpPr>
          <p:cNvPr id="18435" name="Rectangle 3"/>
          <p:cNvSpPr>
            <a:spLocks noGrp="1" noChangeArrowheads="1"/>
          </p:cNvSpPr>
          <p:nvPr>
            <p:ph idx="1"/>
          </p:nvPr>
        </p:nvSpPr>
        <p:spPr>
          <a:xfrm>
            <a:off x="677334" y="2800293"/>
            <a:ext cx="8596668" cy="3880773"/>
          </a:xfrm>
        </p:spPr>
        <p:txBody>
          <a:bodyPr/>
          <a:lstStyle/>
          <a:p>
            <a:r>
              <a:rPr lang="en-GB" altLang="en-US" dirty="0"/>
              <a:t>‘Education must come to be recognised as the product of complex interactions, many of which can be realised when the environment is a fully participating element.’</a:t>
            </a:r>
          </a:p>
          <a:p>
            <a:endParaRPr lang="en-GB" altLang="en-US" dirty="0"/>
          </a:p>
          <a:p>
            <a:r>
              <a:rPr lang="en-GB" altLang="en-US" dirty="0"/>
              <a:t>(</a:t>
            </a:r>
            <a:r>
              <a:rPr lang="en-GB" altLang="en-US" dirty="0" err="1"/>
              <a:t>Malaguzzi</a:t>
            </a:r>
            <a:r>
              <a:rPr lang="en-GB" altLang="en-US" dirty="0"/>
              <a:t>, 1998)</a:t>
            </a:r>
            <a:endParaRPr lang="en-US" altLang="en-US" dirty="0"/>
          </a:p>
        </p:txBody>
      </p:sp>
      <p:pic>
        <p:nvPicPr>
          <p:cNvPr id="1027" name="Picture 3" descr="C:\Users\Dave\AppData\Local\Microsoft\Windows\Temporary Internet Files\Content.IE5\B263NQH0\Reggio_Emilia-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3732" y="3846979"/>
            <a:ext cx="2902732" cy="250709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a:extLst>
              <a:ext uri="{FF2B5EF4-FFF2-40B4-BE49-F238E27FC236}">
                <a16:creationId xmlns:a16="http://schemas.microsoft.com/office/drawing/2014/main" id="{18183FEB-3F29-4CA0-8E95-2BF3EDD1600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37653" y="510352"/>
            <a:ext cx="2000250" cy="1905000"/>
          </a:xfrm>
          <a:prstGeom prst="rect">
            <a:avLst/>
          </a:prstGeom>
        </p:spPr>
      </p:pic>
      <p:sp>
        <p:nvSpPr>
          <p:cNvPr id="4" name="TextBox 3">
            <a:extLst>
              <a:ext uri="{FF2B5EF4-FFF2-40B4-BE49-F238E27FC236}">
                <a16:creationId xmlns:a16="http://schemas.microsoft.com/office/drawing/2014/main" id="{C5A94B1E-E91A-44B9-8AD2-E70F04CC61C7}"/>
              </a:ext>
            </a:extLst>
          </p:cNvPr>
          <p:cNvSpPr txBox="1"/>
          <p:nvPr/>
        </p:nvSpPr>
        <p:spPr>
          <a:xfrm>
            <a:off x="4870097" y="4738981"/>
            <a:ext cx="2000250" cy="317500"/>
          </a:xfrm>
          <a:prstGeom prst="rect">
            <a:avLst/>
          </a:prstGeom>
        </p:spPr>
        <p:txBody>
          <a:bodyPr lIns="91440" tIns="45720" rIns="91440" bIns="45720" anchor="t">
            <a:normAutofit fontScale="92500" lnSpcReduction="20000"/>
          </a:bodyPr>
          <a:lstStyle/>
          <a:p>
            <a:r>
              <a:rPr lang="en-US" dirty="0"/>
              <a:t>.</a:t>
            </a:r>
          </a:p>
        </p:txBody>
      </p:sp>
    </p:spTree>
    <p:extLst>
      <p:ext uri="{BB962C8B-B14F-4D97-AF65-F5344CB8AC3E}">
        <p14:creationId xmlns:p14="http://schemas.microsoft.com/office/powerpoint/2010/main" val="280367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br>
              <a:rPr lang="en-GB" altLang="en-US"/>
            </a:br>
            <a:r>
              <a:rPr lang="en-GB" altLang="en-US"/>
              <a:t>Key principles</a:t>
            </a:r>
            <a:br>
              <a:rPr lang="en-GB" altLang="en-US"/>
            </a:br>
            <a:r>
              <a:rPr lang="en-GB" altLang="en-US"/>
              <a:t>Egwyddorion Allweddol</a:t>
            </a:r>
            <a:br>
              <a:rPr lang="en-GB" altLang="en-US"/>
            </a:br>
            <a:endParaRPr lang="en-GB" altLang="en-US" dirty="0"/>
          </a:p>
        </p:txBody>
      </p:sp>
      <p:sp>
        <p:nvSpPr>
          <p:cNvPr id="25603" name="Rectangle 3"/>
          <p:cNvSpPr>
            <a:spLocks noGrp="1" noChangeArrowheads="1"/>
          </p:cNvSpPr>
          <p:nvPr>
            <p:ph sz="half" idx="1"/>
          </p:nvPr>
        </p:nvSpPr>
        <p:spPr/>
        <p:txBody>
          <a:bodyPr vert="horz" lIns="91440" tIns="45720" rIns="91440" bIns="45720" rtlCol="0" anchor="t">
            <a:normAutofit/>
          </a:bodyPr>
          <a:lstStyle/>
          <a:p>
            <a:r>
              <a:rPr lang="en-US" altLang="en-US" dirty="0"/>
              <a:t>Mae plant </a:t>
            </a:r>
            <a:r>
              <a:rPr lang="en-US" altLang="en-US" dirty="0" err="1"/>
              <a:t>yn</a:t>
            </a:r>
            <a:r>
              <a:rPr lang="en-US" altLang="en-US" dirty="0"/>
              <a:t> </a:t>
            </a:r>
            <a:r>
              <a:rPr lang="en-US" altLang="en-US" dirty="0" err="1"/>
              <a:t>dysgu’n</a:t>
            </a:r>
            <a:r>
              <a:rPr lang="en-US" altLang="en-US" dirty="0"/>
              <a:t> </a:t>
            </a:r>
            <a:r>
              <a:rPr lang="en-US" altLang="en-US" dirty="0" err="1"/>
              <a:t>weithredol</a:t>
            </a:r>
          </a:p>
          <a:p>
            <a:r>
              <a:rPr lang="en-US" altLang="en-US" dirty="0"/>
              <a:t>Angen </a:t>
            </a:r>
            <a:r>
              <a:rPr lang="en-US" altLang="en-US" dirty="0" err="1"/>
              <a:t>i’r</a:t>
            </a:r>
            <a:r>
              <a:rPr lang="en-US" altLang="en-US" dirty="0"/>
              <a:t> </a:t>
            </a:r>
            <a:r>
              <a:rPr lang="en-US" altLang="en-US" dirty="0" err="1"/>
              <a:t>cyd</a:t>
            </a:r>
            <a:r>
              <a:rPr lang="en-US" altLang="en-US" dirty="0"/>
              <a:t> – </a:t>
            </a:r>
            <a:r>
              <a:rPr lang="en-US" altLang="en-US" dirty="0" err="1"/>
              <a:t>destun</a:t>
            </a:r>
            <a:r>
              <a:rPr lang="en-US" altLang="en-US" dirty="0"/>
              <a:t> </a:t>
            </a:r>
            <a:r>
              <a:rPr lang="en-US" altLang="en-US" dirty="0" err="1"/>
              <a:t>gael</a:t>
            </a:r>
            <a:r>
              <a:rPr lang="en-US" altLang="en-US" dirty="0"/>
              <a:t> </a:t>
            </a:r>
            <a:r>
              <a:rPr lang="en-US" altLang="en-US" dirty="0" err="1"/>
              <a:t>ystyr</a:t>
            </a:r>
            <a:r>
              <a:rPr lang="en-US" altLang="en-US" dirty="0"/>
              <a:t> a bod </a:t>
            </a:r>
            <a:r>
              <a:rPr lang="en-US" altLang="en-US" dirty="0" err="1"/>
              <a:t>yn</a:t>
            </a:r>
            <a:r>
              <a:rPr lang="en-US" altLang="en-US" dirty="0"/>
              <a:t> </a:t>
            </a:r>
            <a:r>
              <a:rPr lang="en-US" altLang="en-US" dirty="0" err="1"/>
              <a:t>ddiddorol</a:t>
            </a:r>
          </a:p>
          <a:p>
            <a:r>
              <a:rPr lang="en-US" altLang="en-US" dirty="0" err="1"/>
              <a:t>Cyfleoedd</a:t>
            </a:r>
            <a:r>
              <a:rPr lang="en-US" altLang="en-US" dirty="0"/>
              <a:t> </a:t>
            </a:r>
            <a:r>
              <a:rPr lang="en-US" altLang="en-US" dirty="0" err="1"/>
              <a:t>i</a:t>
            </a:r>
            <a:r>
              <a:rPr lang="en-US" altLang="en-US" dirty="0"/>
              <a:t> </a:t>
            </a:r>
            <a:r>
              <a:rPr lang="en-US" altLang="en-US" dirty="0" err="1"/>
              <a:t>ddysgu</a:t>
            </a:r>
            <a:r>
              <a:rPr lang="en-US" altLang="en-US" dirty="0"/>
              <a:t> </a:t>
            </a:r>
            <a:r>
              <a:rPr lang="en-US" altLang="en-US" dirty="0" err="1"/>
              <a:t>trwy</a:t>
            </a:r>
            <a:r>
              <a:rPr lang="en-US" altLang="en-US" dirty="0"/>
              <a:t> </a:t>
            </a:r>
            <a:r>
              <a:rPr lang="en-US" altLang="en-US" dirty="0" err="1"/>
              <a:t>chwarae</a:t>
            </a:r>
          </a:p>
          <a:p>
            <a:r>
              <a:rPr lang="en-US" altLang="en-US" dirty="0" err="1"/>
              <a:t>Dechrau</a:t>
            </a:r>
            <a:r>
              <a:rPr lang="en-US" altLang="en-US" dirty="0"/>
              <a:t> </a:t>
            </a:r>
            <a:r>
              <a:rPr lang="en-US" altLang="en-US" dirty="0" err="1"/>
              <a:t>gyda</a:t>
            </a:r>
            <a:r>
              <a:rPr lang="en-US" altLang="en-US" dirty="0"/>
              <a:t> </a:t>
            </a:r>
            <a:r>
              <a:rPr lang="en-US" altLang="en-US" dirty="0" err="1"/>
              <a:t>beth</a:t>
            </a:r>
            <a:r>
              <a:rPr lang="en-US" altLang="en-US" dirty="0"/>
              <a:t> </a:t>
            </a:r>
            <a:r>
              <a:rPr lang="en-US" altLang="en-US" dirty="0" err="1"/>
              <a:t>mae</a:t>
            </a:r>
            <a:r>
              <a:rPr lang="en-US" altLang="en-US" dirty="0"/>
              <a:t> </a:t>
            </a:r>
            <a:r>
              <a:rPr lang="en-US" altLang="en-US" dirty="0" err="1"/>
              <a:t>plentyn</a:t>
            </a:r>
            <a:r>
              <a:rPr lang="en-US" altLang="en-US" dirty="0"/>
              <a:t> </a:t>
            </a:r>
            <a:r>
              <a:rPr lang="en-US" altLang="en-US" dirty="0" err="1"/>
              <a:t>yn</a:t>
            </a:r>
            <a:r>
              <a:rPr lang="en-US" altLang="en-US" dirty="0"/>
              <a:t> </a:t>
            </a:r>
            <a:r>
              <a:rPr lang="en-US" altLang="en-US" dirty="0" err="1"/>
              <a:t>gallu</a:t>
            </a:r>
            <a:r>
              <a:rPr lang="en-US" altLang="en-US" dirty="0"/>
              <a:t> </a:t>
            </a:r>
            <a:r>
              <a:rPr lang="en-US" altLang="en-US" dirty="0" err="1"/>
              <a:t>gwneud</a:t>
            </a:r>
          </a:p>
          <a:p>
            <a:r>
              <a:rPr lang="en-US" altLang="en-US" dirty="0"/>
              <a:t>Mynd </a:t>
            </a:r>
            <a:r>
              <a:rPr lang="en-US" altLang="en-US" dirty="0" err="1"/>
              <a:t>i’r</a:t>
            </a:r>
            <a:r>
              <a:rPr lang="en-US" altLang="en-US" dirty="0"/>
              <a:t> </a:t>
            </a:r>
            <a:r>
              <a:rPr lang="en-US" altLang="en-US" dirty="0" err="1"/>
              <a:t>afael</a:t>
            </a:r>
            <a:r>
              <a:rPr lang="en-US" altLang="en-US" dirty="0"/>
              <a:t> â </a:t>
            </a:r>
            <a:r>
              <a:rPr lang="en-US" altLang="en-US" dirty="0" err="1"/>
              <a:t>dysgu</a:t>
            </a:r>
            <a:r>
              <a:rPr lang="en-US" altLang="en-US" dirty="0"/>
              <a:t> </a:t>
            </a:r>
            <a:r>
              <a:rPr lang="en-US" altLang="en-US" dirty="0" err="1"/>
              <a:t>mewn</a:t>
            </a:r>
            <a:r>
              <a:rPr lang="en-US" altLang="en-US" dirty="0"/>
              <a:t> </a:t>
            </a:r>
            <a:r>
              <a:rPr lang="en-US" altLang="en-US" dirty="0" err="1"/>
              <a:t>modd</a:t>
            </a:r>
            <a:r>
              <a:rPr lang="en-US" altLang="en-US" dirty="0"/>
              <a:t> </a:t>
            </a:r>
            <a:r>
              <a:rPr lang="en-US" altLang="en-US" dirty="0" err="1"/>
              <a:t>cyfannol</a:t>
            </a:r>
            <a:endParaRPr lang="en-US" altLang="en-US" dirty="0"/>
          </a:p>
          <a:p>
            <a:r>
              <a:rPr lang="en-US" altLang="en-US" dirty="0"/>
              <a:t>Tu </a:t>
            </a:r>
            <a:r>
              <a:rPr lang="en-US" altLang="en-US" dirty="0" err="1"/>
              <a:t>fewn</a:t>
            </a:r>
            <a:r>
              <a:rPr lang="en-US" altLang="en-US" dirty="0"/>
              <a:t> a </a:t>
            </a:r>
            <a:r>
              <a:rPr lang="en-US" altLang="en-US" dirty="0" err="1"/>
              <a:t>thu</a:t>
            </a:r>
            <a:r>
              <a:rPr lang="en-US" altLang="en-US" dirty="0"/>
              <a:t> </a:t>
            </a:r>
            <a:r>
              <a:rPr lang="en-US" altLang="en-US" dirty="0" err="1"/>
              <a:t>allan</a:t>
            </a:r>
          </a:p>
        </p:txBody>
      </p:sp>
      <p:sp>
        <p:nvSpPr>
          <p:cNvPr id="2" name="Content Placeholder 1"/>
          <p:cNvSpPr>
            <a:spLocks noGrp="1"/>
          </p:cNvSpPr>
          <p:nvPr>
            <p:ph sz="half" idx="2"/>
          </p:nvPr>
        </p:nvSpPr>
        <p:spPr/>
        <p:txBody>
          <a:bodyPr vert="horz" lIns="91440" tIns="45720" rIns="91440" bIns="45720" rtlCol="0" anchor="t">
            <a:normAutofit/>
          </a:bodyPr>
          <a:lstStyle/>
          <a:p>
            <a:r>
              <a:rPr lang="en-GB" altLang="en-US" dirty="0"/>
              <a:t>Children are active learners</a:t>
            </a:r>
          </a:p>
          <a:p>
            <a:r>
              <a:rPr lang="en-GB" altLang="en-US" dirty="0"/>
              <a:t>Contexts need to be real, meaningful and engaging</a:t>
            </a:r>
          </a:p>
          <a:p>
            <a:r>
              <a:rPr lang="en-GB" altLang="en-US" dirty="0"/>
              <a:t>Playful learning opportunities</a:t>
            </a:r>
          </a:p>
          <a:p>
            <a:r>
              <a:rPr lang="en-GB" altLang="en-US" dirty="0"/>
              <a:t>Start from what a child can do</a:t>
            </a:r>
          </a:p>
          <a:p>
            <a:r>
              <a:rPr lang="en-GB" altLang="en-US" dirty="0"/>
              <a:t>Approach learning in a holistic manner</a:t>
            </a:r>
          </a:p>
          <a:p>
            <a:r>
              <a:rPr lang="en-US" altLang="en-US" dirty="0"/>
              <a:t>Outdoors and indoors</a:t>
            </a:r>
          </a:p>
        </p:txBody>
      </p:sp>
      <p:sp>
        <p:nvSpPr>
          <p:cNvPr id="5" name="Rectangle 2"/>
          <p:cNvSpPr txBox="1">
            <a:spLocks noChangeArrowheads="1"/>
          </p:cNvSpPr>
          <p:nvPr/>
        </p:nvSpPr>
        <p:spPr>
          <a:xfrm>
            <a:off x="1703512" y="260648"/>
            <a:ext cx="385685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altLang="en-US" sz="3600" dirty="0">
              <a:cs typeface="Times New Roman" pitchFamily="18" charset="0"/>
            </a:endParaRPr>
          </a:p>
        </p:txBody>
      </p:sp>
    </p:spTree>
    <p:extLst>
      <p:ext uri="{BB962C8B-B14F-4D97-AF65-F5344CB8AC3E}">
        <p14:creationId xmlns:p14="http://schemas.microsoft.com/office/powerpoint/2010/main" val="14291438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553" y="604326"/>
            <a:ext cx="7620000" cy="1143000"/>
          </a:xfrm>
        </p:spPr>
        <p:txBody>
          <a:bodyPr>
            <a:normAutofit fontScale="90000"/>
          </a:bodyPr>
          <a:lstStyle/>
          <a:p>
            <a:r>
              <a:rPr lang="en-GB" dirty="0"/>
              <a:t>Outdoor context</a:t>
            </a:r>
            <a:br>
              <a:rPr lang="en-GB" dirty="0"/>
            </a:br>
            <a:r>
              <a:rPr lang="en-GB" dirty="0" err="1"/>
              <a:t>Cyd</a:t>
            </a:r>
            <a:r>
              <a:rPr lang="en-GB" dirty="0"/>
              <a:t> – </a:t>
            </a:r>
            <a:r>
              <a:rPr lang="en-GB" dirty="0" err="1"/>
              <a:t>destun</a:t>
            </a:r>
            <a:r>
              <a:rPr lang="en-GB" dirty="0"/>
              <a:t> </a:t>
            </a:r>
            <a:r>
              <a:rPr lang="en-GB" dirty="0" err="1"/>
              <a:t>tu</a:t>
            </a:r>
            <a:r>
              <a:rPr lang="en-GB" dirty="0"/>
              <a:t> </a:t>
            </a:r>
            <a:r>
              <a:rPr lang="en-GB" dirty="0" err="1"/>
              <a:t>allan</a:t>
            </a:r>
            <a:br>
              <a:rPr lang="en-GB" dirty="0"/>
            </a:br>
            <a:endParaRPr lang="en-GB" dirty="0"/>
          </a:p>
        </p:txBody>
      </p:sp>
      <p:sp>
        <p:nvSpPr>
          <p:cNvPr id="3" name="Content Placeholder 2"/>
          <p:cNvSpPr>
            <a:spLocks noGrp="1"/>
          </p:cNvSpPr>
          <p:nvPr>
            <p:ph sz="half" idx="1"/>
          </p:nvPr>
        </p:nvSpPr>
        <p:spPr/>
        <p:txBody>
          <a:bodyPr>
            <a:normAutofit/>
          </a:bodyPr>
          <a:lstStyle/>
          <a:p>
            <a:r>
              <a:rPr lang="en-GB"/>
              <a:t>Mae bod tu allan yn cynnig cyfleoedd i wneud pethau mewn ffordd gwahanol ac ar raddfa wahanol</a:t>
            </a:r>
          </a:p>
          <a:p>
            <a:r>
              <a:rPr lang="en-GB"/>
              <a:t>Plant i gael profiad o’r tywydd, tymhorau a’r byd naturiol</a:t>
            </a:r>
          </a:p>
          <a:p>
            <a:r>
              <a:rPr lang="en-GB"/>
              <a:t>Rhyddid i archwilio, defnyddio’u synhwyrau, i fod yn gorfforol a llawn bywyd</a:t>
            </a:r>
          </a:p>
          <a:p>
            <a:endParaRPr lang="en-GB" dirty="0"/>
          </a:p>
        </p:txBody>
      </p:sp>
      <p:sp>
        <p:nvSpPr>
          <p:cNvPr id="4" name="Content Placeholder 3"/>
          <p:cNvSpPr>
            <a:spLocks noGrp="1"/>
          </p:cNvSpPr>
          <p:nvPr>
            <p:ph sz="half" idx="2"/>
          </p:nvPr>
        </p:nvSpPr>
        <p:spPr/>
        <p:txBody>
          <a:bodyPr>
            <a:normAutofit/>
          </a:bodyPr>
          <a:lstStyle/>
          <a:p>
            <a:r>
              <a:rPr lang="en-GB"/>
              <a:t>Being outdoors offers opportunities for doing things in different ways and on different scales</a:t>
            </a:r>
          </a:p>
          <a:p>
            <a:r>
              <a:rPr lang="en-GB"/>
              <a:t>Children have first-hand experience with weather, seasons and the natural world</a:t>
            </a:r>
          </a:p>
          <a:p>
            <a:r>
              <a:rPr lang="en-GB"/>
              <a:t>Freedom to explore, use their senses, be physically active and exuberant </a:t>
            </a:r>
            <a:endParaRPr lang="en-GB" dirty="0"/>
          </a:p>
        </p:txBody>
      </p:sp>
      <p:pic>
        <p:nvPicPr>
          <p:cNvPr id="2050" name="Picture 2" descr="C:\Users\Dave\AppData\Local\Microsoft\Windows\Temporary Internet Files\Content.IE5\W3NOTEC0\smil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5754" y="5219775"/>
            <a:ext cx="1524000" cy="118872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524000" y="234360"/>
            <a:ext cx="349681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dirty="0"/>
          </a:p>
        </p:txBody>
      </p:sp>
    </p:spTree>
    <p:extLst>
      <p:ext uri="{BB962C8B-B14F-4D97-AF65-F5344CB8AC3E}">
        <p14:creationId xmlns:p14="http://schemas.microsoft.com/office/powerpoint/2010/main" val="4164263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01B5D-B222-4916-8769-94C81C13F041}"/>
              </a:ext>
            </a:extLst>
          </p:cNvPr>
          <p:cNvSpPr>
            <a:spLocks noGrp="1"/>
          </p:cNvSpPr>
          <p:nvPr>
            <p:ph type="title"/>
          </p:nvPr>
        </p:nvSpPr>
        <p:spPr/>
        <p:txBody>
          <a:bodyPr/>
          <a:lstStyle/>
          <a:p>
            <a:r>
              <a:rPr lang="en-GB" dirty="0" err="1"/>
              <a:t>Cymharu</a:t>
            </a:r>
            <a:r>
              <a:rPr lang="en-GB" dirty="0"/>
              <a:t> / Comparison</a:t>
            </a:r>
          </a:p>
        </p:txBody>
      </p:sp>
      <p:pic>
        <p:nvPicPr>
          <p:cNvPr id="5" name="Picture 5">
            <a:hlinkClick r:id="" action="ppaction://media"/>
            <a:extLst>
              <a:ext uri="{FF2B5EF4-FFF2-40B4-BE49-F238E27FC236}">
                <a16:creationId xmlns:a16="http://schemas.microsoft.com/office/drawing/2014/main" id="{838F8EE2-8382-4814-BBC8-A4F372111D17}"/>
              </a:ext>
            </a:extLst>
          </p:cNvPr>
          <p:cNvPicPr>
            <a:picLocks noGrp="1" noRot="1" noChangeAspect="1"/>
          </p:cNvPicPr>
          <p:nvPr>
            <p:ph sz="half" idx="1"/>
            <a:videoFile r:link="rId1"/>
          </p:nvPr>
        </p:nvPicPr>
        <p:blipFill>
          <a:blip r:embed="rId3"/>
          <a:stretch>
            <a:fillRect/>
          </a:stretch>
        </p:blipFill>
        <p:spPr>
          <a:xfrm>
            <a:off x="1693863" y="1431992"/>
            <a:ext cx="7644987" cy="4651888"/>
          </a:xfrm>
        </p:spPr>
      </p:pic>
      <p:sp>
        <p:nvSpPr>
          <p:cNvPr id="4" name="Content Placeholder 3">
            <a:extLst>
              <a:ext uri="{FF2B5EF4-FFF2-40B4-BE49-F238E27FC236}">
                <a16:creationId xmlns:a16="http://schemas.microsoft.com/office/drawing/2014/main" id="{CDD488A8-4B08-494E-B233-9B4529CB5F09}"/>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1643219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21" y="324252"/>
            <a:ext cx="8784976" cy="1143000"/>
          </a:xfrm>
        </p:spPr>
        <p:txBody>
          <a:bodyPr>
            <a:normAutofit fontScale="90000"/>
          </a:bodyPr>
          <a:lstStyle/>
          <a:p>
            <a:r>
              <a:rPr lang="en-GB" sz="4000" dirty="0"/>
              <a:t>Welsh perspective – planned curriculum</a:t>
            </a:r>
            <a:br>
              <a:rPr lang="en-GB" sz="4000" dirty="0"/>
            </a:br>
            <a:r>
              <a:rPr lang="en-GB" sz="4000" dirty="0" err="1"/>
              <a:t>Safbwynt</a:t>
            </a:r>
            <a:r>
              <a:rPr lang="en-GB" sz="4000" dirty="0"/>
              <a:t> </a:t>
            </a:r>
            <a:r>
              <a:rPr lang="en-GB" sz="4000" dirty="0" err="1"/>
              <a:t>Cymreig</a:t>
            </a:r>
            <a:r>
              <a:rPr lang="en-GB" sz="4000" dirty="0"/>
              <a:t> – </a:t>
            </a:r>
            <a:r>
              <a:rPr lang="en-GB" sz="4000" dirty="0" err="1"/>
              <a:t>cwricwlwm</a:t>
            </a:r>
            <a:r>
              <a:rPr lang="en-GB" sz="4000" dirty="0"/>
              <a:t> </a:t>
            </a:r>
            <a:r>
              <a:rPr lang="en-GB" sz="4000" dirty="0" err="1"/>
              <a:t>wedi</a:t>
            </a:r>
            <a:r>
              <a:rPr lang="en-GB" sz="4000" dirty="0"/>
              <a:t> </a:t>
            </a:r>
            <a:r>
              <a:rPr lang="en-GB" sz="4000" dirty="0" err="1"/>
              <a:t>ei</a:t>
            </a:r>
            <a:r>
              <a:rPr lang="en-GB" sz="4000" dirty="0"/>
              <a:t> </a:t>
            </a:r>
            <a:r>
              <a:rPr lang="en-GB" sz="4000" dirty="0" err="1"/>
              <a:t>gynllunio</a:t>
            </a:r>
            <a:br>
              <a:rPr lang="en-GB" dirty="0"/>
            </a:br>
            <a:endParaRPr lang="en-GB" dirty="0"/>
          </a:p>
        </p:txBody>
      </p:sp>
      <p:sp>
        <p:nvSpPr>
          <p:cNvPr id="3" name="Content Placeholder 2"/>
          <p:cNvSpPr>
            <a:spLocks noGrp="1"/>
          </p:cNvSpPr>
          <p:nvPr>
            <p:ph sz="half" idx="1"/>
          </p:nvPr>
        </p:nvSpPr>
        <p:spPr>
          <a:xfrm>
            <a:off x="816607" y="2281307"/>
            <a:ext cx="3657600" cy="4590288"/>
          </a:xfrm>
        </p:spPr>
        <p:txBody>
          <a:bodyPr vert="horz" lIns="91440" tIns="45720" rIns="91440" bIns="45720" rtlCol="0" anchor="t">
            <a:normAutofit/>
          </a:bodyPr>
          <a:lstStyle/>
          <a:p>
            <a:r>
              <a:rPr lang="en-GB" dirty="0" err="1"/>
              <a:t>Darpariaeth</a:t>
            </a:r>
            <a:r>
              <a:rPr lang="en-GB" dirty="0"/>
              <a:t> </a:t>
            </a:r>
            <a:r>
              <a:rPr lang="en-GB" dirty="0" err="1"/>
              <a:t>barhaus</a:t>
            </a:r>
            <a:endParaRPr lang="en-GB" dirty="0"/>
          </a:p>
          <a:p>
            <a:r>
              <a:rPr lang="en-GB" dirty="0" err="1"/>
              <a:t>Darpariaeth</a:t>
            </a:r>
            <a:r>
              <a:rPr lang="en-GB" dirty="0"/>
              <a:t> </a:t>
            </a:r>
            <a:r>
              <a:rPr lang="en-GB" dirty="0" err="1"/>
              <a:t>estynedig</a:t>
            </a:r>
            <a:r>
              <a:rPr lang="en-GB" dirty="0"/>
              <a:t> </a:t>
            </a:r>
          </a:p>
          <a:p>
            <a:r>
              <a:rPr lang="en-GB" dirty="0" err="1"/>
              <a:t>Tasgau</a:t>
            </a:r>
            <a:r>
              <a:rPr lang="en-GB" dirty="0"/>
              <a:t> </a:t>
            </a:r>
            <a:r>
              <a:rPr lang="en-GB" dirty="0" err="1"/>
              <a:t>ffocws</a:t>
            </a:r>
            <a:endParaRPr lang="en-GB" dirty="0"/>
          </a:p>
        </p:txBody>
      </p:sp>
      <p:sp>
        <p:nvSpPr>
          <p:cNvPr id="4" name="Content Placeholder 3"/>
          <p:cNvSpPr>
            <a:spLocks noGrp="1"/>
          </p:cNvSpPr>
          <p:nvPr>
            <p:ph sz="half" idx="2"/>
          </p:nvPr>
        </p:nvSpPr>
        <p:spPr>
          <a:xfrm>
            <a:off x="5922182" y="2281307"/>
            <a:ext cx="3657600" cy="4590288"/>
          </a:xfrm>
        </p:spPr>
        <p:txBody>
          <a:bodyPr/>
          <a:lstStyle/>
          <a:p>
            <a:r>
              <a:rPr lang="en-GB"/>
              <a:t>Continuous provision</a:t>
            </a:r>
          </a:p>
          <a:p>
            <a:r>
              <a:rPr lang="en-GB"/>
              <a:t>Enhanced provision</a:t>
            </a:r>
          </a:p>
          <a:p>
            <a:r>
              <a:rPr lang="en-GB"/>
              <a:t>Focused tasks</a:t>
            </a:r>
            <a:endParaRPr lang="en-GB" dirty="0"/>
          </a:p>
        </p:txBody>
      </p:sp>
      <p:pic>
        <p:nvPicPr>
          <p:cNvPr id="3074" name="Picture 2" descr="C:\Users\Dave\AppData\Local\Microsoft\Windows\Temporary Internet Files\Content.IE5\B263NQH0\wales_grunge_flag_sjpg114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80797" y="4169651"/>
            <a:ext cx="3413727" cy="206944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03512" y="266580"/>
            <a:ext cx="350822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dirty="0"/>
          </a:p>
        </p:txBody>
      </p:sp>
    </p:spTree>
    <p:extLst>
      <p:ext uri="{BB962C8B-B14F-4D97-AF65-F5344CB8AC3E}">
        <p14:creationId xmlns:p14="http://schemas.microsoft.com/office/powerpoint/2010/main" val="3795957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503613" y="85566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2765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0065" name="AutoShape 17"/>
          <p:cNvSpPr>
            <a:spLocks noChangeArrowheads="1"/>
          </p:cNvSpPr>
          <p:nvPr/>
        </p:nvSpPr>
        <p:spPr bwMode="auto">
          <a:xfrm rot="10800000">
            <a:off x="5519739" y="4797426"/>
            <a:ext cx="468153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6" name="AutoShape 18"/>
          <p:cNvSpPr>
            <a:spLocks noChangeArrowheads="1"/>
          </p:cNvSpPr>
          <p:nvPr/>
        </p:nvSpPr>
        <p:spPr bwMode="auto">
          <a:xfrm rot="10800000">
            <a:off x="6240464" y="3429001"/>
            <a:ext cx="324008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7" name="AutoShape 19"/>
          <p:cNvSpPr>
            <a:spLocks noChangeArrowheads="1"/>
          </p:cNvSpPr>
          <p:nvPr/>
        </p:nvSpPr>
        <p:spPr bwMode="auto">
          <a:xfrm>
            <a:off x="6888164" y="1700213"/>
            <a:ext cx="1944687" cy="1801812"/>
          </a:xfrm>
          <a:prstGeom prst="triangle">
            <a:avLst>
              <a:gd name="adj" fmla="val 49866"/>
            </a:avLst>
          </a:pr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8" name="Text Box 20"/>
          <p:cNvSpPr txBox="1">
            <a:spLocks noChangeArrowheads="1"/>
          </p:cNvSpPr>
          <p:nvPr/>
        </p:nvSpPr>
        <p:spPr bwMode="auto">
          <a:xfrm>
            <a:off x="6456364" y="5092700"/>
            <a:ext cx="2808287"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CONTINUOUS PROVISION</a:t>
            </a:r>
          </a:p>
        </p:txBody>
      </p:sp>
      <p:sp>
        <p:nvSpPr>
          <p:cNvPr id="130069" name="Text Box 21"/>
          <p:cNvSpPr txBox="1">
            <a:spLocks noChangeArrowheads="1"/>
          </p:cNvSpPr>
          <p:nvPr/>
        </p:nvSpPr>
        <p:spPr bwMode="auto">
          <a:xfrm>
            <a:off x="7032626" y="3789363"/>
            <a:ext cx="1800225"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ENHANCED PROVISION</a:t>
            </a:r>
          </a:p>
        </p:txBody>
      </p:sp>
      <p:sp>
        <p:nvSpPr>
          <p:cNvPr id="130070" name="Text Box 22"/>
          <p:cNvSpPr txBox="1">
            <a:spLocks noChangeArrowheads="1"/>
          </p:cNvSpPr>
          <p:nvPr/>
        </p:nvSpPr>
        <p:spPr bwMode="auto">
          <a:xfrm>
            <a:off x="7177088" y="2787650"/>
            <a:ext cx="1439862"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FOCUSED TASKS</a:t>
            </a:r>
          </a:p>
        </p:txBody>
      </p:sp>
      <p:sp>
        <p:nvSpPr>
          <p:cNvPr id="130072" name="Text Box 24"/>
          <p:cNvSpPr txBox="1">
            <a:spLocks noChangeArrowheads="1"/>
          </p:cNvSpPr>
          <p:nvPr/>
        </p:nvSpPr>
        <p:spPr bwMode="auto">
          <a:xfrm>
            <a:off x="1524000" y="4984750"/>
            <a:ext cx="313213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a:t> What we provide for </a:t>
            </a:r>
          </a:p>
          <a:p>
            <a:pPr lvl="1">
              <a:lnSpc>
                <a:spcPct val="80000"/>
              </a:lnSpc>
              <a:buClr>
                <a:srgbClr val="FF9933"/>
              </a:buClr>
            </a:pPr>
            <a:r>
              <a:rPr lang="en-GB" altLang="en-US" sz="1800"/>
              <a:t>  children in terms of</a:t>
            </a:r>
          </a:p>
          <a:p>
            <a:pPr lvl="1">
              <a:lnSpc>
                <a:spcPct val="80000"/>
              </a:lnSpc>
              <a:buClr>
                <a:srgbClr val="FF9933"/>
              </a:buClr>
            </a:pPr>
            <a:r>
              <a:rPr lang="en-GB" altLang="en-US" sz="1800"/>
              <a:t>  learning opportunities.</a:t>
            </a:r>
          </a:p>
        </p:txBody>
      </p:sp>
      <p:sp>
        <p:nvSpPr>
          <p:cNvPr id="130073" name="Text Box 25"/>
          <p:cNvSpPr txBox="1">
            <a:spLocks noChangeArrowheads="1"/>
          </p:cNvSpPr>
          <p:nvPr/>
        </p:nvSpPr>
        <p:spPr bwMode="auto">
          <a:xfrm>
            <a:off x="1524000" y="3832225"/>
            <a:ext cx="302418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a:latin typeface="Comic Sans MS" pitchFamily="66" charset="0"/>
              </a:rPr>
              <a:t> </a:t>
            </a:r>
            <a:r>
              <a:rPr lang="en-GB" altLang="en-US" sz="1800"/>
              <a:t>How we enhance,</a:t>
            </a:r>
          </a:p>
          <a:p>
            <a:pPr lvl="1">
              <a:lnSpc>
                <a:spcPct val="80000"/>
              </a:lnSpc>
              <a:buClr>
                <a:srgbClr val="FF9933"/>
              </a:buClr>
            </a:pPr>
            <a:r>
              <a:rPr lang="en-GB" altLang="en-US" sz="1800"/>
              <a:t>  enrich and extend</a:t>
            </a:r>
          </a:p>
          <a:p>
            <a:pPr lvl="1">
              <a:lnSpc>
                <a:spcPct val="80000"/>
              </a:lnSpc>
              <a:buClr>
                <a:srgbClr val="FF9933"/>
              </a:buClr>
            </a:pPr>
            <a:r>
              <a:rPr lang="en-GB" altLang="en-US" sz="1800"/>
              <a:t>  children’s learning;</a:t>
            </a:r>
          </a:p>
        </p:txBody>
      </p:sp>
      <p:sp>
        <p:nvSpPr>
          <p:cNvPr id="130074" name="Text Box 26"/>
          <p:cNvSpPr txBox="1">
            <a:spLocks noChangeArrowheads="1"/>
          </p:cNvSpPr>
          <p:nvPr/>
        </p:nvSpPr>
        <p:spPr bwMode="auto">
          <a:xfrm>
            <a:off x="2063751" y="2022475"/>
            <a:ext cx="2663825" cy="1421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lnSpc>
                <a:spcPct val="80000"/>
              </a:lnSpc>
              <a:buClr>
                <a:srgbClr val="FF9933"/>
              </a:buClr>
              <a:buFontTx/>
              <a:buChar char="•"/>
            </a:pPr>
            <a:r>
              <a:rPr lang="en-GB" altLang="en-US" sz="1800"/>
              <a:t> How we initiate, </a:t>
            </a:r>
          </a:p>
          <a:p>
            <a:pPr eaLnBrk="1" hangingPunct="1">
              <a:lnSpc>
                <a:spcPct val="80000"/>
              </a:lnSpc>
              <a:buClr>
                <a:srgbClr val="FF9933"/>
              </a:buClr>
            </a:pPr>
            <a:r>
              <a:rPr lang="en-GB" altLang="en-US" sz="1800"/>
              <a:t>  direct and model what    </a:t>
            </a:r>
          </a:p>
          <a:p>
            <a:pPr eaLnBrk="1" hangingPunct="1">
              <a:lnSpc>
                <a:spcPct val="80000"/>
              </a:lnSpc>
              <a:buClr>
                <a:srgbClr val="FF9933"/>
              </a:buClr>
            </a:pPr>
            <a:r>
              <a:rPr lang="en-GB" altLang="en-US" sz="1800"/>
              <a:t>  children need to learn </a:t>
            </a:r>
          </a:p>
          <a:p>
            <a:pPr eaLnBrk="1" hangingPunct="1">
              <a:lnSpc>
                <a:spcPct val="80000"/>
              </a:lnSpc>
              <a:buClr>
                <a:srgbClr val="FF9933"/>
              </a:buClr>
            </a:pPr>
            <a:r>
              <a:rPr lang="en-GB" altLang="en-US" sz="1800"/>
              <a:t>  in order to become </a:t>
            </a:r>
          </a:p>
          <a:p>
            <a:pPr eaLnBrk="1" hangingPunct="1">
              <a:lnSpc>
                <a:spcPct val="80000"/>
              </a:lnSpc>
              <a:buClr>
                <a:srgbClr val="FF9933"/>
              </a:buClr>
            </a:pPr>
            <a:r>
              <a:rPr lang="en-GB" altLang="en-US" sz="1800"/>
              <a:t>  confident, independent </a:t>
            </a:r>
          </a:p>
          <a:p>
            <a:pPr eaLnBrk="1" hangingPunct="1">
              <a:lnSpc>
                <a:spcPct val="80000"/>
              </a:lnSpc>
              <a:buClr>
                <a:srgbClr val="FF9933"/>
              </a:buClr>
            </a:pPr>
            <a:r>
              <a:rPr lang="en-GB" altLang="en-US" sz="1800"/>
              <a:t>  life-long learners</a:t>
            </a:r>
          </a:p>
        </p:txBody>
      </p:sp>
      <p:sp>
        <p:nvSpPr>
          <p:cNvPr id="130075" name="AutoShape 27"/>
          <p:cNvSpPr>
            <a:spLocks noChangeArrowheads="1"/>
          </p:cNvSpPr>
          <p:nvPr/>
        </p:nvSpPr>
        <p:spPr bwMode="auto">
          <a:xfrm>
            <a:off x="4943475" y="5157788"/>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6" name="AutoShape 28"/>
          <p:cNvSpPr>
            <a:spLocks noChangeArrowheads="1"/>
          </p:cNvSpPr>
          <p:nvPr/>
        </p:nvSpPr>
        <p:spPr bwMode="auto">
          <a:xfrm>
            <a:off x="4943475" y="3933825"/>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7" name="AutoShape 29"/>
          <p:cNvSpPr>
            <a:spLocks noChangeArrowheads="1"/>
          </p:cNvSpPr>
          <p:nvPr/>
        </p:nvSpPr>
        <p:spPr bwMode="auto">
          <a:xfrm>
            <a:off x="4943475" y="2565400"/>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7678" name="Text Box 30"/>
          <p:cNvSpPr txBox="1">
            <a:spLocks noChangeArrowheads="1"/>
          </p:cNvSpPr>
          <p:nvPr/>
        </p:nvSpPr>
        <p:spPr bwMode="auto">
          <a:xfrm>
            <a:off x="1919289" y="1557338"/>
            <a:ext cx="7056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r>
              <a:rPr lang="en-GB" altLang="en-US" b="1">
                <a:solidFill>
                  <a:srgbClr val="0066FF"/>
                </a:solidFill>
              </a:rPr>
              <a:t>The FP model encompasses:</a:t>
            </a:r>
            <a:endParaRPr lang="en-GB" altLang="en-US" b="1"/>
          </a:p>
        </p:txBody>
      </p:sp>
      <p:pic>
        <p:nvPicPr>
          <p:cNvPr id="27679" name="Picture 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80" name="Picture 3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0465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0065"/>
                                        </p:tgtEl>
                                        <p:attrNameLst>
                                          <p:attrName>style.visibility</p:attrName>
                                        </p:attrNameLst>
                                      </p:cBhvr>
                                      <p:to>
                                        <p:strVal val="visible"/>
                                      </p:to>
                                    </p:set>
                                    <p:animEffect transition="in" filter="dissolve">
                                      <p:cBhvr>
                                        <p:cTn id="7" dur="500"/>
                                        <p:tgtEl>
                                          <p:spTgt spid="13006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0068"/>
                                        </p:tgtEl>
                                        <p:attrNameLst>
                                          <p:attrName>style.visibility</p:attrName>
                                        </p:attrNameLst>
                                      </p:cBhvr>
                                      <p:to>
                                        <p:strVal val="visible"/>
                                      </p:to>
                                    </p:set>
                                    <p:animEffect transition="in" filter="dissolve">
                                      <p:cBhvr>
                                        <p:cTn id="10" dur="500"/>
                                        <p:tgtEl>
                                          <p:spTgt spid="13006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30072"/>
                                        </p:tgtEl>
                                        <p:attrNameLst>
                                          <p:attrName>style.visibility</p:attrName>
                                        </p:attrNameLst>
                                      </p:cBhvr>
                                      <p:to>
                                        <p:strVal val="visible"/>
                                      </p:to>
                                    </p:set>
                                    <p:anim calcmode="lin" valueType="num">
                                      <p:cBhvr additive="base">
                                        <p:cTn id="13" dur="1000" fill="hold"/>
                                        <p:tgtEl>
                                          <p:spTgt spid="130072"/>
                                        </p:tgtEl>
                                        <p:attrNameLst>
                                          <p:attrName>ppt_x</p:attrName>
                                        </p:attrNameLst>
                                      </p:cBhvr>
                                      <p:tavLst>
                                        <p:tav tm="0">
                                          <p:val>
                                            <p:strVal val="0-#ppt_w/2"/>
                                          </p:val>
                                        </p:tav>
                                        <p:tav tm="100000">
                                          <p:val>
                                            <p:strVal val="#ppt_x"/>
                                          </p:val>
                                        </p:tav>
                                      </p:tavLst>
                                    </p:anim>
                                    <p:anim calcmode="lin" valueType="num">
                                      <p:cBhvr additive="base">
                                        <p:cTn id="14" dur="1000" fill="hold"/>
                                        <p:tgtEl>
                                          <p:spTgt spid="130072"/>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30075"/>
                                        </p:tgtEl>
                                        <p:attrNameLst>
                                          <p:attrName>style.visibility</p:attrName>
                                        </p:attrNameLst>
                                      </p:cBhvr>
                                      <p:to>
                                        <p:strVal val="visible"/>
                                      </p:to>
                                    </p:set>
                                    <p:anim calcmode="lin" valueType="num">
                                      <p:cBhvr additive="base">
                                        <p:cTn id="17" dur="1000" fill="hold"/>
                                        <p:tgtEl>
                                          <p:spTgt spid="130075"/>
                                        </p:tgtEl>
                                        <p:attrNameLst>
                                          <p:attrName>ppt_x</p:attrName>
                                        </p:attrNameLst>
                                      </p:cBhvr>
                                      <p:tavLst>
                                        <p:tav tm="0">
                                          <p:val>
                                            <p:strVal val="0-#ppt_w/2"/>
                                          </p:val>
                                        </p:tav>
                                        <p:tav tm="100000">
                                          <p:val>
                                            <p:strVal val="#ppt_x"/>
                                          </p:val>
                                        </p:tav>
                                      </p:tavLst>
                                    </p:anim>
                                    <p:anim calcmode="lin" valueType="num">
                                      <p:cBhvr additive="base">
                                        <p:cTn id="18" dur="1000" fill="hold"/>
                                        <p:tgtEl>
                                          <p:spTgt spid="130075"/>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0066"/>
                                        </p:tgtEl>
                                        <p:attrNameLst>
                                          <p:attrName>style.visibility</p:attrName>
                                        </p:attrNameLst>
                                      </p:cBhvr>
                                      <p:to>
                                        <p:strVal val="visible"/>
                                      </p:to>
                                    </p:set>
                                    <p:animEffect transition="in" filter="dissolve">
                                      <p:cBhvr>
                                        <p:cTn id="23" dur="500"/>
                                        <p:tgtEl>
                                          <p:spTgt spid="130066"/>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30069"/>
                                        </p:tgtEl>
                                        <p:attrNameLst>
                                          <p:attrName>style.visibility</p:attrName>
                                        </p:attrNameLst>
                                      </p:cBhvr>
                                      <p:to>
                                        <p:strVal val="visible"/>
                                      </p:to>
                                    </p:set>
                                    <p:animEffect transition="in" filter="dissolve">
                                      <p:cBhvr>
                                        <p:cTn id="26" dur="500"/>
                                        <p:tgtEl>
                                          <p:spTgt spid="130069"/>
                                        </p:tgtEl>
                                      </p:cBhvr>
                                    </p:animEffect>
                                  </p:childTnLst>
                                </p:cTn>
                              </p:par>
                              <p:par>
                                <p:cTn id="27" presetID="2" presetClass="entr" presetSubtype="8" fill="hold" grpId="0" nodeType="withEffect">
                                  <p:stCondLst>
                                    <p:cond delay="0"/>
                                  </p:stCondLst>
                                  <p:childTnLst>
                                    <p:set>
                                      <p:cBhvr>
                                        <p:cTn id="28" dur="1" fill="hold">
                                          <p:stCondLst>
                                            <p:cond delay="0"/>
                                          </p:stCondLst>
                                        </p:cTn>
                                        <p:tgtEl>
                                          <p:spTgt spid="130073"/>
                                        </p:tgtEl>
                                        <p:attrNameLst>
                                          <p:attrName>style.visibility</p:attrName>
                                        </p:attrNameLst>
                                      </p:cBhvr>
                                      <p:to>
                                        <p:strVal val="visible"/>
                                      </p:to>
                                    </p:set>
                                    <p:anim calcmode="lin" valueType="num">
                                      <p:cBhvr additive="base">
                                        <p:cTn id="29" dur="1000" fill="hold"/>
                                        <p:tgtEl>
                                          <p:spTgt spid="130073"/>
                                        </p:tgtEl>
                                        <p:attrNameLst>
                                          <p:attrName>ppt_x</p:attrName>
                                        </p:attrNameLst>
                                      </p:cBhvr>
                                      <p:tavLst>
                                        <p:tav tm="0">
                                          <p:val>
                                            <p:strVal val="0-#ppt_w/2"/>
                                          </p:val>
                                        </p:tav>
                                        <p:tav tm="100000">
                                          <p:val>
                                            <p:strVal val="#ppt_x"/>
                                          </p:val>
                                        </p:tav>
                                      </p:tavLst>
                                    </p:anim>
                                    <p:anim calcmode="lin" valueType="num">
                                      <p:cBhvr additive="base">
                                        <p:cTn id="30" dur="1000" fill="hold"/>
                                        <p:tgtEl>
                                          <p:spTgt spid="130073"/>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30076"/>
                                        </p:tgtEl>
                                        <p:attrNameLst>
                                          <p:attrName>style.visibility</p:attrName>
                                        </p:attrNameLst>
                                      </p:cBhvr>
                                      <p:to>
                                        <p:strVal val="visible"/>
                                      </p:to>
                                    </p:set>
                                    <p:anim calcmode="lin" valueType="num">
                                      <p:cBhvr additive="base">
                                        <p:cTn id="33" dur="1000" fill="hold"/>
                                        <p:tgtEl>
                                          <p:spTgt spid="130076"/>
                                        </p:tgtEl>
                                        <p:attrNameLst>
                                          <p:attrName>ppt_x</p:attrName>
                                        </p:attrNameLst>
                                      </p:cBhvr>
                                      <p:tavLst>
                                        <p:tav tm="0">
                                          <p:val>
                                            <p:strVal val="0-#ppt_w/2"/>
                                          </p:val>
                                        </p:tav>
                                        <p:tav tm="100000">
                                          <p:val>
                                            <p:strVal val="#ppt_x"/>
                                          </p:val>
                                        </p:tav>
                                      </p:tavLst>
                                    </p:anim>
                                    <p:anim calcmode="lin" valueType="num">
                                      <p:cBhvr additive="base">
                                        <p:cTn id="34" dur="1000" fill="hold"/>
                                        <p:tgtEl>
                                          <p:spTgt spid="130076"/>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0067"/>
                                        </p:tgtEl>
                                        <p:attrNameLst>
                                          <p:attrName>style.visibility</p:attrName>
                                        </p:attrNameLst>
                                      </p:cBhvr>
                                      <p:to>
                                        <p:strVal val="visible"/>
                                      </p:to>
                                    </p:set>
                                    <p:animEffect transition="in" filter="dissolve">
                                      <p:cBhvr>
                                        <p:cTn id="39" dur="500"/>
                                        <p:tgtEl>
                                          <p:spTgt spid="130067"/>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30070"/>
                                        </p:tgtEl>
                                        <p:attrNameLst>
                                          <p:attrName>style.visibility</p:attrName>
                                        </p:attrNameLst>
                                      </p:cBhvr>
                                      <p:to>
                                        <p:strVal val="visible"/>
                                      </p:to>
                                    </p:set>
                                    <p:animEffect transition="in" filter="dissolve">
                                      <p:cBhvr>
                                        <p:cTn id="42" dur="500"/>
                                        <p:tgtEl>
                                          <p:spTgt spid="130070"/>
                                        </p:tgtEl>
                                      </p:cBhvr>
                                    </p:animEffect>
                                  </p:childTnLst>
                                </p:cTn>
                              </p:par>
                              <p:par>
                                <p:cTn id="43" presetID="2" presetClass="entr" presetSubtype="8" fill="hold" grpId="0" nodeType="withEffect">
                                  <p:stCondLst>
                                    <p:cond delay="0"/>
                                  </p:stCondLst>
                                  <p:childTnLst>
                                    <p:set>
                                      <p:cBhvr>
                                        <p:cTn id="44" dur="1" fill="hold">
                                          <p:stCondLst>
                                            <p:cond delay="0"/>
                                          </p:stCondLst>
                                        </p:cTn>
                                        <p:tgtEl>
                                          <p:spTgt spid="130074"/>
                                        </p:tgtEl>
                                        <p:attrNameLst>
                                          <p:attrName>style.visibility</p:attrName>
                                        </p:attrNameLst>
                                      </p:cBhvr>
                                      <p:to>
                                        <p:strVal val="visible"/>
                                      </p:to>
                                    </p:set>
                                    <p:anim calcmode="lin" valueType="num">
                                      <p:cBhvr additive="base">
                                        <p:cTn id="45" dur="1000" fill="hold"/>
                                        <p:tgtEl>
                                          <p:spTgt spid="130074"/>
                                        </p:tgtEl>
                                        <p:attrNameLst>
                                          <p:attrName>ppt_x</p:attrName>
                                        </p:attrNameLst>
                                      </p:cBhvr>
                                      <p:tavLst>
                                        <p:tav tm="0">
                                          <p:val>
                                            <p:strVal val="0-#ppt_w/2"/>
                                          </p:val>
                                        </p:tav>
                                        <p:tav tm="100000">
                                          <p:val>
                                            <p:strVal val="#ppt_x"/>
                                          </p:val>
                                        </p:tav>
                                      </p:tavLst>
                                    </p:anim>
                                    <p:anim calcmode="lin" valueType="num">
                                      <p:cBhvr additive="base">
                                        <p:cTn id="46" dur="1000" fill="hold"/>
                                        <p:tgtEl>
                                          <p:spTgt spid="13007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130077"/>
                                        </p:tgtEl>
                                        <p:attrNameLst>
                                          <p:attrName>style.visibility</p:attrName>
                                        </p:attrNameLst>
                                      </p:cBhvr>
                                      <p:to>
                                        <p:strVal val="visible"/>
                                      </p:to>
                                    </p:set>
                                    <p:anim calcmode="lin" valueType="num">
                                      <p:cBhvr additive="base">
                                        <p:cTn id="49" dur="1000" fill="hold"/>
                                        <p:tgtEl>
                                          <p:spTgt spid="130077"/>
                                        </p:tgtEl>
                                        <p:attrNameLst>
                                          <p:attrName>ppt_x</p:attrName>
                                        </p:attrNameLst>
                                      </p:cBhvr>
                                      <p:tavLst>
                                        <p:tav tm="0">
                                          <p:val>
                                            <p:strVal val="0-#ppt_w/2"/>
                                          </p:val>
                                        </p:tav>
                                        <p:tav tm="100000">
                                          <p:val>
                                            <p:strVal val="#ppt_x"/>
                                          </p:val>
                                        </p:tav>
                                      </p:tavLst>
                                    </p:anim>
                                    <p:anim calcmode="lin" valueType="num">
                                      <p:cBhvr additive="base">
                                        <p:cTn id="50" dur="1000" fill="hold"/>
                                        <p:tgtEl>
                                          <p:spTgt spid="1300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65" grpId="0" animBg="1"/>
      <p:bldP spid="130066" grpId="0" animBg="1"/>
      <p:bldP spid="130067" grpId="0" animBg="1"/>
      <p:bldP spid="130068" grpId="0" animBg="1"/>
      <p:bldP spid="130069" grpId="0" animBg="1"/>
      <p:bldP spid="130070" grpId="0" animBg="1"/>
      <p:bldP spid="130072" grpId="0"/>
      <p:bldP spid="130073" grpId="0"/>
      <p:bldP spid="130074" grpId="0"/>
      <p:bldP spid="130075" grpId="0" animBg="1"/>
      <p:bldP spid="130076" grpId="0" animBg="1"/>
      <p:bldP spid="13007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2765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0065" name="AutoShape 17"/>
          <p:cNvSpPr>
            <a:spLocks noChangeArrowheads="1"/>
          </p:cNvSpPr>
          <p:nvPr/>
        </p:nvSpPr>
        <p:spPr bwMode="auto">
          <a:xfrm rot="10800000">
            <a:off x="5519739" y="4797426"/>
            <a:ext cx="468153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6" name="AutoShape 18"/>
          <p:cNvSpPr>
            <a:spLocks noChangeArrowheads="1"/>
          </p:cNvSpPr>
          <p:nvPr/>
        </p:nvSpPr>
        <p:spPr bwMode="auto">
          <a:xfrm rot="10800000">
            <a:off x="6240464" y="3429001"/>
            <a:ext cx="324008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7" name="AutoShape 19"/>
          <p:cNvSpPr>
            <a:spLocks noChangeArrowheads="1"/>
          </p:cNvSpPr>
          <p:nvPr/>
        </p:nvSpPr>
        <p:spPr bwMode="auto">
          <a:xfrm>
            <a:off x="6888164" y="1700213"/>
            <a:ext cx="1944687" cy="1801812"/>
          </a:xfrm>
          <a:prstGeom prst="triangle">
            <a:avLst>
              <a:gd name="adj" fmla="val 49866"/>
            </a:avLst>
          </a:pr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8" name="Text Box 20"/>
          <p:cNvSpPr txBox="1">
            <a:spLocks noChangeArrowheads="1"/>
          </p:cNvSpPr>
          <p:nvPr/>
        </p:nvSpPr>
        <p:spPr bwMode="auto">
          <a:xfrm>
            <a:off x="6456364" y="5092701"/>
            <a:ext cx="2808287" cy="6463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DARPARIAETH BARHAUS</a:t>
            </a:r>
          </a:p>
        </p:txBody>
      </p:sp>
      <p:sp>
        <p:nvSpPr>
          <p:cNvPr id="130069" name="Text Box 21"/>
          <p:cNvSpPr txBox="1">
            <a:spLocks noChangeArrowheads="1"/>
          </p:cNvSpPr>
          <p:nvPr/>
        </p:nvSpPr>
        <p:spPr bwMode="auto">
          <a:xfrm>
            <a:off x="7032626" y="3789363"/>
            <a:ext cx="1800225" cy="78483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DARPARIAETH</a:t>
            </a:r>
          </a:p>
          <a:p>
            <a:pPr algn="ctr" eaLnBrk="1" hangingPunct="1">
              <a:spcBef>
                <a:spcPct val="50000"/>
              </a:spcBef>
            </a:pPr>
            <a:r>
              <a:rPr lang="en-GB" altLang="en-US" sz="1800" dirty="0"/>
              <a:t>ESTYNEDIG </a:t>
            </a:r>
          </a:p>
        </p:txBody>
      </p:sp>
      <p:sp>
        <p:nvSpPr>
          <p:cNvPr id="130070" name="Text Box 22"/>
          <p:cNvSpPr txBox="1">
            <a:spLocks noChangeArrowheads="1"/>
          </p:cNvSpPr>
          <p:nvPr/>
        </p:nvSpPr>
        <p:spPr bwMode="auto">
          <a:xfrm>
            <a:off x="7177088" y="2787651"/>
            <a:ext cx="1439862" cy="6463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TASGAU FFOCWS</a:t>
            </a:r>
          </a:p>
        </p:txBody>
      </p:sp>
      <p:sp>
        <p:nvSpPr>
          <p:cNvPr id="130072" name="Text Box 24"/>
          <p:cNvSpPr txBox="1">
            <a:spLocks noChangeArrowheads="1"/>
          </p:cNvSpPr>
          <p:nvPr/>
        </p:nvSpPr>
        <p:spPr bwMode="auto">
          <a:xfrm>
            <a:off x="1524000" y="4984751"/>
            <a:ext cx="3132138" cy="5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dirty="0"/>
              <a:t> </a:t>
            </a:r>
            <a:r>
              <a:rPr lang="en-GB" altLang="en-US" sz="1800" dirty="0" err="1"/>
              <a:t>Cyfleoedd</a:t>
            </a:r>
            <a:r>
              <a:rPr lang="en-GB" altLang="en-US" sz="1800" dirty="0"/>
              <a:t> </a:t>
            </a:r>
            <a:r>
              <a:rPr lang="en-GB" altLang="en-US" sz="1800" dirty="0" err="1"/>
              <a:t>dysgu</a:t>
            </a:r>
            <a:r>
              <a:rPr lang="en-GB" altLang="en-US" sz="1800" dirty="0"/>
              <a:t> </a:t>
            </a:r>
            <a:r>
              <a:rPr lang="en-GB" altLang="en-US" sz="1800" dirty="0" err="1"/>
              <a:t>sy’n</a:t>
            </a:r>
            <a:r>
              <a:rPr lang="en-GB" altLang="en-US" sz="1800" dirty="0"/>
              <a:t> </a:t>
            </a:r>
            <a:r>
              <a:rPr lang="en-GB" altLang="en-US" sz="1800" dirty="0" err="1"/>
              <a:t>cael</a:t>
            </a:r>
            <a:r>
              <a:rPr lang="en-GB" altLang="en-US" sz="1800" dirty="0"/>
              <a:t> </a:t>
            </a:r>
            <a:r>
              <a:rPr lang="en-GB" altLang="en-US" sz="1800" dirty="0" err="1"/>
              <a:t>eu</a:t>
            </a:r>
            <a:r>
              <a:rPr lang="en-GB" altLang="en-US" sz="1800" dirty="0"/>
              <a:t> </a:t>
            </a:r>
            <a:r>
              <a:rPr lang="en-GB" altLang="en-US" sz="1800" dirty="0" err="1"/>
              <a:t>cynnig</a:t>
            </a:r>
            <a:r>
              <a:rPr lang="en-GB" altLang="en-US" sz="1800" dirty="0"/>
              <a:t> </a:t>
            </a:r>
            <a:r>
              <a:rPr lang="en-GB" altLang="en-US" sz="1800" dirty="0" err="1"/>
              <a:t>i</a:t>
            </a:r>
            <a:r>
              <a:rPr lang="en-GB" altLang="en-US" sz="1800" dirty="0"/>
              <a:t> </a:t>
            </a:r>
            <a:r>
              <a:rPr lang="en-GB" altLang="en-US" sz="1800" dirty="0" err="1"/>
              <a:t>blant</a:t>
            </a:r>
            <a:r>
              <a:rPr lang="en-GB" altLang="en-US" sz="1800" dirty="0"/>
              <a:t>.</a:t>
            </a:r>
          </a:p>
        </p:txBody>
      </p:sp>
      <p:sp>
        <p:nvSpPr>
          <p:cNvPr id="130073" name="Text Box 25"/>
          <p:cNvSpPr txBox="1">
            <a:spLocks noChangeArrowheads="1"/>
          </p:cNvSpPr>
          <p:nvPr/>
        </p:nvSpPr>
        <p:spPr bwMode="auto">
          <a:xfrm>
            <a:off x="1524000" y="3832225"/>
            <a:ext cx="302418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dirty="0">
                <a:latin typeface="Comic Sans MS" pitchFamily="66" charset="0"/>
              </a:rPr>
              <a:t> </a:t>
            </a:r>
            <a:r>
              <a:rPr lang="en-GB" altLang="en-US" sz="1800" dirty="0">
                <a:latin typeface="Arial" panose="020B0604020202020204" pitchFamily="34" charset="0"/>
                <a:cs typeface="Arial" panose="020B0604020202020204" pitchFamily="34" charset="0"/>
              </a:rPr>
              <a:t>Y </a:t>
            </a:r>
            <a:r>
              <a:rPr lang="en-GB" altLang="en-US" sz="1800" dirty="0" err="1">
                <a:latin typeface="Arial" panose="020B0604020202020204" pitchFamily="34" charset="0"/>
                <a:cs typeface="Arial" panose="020B0604020202020204" pitchFamily="34" charset="0"/>
              </a:rPr>
              <a:t>ffordd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rydym</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ni’n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ymestyn</a:t>
            </a:r>
            <a:r>
              <a:rPr lang="en-GB" altLang="en-US" sz="1800" dirty="0">
                <a:latin typeface="Arial" panose="020B0604020202020204" pitchFamily="34" charset="0"/>
                <a:cs typeface="Arial" panose="020B0604020202020204" pitchFamily="34" charset="0"/>
              </a:rPr>
              <a:t> a </a:t>
            </a:r>
            <a:r>
              <a:rPr lang="en-GB" altLang="en-US" sz="1800" dirty="0" err="1">
                <a:latin typeface="Arial" panose="020B0604020202020204" pitchFamily="34" charset="0"/>
                <a:cs typeface="Arial" panose="020B0604020202020204" pitchFamily="34" charset="0"/>
              </a:rPr>
              <a:t>chyfoethogi</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dysgu</a:t>
            </a:r>
            <a:r>
              <a:rPr lang="en-GB" altLang="en-US" sz="1800" dirty="0">
                <a:latin typeface="Arial" panose="020B0604020202020204" pitchFamily="34" charset="0"/>
                <a:cs typeface="Arial" panose="020B0604020202020204" pitchFamily="34" charset="0"/>
              </a:rPr>
              <a:t> plant</a:t>
            </a:r>
          </a:p>
        </p:txBody>
      </p:sp>
      <p:sp>
        <p:nvSpPr>
          <p:cNvPr id="130074" name="Text Box 26"/>
          <p:cNvSpPr txBox="1">
            <a:spLocks noChangeArrowheads="1"/>
          </p:cNvSpPr>
          <p:nvPr/>
        </p:nvSpPr>
        <p:spPr bwMode="auto">
          <a:xfrm>
            <a:off x="2063751" y="2022476"/>
            <a:ext cx="2663825" cy="1643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lnSpc>
                <a:spcPct val="80000"/>
              </a:lnSpc>
              <a:buClr>
                <a:srgbClr val="FF9933"/>
              </a:buClr>
              <a:buFontTx/>
              <a:buChar char="•"/>
            </a:pPr>
            <a:r>
              <a:rPr lang="en-GB" altLang="en-US" sz="1800" dirty="0"/>
              <a:t> Y </a:t>
            </a:r>
            <a:r>
              <a:rPr lang="en-GB" altLang="en-US" sz="1800" dirty="0" err="1"/>
              <a:t>ffordd</a:t>
            </a:r>
            <a:r>
              <a:rPr lang="en-GB" altLang="en-US" sz="1800" dirty="0"/>
              <a:t> </a:t>
            </a:r>
            <a:r>
              <a:rPr lang="en-GB" altLang="en-US" sz="1800" dirty="0" err="1"/>
              <a:t>rydym</a:t>
            </a:r>
            <a:r>
              <a:rPr lang="en-GB" altLang="en-US" sz="1800" dirty="0"/>
              <a:t> </a:t>
            </a:r>
            <a:r>
              <a:rPr lang="en-GB" altLang="en-US" sz="1800" dirty="0" err="1"/>
              <a:t>ni’n</a:t>
            </a:r>
            <a:r>
              <a:rPr lang="en-GB" altLang="en-US" sz="1800" dirty="0"/>
              <a:t> </a:t>
            </a:r>
            <a:r>
              <a:rPr lang="en-GB" altLang="en-US" sz="1800" dirty="0" err="1"/>
              <a:t>cyfeirio</a:t>
            </a:r>
            <a:r>
              <a:rPr lang="en-GB" altLang="en-US" sz="1800" dirty="0"/>
              <a:t> a </a:t>
            </a:r>
            <a:r>
              <a:rPr lang="en-GB" altLang="en-US" sz="1800" dirty="0" err="1"/>
              <a:t>modelu’r</a:t>
            </a:r>
            <a:r>
              <a:rPr lang="en-GB" altLang="en-US" sz="1800" dirty="0"/>
              <a:t> </a:t>
            </a:r>
            <a:r>
              <a:rPr lang="en-GB" altLang="en-US" sz="1800" dirty="0" err="1"/>
              <a:t>hyn</a:t>
            </a:r>
            <a:r>
              <a:rPr lang="en-GB" altLang="en-US" sz="1800" dirty="0"/>
              <a:t> </a:t>
            </a:r>
            <a:r>
              <a:rPr lang="en-GB" altLang="en-US" sz="1800" dirty="0" err="1"/>
              <a:t>sydd</a:t>
            </a:r>
            <a:r>
              <a:rPr lang="en-GB" altLang="en-US" sz="1800" dirty="0"/>
              <a:t> </a:t>
            </a:r>
            <a:r>
              <a:rPr lang="en-GB" altLang="en-US" sz="1800" dirty="0" err="1"/>
              <a:t>angen</a:t>
            </a:r>
            <a:r>
              <a:rPr lang="en-GB" altLang="en-US" sz="1800" dirty="0"/>
              <a:t> </a:t>
            </a:r>
            <a:r>
              <a:rPr lang="en-GB" altLang="en-US" sz="1800" dirty="0" err="1"/>
              <a:t>i</a:t>
            </a:r>
            <a:r>
              <a:rPr lang="en-GB" altLang="en-US" sz="1800" dirty="0"/>
              <a:t> </a:t>
            </a:r>
            <a:r>
              <a:rPr lang="en-GB" altLang="en-US" sz="1800" dirty="0" err="1"/>
              <a:t>blant</a:t>
            </a:r>
            <a:r>
              <a:rPr lang="en-GB" altLang="en-US" sz="1800" dirty="0"/>
              <a:t> </a:t>
            </a:r>
            <a:r>
              <a:rPr lang="en-GB" altLang="en-US" sz="1800" dirty="0" err="1"/>
              <a:t>ddysgu</a:t>
            </a:r>
            <a:r>
              <a:rPr lang="en-GB" altLang="en-US" sz="1800" dirty="0"/>
              <a:t> </a:t>
            </a:r>
            <a:r>
              <a:rPr lang="en-GB" altLang="en-US" sz="1800" dirty="0" err="1"/>
              <a:t>er</a:t>
            </a:r>
            <a:r>
              <a:rPr lang="en-GB" altLang="en-US" sz="1800" dirty="0"/>
              <a:t> </a:t>
            </a:r>
            <a:r>
              <a:rPr lang="en-GB" altLang="en-US" sz="1800" dirty="0" err="1"/>
              <a:t>mwyn</a:t>
            </a:r>
            <a:r>
              <a:rPr lang="en-GB" altLang="en-US" sz="1800" dirty="0"/>
              <a:t> bod </a:t>
            </a:r>
            <a:r>
              <a:rPr lang="en-GB" altLang="en-US" sz="1800" dirty="0" err="1"/>
              <a:t>yn</a:t>
            </a:r>
            <a:r>
              <a:rPr lang="en-GB" altLang="en-US" sz="1800" dirty="0"/>
              <a:t> </a:t>
            </a:r>
            <a:r>
              <a:rPr lang="en-GB" altLang="en-US" sz="1800" dirty="0" err="1"/>
              <a:t>ddysgwyr</a:t>
            </a:r>
            <a:r>
              <a:rPr lang="en-GB" altLang="en-US" sz="1800" dirty="0"/>
              <a:t> </a:t>
            </a:r>
            <a:r>
              <a:rPr lang="en-GB" altLang="en-US" sz="1800" dirty="0" err="1"/>
              <a:t>annibynnol</a:t>
            </a:r>
            <a:r>
              <a:rPr lang="en-GB" altLang="en-US" sz="1800" dirty="0"/>
              <a:t>, </a:t>
            </a:r>
            <a:r>
              <a:rPr lang="en-GB" altLang="en-US" sz="1800" dirty="0" err="1"/>
              <a:t>hyderus</a:t>
            </a:r>
            <a:r>
              <a:rPr lang="en-GB" altLang="en-US" sz="1800" dirty="0"/>
              <a:t> a </a:t>
            </a:r>
            <a:r>
              <a:rPr lang="en-GB" altLang="en-US" sz="1800" dirty="0" err="1"/>
              <a:t>dysgwyr</a:t>
            </a:r>
            <a:r>
              <a:rPr lang="en-GB" altLang="en-US" sz="1800" dirty="0"/>
              <a:t> </a:t>
            </a:r>
            <a:r>
              <a:rPr lang="en-GB" altLang="en-US" sz="1800" dirty="0" err="1"/>
              <a:t>gydol</a:t>
            </a:r>
            <a:r>
              <a:rPr lang="en-GB" altLang="en-US" sz="1800" dirty="0"/>
              <a:t> </a:t>
            </a:r>
            <a:r>
              <a:rPr lang="en-GB" altLang="en-US" sz="1800" dirty="0" err="1"/>
              <a:t>oes</a:t>
            </a:r>
            <a:endParaRPr lang="en-GB" altLang="en-US" sz="1800" dirty="0"/>
          </a:p>
        </p:txBody>
      </p:sp>
      <p:sp>
        <p:nvSpPr>
          <p:cNvPr id="130075" name="AutoShape 27"/>
          <p:cNvSpPr>
            <a:spLocks noChangeArrowheads="1"/>
          </p:cNvSpPr>
          <p:nvPr/>
        </p:nvSpPr>
        <p:spPr bwMode="auto">
          <a:xfrm>
            <a:off x="4943475" y="5157788"/>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6" name="AutoShape 28"/>
          <p:cNvSpPr>
            <a:spLocks noChangeArrowheads="1"/>
          </p:cNvSpPr>
          <p:nvPr/>
        </p:nvSpPr>
        <p:spPr bwMode="auto">
          <a:xfrm>
            <a:off x="4943475" y="3933825"/>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7" name="AutoShape 29"/>
          <p:cNvSpPr>
            <a:spLocks noChangeArrowheads="1"/>
          </p:cNvSpPr>
          <p:nvPr/>
        </p:nvSpPr>
        <p:spPr bwMode="auto">
          <a:xfrm>
            <a:off x="4943475" y="2565400"/>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7678" name="Text Box 30"/>
          <p:cNvSpPr txBox="1">
            <a:spLocks noChangeArrowheads="1"/>
          </p:cNvSpPr>
          <p:nvPr/>
        </p:nvSpPr>
        <p:spPr bwMode="auto">
          <a:xfrm>
            <a:off x="1919289" y="1557338"/>
            <a:ext cx="7056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r>
              <a:rPr lang="en-GB" altLang="en-US" b="1" dirty="0" err="1">
                <a:solidFill>
                  <a:srgbClr val="0066FF"/>
                </a:solidFill>
              </a:rPr>
              <a:t>Mae’r</a:t>
            </a:r>
            <a:r>
              <a:rPr lang="en-GB" altLang="en-US" b="1" dirty="0">
                <a:solidFill>
                  <a:srgbClr val="0066FF"/>
                </a:solidFill>
              </a:rPr>
              <a:t> model </a:t>
            </a:r>
            <a:r>
              <a:rPr lang="en-GB" altLang="en-US" b="1" dirty="0" err="1">
                <a:solidFill>
                  <a:srgbClr val="0066FF"/>
                </a:solidFill>
              </a:rPr>
              <a:t>Cyfnod</a:t>
            </a:r>
            <a:r>
              <a:rPr lang="en-GB" altLang="en-US" b="1" dirty="0">
                <a:solidFill>
                  <a:srgbClr val="0066FF"/>
                </a:solidFill>
              </a:rPr>
              <a:t> </a:t>
            </a:r>
            <a:r>
              <a:rPr lang="en-GB" altLang="en-US" b="1" dirty="0" err="1">
                <a:solidFill>
                  <a:srgbClr val="0066FF"/>
                </a:solidFill>
              </a:rPr>
              <a:t>Sylfaen</a:t>
            </a:r>
            <a:r>
              <a:rPr lang="en-GB" altLang="en-US" b="1" dirty="0">
                <a:solidFill>
                  <a:srgbClr val="0066FF"/>
                </a:solidFill>
              </a:rPr>
              <a:t> </a:t>
            </a:r>
            <a:r>
              <a:rPr lang="en-GB" altLang="en-US" b="1" dirty="0" err="1">
                <a:solidFill>
                  <a:srgbClr val="0066FF"/>
                </a:solidFill>
              </a:rPr>
              <a:t>yn</a:t>
            </a:r>
            <a:r>
              <a:rPr lang="en-GB" altLang="en-US" b="1" dirty="0">
                <a:solidFill>
                  <a:srgbClr val="0066FF"/>
                </a:solidFill>
              </a:rPr>
              <a:t> </a:t>
            </a:r>
            <a:r>
              <a:rPr lang="en-GB" altLang="en-US" b="1" dirty="0" err="1">
                <a:solidFill>
                  <a:srgbClr val="0066FF"/>
                </a:solidFill>
              </a:rPr>
              <a:t>cynnwys</a:t>
            </a:r>
            <a:r>
              <a:rPr lang="en-GB" altLang="en-US" b="1" dirty="0">
                <a:solidFill>
                  <a:srgbClr val="0066FF"/>
                </a:solidFill>
              </a:rPr>
              <a:t>:</a:t>
            </a:r>
            <a:endParaRPr lang="en-GB" altLang="en-US" b="1" dirty="0"/>
          </a:p>
        </p:txBody>
      </p:sp>
      <p:pic>
        <p:nvPicPr>
          <p:cNvPr id="27679" name="Picture 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80" name="Picture 3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07280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0065"/>
                                        </p:tgtEl>
                                        <p:attrNameLst>
                                          <p:attrName>style.visibility</p:attrName>
                                        </p:attrNameLst>
                                      </p:cBhvr>
                                      <p:to>
                                        <p:strVal val="visible"/>
                                      </p:to>
                                    </p:set>
                                    <p:animEffect transition="in" filter="dissolve">
                                      <p:cBhvr>
                                        <p:cTn id="7" dur="500"/>
                                        <p:tgtEl>
                                          <p:spTgt spid="13006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0068"/>
                                        </p:tgtEl>
                                        <p:attrNameLst>
                                          <p:attrName>style.visibility</p:attrName>
                                        </p:attrNameLst>
                                      </p:cBhvr>
                                      <p:to>
                                        <p:strVal val="visible"/>
                                      </p:to>
                                    </p:set>
                                    <p:animEffect transition="in" filter="dissolve">
                                      <p:cBhvr>
                                        <p:cTn id="10" dur="500"/>
                                        <p:tgtEl>
                                          <p:spTgt spid="13006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30072"/>
                                        </p:tgtEl>
                                        <p:attrNameLst>
                                          <p:attrName>style.visibility</p:attrName>
                                        </p:attrNameLst>
                                      </p:cBhvr>
                                      <p:to>
                                        <p:strVal val="visible"/>
                                      </p:to>
                                    </p:set>
                                    <p:anim calcmode="lin" valueType="num">
                                      <p:cBhvr additive="base">
                                        <p:cTn id="13" dur="1000" fill="hold"/>
                                        <p:tgtEl>
                                          <p:spTgt spid="130072"/>
                                        </p:tgtEl>
                                        <p:attrNameLst>
                                          <p:attrName>ppt_x</p:attrName>
                                        </p:attrNameLst>
                                      </p:cBhvr>
                                      <p:tavLst>
                                        <p:tav tm="0">
                                          <p:val>
                                            <p:strVal val="0-#ppt_w/2"/>
                                          </p:val>
                                        </p:tav>
                                        <p:tav tm="100000">
                                          <p:val>
                                            <p:strVal val="#ppt_x"/>
                                          </p:val>
                                        </p:tav>
                                      </p:tavLst>
                                    </p:anim>
                                    <p:anim calcmode="lin" valueType="num">
                                      <p:cBhvr additive="base">
                                        <p:cTn id="14" dur="1000" fill="hold"/>
                                        <p:tgtEl>
                                          <p:spTgt spid="130072"/>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30075"/>
                                        </p:tgtEl>
                                        <p:attrNameLst>
                                          <p:attrName>style.visibility</p:attrName>
                                        </p:attrNameLst>
                                      </p:cBhvr>
                                      <p:to>
                                        <p:strVal val="visible"/>
                                      </p:to>
                                    </p:set>
                                    <p:anim calcmode="lin" valueType="num">
                                      <p:cBhvr additive="base">
                                        <p:cTn id="17" dur="1000" fill="hold"/>
                                        <p:tgtEl>
                                          <p:spTgt spid="130075"/>
                                        </p:tgtEl>
                                        <p:attrNameLst>
                                          <p:attrName>ppt_x</p:attrName>
                                        </p:attrNameLst>
                                      </p:cBhvr>
                                      <p:tavLst>
                                        <p:tav tm="0">
                                          <p:val>
                                            <p:strVal val="0-#ppt_w/2"/>
                                          </p:val>
                                        </p:tav>
                                        <p:tav tm="100000">
                                          <p:val>
                                            <p:strVal val="#ppt_x"/>
                                          </p:val>
                                        </p:tav>
                                      </p:tavLst>
                                    </p:anim>
                                    <p:anim calcmode="lin" valueType="num">
                                      <p:cBhvr additive="base">
                                        <p:cTn id="18" dur="1000" fill="hold"/>
                                        <p:tgtEl>
                                          <p:spTgt spid="130075"/>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0066"/>
                                        </p:tgtEl>
                                        <p:attrNameLst>
                                          <p:attrName>style.visibility</p:attrName>
                                        </p:attrNameLst>
                                      </p:cBhvr>
                                      <p:to>
                                        <p:strVal val="visible"/>
                                      </p:to>
                                    </p:set>
                                    <p:animEffect transition="in" filter="dissolve">
                                      <p:cBhvr>
                                        <p:cTn id="23" dur="500"/>
                                        <p:tgtEl>
                                          <p:spTgt spid="130066"/>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30069"/>
                                        </p:tgtEl>
                                        <p:attrNameLst>
                                          <p:attrName>style.visibility</p:attrName>
                                        </p:attrNameLst>
                                      </p:cBhvr>
                                      <p:to>
                                        <p:strVal val="visible"/>
                                      </p:to>
                                    </p:set>
                                    <p:animEffect transition="in" filter="dissolve">
                                      <p:cBhvr>
                                        <p:cTn id="26" dur="500"/>
                                        <p:tgtEl>
                                          <p:spTgt spid="130069"/>
                                        </p:tgtEl>
                                      </p:cBhvr>
                                    </p:animEffect>
                                  </p:childTnLst>
                                </p:cTn>
                              </p:par>
                              <p:par>
                                <p:cTn id="27" presetID="2" presetClass="entr" presetSubtype="8" fill="hold" grpId="0" nodeType="withEffect">
                                  <p:stCondLst>
                                    <p:cond delay="0"/>
                                  </p:stCondLst>
                                  <p:childTnLst>
                                    <p:set>
                                      <p:cBhvr>
                                        <p:cTn id="28" dur="1" fill="hold">
                                          <p:stCondLst>
                                            <p:cond delay="0"/>
                                          </p:stCondLst>
                                        </p:cTn>
                                        <p:tgtEl>
                                          <p:spTgt spid="130073"/>
                                        </p:tgtEl>
                                        <p:attrNameLst>
                                          <p:attrName>style.visibility</p:attrName>
                                        </p:attrNameLst>
                                      </p:cBhvr>
                                      <p:to>
                                        <p:strVal val="visible"/>
                                      </p:to>
                                    </p:set>
                                    <p:anim calcmode="lin" valueType="num">
                                      <p:cBhvr additive="base">
                                        <p:cTn id="29" dur="1000" fill="hold"/>
                                        <p:tgtEl>
                                          <p:spTgt spid="130073"/>
                                        </p:tgtEl>
                                        <p:attrNameLst>
                                          <p:attrName>ppt_x</p:attrName>
                                        </p:attrNameLst>
                                      </p:cBhvr>
                                      <p:tavLst>
                                        <p:tav tm="0">
                                          <p:val>
                                            <p:strVal val="0-#ppt_w/2"/>
                                          </p:val>
                                        </p:tav>
                                        <p:tav tm="100000">
                                          <p:val>
                                            <p:strVal val="#ppt_x"/>
                                          </p:val>
                                        </p:tav>
                                      </p:tavLst>
                                    </p:anim>
                                    <p:anim calcmode="lin" valueType="num">
                                      <p:cBhvr additive="base">
                                        <p:cTn id="30" dur="1000" fill="hold"/>
                                        <p:tgtEl>
                                          <p:spTgt spid="130073"/>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30076"/>
                                        </p:tgtEl>
                                        <p:attrNameLst>
                                          <p:attrName>style.visibility</p:attrName>
                                        </p:attrNameLst>
                                      </p:cBhvr>
                                      <p:to>
                                        <p:strVal val="visible"/>
                                      </p:to>
                                    </p:set>
                                    <p:anim calcmode="lin" valueType="num">
                                      <p:cBhvr additive="base">
                                        <p:cTn id="33" dur="1000" fill="hold"/>
                                        <p:tgtEl>
                                          <p:spTgt spid="130076"/>
                                        </p:tgtEl>
                                        <p:attrNameLst>
                                          <p:attrName>ppt_x</p:attrName>
                                        </p:attrNameLst>
                                      </p:cBhvr>
                                      <p:tavLst>
                                        <p:tav tm="0">
                                          <p:val>
                                            <p:strVal val="0-#ppt_w/2"/>
                                          </p:val>
                                        </p:tav>
                                        <p:tav tm="100000">
                                          <p:val>
                                            <p:strVal val="#ppt_x"/>
                                          </p:val>
                                        </p:tav>
                                      </p:tavLst>
                                    </p:anim>
                                    <p:anim calcmode="lin" valueType="num">
                                      <p:cBhvr additive="base">
                                        <p:cTn id="34" dur="1000" fill="hold"/>
                                        <p:tgtEl>
                                          <p:spTgt spid="130076"/>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0067"/>
                                        </p:tgtEl>
                                        <p:attrNameLst>
                                          <p:attrName>style.visibility</p:attrName>
                                        </p:attrNameLst>
                                      </p:cBhvr>
                                      <p:to>
                                        <p:strVal val="visible"/>
                                      </p:to>
                                    </p:set>
                                    <p:animEffect transition="in" filter="dissolve">
                                      <p:cBhvr>
                                        <p:cTn id="39" dur="500"/>
                                        <p:tgtEl>
                                          <p:spTgt spid="130067"/>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30070"/>
                                        </p:tgtEl>
                                        <p:attrNameLst>
                                          <p:attrName>style.visibility</p:attrName>
                                        </p:attrNameLst>
                                      </p:cBhvr>
                                      <p:to>
                                        <p:strVal val="visible"/>
                                      </p:to>
                                    </p:set>
                                    <p:animEffect transition="in" filter="dissolve">
                                      <p:cBhvr>
                                        <p:cTn id="42" dur="500"/>
                                        <p:tgtEl>
                                          <p:spTgt spid="130070"/>
                                        </p:tgtEl>
                                      </p:cBhvr>
                                    </p:animEffect>
                                  </p:childTnLst>
                                </p:cTn>
                              </p:par>
                              <p:par>
                                <p:cTn id="43" presetID="2" presetClass="entr" presetSubtype="8" fill="hold" grpId="0" nodeType="withEffect">
                                  <p:stCondLst>
                                    <p:cond delay="0"/>
                                  </p:stCondLst>
                                  <p:childTnLst>
                                    <p:set>
                                      <p:cBhvr>
                                        <p:cTn id="44" dur="1" fill="hold">
                                          <p:stCondLst>
                                            <p:cond delay="0"/>
                                          </p:stCondLst>
                                        </p:cTn>
                                        <p:tgtEl>
                                          <p:spTgt spid="130074"/>
                                        </p:tgtEl>
                                        <p:attrNameLst>
                                          <p:attrName>style.visibility</p:attrName>
                                        </p:attrNameLst>
                                      </p:cBhvr>
                                      <p:to>
                                        <p:strVal val="visible"/>
                                      </p:to>
                                    </p:set>
                                    <p:anim calcmode="lin" valueType="num">
                                      <p:cBhvr additive="base">
                                        <p:cTn id="45" dur="1000" fill="hold"/>
                                        <p:tgtEl>
                                          <p:spTgt spid="130074"/>
                                        </p:tgtEl>
                                        <p:attrNameLst>
                                          <p:attrName>ppt_x</p:attrName>
                                        </p:attrNameLst>
                                      </p:cBhvr>
                                      <p:tavLst>
                                        <p:tav tm="0">
                                          <p:val>
                                            <p:strVal val="0-#ppt_w/2"/>
                                          </p:val>
                                        </p:tav>
                                        <p:tav tm="100000">
                                          <p:val>
                                            <p:strVal val="#ppt_x"/>
                                          </p:val>
                                        </p:tav>
                                      </p:tavLst>
                                    </p:anim>
                                    <p:anim calcmode="lin" valueType="num">
                                      <p:cBhvr additive="base">
                                        <p:cTn id="46" dur="1000" fill="hold"/>
                                        <p:tgtEl>
                                          <p:spTgt spid="13007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130077"/>
                                        </p:tgtEl>
                                        <p:attrNameLst>
                                          <p:attrName>style.visibility</p:attrName>
                                        </p:attrNameLst>
                                      </p:cBhvr>
                                      <p:to>
                                        <p:strVal val="visible"/>
                                      </p:to>
                                    </p:set>
                                    <p:anim calcmode="lin" valueType="num">
                                      <p:cBhvr additive="base">
                                        <p:cTn id="49" dur="1000" fill="hold"/>
                                        <p:tgtEl>
                                          <p:spTgt spid="130077"/>
                                        </p:tgtEl>
                                        <p:attrNameLst>
                                          <p:attrName>ppt_x</p:attrName>
                                        </p:attrNameLst>
                                      </p:cBhvr>
                                      <p:tavLst>
                                        <p:tav tm="0">
                                          <p:val>
                                            <p:strVal val="0-#ppt_w/2"/>
                                          </p:val>
                                        </p:tav>
                                        <p:tav tm="100000">
                                          <p:val>
                                            <p:strVal val="#ppt_x"/>
                                          </p:val>
                                        </p:tav>
                                      </p:tavLst>
                                    </p:anim>
                                    <p:anim calcmode="lin" valueType="num">
                                      <p:cBhvr additive="base">
                                        <p:cTn id="50" dur="1000" fill="hold"/>
                                        <p:tgtEl>
                                          <p:spTgt spid="1300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65" grpId="0" animBg="1"/>
      <p:bldP spid="130066" grpId="0" animBg="1"/>
      <p:bldP spid="130067" grpId="0" animBg="1"/>
      <p:bldP spid="130068" grpId="0" animBg="1"/>
      <p:bldP spid="130069" grpId="0" animBg="1"/>
      <p:bldP spid="130070" grpId="0" animBg="1"/>
      <p:bldP spid="130072" grpId="0"/>
      <p:bldP spid="130073" grpId="0"/>
      <p:bldP spid="130074" grpId="0"/>
      <p:bldP spid="130075" grpId="0" animBg="1"/>
      <p:bldP spid="130076" grpId="0" animBg="1"/>
      <p:bldP spid="13007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0723"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4"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5"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6"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7"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8"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9"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0"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1"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2"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3"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4"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5"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6"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32113" name="Picture 17" descr="DSCF1609"/>
          <p:cNvPicPr>
            <a:picLocks noChangeAspect="1" noChangeArrowheads="1"/>
          </p:cNvPicPr>
          <p:nvPr/>
        </p:nvPicPr>
        <p:blipFill>
          <a:blip r:embed="rId3" cstate="print">
            <a:extLst>
              <a:ext uri="{28A0092B-C50C-407E-A947-70E740481C1C}">
                <a14:useLocalDpi xmlns:a14="http://schemas.microsoft.com/office/drawing/2010/main" val="0"/>
              </a:ext>
            </a:extLst>
          </a:blip>
          <a:srcRect l="11192" t="6381" r="12183" b="4037"/>
          <a:stretch>
            <a:fillRect/>
          </a:stretch>
        </p:blipFill>
        <p:spPr bwMode="auto">
          <a:xfrm>
            <a:off x="6661150" y="2203450"/>
            <a:ext cx="3467100" cy="2799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cmpd="thinThick">
                <a:solidFill>
                  <a:srgbClr val="000000"/>
                </a:solidFill>
                <a:miter lim="800000"/>
                <a:headEnd/>
                <a:tailEnd/>
              </a14:hiddenLine>
            </a:ext>
          </a:extLst>
        </p:spPr>
      </p:pic>
      <p:sp>
        <p:nvSpPr>
          <p:cNvPr id="132114" name="Text Box 18"/>
          <p:cNvSpPr txBox="1">
            <a:spLocks noChangeArrowheads="1"/>
          </p:cNvSpPr>
          <p:nvPr/>
        </p:nvSpPr>
        <p:spPr bwMode="auto">
          <a:xfrm>
            <a:off x="1659857" y="5362247"/>
            <a:ext cx="8207375" cy="1092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a:t>  </a:t>
            </a:r>
            <a:r>
              <a:rPr lang="en-GB" altLang="en-US" sz="1800" dirty="0">
                <a:latin typeface="Arial" panose="020B0604020202020204" pitchFamily="34" charset="0"/>
                <a:cs typeface="Arial" panose="020B0604020202020204" pitchFamily="34" charset="0"/>
              </a:rPr>
              <a:t>What you provide for children every day within your teaching/ learning context.</a:t>
            </a:r>
          </a:p>
          <a:p>
            <a:pPr algn="ctr" eaLnBrk="1" hangingPunct="1">
              <a:spcBef>
                <a:spcPct val="50000"/>
              </a:spcBef>
            </a:pPr>
            <a:r>
              <a:rPr lang="en-GB" altLang="en-US" sz="1800" dirty="0" err="1">
                <a:latin typeface="Arial" panose="020B0604020202020204" pitchFamily="34" charset="0"/>
                <a:cs typeface="Arial" panose="020B0604020202020204" pitchFamily="34" charset="0"/>
              </a:rPr>
              <a:t>Darpariaeth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dyddiol</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mae</a:t>
            </a:r>
            <a:r>
              <a:rPr lang="en-GB" altLang="en-US" sz="1800" dirty="0">
                <a:latin typeface="Arial" panose="020B0604020202020204" pitchFamily="34" charset="0"/>
                <a:cs typeface="Arial" panose="020B0604020202020204" pitchFamily="34" charset="0"/>
              </a:rPr>
              <a:t> plant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ei</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dderbyn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yr</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amgylchedd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dysgu</a:t>
            </a:r>
            <a:r>
              <a:rPr lang="en-GB" altLang="en-US" sz="1800" dirty="0">
                <a:latin typeface="Arial" panose="020B0604020202020204" pitchFamily="34" charset="0"/>
                <a:cs typeface="Arial" panose="020B0604020202020204" pitchFamily="34" charset="0"/>
              </a:rPr>
              <a:t>.</a:t>
            </a:r>
          </a:p>
        </p:txBody>
      </p:sp>
      <p:sp>
        <p:nvSpPr>
          <p:cNvPr id="30739" name="Text Box 19"/>
          <p:cNvSpPr txBox="1">
            <a:spLocks noChangeArrowheads="1"/>
          </p:cNvSpPr>
          <p:nvPr/>
        </p:nvSpPr>
        <p:spPr bwMode="auto">
          <a:xfrm>
            <a:off x="2135188" y="1700213"/>
            <a:ext cx="79930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Barhaus</a:t>
            </a:r>
            <a:r>
              <a:rPr lang="en-GB" altLang="en-US" b="1" dirty="0">
                <a:solidFill>
                  <a:srgbClr val="0066FF"/>
                </a:solidFill>
              </a:rPr>
              <a:t>   Continuous Provision</a:t>
            </a:r>
          </a:p>
        </p:txBody>
      </p:sp>
      <p:pic>
        <p:nvPicPr>
          <p:cNvPr id="30740" name="Picture 2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1" name="Picture 2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2118" name="Picture 22" descr="cont prov 39"/>
          <p:cNvPicPr>
            <a:picLocks noChangeAspect="1" noChangeArrowheads="1"/>
          </p:cNvPicPr>
          <p:nvPr/>
        </p:nvPicPr>
        <p:blipFill>
          <a:blip r:embed="rId6" cstate="print">
            <a:extLst>
              <a:ext uri="{28A0092B-C50C-407E-A947-70E740481C1C}">
                <a14:useLocalDpi xmlns:a14="http://schemas.microsoft.com/office/drawing/2010/main" val="0"/>
              </a:ext>
            </a:extLst>
          </a:blip>
          <a:srcRect l="8885" r="15247"/>
          <a:stretch>
            <a:fillRect/>
          </a:stretch>
        </p:blipFill>
        <p:spPr bwMode="auto">
          <a:xfrm>
            <a:off x="2063751" y="2205038"/>
            <a:ext cx="3188322" cy="2684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cmpd="thinThick">
                <a:solidFill>
                  <a:srgbClr val="000000"/>
                </a:solidFill>
                <a:miter lim="800000"/>
                <a:headEnd/>
                <a:tailEnd/>
              </a14:hiddenLine>
            </a:ext>
          </a:extLst>
        </p:spPr>
      </p:pic>
      <p:sp>
        <p:nvSpPr>
          <p:cNvPr id="30743" name="Text Box 23"/>
          <p:cNvSpPr txBox="1">
            <a:spLocks noChangeArrowheads="1"/>
          </p:cNvSpPr>
          <p:nvPr/>
        </p:nvSpPr>
        <p:spPr bwMode="auto">
          <a:xfrm>
            <a:off x="1773652" y="5069509"/>
            <a:ext cx="46085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
              </a:spcBef>
            </a:pPr>
            <a:r>
              <a:rPr lang="en-GB" altLang="en-US" sz="1100" dirty="0"/>
              <a:t>Wet Sand: Early Excellence Training &amp; Resource Centre (2008)</a:t>
            </a:r>
          </a:p>
        </p:txBody>
      </p:sp>
    </p:spTree>
    <p:extLst>
      <p:ext uri="{BB962C8B-B14F-4D97-AF65-F5344CB8AC3E}">
        <p14:creationId xmlns:p14="http://schemas.microsoft.com/office/powerpoint/2010/main" val="1296911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32113"/>
                                        </p:tgtEl>
                                        <p:attrNameLst>
                                          <p:attrName>style.visibility</p:attrName>
                                        </p:attrNameLst>
                                      </p:cBhvr>
                                      <p:to>
                                        <p:strVal val="visible"/>
                                      </p:to>
                                    </p:set>
                                    <p:animEffect transition="in" filter="dissolve">
                                      <p:cBhvr>
                                        <p:cTn id="7" dur="500"/>
                                        <p:tgtEl>
                                          <p:spTgt spid="132113"/>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32114">
                                            <p:txEl>
                                              <p:pRg st="0" end="0"/>
                                            </p:txEl>
                                          </p:spTgt>
                                        </p:tgtEl>
                                        <p:attrNameLst>
                                          <p:attrName>style.visibility</p:attrName>
                                        </p:attrNameLst>
                                      </p:cBhvr>
                                      <p:to>
                                        <p:strVal val="visible"/>
                                      </p:to>
                                    </p:set>
                                    <p:anim calcmode="lin" valueType="num">
                                      <p:cBhvr additive="base">
                                        <p:cTn id="10" dur="500" fill="hold"/>
                                        <p:tgtEl>
                                          <p:spTgt spid="132114">
                                            <p:txEl>
                                              <p:pRg st="0" end="0"/>
                                            </p:txEl>
                                          </p:spTgt>
                                        </p:tgtEl>
                                        <p:attrNameLst>
                                          <p:attrName>ppt_x</p:attrName>
                                        </p:attrNameLst>
                                      </p:cBhvr>
                                      <p:tavLst>
                                        <p:tav tm="0">
                                          <p:val>
                                            <p:strVal val="0-#ppt_w/2"/>
                                          </p:val>
                                        </p:tav>
                                        <p:tav tm="100000">
                                          <p:val>
                                            <p:strVal val="#ppt_x"/>
                                          </p:val>
                                        </p:tav>
                                      </p:tavLst>
                                    </p:anim>
                                    <p:anim calcmode="lin" valueType="num">
                                      <p:cBhvr additive="base">
                                        <p:cTn id="11" dur="500" fill="hold"/>
                                        <p:tgtEl>
                                          <p:spTgt spid="132114">
                                            <p:txEl>
                                              <p:pRg st="0" end="0"/>
                                            </p:txEl>
                                          </p:spTgt>
                                        </p:tgtEl>
                                        <p:attrNameLst>
                                          <p:attrName>ppt_y</p:attrName>
                                        </p:attrNameLst>
                                      </p:cBhvr>
                                      <p:tavLst>
                                        <p:tav tm="0">
                                          <p:val>
                                            <p:strVal val="#ppt_y"/>
                                          </p:val>
                                        </p:tav>
                                        <p:tav tm="100000">
                                          <p:val>
                                            <p:strVal val="#ppt_y"/>
                                          </p:val>
                                        </p:tav>
                                      </p:tavLst>
                                    </p:anim>
                                  </p:childTnLst>
                                </p:cTn>
                              </p:par>
                              <p:par>
                                <p:cTn id="12" presetID="2" presetClass="entr" presetSubtype="8" fill="hold" grpId="0" nodeType="withEffect">
                                  <p:stCondLst>
                                    <p:cond delay="0"/>
                                  </p:stCondLst>
                                  <p:childTnLst>
                                    <p:set>
                                      <p:cBhvr>
                                        <p:cTn id="13" dur="1" fill="hold">
                                          <p:stCondLst>
                                            <p:cond delay="0"/>
                                          </p:stCondLst>
                                        </p:cTn>
                                        <p:tgtEl>
                                          <p:spTgt spid="132114">
                                            <p:txEl>
                                              <p:pRg st="1" end="1"/>
                                            </p:txEl>
                                          </p:spTgt>
                                        </p:tgtEl>
                                        <p:attrNameLst>
                                          <p:attrName>style.visibility</p:attrName>
                                        </p:attrNameLst>
                                      </p:cBhvr>
                                      <p:to>
                                        <p:strVal val="visible"/>
                                      </p:to>
                                    </p:set>
                                    <p:anim calcmode="lin" valueType="num">
                                      <p:cBhvr additive="base">
                                        <p:cTn id="14" dur="500" fill="hold"/>
                                        <p:tgtEl>
                                          <p:spTgt spid="132114">
                                            <p:txEl>
                                              <p:pRg st="1" end="1"/>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132114">
                                            <p:txEl>
                                              <p:pRg st="1" end="1"/>
                                            </p:txEl>
                                          </p:spTgt>
                                        </p:tgtEl>
                                        <p:attrNameLst>
                                          <p:attrName>ppt_y</p:attrName>
                                        </p:attrNameLst>
                                      </p:cBhvr>
                                      <p:tavLst>
                                        <p:tav tm="0">
                                          <p:val>
                                            <p:strVal val="#ppt_y"/>
                                          </p:val>
                                        </p:tav>
                                        <p:tav tm="100000">
                                          <p:val>
                                            <p:strVal val="#ppt_y"/>
                                          </p:val>
                                        </p:tav>
                                      </p:tavLst>
                                    </p:anim>
                                  </p:childTnLst>
                                </p:cTn>
                              </p:par>
                              <p:par>
                                <p:cTn id="16" presetID="9" presetClass="entr" presetSubtype="0" fill="hold" nodeType="withEffect">
                                  <p:stCondLst>
                                    <p:cond delay="0"/>
                                  </p:stCondLst>
                                  <p:childTnLst>
                                    <p:set>
                                      <p:cBhvr>
                                        <p:cTn id="17" dur="1" fill="hold">
                                          <p:stCondLst>
                                            <p:cond delay="0"/>
                                          </p:stCondLst>
                                        </p:cTn>
                                        <p:tgtEl>
                                          <p:spTgt spid="132118"/>
                                        </p:tgtEl>
                                        <p:attrNameLst>
                                          <p:attrName>style.visibility</p:attrName>
                                        </p:attrNameLst>
                                      </p:cBhvr>
                                      <p:to>
                                        <p:strVal val="visible"/>
                                      </p:to>
                                    </p:set>
                                    <p:animEffect transition="in" filter="dissolve">
                                      <p:cBhvr>
                                        <p:cTn id="18" dur="500"/>
                                        <p:tgtEl>
                                          <p:spTgt spid="132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14" grpId="0" build="allAtOnce"/>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277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2833" name="Rectangle 17"/>
          <p:cNvSpPr>
            <a:spLocks noChangeArrowheads="1"/>
          </p:cNvSpPr>
          <p:nvPr/>
        </p:nvSpPr>
        <p:spPr bwMode="auto">
          <a:xfrm>
            <a:off x="8256588" y="2420889"/>
            <a:ext cx="172720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r>
              <a:rPr lang="en-GB" altLang="en-US" sz="2000" b="1" dirty="0"/>
              <a:t> </a:t>
            </a:r>
            <a:r>
              <a:rPr lang="en-GB" altLang="en-US" sz="2000" dirty="0"/>
              <a:t>Adult involvement </a:t>
            </a:r>
            <a:r>
              <a:rPr lang="en-GB" altLang="en-US" sz="2000" b="1" dirty="0"/>
              <a:t>in</a:t>
            </a:r>
            <a:r>
              <a:rPr lang="en-GB" altLang="en-US" sz="2000" dirty="0"/>
              <a:t> the play is crucial – to model, extend, promote the learning. It is not enough to set up the areas and leave the children to play in them.</a:t>
            </a:r>
          </a:p>
        </p:txBody>
      </p:sp>
      <p:pic>
        <p:nvPicPr>
          <p:cNvPr id="162834" name="Picture 18" descr="DSCF17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48076" y="2205038"/>
            <a:ext cx="4608513" cy="342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87" name="Text Box 19"/>
          <p:cNvSpPr txBox="1">
            <a:spLocks noChangeArrowheads="1"/>
          </p:cNvSpPr>
          <p:nvPr/>
        </p:nvSpPr>
        <p:spPr bwMode="auto">
          <a:xfrm>
            <a:off x="1866107" y="1700214"/>
            <a:ext cx="81176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Barhaus</a:t>
            </a:r>
            <a:r>
              <a:rPr lang="en-GB" altLang="en-US" b="1" dirty="0">
                <a:solidFill>
                  <a:srgbClr val="0066FF"/>
                </a:solidFill>
              </a:rPr>
              <a:t>       Continuous Provision</a:t>
            </a:r>
          </a:p>
        </p:txBody>
      </p:sp>
      <p:pic>
        <p:nvPicPr>
          <p:cNvPr id="32788" name="Picture 2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9" name="Picture 2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740025" y="2113112"/>
            <a:ext cx="1800101" cy="4478149"/>
          </a:xfrm>
          <a:prstGeom prst="rect">
            <a:avLst/>
          </a:prstGeom>
          <a:noFill/>
        </p:spPr>
        <p:txBody>
          <a:bodyPr wrap="square" rtlCol="0">
            <a:spAutoFit/>
          </a:bodyPr>
          <a:lstStyle/>
          <a:p>
            <a:r>
              <a:rPr lang="en-GB" sz="1900" dirty="0"/>
              <a:t>Mae </a:t>
            </a:r>
            <a:r>
              <a:rPr lang="en-GB" sz="1900" dirty="0" err="1"/>
              <a:t>angen</a:t>
            </a:r>
            <a:r>
              <a:rPr lang="en-GB" sz="1900" dirty="0"/>
              <a:t> </a:t>
            </a:r>
            <a:r>
              <a:rPr lang="en-GB" sz="1900" dirty="0" err="1"/>
              <a:t>oedolion</a:t>
            </a:r>
            <a:r>
              <a:rPr lang="en-GB" sz="1900" dirty="0"/>
              <a:t> </a:t>
            </a:r>
            <a:r>
              <a:rPr lang="en-GB" sz="1900" dirty="0" err="1"/>
              <a:t>i</a:t>
            </a:r>
            <a:r>
              <a:rPr lang="en-GB" sz="1900" dirty="0"/>
              <a:t> </a:t>
            </a:r>
            <a:r>
              <a:rPr lang="en-GB" sz="1900" dirty="0" err="1"/>
              <a:t>ryngweithio</a:t>
            </a:r>
            <a:r>
              <a:rPr lang="en-GB" sz="1900" dirty="0"/>
              <a:t> </a:t>
            </a:r>
            <a:r>
              <a:rPr lang="en-GB" sz="1900" dirty="0" err="1"/>
              <a:t>gyda’r</a:t>
            </a:r>
            <a:r>
              <a:rPr lang="en-GB" sz="1900" dirty="0"/>
              <a:t> plant </a:t>
            </a:r>
            <a:r>
              <a:rPr lang="en-GB" sz="1900" dirty="0" err="1"/>
              <a:t>er</a:t>
            </a:r>
            <a:r>
              <a:rPr lang="en-GB" sz="1900" dirty="0"/>
              <a:t> </a:t>
            </a:r>
            <a:r>
              <a:rPr lang="en-GB" sz="1900" dirty="0" err="1"/>
              <a:t>mwyn</a:t>
            </a:r>
            <a:r>
              <a:rPr lang="en-GB" sz="1900" dirty="0"/>
              <a:t> </a:t>
            </a:r>
            <a:r>
              <a:rPr lang="en-GB" sz="1900" dirty="0" err="1"/>
              <a:t>modelu</a:t>
            </a:r>
            <a:r>
              <a:rPr lang="en-GB" sz="1900" dirty="0"/>
              <a:t>, </a:t>
            </a:r>
            <a:r>
              <a:rPr lang="en-GB" sz="1900" dirty="0" err="1"/>
              <a:t>ymestyn</a:t>
            </a:r>
            <a:r>
              <a:rPr lang="en-GB" sz="1900" dirty="0"/>
              <a:t> ac </a:t>
            </a:r>
            <a:r>
              <a:rPr lang="en-GB" sz="1900" dirty="0" err="1"/>
              <a:t>ysgogi’r</a:t>
            </a:r>
            <a:r>
              <a:rPr lang="en-GB" sz="1900" dirty="0"/>
              <a:t> </a:t>
            </a:r>
            <a:r>
              <a:rPr lang="en-GB" sz="1900" dirty="0" err="1"/>
              <a:t>dysgu</a:t>
            </a:r>
            <a:r>
              <a:rPr lang="en-GB" sz="1900" dirty="0"/>
              <a:t>. </a:t>
            </a:r>
            <a:r>
              <a:rPr lang="en-GB" sz="1900" dirty="0" err="1"/>
              <a:t>Nid</a:t>
            </a:r>
            <a:r>
              <a:rPr lang="en-GB" sz="1900" dirty="0"/>
              <a:t> </a:t>
            </a:r>
            <a:r>
              <a:rPr lang="en-GB" sz="1900" dirty="0" err="1"/>
              <a:t>yw’n</a:t>
            </a:r>
            <a:r>
              <a:rPr lang="en-GB" sz="1900" dirty="0"/>
              <a:t> </a:t>
            </a:r>
            <a:r>
              <a:rPr lang="en-GB" sz="1900" dirty="0" err="1"/>
              <a:t>ddigon</a:t>
            </a:r>
            <a:r>
              <a:rPr lang="en-GB" sz="1900" dirty="0"/>
              <a:t> </a:t>
            </a:r>
            <a:r>
              <a:rPr lang="en-GB" sz="1900" dirty="0" err="1"/>
              <a:t>i</a:t>
            </a:r>
            <a:r>
              <a:rPr lang="en-GB" sz="1900" dirty="0"/>
              <a:t> </a:t>
            </a:r>
            <a:r>
              <a:rPr lang="en-GB" sz="1900" dirty="0" err="1"/>
              <a:t>osod</a:t>
            </a:r>
            <a:r>
              <a:rPr lang="en-GB" sz="1900" dirty="0"/>
              <a:t> </a:t>
            </a:r>
            <a:r>
              <a:rPr lang="en-GB" sz="1900" dirty="0" err="1"/>
              <a:t>yr</a:t>
            </a:r>
            <a:r>
              <a:rPr lang="en-GB" sz="1900" dirty="0"/>
              <a:t> </a:t>
            </a:r>
            <a:r>
              <a:rPr lang="en-GB" sz="1900" dirty="0" err="1"/>
              <a:t>ardal</a:t>
            </a:r>
            <a:r>
              <a:rPr lang="en-GB" sz="1900" dirty="0"/>
              <a:t> </a:t>
            </a:r>
            <a:r>
              <a:rPr lang="en-GB" sz="1900" dirty="0" err="1"/>
              <a:t>chwarae</a:t>
            </a:r>
            <a:r>
              <a:rPr lang="en-GB" sz="1900" dirty="0"/>
              <a:t> </a:t>
            </a:r>
            <a:r>
              <a:rPr lang="en-GB" sz="1900" dirty="0" err="1"/>
              <a:t>i</a:t>
            </a:r>
            <a:r>
              <a:rPr lang="en-GB" sz="1900" dirty="0"/>
              <a:t> </a:t>
            </a:r>
            <a:r>
              <a:rPr lang="en-GB" sz="1900" dirty="0" err="1"/>
              <a:t>fyny</a:t>
            </a:r>
            <a:r>
              <a:rPr lang="en-GB" sz="1900" dirty="0"/>
              <a:t> ac </a:t>
            </a:r>
            <a:r>
              <a:rPr lang="en-GB" sz="1900" dirty="0" err="1"/>
              <a:t>yna</a:t>
            </a:r>
            <a:r>
              <a:rPr lang="en-GB" sz="1900" dirty="0"/>
              <a:t> </a:t>
            </a:r>
            <a:r>
              <a:rPr lang="en-GB" sz="1900" dirty="0" err="1"/>
              <a:t>gadael</a:t>
            </a:r>
            <a:r>
              <a:rPr lang="en-GB" sz="1900" dirty="0"/>
              <a:t> y plant </a:t>
            </a:r>
            <a:r>
              <a:rPr lang="en-GB" sz="1900" dirty="0" err="1"/>
              <a:t>i</a:t>
            </a:r>
            <a:r>
              <a:rPr lang="en-GB" sz="1900" dirty="0"/>
              <a:t> </a:t>
            </a:r>
            <a:r>
              <a:rPr lang="en-GB" sz="1900" dirty="0" err="1"/>
              <a:t>chwarae</a:t>
            </a:r>
            <a:r>
              <a:rPr lang="en-GB" sz="1900" dirty="0"/>
              <a:t> </a:t>
            </a:r>
            <a:r>
              <a:rPr lang="en-GB" sz="1900" dirty="0" err="1"/>
              <a:t>ar</a:t>
            </a:r>
            <a:r>
              <a:rPr lang="en-GB" sz="1900" dirty="0"/>
              <a:t> ben </a:t>
            </a:r>
            <a:r>
              <a:rPr lang="en-GB" sz="1900" dirty="0" err="1"/>
              <a:t>eu</a:t>
            </a:r>
            <a:r>
              <a:rPr lang="en-GB" sz="1900" dirty="0"/>
              <a:t> </a:t>
            </a:r>
            <a:r>
              <a:rPr lang="en-GB" sz="1900" dirty="0" err="1"/>
              <a:t>hunain</a:t>
            </a:r>
            <a:endParaRPr lang="en-GB" sz="1900" dirty="0"/>
          </a:p>
        </p:txBody>
      </p:sp>
    </p:spTree>
    <p:extLst>
      <p:ext uri="{BB962C8B-B14F-4D97-AF65-F5344CB8AC3E}">
        <p14:creationId xmlns:p14="http://schemas.microsoft.com/office/powerpoint/2010/main" val="20416932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62834"/>
                                        </p:tgtEl>
                                        <p:attrNameLst>
                                          <p:attrName>style.visibility</p:attrName>
                                        </p:attrNameLst>
                                      </p:cBhvr>
                                      <p:to>
                                        <p:strVal val="visible"/>
                                      </p:to>
                                    </p:set>
                                    <p:animEffect transition="in" filter="dissolve">
                                      <p:cBhvr>
                                        <p:cTn id="7" dur="500"/>
                                        <p:tgtEl>
                                          <p:spTgt spid="162834"/>
                                        </p:tgtEl>
                                      </p:cBhvr>
                                    </p:animEffect>
                                  </p:childTnLst>
                                </p:cTn>
                              </p:par>
                              <p:par>
                                <p:cTn id="8" presetID="2" presetClass="entr" presetSubtype="4" fill="hold" grpId="0" nodeType="withEffect">
                                  <p:stCondLst>
                                    <p:cond delay="0"/>
                                  </p:stCondLst>
                                  <p:childTnLst>
                                    <p:set>
                                      <p:cBhvr>
                                        <p:cTn id="9" dur="1" fill="hold">
                                          <p:stCondLst>
                                            <p:cond delay="0"/>
                                          </p:stCondLst>
                                        </p:cTn>
                                        <p:tgtEl>
                                          <p:spTgt spid="162833"/>
                                        </p:tgtEl>
                                        <p:attrNameLst>
                                          <p:attrName>style.visibility</p:attrName>
                                        </p:attrNameLst>
                                      </p:cBhvr>
                                      <p:to>
                                        <p:strVal val="visible"/>
                                      </p:to>
                                    </p:set>
                                    <p:anim calcmode="lin" valueType="num">
                                      <p:cBhvr additive="base">
                                        <p:cTn id="10" dur="1000" fill="hold"/>
                                        <p:tgtEl>
                                          <p:spTgt spid="162833"/>
                                        </p:tgtEl>
                                        <p:attrNameLst>
                                          <p:attrName>ppt_x</p:attrName>
                                        </p:attrNameLst>
                                      </p:cBhvr>
                                      <p:tavLst>
                                        <p:tav tm="0">
                                          <p:val>
                                            <p:strVal val="#ppt_x"/>
                                          </p:val>
                                        </p:tav>
                                        <p:tav tm="100000">
                                          <p:val>
                                            <p:strVal val="#ppt_x"/>
                                          </p:val>
                                        </p:tav>
                                      </p:tavLst>
                                    </p:anim>
                                    <p:anim calcmode="lin" valueType="num">
                                      <p:cBhvr additive="base">
                                        <p:cTn id="11" dur="1000" fill="hold"/>
                                        <p:tgtEl>
                                          <p:spTgt spid="1628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3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026"/>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8915" name="Line 1027"/>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6" name="Line 1028"/>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7" name="Line 1029"/>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8" name="Line 1030"/>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9" name="Line 1031"/>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0" name="Line 1032"/>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1" name="Line 1033"/>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2" name="Line 1034"/>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3" name="Line 1035"/>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4" name="Line 1036"/>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5" name="Line 1037"/>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6" name="Line 1038"/>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7" name="Line 1039"/>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8" name="Line 1040"/>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34162" name="Picture 1042" descr="DSCF1643"/>
          <p:cNvPicPr>
            <a:picLocks noChangeAspect="1" noChangeArrowheads="1"/>
          </p:cNvPicPr>
          <p:nvPr/>
        </p:nvPicPr>
        <p:blipFill>
          <a:blip r:embed="rId3" cstate="print">
            <a:lum bright="12000"/>
            <a:extLst>
              <a:ext uri="{28A0092B-C50C-407E-A947-70E740481C1C}">
                <a14:useLocalDpi xmlns:a14="http://schemas.microsoft.com/office/drawing/2010/main" val="0"/>
              </a:ext>
            </a:extLst>
          </a:blip>
          <a:srcRect l="12730" t="13187" r="5179" b="7529"/>
          <a:stretch>
            <a:fillRect/>
          </a:stretch>
        </p:blipFill>
        <p:spPr bwMode="auto">
          <a:xfrm>
            <a:off x="4298743" y="2294490"/>
            <a:ext cx="3884820" cy="2845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63" name="Text Box 1043"/>
          <p:cNvSpPr txBox="1">
            <a:spLocks noChangeArrowheads="1"/>
          </p:cNvSpPr>
          <p:nvPr/>
        </p:nvSpPr>
        <p:spPr bwMode="auto">
          <a:xfrm>
            <a:off x="1424609" y="5427802"/>
            <a:ext cx="8676456"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a:latin typeface="+mn-lt"/>
              </a:rPr>
              <a:t> What you </a:t>
            </a:r>
            <a:r>
              <a:rPr lang="en-GB" altLang="en-US" sz="2000" b="1" dirty="0">
                <a:latin typeface="+mn-lt"/>
              </a:rPr>
              <a:t>add</a:t>
            </a:r>
            <a:r>
              <a:rPr lang="en-GB" altLang="en-US" sz="2000" dirty="0">
                <a:latin typeface="+mn-lt"/>
              </a:rPr>
              <a:t> to the Continuous Provision to create additional/ enhanced learning opportunities.</a:t>
            </a:r>
          </a:p>
          <a:p>
            <a:pPr algn="ctr" eaLnBrk="1" hangingPunct="1">
              <a:spcBef>
                <a:spcPct val="50000"/>
              </a:spcBef>
            </a:pPr>
            <a:r>
              <a:rPr lang="en-GB" altLang="en-US" sz="2000" dirty="0" err="1">
                <a:latin typeface="+mn-lt"/>
                <a:cs typeface="Arial"/>
              </a:rPr>
              <a:t>Yr</a:t>
            </a:r>
            <a:r>
              <a:rPr lang="en-GB" altLang="en-US" sz="2000" dirty="0">
                <a:latin typeface="+mn-lt"/>
                <a:cs typeface="Arial"/>
              </a:rPr>
              <a:t> </a:t>
            </a:r>
            <a:r>
              <a:rPr lang="en-GB" altLang="en-US" sz="2000" dirty="0" err="1">
                <a:latin typeface="+mn-lt"/>
                <a:cs typeface="Arial"/>
              </a:rPr>
              <a:t>hyn</a:t>
            </a:r>
            <a:r>
              <a:rPr lang="en-GB" altLang="en-US" sz="2000" dirty="0">
                <a:latin typeface="+mn-lt"/>
                <a:cs typeface="Arial"/>
              </a:rPr>
              <a:t> </a:t>
            </a:r>
            <a:r>
              <a:rPr lang="en-GB" altLang="en-US" sz="2000" dirty="0" err="1">
                <a:latin typeface="+mn-lt"/>
                <a:cs typeface="Arial"/>
              </a:rPr>
              <a:t>rydych</a:t>
            </a:r>
            <a:r>
              <a:rPr lang="en-GB" altLang="en-US" sz="2000" dirty="0">
                <a:latin typeface="+mn-lt"/>
                <a:cs typeface="Arial"/>
              </a:rPr>
              <a:t> </a:t>
            </a:r>
            <a:r>
              <a:rPr lang="en-GB" altLang="en-US" sz="2000" dirty="0" err="1">
                <a:latin typeface="+mn-lt"/>
                <a:cs typeface="Arial"/>
              </a:rPr>
              <a:t>chi’n</a:t>
            </a:r>
            <a:r>
              <a:rPr lang="en-GB" altLang="en-US" sz="2000" dirty="0">
                <a:latin typeface="+mn-lt"/>
                <a:cs typeface="Arial"/>
              </a:rPr>
              <a:t> </a:t>
            </a:r>
            <a:r>
              <a:rPr lang="en-GB" altLang="en-US" sz="2000" b="1" dirty="0" err="1">
                <a:latin typeface="+mn-lt"/>
                <a:cs typeface="Arial"/>
              </a:rPr>
              <a:t>ychwanegu</a:t>
            </a:r>
            <a:r>
              <a:rPr lang="en-GB" altLang="en-US" sz="2000" dirty="0">
                <a:latin typeface="+mn-lt"/>
                <a:cs typeface="Arial"/>
              </a:rPr>
              <a:t> at y </a:t>
            </a:r>
            <a:r>
              <a:rPr lang="en-GB" altLang="en-US" sz="2000" dirty="0" err="1">
                <a:latin typeface="+mn-lt"/>
                <a:cs typeface="Arial"/>
              </a:rPr>
              <a:t>ddarpariaeth</a:t>
            </a:r>
            <a:r>
              <a:rPr lang="en-GB" altLang="en-US" sz="2000" dirty="0">
                <a:latin typeface="+mn-lt"/>
                <a:cs typeface="Arial"/>
              </a:rPr>
              <a:t> </a:t>
            </a:r>
            <a:r>
              <a:rPr lang="en-GB" altLang="en-US" sz="2000" dirty="0" err="1">
                <a:latin typeface="+mn-lt"/>
                <a:cs typeface="Arial"/>
              </a:rPr>
              <a:t>barhaus</a:t>
            </a:r>
            <a:endParaRPr lang="en-GB" altLang="en-US" sz="2000" dirty="0" err="1">
              <a:latin typeface="+mn-lt"/>
            </a:endParaRPr>
          </a:p>
        </p:txBody>
      </p:sp>
      <p:sp>
        <p:nvSpPr>
          <p:cNvPr id="38931" name="Text Box 1044"/>
          <p:cNvSpPr txBox="1">
            <a:spLocks noChangeArrowheads="1"/>
          </p:cNvSpPr>
          <p:nvPr/>
        </p:nvSpPr>
        <p:spPr bwMode="auto">
          <a:xfrm>
            <a:off x="2495550" y="1844675"/>
            <a:ext cx="7200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Estynedig</a:t>
            </a:r>
            <a:r>
              <a:rPr lang="en-GB" altLang="en-US" b="1" dirty="0">
                <a:solidFill>
                  <a:srgbClr val="0066FF"/>
                </a:solidFill>
              </a:rPr>
              <a:t>       Enhanced Provision</a:t>
            </a:r>
          </a:p>
        </p:txBody>
      </p:sp>
      <p:pic>
        <p:nvPicPr>
          <p:cNvPr id="38932" name="Picture 104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33" name="Picture 104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28300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withEffect">
                                  <p:stCondLst>
                                    <p:cond delay="0"/>
                                  </p:stCondLst>
                                  <p:childTnLst>
                                    <p:set>
                                      <p:cBhvr>
                                        <p:cTn id="6" dur="1" fill="hold">
                                          <p:stCondLst>
                                            <p:cond delay="0"/>
                                          </p:stCondLst>
                                        </p:cTn>
                                        <p:tgtEl>
                                          <p:spTgt spid="134163">
                                            <p:txEl>
                                              <p:pRg st="0" end="0"/>
                                            </p:txEl>
                                          </p:spTgt>
                                        </p:tgtEl>
                                        <p:attrNameLst>
                                          <p:attrName>style.visibility</p:attrName>
                                        </p:attrNameLst>
                                      </p:cBhvr>
                                      <p:to>
                                        <p:strVal val="visible"/>
                                      </p:to>
                                    </p:set>
                                    <p:anim calcmode="lin" valueType="num">
                                      <p:cBhvr additive="base">
                                        <p:cTn id="7" dur="500" fill="hold"/>
                                        <p:tgtEl>
                                          <p:spTgt spid="1341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416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34163">
                                            <p:txEl>
                                              <p:pRg st="1" end="1"/>
                                            </p:txEl>
                                          </p:spTgt>
                                        </p:tgtEl>
                                        <p:attrNameLst>
                                          <p:attrName>style.visibility</p:attrName>
                                        </p:attrNameLst>
                                      </p:cBhvr>
                                      <p:to>
                                        <p:strVal val="visible"/>
                                      </p:to>
                                    </p:set>
                                    <p:anim calcmode="lin" valueType="num">
                                      <p:cBhvr additive="base">
                                        <p:cTn id="11" dur="500" fill="hold"/>
                                        <p:tgtEl>
                                          <p:spTgt spid="13416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34163">
                                            <p:txEl>
                                              <p:pRg st="1" end="1"/>
                                            </p:txEl>
                                          </p:spTgt>
                                        </p:tgtEl>
                                        <p:attrNameLst>
                                          <p:attrName>ppt_y</p:attrName>
                                        </p:attrNameLst>
                                      </p:cBhvr>
                                      <p:tavLst>
                                        <p:tav tm="0">
                                          <p:val>
                                            <p:strVal val="#ppt_y"/>
                                          </p:val>
                                        </p:tav>
                                        <p:tav tm="100000">
                                          <p:val>
                                            <p:strVal val="#ppt_y"/>
                                          </p:val>
                                        </p:tav>
                                      </p:tavLst>
                                    </p:anim>
                                  </p:childTnLst>
                                </p:cTn>
                              </p:par>
                              <p:par>
                                <p:cTn id="13" presetID="9" presetClass="entr" presetSubtype="0" fill="hold" nodeType="withEffect">
                                  <p:stCondLst>
                                    <p:cond delay="0"/>
                                  </p:stCondLst>
                                  <p:childTnLst>
                                    <p:set>
                                      <p:cBhvr>
                                        <p:cTn id="14" dur="1" fill="hold">
                                          <p:stCondLst>
                                            <p:cond delay="0"/>
                                          </p:stCondLst>
                                        </p:cTn>
                                        <p:tgtEl>
                                          <p:spTgt spid="134162"/>
                                        </p:tgtEl>
                                        <p:attrNameLst>
                                          <p:attrName>style.visibility</p:attrName>
                                        </p:attrNameLst>
                                      </p:cBhvr>
                                      <p:to>
                                        <p:strVal val="visible"/>
                                      </p:to>
                                    </p:set>
                                    <p:animEffect transition="in" filter="dissolve">
                                      <p:cBhvr>
                                        <p:cTn id="15" dur="500"/>
                                        <p:tgtEl>
                                          <p:spTgt spid="134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81200" y="274638"/>
            <a:ext cx="8147248" cy="1287462"/>
          </a:xfrm>
        </p:spPr>
        <p:txBody>
          <a:bodyPr>
            <a:normAutofit fontScale="90000"/>
          </a:bodyPr>
          <a:lstStyle/>
          <a:p>
            <a:pPr eaLnBrk="1" hangingPunct="1"/>
            <a:r>
              <a:rPr lang="en-GB" altLang="en-US" sz="3100" dirty="0"/>
              <a:t>Y </a:t>
            </a:r>
            <a:r>
              <a:rPr lang="en-GB" altLang="en-US" sz="3100" dirty="0" err="1"/>
              <a:t>symlach</a:t>
            </a:r>
            <a:r>
              <a:rPr lang="en-GB" altLang="en-US" sz="3100" dirty="0"/>
              <a:t> </a:t>
            </a:r>
            <a:r>
              <a:rPr lang="en-GB" altLang="en-US" sz="3100" dirty="0" err="1"/>
              <a:t>yr</a:t>
            </a:r>
            <a:r>
              <a:rPr lang="en-GB" altLang="en-US" sz="3100" dirty="0"/>
              <a:t> offer y </a:t>
            </a:r>
            <a:r>
              <a:rPr lang="en-GB" altLang="en-US" sz="3100" dirty="0" err="1"/>
              <a:t>gorau</a:t>
            </a:r>
            <a:br>
              <a:rPr lang="en-GB" altLang="en-US" sz="3100" dirty="0"/>
            </a:br>
            <a:r>
              <a:rPr lang="en-GB" altLang="en-US" sz="3100" dirty="0"/>
              <a:t>The simpler the plaything, the more versatile</a:t>
            </a:r>
          </a:p>
        </p:txBody>
      </p:sp>
      <p:pic>
        <p:nvPicPr>
          <p:cNvPr id="40963" name="Picture 3" descr="bucket band"/>
          <p:cNvPicPr>
            <a:picLocks noChangeAspect="1" noChangeArrowheads="1"/>
          </p:cNvPicPr>
          <p:nvPr/>
        </p:nvPicPr>
        <p:blipFill>
          <a:blip r:embed="rId3">
            <a:extLst>
              <a:ext uri="{28A0092B-C50C-407E-A947-70E740481C1C}">
                <a14:useLocalDpi xmlns:a14="http://schemas.microsoft.com/office/drawing/2010/main" val="0"/>
              </a:ext>
            </a:extLst>
          </a:blip>
          <a:srcRect l="3883" t="2840" r="1884" b="3665"/>
          <a:stretch>
            <a:fillRect/>
          </a:stretch>
        </p:blipFill>
        <p:spPr bwMode="auto">
          <a:xfrm>
            <a:off x="2783632" y="1562100"/>
            <a:ext cx="6624638" cy="518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288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0179"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0"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1"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2"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3"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4"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5"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6"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7"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8"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9"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0"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1"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2"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53969" name="Picture 17" descr="DSCF08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4826" y="2355850"/>
            <a:ext cx="3889375" cy="291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3970" name="Picture 18" descr="DSCF1282"/>
          <p:cNvPicPr>
            <a:picLocks noChangeAspect="1" noChangeArrowheads="1"/>
          </p:cNvPicPr>
          <p:nvPr/>
        </p:nvPicPr>
        <p:blipFill>
          <a:blip r:embed="rId4" cstate="print">
            <a:extLst>
              <a:ext uri="{28A0092B-C50C-407E-A947-70E740481C1C}">
                <a14:useLocalDpi xmlns:a14="http://schemas.microsoft.com/office/drawing/2010/main" val="0"/>
              </a:ext>
            </a:extLst>
          </a:blip>
          <a:srcRect l="11333" r="9412"/>
          <a:stretch>
            <a:fillRect/>
          </a:stretch>
        </p:blipFill>
        <p:spPr bwMode="auto">
          <a:xfrm>
            <a:off x="6672263" y="3429000"/>
            <a:ext cx="2952750"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3971" name="AutoShape 19"/>
          <p:cNvSpPr>
            <a:spLocks noChangeArrowheads="1"/>
          </p:cNvSpPr>
          <p:nvPr/>
        </p:nvSpPr>
        <p:spPr bwMode="auto">
          <a:xfrm rot="10800000">
            <a:off x="6203950" y="2851150"/>
            <a:ext cx="863600" cy="287338"/>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53972" name="Text Box 20"/>
          <p:cNvSpPr txBox="1">
            <a:spLocks noChangeArrowheads="1"/>
          </p:cNvSpPr>
          <p:nvPr/>
        </p:nvSpPr>
        <p:spPr bwMode="auto">
          <a:xfrm>
            <a:off x="1992313" y="5373689"/>
            <a:ext cx="2881312"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2000"/>
              <a:t>…enhanced with masking tape, guttering, pipes and buckets –OUTDOORS!</a:t>
            </a:r>
          </a:p>
        </p:txBody>
      </p:sp>
      <p:sp>
        <p:nvSpPr>
          <p:cNvPr id="253973" name="AutoShape 21"/>
          <p:cNvSpPr>
            <a:spLocks noChangeArrowheads="1"/>
          </p:cNvSpPr>
          <p:nvPr/>
        </p:nvSpPr>
        <p:spPr bwMode="auto">
          <a:xfrm>
            <a:off x="5016500" y="5876925"/>
            <a:ext cx="863600" cy="287338"/>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53974" name="Text Box 22"/>
          <p:cNvSpPr txBox="1">
            <a:spLocks noChangeArrowheads="1"/>
          </p:cNvSpPr>
          <p:nvPr/>
        </p:nvSpPr>
        <p:spPr bwMode="auto">
          <a:xfrm>
            <a:off x="7212014" y="2635251"/>
            <a:ext cx="302418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2000" dirty="0"/>
              <a:t>Continuous Provision –Indoor water area</a:t>
            </a:r>
          </a:p>
        </p:txBody>
      </p:sp>
      <p:pic>
        <p:nvPicPr>
          <p:cNvPr id="50199" name="Picture 2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200" name="Picture 2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087437" y="1676568"/>
            <a:ext cx="2808312" cy="1015663"/>
          </a:xfrm>
          <a:prstGeom prst="rect">
            <a:avLst/>
          </a:prstGeom>
          <a:noFill/>
        </p:spPr>
        <p:txBody>
          <a:bodyPr wrap="square" rtlCol="0">
            <a:spAutoFit/>
          </a:bodyPr>
          <a:lstStyle/>
          <a:p>
            <a:r>
              <a:rPr lang="en-GB" sz="2000" dirty="0" err="1"/>
              <a:t>Darpariaeth</a:t>
            </a:r>
            <a:r>
              <a:rPr lang="en-GB" sz="2000" dirty="0"/>
              <a:t> </a:t>
            </a:r>
            <a:r>
              <a:rPr lang="en-GB" sz="2000" dirty="0" err="1"/>
              <a:t>barhaus</a:t>
            </a:r>
            <a:r>
              <a:rPr lang="en-GB" sz="2000" dirty="0"/>
              <a:t> – </a:t>
            </a:r>
            <a:r>
              <a:rPr lang="en-GB" sz="2000" dirty="0" err="1"/>
              <a:t>ardal</a:t>
            </a:r>
            <a:r>
              <a:rPr lang="en-GB" sz="2000" dirty="0"/>
              <a:t> </a:t>
            </a:r>
            <a:r>
              <a:rPr lang="en-GB" sz="2000" dirty="0" err="1"/>
              <a:t>dŵr</a:t>
            </a:r>
            <a:r>
              <a:rPr lang="en-GB" sz="2000" dirty="0"/>
              <a:t> yn y </a:t>
            </a:r>
            <a:r>
              <a:rPr lang="en-GB" sz="2000" dirty="0" err="1"/>
              <a:t>dosbarth</a:t>
            </a:r>
            <a:endParaRPr lang="en-GB" sz="2000" dirty="0"/>
          </a:p>
        </p:txBody>
      </p:sp>
      <p:sp>
        <p:nvSpPr>
          <p:cNvPr id="3" name="TextBox 2"/>
          <p:cNvSpPr txBox="1"/>
          <p:nvPr/>
        </p:nvSpPr>
        <p:spPr>
          <a:xfrm>
            <a:off x="5231793" y="6238875"/>
            <a:ext cx="3960440" cy="707886"/>
          </a:xfrm>
          <a:prstGeom prst="rect">
            <a:avLst/>
          </a:prstGeom>
          <a:noFill/>
        </p:spPr>
        <p:txBody>
          <a:bodyPr wrap="square" rtlCol="0">
            <a:spAutoFit/>
          </a:bodyPr>
          <a:lstStyle/>
          <a:p>
            <a:r>
              <a:rPr lang="en-GB" sz="2000" dirty="0" err="1"/>
              <a:t>Darpariaeth</a:t>
            </a:r>
            <a:r>
              <a:rPr lang="en-GB" sz="2000" dirty="0"/>
              <a:t> </a:t>
            </a:r>
            <a:r>
              <a:rPr lang="en-GB" sz="2000" dirty="0" err="1"/>
              <a:t>estynedig</a:t>
            </a:r>
            <a:r>
              <a:rPr lang="en-GB" sz="2000" dirty="0"/>
              <a:t> </a:t>
            </a:r>
            <a:r>
              <a:rPr lang="en-GB" sz="2000" dirty="0" err="1"/>
              <a:t>yn</a:t>
            </a:r>
            <a:r>
              <a:rPr lang="en-GB" sz="2000" dirty="0"/>
              <a:t> y </a:t>
            </a:r>
            <a:r>
              <a:rPr lang="en-GB" sz="2000" dirty="0" err="1"/>
              <a:t>tu</a:t>
            </a:r>
            <a:r>
              <a:rPr lang="en-GB" sz="2000" dirty="0"/>
              <a:t> </a:t>
            </a:r>
            <a:r>
              <a:rPr lang="en-GB" sz="2000" dirty="0" err="1"/>
              <a:t>allan</a:t>
            </a:r>
            <a:r>
              <a:rPr lang="en-GB" sz="2000" dirty="0"/>
              <a:t>!</a:t>
            </a:r>
          </a:p>
        </p:txBody>
      </p:sp>
    </p:spTree>
    <p:extLst>
      <p:ext uri="{BB962C8B-B14F-4D97-AF65-F5344CB8AC3E}">
        <p14:creationId xmlns:p14="http://schemas.microsoft.com/office/powerpoint/2010/main" val="22278330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withEffect">
                                  <p:stCondLst>
                                    <p:cond delay="0"/>
                                  </p:stCondLst>
                                  <p:childTnLst>
                                    <p:set>
                                      <p:cBhvr>
                                        <p:cTn id="6" dur="1" fill="hold">
                                          <p:stCondLst>
                                            <p:cond delay="0"/>
                                          </p:stCondLst>
                                        </p:cTn>
                                        <p:tgtEl>
                                          <p:spTgt spid="253971"/>
                                        </p:tgtEl>
                                        <p:attrNameLst>
                                          <p:attrName>style.visibility</p:attrName>
                                        </p:attrNameLst>
                                      </p:cBhvr>
                                      <p:to>
                                        <p:strVal val="visible"/>
                                      </p:to>
                                    </p:set>
                                    <p:anim calcmode="lin" valueType="num">
                                      <p:cBhvr additive="base">
                                        <p:cTn id="7" dur="1000" fill="hold"/>
                                        <p:tgtEl>
                                          <p:spTgt spid="253971"/>
                                        </p:tgtEl>
                                        <p:attrNameLst>
                                          <p:attrName>ppt_x</p:attrName>
                                        </p:attrNameLst>
                                      </p:cBhvr>
                                      <p:tavLst>
                                        <p:tav tm="0">
                                          <p:val>
                                            <p:strVal val="1+#ppt_w/2"/>
                                          </p:val>
                                        </p:tav>
                                        <p:tav tm="100000">
                                          <p:val>
                                            <p:strVal val="#ppt_x"/>
                                          </p:val>
                                        </p:tav>
                                      </p:tavLst>
                                    </p:anim>
                                    <p:anim calcmode="lin" valueType="num">
                                      <p:cBhvr additive="base">
                                        <p:cTn id="8" dur="1000" fill="hold"/>
                                        <p:tgtEl>
                                          <p:spTgt spid="253971"/>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253974"/>
                                        </p:tgtEl>
                                        <p:attrNameLst>
                                          <p:attrName>style.visibility</p:attrName>
                                        </p:attrNameLst>
                                      </p:cBhvr>
                                      <p:to>
                                        <p:strVal val="visible"/>
                                      </p:to>
                                    </p:set>
                                    <p:anim calcmode="lin" valueType="num">
                                      <p:cBhvr additive="base">
                                        <p:cTn id="11" dur="1000" fill="hold"/>
                                        <p:tgtEl>
                                          <p:spTgt spid="253974"/>
                                        </p:tgtEl>
                                        <p:attrNameLst>
                                          <p:attrName>ppt_x</p:attrName>
                                        </p:attrNameLst>
                                      </p:cBhvr>
                                      <p:tavLst>
                                        <p:tav tm="0">
                                          <p:val>
                                            <p:strVal val="1+#ppt_w/2"/>
                                          </p:val>
                                        </p:tav>
                                        <p:tav tm="100000">
                                          <p:val>
                                            <p:strVal val="#ppt_x"/>
                                          </p:val>
                                        </p:tav>
                                      </p:tavLst>
                                    </p:anim>
                                    <p:anim calcmode="lin" valueType="num">
                                      <p:cBhvr additive="base">
                                        <p:cTn id="12" dur="1000" fill="hold"/>
                                        <p:tgtEl>
                                          <p:spTgt spid="253974"/>
                                        </p:tgtEl>
                                        <p:attrNameLst>
                                          <p:attrName>ppt_y</p:attrName>
                                        </p:attrNameLst>
                                      </p:cBhvr>
                                      <p:tavLst>
                                        <p:tav tm="0">
                                          <p:val>
                                            <p:strVal val="#ppt_y"/>
                                          </p:val>
                                        </p:tav>
                                        <p:tav tm="100000">
                                          <p:val>
                                            <p:strVal val="#ppt_y"/>
                                          </p:val>
                                        </p:tav>
                                      </p:tavLst>
                                    </p:anim>
                                  </p:childTnLst>
                                </p:cTn>
                              </p:par>
                              <p:par>
                                <p:cTn id="13" presetID="9" presetClass="entr" presetSubtype="0" fill="hold" nodeType="withEffect">
                                  <p:stCondLst>
                                    <p:cond delay="0"/>
                                  </p:stCondLst>
                                  <p:childTnLst>
                                    <p:set>
                                      <p:cBhvr>
                                        <p:cTn id="14" dur="1" fill="hold">
                                          <p:stCondLst>
                                            <p:cond delay="0"/>
                                          </p:stCondLst>
                                        </p:cTn>
                                        <p:tgtEl>
                                          <p:spTgt spid="253969"/>
                                        </p:tgtEl>
                                        <p:attrNameLst>
                                          <p:attrName>style.visibility</p:attrName>
                                        </p:attrNameLst>
                                      </p:cBhvr>
                                      <p:to>
                                        <p:strVal val="visible"/>
                                      </p:to>
                                    </p:set>
                                    <p:animEffect transition="in" filter="dissolve">
                                      <p:cBhvr>
                                        <p:cTn id="15" dur="1000"/>
                                        <p:tgtEl>
                                          <p:spTgt spid="253969"/>
                                        </p:tgtEl>
                                      </p:cBhvr>
                                    </p:animEffect>
                                  </p:childTnLst>
                                </p:cTn>
                              </p:par>
                              <p:par>
                                <p:cTn id="16" presetID="2" presetClass="entr" presetSubtype="8" fill="hold" grpId="0" nodeType="withEffect">
                                  <p:stCondLst>
                                    <p:cond delay="0"/>
                                  </p:stCondLst>
                                  <p:childTnLst>
                                    <p:set>
                                      <p:cBhvr>
                                        <p:cTn id="17" dur="1" fill="hold">
                                          <p:stCondLst>
                                            <p:cond delay="0"/>
                                          </p:stCondLst>
                                        </p:cTn>
                                        <p:tgtEl>
                                          <p:spTgt spid="253973"/>
                                        </p:tgtEl>
                                        <p:attrNameLst>
                                          <p:attrName>style.visibility</p:attrName>
                                        </p:attrNameLst>
                                      </p:cBhvr>
                                      <p:to>
                                        <p:strVal val="visible"/>
                                      </p:to>
                                    </p:set>
                                    <p:anim calcmode="lin" valueType="num">
                                      <p:cBhvr additive="base">
                                        <p:cTn id="18" dur="1000" fill="hold"/>
                                        <p:tgtEl>
                                          <p:spTgt spid="253973"/>
                                        </p:tgtEl>
                                        <p:attrNameLst>
                                          <p:attrName>ppt_x</p:attrName>
                                        </p:attrNameLst>
                                      </p:cBhvr>
                                      <p:tavLst>
                                        <p:tav tm="0">
                                          <p:val>
                                            <p:strVal val="0-#ppt_w/2"/>
                                          </p:val>
                                        </p:tav>
                                        <p:tav tm="100000">
                                          <p:val>
                                            <p:strVal val="#ppt_x"/>
                                          </p:val>
                                        </p:tav>
                                      </p:tavLst>
                                    </p:anim>
                                    <p:anim calcmode="lin" valueType="num">
                                      <p:cBhvr additive="base">
                                        <p:cTn id="19" dur="1000" fill="hold"/>
                                        <p:tgtEl>
                                          <p:spTgt spid="253973"/>
                                        </p:tgtEl>
                                        <p:attrNameLst>
                                          <p:attrName>ppt_y</p:attrName>
                                        </p:attrNameLst>
                                      </p:cBhvr>
                                      <p:tavLst>
                                        <p:tav tm="0">
                                          <p:val>
                                            <p:strVal val="#ppt_y"/>
                                          </p:val>
                                        </p:tav>
                                        <p:tav tm="100000">
                                          <p:val>
                                            <p:strVal val="#ppt_y"/>
                                          </p:val>
                                        </p:tav>
                                      </p:tavLst>
                                    </p:anim>
                                  </p:childTnLst>
                                </p:cTn>
                              </p:par>
                              <p:par>
                                <p:cTn id="20" presetID="2" presetClass="entr" presetSubtype="8" fill="hold" grpId="0" nodeType="withEffect">
                                  <p:stCondLst>
                                    <p:cond delay="0"/>
                                  </p:stCondLst>
                                  <p:childTnLst>
                                    <p:set>
                                      <p:cBhvr>
                                        <p:cTn id="21" dur="1" fill="hold">
                                          <p:stCondLst>
                                            <p:cond delay="0"/>
                                          </p:stCondLst>
                                        </p:cTn>
                                        <p:tgtEl>
                                          <p:spTgt spid="253972"/>
                                        </p:tgtEl>
                                        <p:attrNameLst>
                                          <p:attrName>style.visibility</p:attrName>
                                        </p:attrNameLst>
                                      </p:cBhvr>
                                      <p:to>
                                        <p:strVal val="visible"/>
                                      </p:to>
                                    </p:set>
                                    <p:anim calcmode="lin" valueType="num">
                                      <p:cBhvr additive="base">
                                        <p:cTn id="22" dur="1000" fill="hold"/>
                                        <p:tgtEl>
                                          <p:spTgt spid="253972"/>
                                        </p:tgtEl>
                                        <p:attrNameLst>
                                          <p:attrName>ppt_x</p:attrName>
                                        </p:attrNameLst>
                                      </p:cBhvr>
                                      <p:tavLst>
                                        <p:tav tm="0">
                                          <p:val>
                                            <p:strVal val="0-#ppt_w/2"/>
                                          </p:val>
                                        </p:tav>
                                        <p:tav tm="100000">
                                          <p:val>
                                            <p:strVal val="#ppt_x"/>
                                          </p:val>
                                        </p:tav>
                                      </p:tavLst>
                                    </p:anim>
                                    <p:anim calcmode="lin" valueType="num">
                                      <p:cBhvr additive="base">
                                        <p:cTn id="23" dur="1000" fill="hold"/>
                                        <p:tgtEl>
                                          <p:spTgt spid="253972"/>
                                        </p:tgtEl>
                                        <p:attrNameLst>
                                          <p:attrName>ppt_y</p:attrName>
                                        </p:attrNameLst>
                                      </p:cBhvr>
                                      <p:tavLst>
                                        <p:tav tm="0">
                                          <p:val>
                                            <p:strVal val="#ppt_y"/>
                                          </p:val>
                                        </p:tav>
                                        <p:tav tm="100000">
                                          <p:val>
                                            <p:strVal val="#ppt_y"/>
                                          </p:val>
                                        </p:tav>
                                      </p:tavLst>
                                    </p:anim>
                                  </p:childTnLst>
                                </p:cTn>
                              </p:par>
                              <p:par>
                                <p:cTn id="24" presetID="9" presetClass="entr" presetSubtype="0" fill="hold" nodeType="withEffect">
                                  <p:stCondLst>
                                    <p:cond delay="0"/>
                                  </p:stCondLst>
                                  <p:childTnLst>
                                    <p:set>
                                      <p:cBhvr>
                                        <p:cTn id="25" dur="1" fill="hold">
                                          <p:stCondLst>
                                            <p:cond delay="0"/>
                                          </p:stCondLst>
                                        </p:cTn>
                                        <p:tgtEl>
                                          <p:spTgt spid="253970"/>
                                        </p:tgtEl>
                                        <p:attrNameLst>
                                          <p:attrName>style.visibility</p:attrName>
                                        </p:attrNameLst>
                                      </p:cBhvr>
                                      <p:to>
                                        <p:strVal val="visible"/>
                                      </p:to>
                                    </p:set>
                                    <p:animEffect transition="in" filter="dissolve">
                                      <p:cBhvr>
                                        <p:cTn id="26" dur="1000"/>
                                        <p:tgtEl>
                                          <p:spTgt spid="2539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71" grpId="0" animBg="1"/>
      <p:bldP spid="253972" grpId="0"/>
      <p:bldP spid="253973" grpId="0" animBg="1"/>
      <p:bldP spid="25397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7347"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48"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49"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0"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1"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2"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3"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4"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5"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6"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7"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8"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9"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60"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3729" name="Rectangle 17"/>
          <p:cNvSpPr>
            <a:spLocks noChangeArrowheads="1"/>
          </p:cNvSpPr>
          <p:nvPr/>
        </p:nvSpPr>
        <p:spPr bwMode="auto">
          <a:xfrm>
            <a:off x="1992313" y="5162550"/>
            <a:ext cx="80645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a:t>The learning environment should provide a wealth of learning possibilities and opportunities.</a:t>
            </a:r>
            <a:endParaRPr lang="en-GB" altLang="en-US" dirty="0">
              <a:latin typeface="Comic Sans MS" pitchFamily="66" charset="0"/>
            </a:endParaRPr>
          </a:p>
        </p:txBody>
      </p:sp>
      <p:pic>
        <p:nvPicPr>
          <p:cNvPr id="243730" name="Picture 18" descr="DSCF1697"/>
          <p:cNvPicPr>
            <a:picLocks noChangeAspect="1" noChangeArrowheads="1"/>
          </p:cNvPicPr>
          <p:nvPr/>
        </p:nvPicPr>
        <p:blipFill>
          <a:blip r:embed="rId3" cstate="print">
            <a:extLst>
              <a:ext uri="{28A0092B-C50C-407E-A947-70E740481C1C}">
                <a14:useLocalDpi xmlns:a14="http://schemas.microsoft.com/office/drawing/2010/main" val="0"/>
              </a:ext>
            </a:extLst>
          </a:blip>
          <a:srcRect l="7976" t="18683" r="13914" b="3636"/>
          <a:stretch>
            <a:fillRect/>
          </a:stretch>
        </p:blipFill>
        <p:spPr bwMode="auto">
          <a:xfrm>
            <a:off x="4511675" y="2133600"/>
            <a:ext cx="2387600" cy="194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3731" name="Picture 19" descr="DSCF166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1" y="2997200"/>
            <a:ext cx="2303463"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3732" name="Picture 20" descr="DSCF1636"/>
          <p:cNvPicPr>
            <a:picLocks noChangeAspect="1" noChangeArrowheads="1"/>
          </p:cNvPicPr>
          <p:nvPr/>
        </p:nvPicPr>
        <p:blipFill>
          <a:blip r:embed="rId5" cstate="print">
            <a:extLst>
              <a:ext uri="{28A0092B-C50C-407E-A947-70E740481C1C}">
                <a14:useLocalDpi xmlns:a14="http://schemas.microsoft.com/office/drawing/2010/main" val="0"/>
              </a:ext>
            </a:extLst>
          </a:blip>
          <a:srcRect l="10687" t="11362" r="8168"/>
          <a:stretch>
            <a:fillRect/>
          </a:stretch>
        </p:blipFill>
        <p:spPr bwMode="auto">
          <a:xfrm>
            <a:off x="7319964" y="3284538"/>
            <a:ext cx="2447925" cy="187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65" name="Picture 2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66" name="Picture 2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956422" y="5987538"/>
            <a:ext cx="7416179" cy="707886"/>
          </a:xfrm>
          <a:prstGeom prst="rect">
            <a:avLst/>
          </a:prstGeom>
          <a:noFill/>
        </p:spPr>
        <p:txBody>
          <a:bodyPr wrap="square" lIns="91440" tIns="45720" rIns="91440" bIns="45720" rtlCol="0" anchor="t">
            <a:spAutoFit/>
          </a:bodyPr>
          <a:lstStyle/>
          <a:p>
            <a:r>
              <a:rPr lang="en-GB" sz="2000" dirty="0" err="1"/>
              <a:t>Dylai'r</a:t>
            </a:r>
            <a:r>
              <a:rPr lang="en-GB" sz="2000" dirty="0"/>
              <a:t> </a:t>
            </a:r>
            <a:r>
              <a:rPr lang="en-GB" sz="2000" dirty="0" err="1"/>
              <a:t>amgylchedd</a:t>
            </a:r>
            <a:r>
              <a:rPr lang="en-GB" sz="2000" dirty="0"/>
              <a:t> </a:t>
            </a:r>
            <a:r>
              <a:rPr lang="en-GB" sz="2000" dirty="0" err="1"/>
              <a:t>dysgu</a:t>
            </a:r>
            <a:r>
              <a:rPr lang="en-GB" sz="2000" dirty="0"/>
              <a:t>  </a:t>
            </a:r>
            <a:r>
              <a:rPr lang="en-GB" sz="2000" dirty="0" err="1"/>
              <a:t>ddarparu</a:t>
            </a:r>
            <a:r>
              <a:rPr lang="en-GB" sz="2000" dirty="0"/>
              <a:t> </a:t>
            </a:r>
            <a:r>
              <a:rPr lang="en-GB" sz="2000" dirty="0" err="1"/>
              <a:t>cyfoeth</a:t>
            </a:r>
            <a:r>
              <a:rPr lang="en-GB" sz="2000" dirty="0"/>
              <a:t> o </a:t>
            </a:r>
            <a:r>
              <a:rPr lang="en-GB" sz="2000" dirty="0" err="1"/>
              <a:t>bosibiliadau</a:t>
            </a:r>
            <a:r>
              <a:rPr lang="en-GB" sz="2000" dirty="0"/>
              <a:t> a </a:t>
            </a:r>
            <a:r>
              <a:rPr lang="en-GB" sz="2000" dirty="0" err="1"/>
              <a:t>chyfleoedd</a:t>
            </a:r>
            <a:r>
              <a:rPr lang="en-GB" sz="2000" dirty="0"/>
              <a:t> </a:t>
            </a:r>
            <a:r>
              <a:rPr lang="en-GB" sz="2000" dirty="0" err="1"/>
              <a:t>dysgu</a:t>
            </a:r>
            <a:endParaRPr lang="en-GB" sz="2000" dirty="0"/>
          </a:p>
        </p:txBody>
      </p:sp>
    </p:spTree>
    <p:extLst>
      <p:ext uri="{BB962C8B-B14F-4D97-AF65-F5344CB8AC3E}">
        <p14:creationId xmlns:p14="http://schemas.microsoft.com/office/powerpoint/2010/main" val="8272059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243731"/>
                                        </p:tgtEl>
                                        <p:attrNameLst>
                                          <p:attrName>style.visibility</p:attrName>
                                        </p:attrNameLst>
                                      </p:cBhvr>
                                      <p:to>
                                        <p:strVal val="visible"/>
                                      </p:to>
                                    </p:set>
                                    <p:animEffect transition="in" filter="dissolve">
                                      <p:cBhvr>
                                        <p:cTn id="7" dur="500"/>
                                        <p:tgtEl>
                                          <p:spTgt spid="243731"/>
                                        </p:tgtEl>
                                      </p:cBhvr>
                                    </p:animEffect>
                                  </p:childTnLst>
                                </p:cTn>
                              </p:par>
                              <p:par>
                                <p:cTn id="8" presetID="9" presetClass="entr" presetSubtype="0" fill="hold" nodeType="withEffect">
                                  <p:stCondLst>
                                    <p:cond delay="0"/>
                                  </p:stCondLst>
                                  <p:childTnLst>
                                    <p:set>
                                      <p:cBhvr>
                                        <p:cTn id="9" dur="1" fill="hold">
                                          <p:stCondLst>
                                            <p:cond delay="0"/>
                                          </p:stCondLst>
                                        </p:cTn>
                                        <p:tgtEl>
                                          <p:spTgt spid="243730"/>
                                        </p:tgtEl>
                                        <p:attrNameLst>
                                          <p:attrName>style.visibility</p:attrName>
                                        </p:attrNameLst>
                                      </p:cBhvr>
                                      <p:to>
                                        <p:strVal val="visible"/>
                                      </p:to>
                                    </p:set>
                                    <p:animEffect transition="in" filter="dissolve">
                                      <p:cBhvr>
                                        <p:cTn id="10" dur="500"/>
                                        <p:tgtEl>
                                          <p:spTgt spid="243730"/>
                                        </p:tgtEl>
                                      </p:cBhvr>
                                    </p:animEffect>
                                  </p:childTnLst>
                                </p:cTn>
                              </p:par>
                              <p:par>
                                <p:cTn id="11" presetID="9" presetClass="entr" presetSubtype="0" fill="hold" nodeType="withEffect">
                                  <p:stCondLst>
                                    <p:cond delay="0"/>
                                  </p:stCondLst>
                                  <p:childTnLst>
                                    <p:set>
                                      <p:cBhvr>
                                        <p:cTn id="12" dur="1" fill="hold">
                                          <p:stCondLst>
                                            <p:cond delay="0"/>
                                          </p:stCondLst>
                                        </p:cTn>
                                        <p:tgtEl>
                                          <p:spTgt spid="243732"/>
                                        </p:tgtEl>
                                        <p:attrNameLst>
                                          <p:attrName>style.visibility</p:attrName>
                                        </p:attrNameLst>
                                      </p:cBhvr>
                                      <p:to>
                                        <p:strVal val="visible"/>
                                      </p:to>
                                    </p:set>
                                    <p:animEffect transition="in" filter="dissolve">
                                      <p:cBhvr>
                                        <p:cTn id="13" dur="500"/>
                                        <p:tgtEl>
                                          <p:spTgt spid="24373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243729"/>
                                        </p:tgtEl>
                                        <p:attrNameLst>
                                          <p:attrName>style.visibility</p:attrName>
                                        </p:attrNameLst>
                                      </p:cBhvr>
                                      <p:to>
                                        <p:strVal val="visible"/>
                                      </p:to>
                                    </p:set>
                                    <p:animEffect transition="in" filter="wipe(left)">
                                      <p:cBhvr>
                                        <p:cTn id="18" dur="1000"/>
                                        <p:tgtEl>
                                          <p:spTgt spid="243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2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1026"/>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9395" name="Line 1027"/>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6" name="Line 1028"/>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7" name="Line 1029"/>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8" name="Line 1030"/>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9" name="Line 1031"/>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0" name="Line 1032"/>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1" name="Line 1033"/>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2" name="Line 1034"/>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3" name="Line 1035"/>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4" name="Line 1036"/>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5" name="Line 1037"/>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6" name="Line 1038"/>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7" name="Line 1039"/>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8" name="Line 1040"/>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59412" name="Picture 104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3" name="Picture 104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half" idx="1"/>
          </p:nvPr>
        </p:nvSpPr>
        <p:spPr>
          <a:xfrm>
            <a:off x="737062" y="1536192"/>
            <a:ext cx="4977938" cy="5205176"/>
          </a:xfrm>
        </p:spPr>
        <p:txBody>
          <a:bodyPr>
            <a:noAutofit/>
          </a:bodyPr>
          <a:lstStyle/>
          <a:p>
            <a:r>
              <a:rPr lang="en-GB" sz="1900" b="1" dirty="0" err="1"/>
              <a:t>Tasgau</a:t>
            </a:r>
            <a:r>
              <a:rPr lang="en-GB" sz="1900" b="1" dirty="0"/>
              <a:t> </a:t>
            </a:r>
            <a:r>
              <a:rPr lang="en-GB" sz="1900" b="1" dirty="0" err="1"/>
              <a:t>ffocws</a:t>
            </a:r>
            <a:endParaRPr lang="en-GB" sz="1900" b="1" dirty="0"/>
          </a:p>
          <a:p>
            <a:endParaRPr lang="en-GB" sz="1900" dirty="0"/>
          </a:p>
          <a:p>
            <a:r>
              <a:rPr lang="en-GB" sz="1900" dirty="0" err="1"/>
              <a:t>Gweithgareddau</a:t>
            </a:r>
            <a:r>
              <a:rPr lang="en-GB" sz="1900" dirty="0"/>
              <a:t> </a:t>
            </a:r>
            <a:r>
              <a:rPr lang="en-GB" sz="1900" dirty="0" err="1"/>
              <a:t>penodol</a:t>
            </a:r>
            <a:r>
              <a:rPr lang="en-GB" sz="1900" dirty="0"/>
              <a:t> </a:t>
            </a:r>
            <a:r>
              <a:rPr lang="en-GB" sz="1900" dirty="0" err="1"/>
              <a:t>sy’n</a:t>
            </a:r>
            <a:r>
              <a:rPr lang="en-GB" sz="1900" dirty="0"/>
              <a:t> </a:t>
            </a:r>
            <a:r>
              <a:rPr lang="en-GB" sz="1900" dirty="0" err="1"/>
              <a:t>cael</a:t>
            </a:r>
            <a:r>
              <a:rPr lang="en-GB" sz="1900" dirty="0"/>
              <a:t> </a:t>
            </a:r>
            <a:r>
              <a:rPr lang="en-GB" sz="1900" dirty="0" err="1"/>
              <a:t>eu</a:t>
            </a:r>
            <a:r>
              <a:rPr lang="en-GB" sz="1900" dirty="0"/>
              <a:t> </a:t>
            </a:r>
            <a:r>
              <a:rPr lang="en-GB" sz="1900" dirty="0" err="1"/>
              <a:t>harwain</a:t>
            </a:r>
            <a:r>
              <a:rPr lang="en-GB" sz="1900" dirty="0"/>
              <a:t>/</a:t>
            </a:r>
            <a:r>
              <a:rPr lang="en-GB" sz="1900" dirty="0" err="1"/>
              <a:t>modelu</a:t>
            </a:r>
            <a:r>
              <a:rPr lang="en-GB" sz="1900" dirty="0"/>
              <a:t> </a:t>
            </a:r>
            <a:r>
              <a:rPr lang="en-GB" sz="1900" dirty="0" err="1"/>
              <a:t>gan</a:t>
            </a:r>
            <a:r>
              <a:rPr lang="en-GB" sz="1900" dirty="0"/>
              <a:t> </a:t>
            </a:r>
            <a:r>
              <a:rPr lang="en-GB" sz="1900" dirty="0" err="1"/>
              <a:t>yr</a:t>
            </a:r>
            <a:r>
              <a:rPr lang="en-GB" sz="1900" dirty="0"/>
              <a:t> </a:t>
            </a:r>
            <a:r>
              <a:rPr lang="en-GB" sz="1900" dirty="0" err="1"/>
              <a:t>addysgwr</a:t>
            </a:r>
            <a:r>
              <a:rPr lang="en-GB" sz="1900" dirty="0"/>
              <a:t> – </a:t>
            </a:r>
            <a:r>
              <a:rPr lang="en-GB" sz="1900" dirty="0" err="1"/>
              <a:t>rhyngweithio</a:t>
            </a:r>
            <a:r>
              <a:rPr lang="en-GB" sz="1900" dirty="0"/>
              <a:t> o </a:t>
            </a:r>
            <a:r>
              <a:rPr lang="en-GB" sz="1900" dirty="0" err="1"/>
              <a:t>safon</a:t>
            </a:r>
            <a:r>
              <a:rPr lang="en-GB" sz="1900" dirty="0"/>
              <a:t> </a:t>
            </a:r>
            <a:r>
              <a:rPr lang="en-GB" sz="1900" dirty="0" err="1"/>
              <a:t>uchel</a:t>
            </a:r>
            <a:r>
              <a:rPr lang="en-GB" sz="1900" dirty="0"/>
              <a:t> </a:t>
            </a:r>
            <a:r>
              <a:rPr lang="en-GB" sz="1900" dirty="0" err="1"/>
              <a:t>rhwng</a:t>
            </a:r>
            <a:r>
              <a:rPr lang="en-GB" sz="1900" dirty="0"/>
              <a:t> </a:t>
            </a:r>
            <a:r>
              <a:rPr lang="en-GB" sz="1900" dirty="0" err="1"/>
              <a:t>yr</a:t>
            </a:r>
            <a:r>
              <a:rPr lang="en-GB" sz="1900" dirty="0"/>
              <a:t> </a:t>
            </a:r>
            <a:r>
              <a:rPr lang="en-GB" sz="1900" dirty="0" err="1"/>
              <a:t>oedolyn</a:t>
            </a:r>
            <a:r>
              <a:rPr lang="en-GB" sz="1900" dirty="0"/>
              <a:t>/</a:t>
            </a:r>
            <a:r>
              <a:rPr lang="en-GB" sz="1900" dirty="0" err="1"/>
              <a:t>plentyn</a:t>
            </a:r>
            <a:endParaRPr lang="en-GB" sz="1900" dirty="0"/>
          </a:p>
          <a:p>
            <a:r>
              <a:rPr lang="en-GB" sz="1900" b="1" dirty="0" err="1"/>
              <a:t>Nodweddion</a:t>
            </a:r>
            <a:r>
              <a:rPr lang="en-GB" sz="1900" b="1" dirty="0"/>
              <a:t> </a:t>
            </a:r>
            <a:r>
              <a:rPr lang="en-GB" sz="1900" b="1" dirty="0" err="1"/>
              <a:t>tasg</a:t>
            </a:r>
            <a:r>
              <a:rPr lang="en-GB" sz="1900" b="1" dirty="0"/>
              <a:t> </a:t>
            </a:r>
            <a:r>
              <a:rPr lang="en-GB" sz="1900" b="1" dirty="0" err="1"/>
              <a:t>ffocws</a:t>
            </a:r>
            <a:endParaRPr lang="en-GB" sz="1900" b="1" dirty="0"/>
          </a:p>
          <a:p>
            <a:r>
              <a:rPr lang="en-GB" sz="1900" dirty="0" err="1"/>
              <a:t>Dysgu</a:t>
            </a:r>
            <a:r>
              <a:rPr lang="en-GB" sz="1900" dirty="0"/>
              <a:t> </a:t>
            </a:r>
            <a:r>
              <a:rPr lang="en-GB" sz="1900" dirty="0" err="1"/>
              <a:t>uniongyrchol</a:t>
            </a:r>
            <a:r>
              <a:rPr lang="en-GB" sz="1900" dirty="0"/>
              <a:t> o </a:t>
            </a:r>
            <a:r>
              <a:rPr lang="en-GB" sz="1900" dirty="0" err="1"/>
              <a:t>sgil</a:t>
            </a:r>
            <a:r>
              <a:rPr lang="en-GB" sz="1900" dirty="0"/>
              <a:t>/</a:t>
            </a:r>
            <a:r>
              <a:rPr lang="en-GB" sz="1900" dirty="0" err="1"/>
              <a:t>cysyniad</a:t>
            </a:r>
            <a:r>
              <a:rPr lang="en-GB" sz="1900" dirty="0"/>
              <a:t>/</a:t>
            </a:r>
            <a:r>
              <a:rPr lang="en-GB" sz="1900" dirty="0" err="1"/>
              <a:t>gwybodaeth</a:t>
            </a:r>
            <a:r>
              <a:rPr lang="en-GB" sz="1900" dirty="0"/>
              <a:t> </a:t>
            </a:r>
            <a:r>
              <a:rPr lang="en-GB" sz="1900" dirty="0" err="1"/>
              <a:t>gyda’r</a:t>
            </a:r>
            <a:r>
              <a:rPr lang="en-GB" sz="1900" dirty="0"/>
              <a:t> </a:t>
            </a:r>
            <a:r>
              <a:rPr lang="en-GB" sz="1900" dirty="0" err="1"/>
              <a:t>oedolyn</a:t>
            </a:r>
            <a:r>
              <a:rPr lang="en-GB" sz="1900" dirty="0"/>
              <a:t> </a:t>
            </a:r>
            <a:r>
              <a:rPr lang="en-GB" sz="1900" dirty="0" err="1"/>
              <a:t>yn</a:t>
            </a:r>
            <a:r>
              <a:rPr lang="en-GB" sz="1900" dirty="0"/>
              <a:t> </a:t>
            </a:r>
            <a:r>
              <a:rPr lang="en-GB" sz="1900" dirty="0" err="1"/>
              <a:t>arwain</a:t>
            </a:r>
            <a:r>
              <a:rPr lang="en-GB" sz="1900" dirty="0"/>
              <a:t> y </a:t>
            </a:r>
            <a:r>
              <a:rPr lang="en-GB" sz="1900" dirty="0" err="1"/>
              <a:t>dysgu</a:t>
            </a:r>
            <a:endParaRPr lang="en-GB" sz="1900" dirty="0"/>
          </a:p>
          <a:p>
            <a:r>
              <a:rPr lang="en-GB" sz="1900" dirty="0"/>
              <a:t>Mae </a:t>
            </a:r>
            <a:r>
              <a:rPr lang="en-GB" sz="1900" dirty="0" err="1"/>
              <a:t>tasgau</a:t>
            </a:r>
            <a:r>
              <a:rPr lang="en-GB" sz="1900" dirty="0"/>
              <a:t> </a:t>
            </a:r>
            <a:r>
              <a:rPr lang="en-GB" sz="1900" dirty="0" err="1"/>
              <a:t>ffocws</a:t>
            </a:r>
            <a:r>
              <a:rPr lang="en-GB" sz="1900" dirty="0"/>
              <a:t> </a:t>
            </a:r>
            <a:r>
              <a:rPr lang="en-GB" sz="1900" dirty="0" err="1"/>
              <a:t>yn</a:t>
            </a:r>
            <a:r>
              <a:rPr lang="en-GB" sz="1900" dirty="0"/>
              <a:t> </a:t>
            </a:r>
            <a:r>
              <a:rPr lang="en-GB" sz="1900" dirty="0" err="1"/>
              <a:t>gallu</a:t>
            </a:r>
            <a:r>
              <a:rPr lang="en-GB" sz="1900" dirty="0"/>
              <a:t> bod </a:t>
            </a:r>
            <a:r>
              <a:rPr lang="en-GB" sz="1900" dirty="0" err="1"/>
              <a:t>yn</a:t>
            </a:r>
            <a:r>
              <a:rPr lang="en-GB" sz="1900" dirty="0"/>
              <a:t> </a:t>
            </a:r>
            <a:r>
              <a:rPr lang="en-GB" sz="1900" dirty="0" err="1"/>
              <a:t>grwpiau</a:t>
            </a:r>
            <a:r>
              <a:rPr lang="en-GB" sz="1900" dirty="0"/>
              <a:t> </a:t>
            </a:r>
            <a:r>
              <a:rPr lang="en-GB" sz="1900" dirty="0" err="1"/>
              <a:t>cyfan</a:t>
            </a:r>
            <a:r>
              <a:rPr lang="en-GB" sz="1900" dirty="0"/>
              <a:t>/</a:t>
            </a:r>
            <a:r>
              <a:rPr lang="en-GB" sz="1900" dirty="0" err="1"/>
              <a:t>grwpiau</a:t>
            </a:r>
            <a:r>
              <a:rPr lang="en-GB" sz="1900" dirty="0"/>
              <a:t> </a:t>
            </a:r>
            <a:r>
              <a:rPr lang="en-GB" sz="1900" dirty="0" err="1"/>
              <a:t>bach</a:t>
            </a:r>
            <a:r>
              <a:rPr lang="en-GB" sz="1900" dirty="0"/>
              <a:t>/</a:t>
            </a:r>
            <a:r>
              <a:rPr lang="en-GB" sz="1900" dirty="0" err="1"/>
              <a:t>parau</a:t>
            </a:r>
            <a:r>
              <a:rPr lang="en-GB" sz="1900" dirty="0"/>
              <a:t> </a:t>
            </a:r>
            <a:r>
              <a:rPr lang="en-GB" sz="1900" dirty="0" err="1"/>
              <a:t>neu’n</a:t>
            </a:r>
            <a:r>
              <a:rPr lang="en-GB" sz="1900" dirty="0"/>
              <a:t> </a:t>
            </a:r>
            <a:r>
              <a:rPr lang="en-GB" sz="1900" dirty="0" err="1"/>
              <a:t>unigol</a:t>
            </a:r>
            <a:r>
              <a:rPr lang="en-GB" sz="1900" dirty="0"/>
              <a:t> ac </a:t>
            </a:r>
            <a:r>
              <a:rPr lang="en-GB" sz="1900" dirty="0" err="1"/>
              <a:t>yn</a:t>
            </a:r>
            <a:r>
              <a:rPr lang="en-GB" sz="1900" dirty="0"/>
              <a:t> </a:t>
            </a:r>
            <a:r>
              <a:rPr lang="en-GB" sz="1900" dirty="0" err="1"/>
              <a:t>amrywio</a:t>
            </a:r>
            <a:r>
              <a:rPr lang="en-GB" sz="1900" dirty="0"/>
              <a:t> </a:t>
            </a:r>
            <a:r>
              <a:rPr lang="en-GB" sz="1900" dirty="0" err="1"/>
              <a:t>yn</a:t>
            </a:r>
            <a:r>
              <a:rPr lang="en-GB" sz="1900" dirty="0"/>
              <a:t> </a:t>
            </a:r>
            <a:r>
              <a:rPr lang="en-GB" sz="1900" dirty="0" err="1"/>
              <a:t>ôl</a:t>
            </a:r>
            <a:r>
              <a:rPr lang="en-GB" sz="1900" dirty="0"/>
              <a:t> </a:t>
            </a:r>
            <a:r>
              <a:rPr lang="en-GB" sz="1900" dirty="0" err="1"/>
              <a:t>natur</a:t>
            </a:r>
            <a:r>
              <a:rPr lang="en-GB" sz="1900" dirty="0"/>
              <a:t> y </a:t>
            </a:r>
            <a:r>
              <a:rPr lang="en-GB" sz="1900" dirty="0" err="1"/>
              <a:t>dasg</a:t>
            </a:r>
            <a:r>
              <a:rPr lang="en-GB" sz="1900" dirty="0"/>
              <a:t>.</a:t>
            </a:r>
          </a:p>
        </p:txBody>
      </p:sp>
      <p:sp>
        <p:nvSpPr>
          <p:cNvPr id="4" name="Content Placeholder 3"/>
          <p:cNvSpPr>
            <a:spLocks noGrp="1"/>
          </p:cNvSpPr>
          <p:nvPr>
            <p:ph sz="half" idx="2"/>
          </p:nvPr>
        </p:nvSpPr>
        <p:spPr>
          <a:xfrm>
            <a:off x="5790407" y="1660327"/>
            <a:ext cx="5578030" cy="4734931"/>
          </a:xfrm>
        </p:spPr>
        <p:txBody>
          <a:bodyPr>
            <a:noAutofit/>
          </a:bodyPr>
          <a:lstStyle/>
          <a:p>
            <a:r>
              <a:rPr lang="en-GB" sz="1900" b="1" dirty="0"/>
              <a:t>Focused tasks</a:t>
            </a:r>
          </a:p>
          <a:p>
            <a:endParaRPr lang="en-GB" sz="1900" dirty="0"/>
          </a:p>
          <a:p>
            <a:r>
              <a:rPr lang="en-GB" sz="1900" dirty="0"/>
              <a:t>Specific planned activities usually initiated/modelled/led by the practitioner – involving high quality adult/child interaction</a:t>
            </a:r>
          </a:p>
          <a:p>
            <a:r>
              <a:rPr lang="en-GB" sz="1900" b="1" dirty="0"/>
              <a:t>Features of focused tasks</a:t>
            </a:r>
          </a:p>
          <a:p>
            <a:r>
              <a:rPr lang="en-GB" sz="1900" dirty="0"/>
              <a:t>Direct teaching of skills/concepts/knowledge the adult is leading the learning</a:t>
            </a:r>
          </a:p>
          <a:p>
            <a:r>
              <a:rPr lang="en-GB" sz="1900" dirty="0"/>
              <a:t>Focused tasks can be whole group/small group/pairs or individual and will vary according to the nature of the task.</a:t>
            </a:r>
          </a:p>
        </p:txBody>
      </p:sp>
    </p:spTree>
    <p:extLst>
      <p:ext uri="{BB962C8B-B14F-4D97-AF65-F5344CB8AC3E}">
        <p14:creationId xmlns:p14="http://schemas.microsoft.com/office/powerpoint/2010/main" val="26094298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970" y="51305"/>
            <a:ext cx="8496944" cy="1143000"/>
          </a:xfrm>
        </p:spPr>
        <p:txBody>
          <a:bodyPr>
            <a:normAutofit fontScale="90000"/>
          </a:bodyPr>
          <a:lstStyle/>
          <a:p>
            <a:pPr algn="l"/>
            <a:br>
              <a:rPr lang="en-GB" dirty="0"/>
            </a:br>
            <a:r>
              <a:rPr lang="en-GB" sz="4000" dirty="0"/>
              <a:t>Tasg </a:t>
            </a:r>
            <a:br>
              <a:rPr lang="en-GB" sz="4000" dirty="0"/>
            </a:br>
            <a:r>
              <a:rPr lang="en-GB" sz="4000" dirty="0"/>
              <a:t>Task</a:t>
            </a:r>
            <a:br>
              <a:rPr lang="en-US" sz="3100" dirty="0"/>
            </a:br>
            <a:endParaRPr lang="en-US" sz="3100" dirty="0"/>
          </a:p>
        </p:txBody>
      </p:sp>
      <p:sp>
        <p:nvSpPr>
          <p:cNvPr id="3" name="Content Placeholder 2"/>
          <p:cNvSpPr>
            <a:spLocks noGrp="1"/>
          </p:cNvSpPr>
          <p:nvPr>
            <p:ph sz="half" idx="1"/>
          </p:nvPr>
        </p:nvSpPr>
        <p:spPr>
          <a:xfrm>
            <a:off x="1084485" y="1740131"/>
            <a:ext cx="4248472" cy="4729973"/>
          </a:xfrm>
        </p:spPr>
        <p:txBody>
          <a:bodyPr>
            <a:normAutofit/>
          </a:bodyPr>
          <a:lstStyle/>
          <a:p>
            <a:r>
              <a:rPr lang="en-US" dirty="0"/>
              <a:t>Beth </a:t>
            </a:r>
            <a:r>
              <a:rPr lang="en-US" dirty="0" err="1"/>
              <a:t>yw</a:t>
            </a:r>
            <a:r>
              <a:rPr lang="en-US" dirty="0"/>
              <a:t> </a:t>
            </a:r>
            <a:r>
              <a:rPr lang="en-US" dirty="0" err="1"/>
              <a:t>nodweddion</a:t>
            </a:r>
            <a:r>
              <a:rPr lang="en-US" dirty="0"/>
              <a:t> </a:t>
            </a:r>
            <a:r>
              <a:rPr lang="en-US" dirty="0" err="1"/>
              <a:t>yr</a:t>
            </a:r>
            <a:r>
              <a:rPr lang="en-US" dirty="0"/>
              <a:t> </a:t>
            </a:r>
            <a:r>
              <a:rPr lang="en-US" dirty="0" err="1"/>
              <a:t>amgylchedd</a:t>
            </a:r>
            <a:r>
              <a:rPr lang="en-US" dirty="0"/>
              <a:t>  </a:t>
            </a:r>
            <a:r>
              <a:rPr lang="en-US" dirty="0" err="1"/>
              <a:t>dysgu</a:t>
            </a:r>
            <a:r>
              <a:rPr lang="en-US" dirty="0"/>
              <a:t> </a:t>
            </a:r>
            <a:r>
              <a:rPr lang="en-US" dirty="0" err="1"/>
              <a:t>ganlynol</a:t>
            </a:r>
            <a:r>
              <a:rPr lang="en-US" dirty="0"/>
              <a:t>?</a:t>
            </a:r>
          </a:p>
          <a:p>
            <a:r>
              <a:rPr lang="en-US" dirty="0"/>
              <a:t>A </a:t>
            </a:r>
            <a:r>
              <a:rPr lang="en-US" dirty="0" err="1"/>
              <a:t>allwch</a:t>
            </a:r>
            <a:r>
              <a:rPr lang="en-US" dirty="0"/>
              <a:t> chi </a:t>
            </a:r>
            <a:r>
              <a:rPr lang="en-US" dirty="0" err="1"/>
              <a:t>gysylltu</a:t>
            </a:r>
            <a:r>
              <a:rPr lang="en-US" dirty="0"/>
              <a:t> </a:t>
            </a:r>
            <a:r>
              <a:rPr lang="en-US" dirty="0" err="1"/>
              <a:t>rhain</a:t>
            </a:r>
            <a:r>
              <a:rPr lang="en-US" dirty="0"/>
              <a:t> at </a:t>
            </a:r>
            <a:r>
              <a:rPr lang="en-US" dirty="0" err="1"/>
              <a:t>ddamcaniaethau</a:t>
            </a:r>
            <a:r>
              <a:rPr lang="en-US" dirty="0"/>
              <a:t> </a:t>
            </a:r>
            <a:r>
              <a:rPr lang="en-US" dirty="0" err="1"/>
              <a:t>penodol</a:t>
            </a:r>
            <a:r>
              <a:rPr lang="en-US" dirty="0"/>
              <a:t>?</a:t>
            </a:r>
          </a:p>
        </p:txBody>
      </p:sp>
      <p:sp>
        <p:nvSpPr>
          <p:cNvPr id="4" name="Content Placeholder 3"/>
          <p:cNvSpPr>
            <a:spLocks noGrp="1"/>
          </p:cNvSpPr>
          <p:nvPr>
            <p:ph sz="half" idx="2"/>
          </p:nvPr>
        </p:nvSpPr>
        <p:spPr>
          <a:xfrm>
            <a:off x="6187440" y="1700808"/>
            <a:ext cx="3652976" cy="4392488"/>
          </a:xfrm>
        </p:spPr>
        <p:txBody>
          <a:bodyPr>
            <a:normAutofit/>
          </a:bodyPr>
          <a:lstStyle/>
          <a:p>
            <a:r>
              <a:rPr lang="en-GB" dirty="0"/>
              <a:t>What are the key features of the following </a:t>
            </a:r>
            <a:r>
              <a:rPr lang="en-GB" dirty="0">
                <a:hlinkClick r:id="rId3"/>
              </a:rPr>
              <a:t>learning environment</a:t>
            </a:r>
            <a:r>
              <a:rPr lang="en-GB" dirty="0"/>
              <a:t>?</a:t>
            </a:r>
          </a:p>
          <a:p>
            <a:r>
              <a:rPr lang="en-GB" dirty="0"/>
              <a:t>Can you link these to any specific theories?</a:t>
            </a:r>
          </a:p>
        </p:txBody>
      </p:sp>
      <p:sp>
        <p:nvSpPr>
          <p:cNvPr id="5" name="Title 1"/>
          <p:cNvSpPr txBox="1">
            <a:spLocks/>
          </p:cNvSpPr>
          <p:nvPr/>
        </p:nvSpPr>
        <p:spPr>
          <a:xfrm>
            <a:off x="1919536" y="260648"/>
            <a:ext cx="4104456" cy="1143000"/>
          </a:xfrm>
          <a:prstGeom prst="rect">
            <a:avLst/>
          </a:prstGeom>
        </p:spPr>
        <p:txBody>
          <a:bodyPr vert="horz" wrap="square" lIns="91440" tIns="45720" rIns="91440" bIns="45720" numCol="1" anchor="b" anchorCtr="0" compatLnSpc="1">
            <a:prstTxWarp prst="textNoShape">
              <a:avLst/>
            </a:prstTxWarp>
            <a:normAutofit fontScale="97500"/>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br>
              <a:rPr lang="en-GB" dirty="0"/>
            </a:br>
            <a:endParaRPr lang="en-US" sz="3100" dirty="0"/>
          </a:p>
        </p:txBody>
      </p:sp>
      <p:pic>
        <p:nvPicPr>
          <p:cNvPr id="2050" name="Picture 2" descr="C:\Users\Alison\AppData\Local\Microsoft\Windows\INetCache\IE\TKOVGAX5\jean-piaget-in-ann-arbor[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31558" y="3616583"/>
            <a:ext cx="1295299" cy="216835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Alison\AppData\Local\Microsoft\Windows\INetCache\IE\RCJWKXVE\froebel[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13106" y="4206568"/>
            <a:ext cx="1553111" cy="21355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Alison\AppData\Local\Microsoft\Windows\INetCache\IE\RCJWKXVE\vygotsky1[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91809" y="3897052"/>
            <a:ext cx="1438994" cy="1971338"/>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Alison\AppData\Local\Microsoft\Windows\INetCache\IE\JR0YRAKC\maria-montessori[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84316" y="4126150"/>
            <a:ext cx="1429612" cy="1967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41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9DB46-4A78-4F3D-83A2-59452D1C22DE}"/>
              </a:ext>
            </a:extLst>
          </p:cNvPr>
          <p:cNvSpPr>
            <a:spLocks noGrp="1"/>
          </p:cNvSpPr>
          <p:nvPr>
            <p:ph type="title"/>
          </p:nvPr>
        </p:nvSpPr>
        <p:spPr>
          <a:xfrm>
            <a:off x="837260" y="195674"/>
            <a:ext cx="8596668" cy="1320800"/>
          </a:xfrm>
        </p:spPr>
        <p:txBody>
          <a:bodyPr/>
          <a:lstStyle/>
          <a:p>
            <a:r>
              <a:rPr lang="en-GB" dirty="0" err="1"/>
              <a:t>Cwricwlwm</a:t>
            </a:r>
            <a:r>
              <a:rPr lang="en-GB" dirty="0"/>
              <a:t> </a:t>
            </a:r>
            <a:r>
              <a:rPr lang="en-GB" dirty="0" err="1"/>
              <a:t>i</a:t>
            </a:r>
            <a:r>
              <a:rPr lang="en-GB" dirty="0"/>
              <a:t> </a:t>
            </a:r>
            <a:r>
              <a:rPr lang="en-GB" dirty="0" err="1"/>
              <a:t>Gymru</a:t>
            </a:r>
            <a:r>
              <a:rPr lang="en-GB" dirty="0"/>
              <a:t> 2022</a:t>
            </a:r>
            <a:br>
              <a:rPr lang="en-US" dirty="0"/>
            </a:br>
            <a:r>
              <a:rPr lang="en-GB" dirty="0"/>
              <a:t>Curriculum for Wales 2022</a:t>
            </a:r>
          </a:p>
        </p:txBody>
      </p:sp>
      <p:pic>
        <p:nvPicPr>
          <p:cNvPr id="5" name="Picture 5">
            <a:hlinkClick r:id="" action="ppaction://media"/>
            <a:extLst>
              <a:ext uri="{FF2B5EF4-FFF2-40B4-BE49-F238E27FC236}">
                <a16:creationId xmlns:a16="http://schemas.microsoft.com/office/drawing/2014/main" id="{4015D857-D110-4270-9404-EBF57EC04288}"/>
              </a:ext>
            </a:extLst>
          </p:cNvPr>
          <p:cNvPicPr>
            <a:picLocks noGrp="1" noRot="1" noChangeAspect="1"/>
          </p:cNvPicPr>
          <p:nvPr>
            <p:ph sz="half" idx="1"/>
            <a:videoFile r:link="rId1"/>
          </p:nvPr>
        </p:nvPicPr>
        <p:blipFill>
          <a:blip r:embed="rId3"/>
          <a:stretch>
            <a:fillRect/>
          </a:stretch>
        </p:blipFill>
        <p:spPr>
          <a:xfrm>
            <a:off x="1392826" y="1516658"/>
            <a:ext cx="7880173" cy="4717740"/>
          </a:xfrm>
        </p:spPr>
      </p:pic>
      <p:sp>
        <p:nvSpPr>
          <p:cNvPr id="4" name="Content Placeholder 3">
            <a:extLst>
              <a:ext uri="{FF2B5EF4-FFF2-40B4-BE49-F238E27FC236}">
                <a16:creationId xmlns:a16="http://schemas.microsoft.com/office/drawing/2014/main" id="{C6C2017C-3F91-4CE5-AA42-A315A765607D}"/>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1352583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sz="half" idx="4294967295"/>
          </p:nvPr>
        </p:nvSpPr>
        <p:spPr>
          <a:xfrm>
            <a:off x="1524000" y="1631951"/>
            <a:ext cx="3886200" cy="4525963"/>
          </a:xfrm>
        </p:spPr>
        <p:txBody>
          <a:bodyPr>
            <a:normAutofit lnSpcReduction="10000"/>
          </a:bodyPr>
          <a:lstStyle/>
          <a:p>
            <a:r>
              <a:rPr lang="en-GB" altLang="en-US" sz="2800" dirty="0">
                <a:ea typeface="ＭＳ Ｐゴシック" pitchFamily="34" charset="-128"/>
              </a:rPr>
              <a:t>Pam </a:t>
            </a:r>
            <a:r>
              <a:rPr lang="en-GB" altLang="en-US" sz="2800" dirty="0" err="1">
                <a:ea typeface="ＭＳ Ｐゴシック" pitchFamily="34" charset="-128"/>
              </a:rPr>
              <a:t>i</a:t>
            </a:r>
            <a:r>
              <a:rPr lang="en-GB" altLang="en-US" sz="2800" dirty="0">
                <a:ea typeface="ＭＳ Ｐゴシック" pitchFamily="34" charset="-128"/>
              </a:rPr>
              <a:t> ni’n  </a:t>
            </a:r>
            <a:r>
              <a:rPr lang="en-GB" altLang="en-US" sz="2800" dirty="0" err="1">
                <a:ea typeface="ＭＳ Ｐゴシック" pitchFamily="34" charset="-128"/>
              </a:rPr>
              <a:t>arsylwi</a:t>
            </a:r>
            <a:r>
              <a:rPr lang="en-GB" altLang="en-US" sz="2800" dirty="0">
                <a:ea typeface="ＭＳ Ｐゴシック" pitchFamily="34" charset="-128"/>
              </a:rPr>
              <a:t> plant?</a:t>
            </a:r>
          </a:p>
          <a:p>
            <a:r>
              <a:rPr lang="en-GB" altLang="en-US" sz="2400" dirty="0" err="1">
                <a:ea typeface="ＭＳ Ｐゴシック" pitchFamily="34" charset="-128"/>
              </a:rPr>
              <a:t>Ystyriwch</a:t>
            </a:r>
            <a:r>
              <a:rPr lang="en-GB" altLang="en-US" sz="2400" dirty="0">
                <a:ea typeface="ＭＳ Ｐゴシック" pitchFamily="34" charset="-128"/>
              </a:rPr>
              <a:t> </a:t>
            </a:r>
            <a:r>
              <a:rPr lang="en-GB" altLang="en-US" sz="2400" dirty="0" err="1">
                <a:ea typeface="ＭＳ Ｐゴシック" pitchFamily="34" charset="-128"/>
              </a:rPr>
              <a:t>Argymhelliad</a:t>
            </a:r>
            <a:r>
              <a:rPr lang="en-GB" altLang="en-US" sz="2400" dirty="0">
                <a:ea typeface="ＭＳ Ｐゴシック" pitchFamily="34" charset="-128"/>
              </a:rPr>
              <a:t> 6 o </a:t>
            </a:r>
            <a:r>
              <a:rPr lang="en-GB" altLang="en-US" sz="2400" dirty="0" err="1">
                <a:ea typeface="ＭＳ Ｐゴシック" pitchFamily="34" charset="-128"/>
              </a:rPr>
              <a:t>Adroddiad</a:t>
            </a:r>
            <a:r>
              <a:rPr lang="en-GB" altLang="en-US" sz="2400" dirty="0">
                <a:ea typeface="ＭＳ Ｐゴシック" pitchFamily="34" charset="-128"/>
              </a:rPr>
              <a:t>  </a:t>
            </a:r>
            <a:r>
              <a:rPr lang="en-GB" altLang="en-US" sz="2400" dirty="0" err="1">
                <a:ea typeface="ＭＳ Ｐゴシック" pitchFamily="34" charset="-128"/>
              </a:rPr>
              <a:t>Llywodraeth</a:t>
            </a:r>
            <a:r>
              <a:rPr lang="en-GB" altLang="en-US" sz="2400" dirty="0">
                <a:ea typeface="ＭＳ Ｐゴシック" pitchFamily="34" charset="-128"/>
              </a:rPr>
              <a:t> Cymru </a:t>
            </a:r>
            <a:r>
              <a:rPr lang="en-GB" altLang="en-US" sz="2400" dirty="0" err="1">
                <a:ea typeface="ＭＳ Ｐゴシック" pitchFamily="34" charset="-128"/>
              </a:rPr>
              <a:t>ar</a:t>
            </a:r>
            <a:r>
              <a:rPr lang="en-GB" altLang="en-US" sz="2400" dirty="0">
                <a:ea typeface="ＭＳ Ｐゴシック" pitchFamily="34" charset="-128"/>
              </a:rPr>
              <a:t> y </a:t>
            </a:r>
            <a:r>
              <a:rPr lang="en-GB" altLang="en-US" sz="2400" dirty="0" err="1">
                <a:ea typeface="ＭＳ Ｐゴシック" pitchFamily="34" charset="-128"/>
              </a:rPr>
              <a:t>Cyfnod</a:t>
            </a:r>
            <a:r>
              <a:rPr lang="en-GB" altLang="en-US" sz="2400" dirty="0">
                <a:ea typeface="ＭＳ Ｐゴシック" pitchFamily="34" charset="-128"/>
              </a:rPr>
              <a:t> Sylfaen (Mai 2014)</a:t>
            </a:r>
          </a:p>
          <a:p>
            <a:r>
              <a:rPr lang="en-GB" altLang="en-US" sz="2000" b="1" dirty="0">
                <a:ea typeface="ＭＳ Ｐゴシック" pitchFamily="34" charset="-128"/>
              </a:rPr>
              <a:t>“</a:t>
            </a:r>
            <a:r>
              <a:rPr lang="en-GB" altLang="en-US" sz="2000" b="1" dirty="0" err="1">
                <a:ea typeface="ＭＳ Ｐゴシック" pitchFamily="34" charset="-128"/>
              </a:rPr>
              <a:t>Dylai</a:t>
            </a:r>
            <a:r>
              <a:rPr lang="en-GB" altLang="en-US" sz="2000" b="1" dirty="0">
                <a:ea typeface="ＭＳ Ｐゴシック" pitchFamily="34" charset="-128"/>
              </a:rPr>
              <a:t> </a:t>
            </a:r>
            <a:r>
              <a:rPr lang="en-GB" altLang="en-US" sz="2000" b="1" dirty="0" err="1">
                <a:solidFill>
                  <a:srgbClr val="FF0000"/>
                </a:solidFill>
                <a:ea typeface="ＭＳ Ｐゴシック" pitchFamily="34" charset="-128"/>
              </a:rPr>
              <a:t>asesu</a:t>
            </a:r>
            <a:r>
              <a:rPr lang="en-GB" altLang="en-US" sz="2000" b="1" dirty="0" err="1">
                <a:ea typeface="ＭＳ Ｐゴシック" pitchFamily="34" charset="-128"/>
              </a:rPr>
              <a:t>’r</a:t>
            </a:r>
            <a:r>
              <a:rPr lang="en-GB" altLang="en-US" sz="2000" b="1" dirty="0">
                <a:ea typeface="ＭＳ Ｐゴシック" pitchFamily="34" charset="-128"/>
              </a:rPr>
              <a:t> plant </a:t>
            </a:r>
            <a:r>
              <a:rPr lang="en-GB" altLang="en-US" sz="2000" b="1" dirty="0" err="1">
                <a:ea typeface="ＭＳ Ｐゴシック" pitchFamily="34" charset="-128"/>
              </a:rPr>
              <a:t>ieuengaf</a:t>
            </a:r>
            <a:r>
              <a:rPr lang="en-GB" altLang="en-US" sz="2000" b="1" dirty="0">
                <a:ea typeface="ＭＳ Ｐゴシック" pitchFamily="34" charset="-128"/>
              </a:rPr>
              <a:t> </a:t>
            </a:r>
            <a:r>
              <a:rPr lang="en-GB" altLang="en-US" sz="2000" b="1" dirty="0" err="1">
                <a:ea typeface="ＭＳ Ｐゴシック" pitchFamily="34" charset="-128"/>
              </a:rPr>
              <a:t>gael</a:t>
            </a:r>
            <a:r>
              <a:rPr lang="en-GB" altLang="en-US" sz="2000" b="1" dirty="0">
                <a:ea typeface="ＭＳ Ｐゴシック" pitchFamily="34" charset="-128"/>
              </a:rPr>
              <a:t> ei </a:t>
            </a:r>
            <a:r>
              <a:rPr lang="en-GB" altLang="en-US" sz="2000" b="1" dirty="0" err="1">
                <a:ea typeface="ＭＳ Ｐゴシック" pitchFamily="34" charset="-128"/>
              </a:rPr>
              <a:t>gyfyngu</a:t>
            </a:r>
            <a:r>
              <a:rPr lang="en-GB" altLang="en-US" sz="2000" b="1" dirty="0">
                <a:ea typeface="ＭＳ Ｐゴシック" pitchFamily="34" charset="-128"/>
              </a:rPr>
              <a:t> at </a:t>
            </a:r>
            <a:r>
              <a:rPr lang="en-GB" altLang="en-US" sz="2000" b="1" dirty="0" err="1">
                <a:ea typeface="ＭＳ Ｐゴシック" pitchFamily="34" charset="-128"/>
              </a:rPr>
              <a:t>arsylwadau</a:t>
            </a:r>
            <a:r>
              <a:rPr lang="en-GB" altLang="en-US" sz="2000" b="1" dirty="0">
                <a:ea typeface="ＭＳ Ｐゴシック" pitchFamily="34" charset="-128"/>
              </a:rPr>
              <a:t> </a:t>
            </a:r>
            <a:r>
              <a:rPr lang="en-GB" altLang="en-US" sz="2000" b="1" dirty="0" err="1">
                <a:ea typeface="ＭＳ Ｐゴシック" pitchFamily="34" charset="-128"/>
              </a:rPr>
              <a:t>athro</a:t>
            </a:r>
            <a:r>
              <a:rPr lang="en-GB" altLang="en-US" sz="2000" b="1" dirty="0">
                <a:ea typeface="ＭＳ Ｐゴシック" pitchFamily="34" charset="-128"/>
              </a:rPr>
              <a:t>/ </a:t>
            </a:r>
            <a:r>
              <a:rPr lang="en-GB" altLang="en-US" sz="2000" b="1" dirty="0" err="1">
                <a:ea typeface="ＭＳ Ｐゴシック" pitchFamily="34" charset="-128"/>
              </a:rPr>
              <a:t>gweithredwr</a:t>
            </a:r>
            <a:r>
              <a:rPr lang="en-GB" altLang="en-US" sz="2000" b="1" dirty="0">
                <a:ea typeface="ＭＳ Ｐゴシック" pitchFamily="34" charset="-128"/>
              </a:rPr>
              <a:t>.”</a:t>
            </a:r>
          </a:p>
          <a:p>
            <a:pPr>
              <a:buFont typeface="Wingdings 3" pitchFamily="18" charset="2"/>
              <a:buNone/>
            </a:pPr>
            <a:r>
              <a:rPr lang="en-US" altLang="en-US" sz="2000" dirty="0">
                <a:ea typeface="ＭＳ Ｐゴシック" pitchFamily="34" charset="-128"/>
              </a:rPr>
              <a:t>wales.gov.uk (2014).</a:t>
            </a:r>
            <a:endParaRPr lang="en-GB" altLang="en-US" sz="2000" dirty="0">
              <a:ea typeface="ＭＳ Ｐゴシック" pitchFamily="34" charset="-128"/>
            </a:endParaRPr>
          </a:p>
          <a:p>
            <a:endParaRPr lang="en-GB" altLang="en-US" sz="2400" dirty="0">
              <a:ea typeface="ＭＳ Ｐゴシック" pitchFamily="34" charset="-128"/>
            </a:endParaRPr>
          </a:p>
          <a:p>
            <a:endParaRPr lang="en-GB" altLang="en-US" sz="2400" dirty="0">
              <a:ea typeface="ＭＳ Ｐゴシック" pitchFamily="34" charset="-128"/>
            </a:endParaRPr>
          </a:p>
          <a:p>
            <a:endParaRPr lang="en-GB" altLang="en-US" sz="4000" dirty="0">
              <a:ea typeface="ＭＳ Ｐゴシック" pitchFamily="34" charset="-128"/>
            </a:endParaRPr>
          </a:p>
        </p:txBody>
      </p:sp>
      <p:sp>
        <p:nvSpPr>
          <p:cNvPr id="35843" name="Content Placeholder 6"/>
          <p:cNvSpPr>
            <a:spLocks noGrp="1"/>
          </p:cNvSpPr>
          <p:nvPr>
            <p:ph sz="half" idx="4294967295"/>
          </p:nvPr>
        </p:nvSpPr>
        <p:spPr>
          <a:xfrm>
            <a:off x="5447929" y="1635964"/>
            <a:ext cx="4319587" cy="5043488"/>
          </a:xfrm>
        </p:spPr>
        <p:txBody>
          <a:bodyPr/>
          <a:lstStyle/>
          <a:p>
            <a:pPr>
              <a:defRPr/>
            </a:pPr>
            <a:r>
              <a:rPr lang="en-GB" altLang="en-US" sz="2800" dirty="0">
                <a:ea typeface="ＭＳ Ｐゴシック" pitchFamily="34" charset="-128"/>
              </a:rPr>
              <a:t>Why do we </a:t>
            </a:r>
          </a:p>
          <a:p>
            <a:pPr marL="109537" indent="0">
              <a:buNone/>
              <a:defRPr/>
            </a:pPr>
            <a:r>
              <a:rPr lang="en-GB" altLang="en-US" sz="2800" dirty="0">
                <a:ea typeface="ＭＳ Ｐゴシック" pitchFamily="34" charset="-128"/>
              </a:rPr>
              <a:t>observe children?</a:t>
            </a:r>
          </a:p>
          <a:p>
            <a:pPr>
              <a:defRPr/>
            </a:pPr>
            <a:r>
              <a:rPr lang="en-GB" altLang="en-US" sz="2400" dirty="0">
                <a:ea typeface="ＭＳ Ｐゴシック" pitchFamily="34" charset="-128"/>
              </a:rPr>
              <a:t>Reflect on  Recommendation 6 of the WG Foundation Phase Report (May 2014):</a:t>
            </a:r>
          </a:p>
          <a:p>
            <a:pPr marL="109537" indent="0">
              <a:buNone/>
              <a:defRPr/>
            </a:pPr>
            <a:r>
              <a:rPr lang="en-US" sz="2000" b="1" dirty="0"/>
              <a:t>‘</a:t>
            </a:r>
            <a:r>
              <a:rPr lang="en-US" sz="2000" b="1" dirty="0">
                <a:solidFill>
                  <a:srgbClr val="FF0000"/>
                </a:solidFill>
              </a:rPr>
              <a:t>Assessment</a:t>
            </a:r>
            <a:r>
              <a:rPr lang="en-US" sz="2000" b="1" dirty="0"/>
              <a:t> of the youngest children should be confined to observational teacher/practitioner assessments.’ </a:t>
            </a:r>
          </a:p>
          <a:p>
            <a:pPr marL="109537" indent="0">
              <a:buNone/>
              <a:defRPr/>
            </a:pPr>
            <a:r>
              <a:rPr lang="en-US" sz="2000" dirty="0"/>
              <a:t>wales.gov.uk (2014).</a:t>
            </a:r>
            <a:endParaRPr lang="en-GB" altLang="en-US" sz="2000" dirty="0">
              <a:ea typeface="ＭＳ Ｐゴシック" pitchFamily="34" charset="-128"/>
            </a:endParaRPr>
          </a:p>
        </p:txBody>
      </p:sp>
      <p:sp>
        <p:nvSpPr>
          <p:cNvPr id="22530" name="Rectangle 2"/>
          <p:cNvSpPr>
            <a:spLocks noGrp="1" noChangeArrowheads="1"/>
          </p:cNvSpPr>
          <p:nvPr>
            <p:ph type="title" idx="4294967295"/>
          </p:nvPr>
        </p:nvSpPr>
        <p:spPr>
          <a:xfrm>
            <a:off x="1524000" y="381000"/>
            <a:ext cx="8229600" cy="1143000"/>
          </a:xfrm>
        </p:spPr>
        <p:txBody>
          <a:bodyPr rtlCol="0">
            <a:noAutofit/>
          </a:bodyPr>
          <a:lstStyle/>
          <a:p>
            <a:pPr>
              <a:defRPr/>
            </a:pPr>
            <a:r>
              <a:rPr lang="en-GB" sz="7200" dirty="0" err="1"/>
              <a:t>Tasg</a:t>
            </a:r>
            <a:r>
              <a:rPr lang="en-GB" sz="7200" dirty="0"/>
              <a:t>/Task</a:t>
            </a:r>
          </a:p>
        </p:txBody>
      </p:sp>
      <p:pic>
        <p:nvPicPr>
          <p:cNvPr id="39941" name="Picture 6" descr="C:\Users\s.ainsworth\AppData\Local\Microsoft\Windows\Temporary Internet Files\Content.IE5\S4DWR18J\MP90039008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6927" y="7190"/>
            <a:ext cx="2608263"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3393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altLang="en-US"/>
              <a:t>Pam arsylwi?      Why observe?</a:t>
            </a:r>
            <a:endParaRPr lang="en-US" altLang="en-US" dirty="0"/>
          </a:p>
        </p:txBody>
      </p:sp>
      <p:sp>
        <p:nvSpPr>
          <p:cNvPr id="14339" name="Rectangle 3"/>
          <p:cNvSpPr>
            <a:spLocks noGrp="1" noChangeArrowheads="1"/>
          </p:cNvSpPr>
          <p:nvPr>
            <p:ph sz="half" idx="1"/>
          </p:nvPr>
        </p:nvSpPr>
        <p:spPr/>
        <p:txBody>
          <a:bodyPr>
            <a:normAutofit/>
          </a:bodyPr>
          <a:lstStyle/>
          <a:p>
            <a:r>
              <a:rPr lang="en-US" altLang="en-US"/>
              <a:t>I weld dealltwriaeth y plentyn</a:t>
            </a:r>
          </a:p>
          <a:p>
            <a:r>
              <a:rPr lang="en-US" altLang="en-US"/>
              <a:t>I gwrdd ag anghenion y plentyn</a:t>
            </a:r>
          </a:p>
          <a:p>
            <a:r>
              <a:rPr lang="en-US" altLang="en-US"/>
              <a:t>I adnabod newidiadau</a:t>
            </a:r>
          </a:p>
          <a:p>
            <a:r>
              <a:rPr lang="en-US" altLang="en-US"/>
              <a:t>I sicrhau ein bod yn darparu profiadau eang ac amrywiol</a:t>
            </a:r>
          </a:p>
          <a:p>
            <a:r>
              <a:rPr lang="en-US" altLang="en-US"/>
              <a:t>I sicrhau bod ein gweithdrefnau yn effeithiol</a:t>
            </a:r>
            <a:endParaRPr lang="en-US" altLang="en-US" dirty="0"/>
          </a:p>
        </p:txBody>
      </p:sp>
      <p:sp>
        <p:nvSpPr>
          <p:cNvPr id="14340" name="Content Placeholder 1"/>
          <p:cNvSpPr>
            <a:spLocks noGrp="1"/>
          </p:cNvSpPr>
          <p:nvPr>
            <p:ph sz="half" idx="2"/>
          </p:nvPr>
        </p:nvSpPr>
        <p:spPr/>
        <p:txBody>
          <a:bodyPr>
            <a:normAutofit/>
          </a:bodyPr>
          <a:lstStyle/>
          <a:p>
            <a:r>
              <a:rPr lang="en-GB" altLang="en-US"/>
              <a:t>To identify where a child is in their understanding.</a:t>
            </a:r>
          </a:p>
          <a:p>
            <a:r>
              <a:rPr lang="en-GB" altLang="en-US"/>
              <a:t>To allow us to meet needs.</a:t>
            </a:r>
          </a:p>
          <a:p>
            <a:r>
              <a:rPr lang="en-GB" altLang="en-US"/>
              <a:t>To identify changes.</a:t>
            </a:r>
          </a:p>
          <a:p>
            <a:r>
              <a:rPr lang="en-GB" altLang="en-US"/>
              <a:t>To ensure we are providing broad and balanced experiences.</a:t>
            </a:r>
          </a:p>
          <a:p>
            <a:r>
              <a:rPr lang="en-GB" altLang="en-US"/>
              <a:t>To ensure our routines are effective.</a:t>
            </a:r>
          </a:p>
          <a:p>
            <a:endParaRPr lang="en-GB" altLang="en-US"/>
          </a:p>
          <a:p>
            <a:endParaRPr lang="en-US" altLang="en-US" dirty="0"/>
          </a:p>
        </p:txBody>
      </p:sp>
      <p:pic>
        <p:nvPicPr>
          <p:cNvPr id="14341" name="Picture 10" descr="C:\Users\a.baggott\AppData\Local\Microsoft\Windows\Temporary Internet Files\Content.IE5\Z3Z69XB6\lupa[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15880" y="5711634"/>
            <a:ext cx="1066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65088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306153" y="210589"/>
            <a:ext cx="8596668" cy="1320800"/>
          </a:xfrm>
        </p:spPr>
        <p:txBody>
          <a:bodyPr/>
          <a:lstStyle/>
          <a:p>
            <a:r>
              <a:rPr lang="en-GB" dirty="0" err="1"/>
              <a:t>Pwrpas</a:t>
            </a:r>
            <a:r>
              <a:rPr lang="en-GB" dirty="0"/>
              <a:t> </a:t>
            </a:r>
            <a:r>
              <a:rPr lang="en-GB" dirty="0" err="1"/>
              <a:t>arsylwi</a:t>
            </a:r>
            <a:r>
              <a:rPr lang="en-GB" dirty="0"/>
              <a:t>                      </a:t>
            </a:r>
            <a:br>
              <a:rPr lang="en-GB" dirty="0"/>
            </a:br>
            <a:r>
              <a:rPr lang="en-GB" dirty="0"/>
              <a:t>Purpose of observation</a:t>
            </a:r>
          </a:p>
        </p:txBody>
      </p:sp>
      <p:sp>
        <p:nvSpPr>
          <p:cNvPr id="9222" name="Rectangle 6"/>
          <p:cNvSpPr>
            <a:spLocks noGrp="1" noChangeArrowheads="1"/>
          </p:cNvSpPr>
          <p:nvPr>
            <p:ph sz="half" idx="1"/>
          </p:nvPr>
        </p:nvSpPr>
        <p:spPr>
          <a:xfrm>
            <a:off x="5586153" y="1641245"/>
            <a:ext cx="4311463" cy="4590288"/>
          </a:xfrm>
        </p:spPr>
        <p:txBody>
          <a:bodyPr>
            <a:normAutofit/>
          </a:bodyPr>
          <a:lstStyle/>
          <a:p>
            <a:r>
              <a:rPr lang="en-GB" altLang="en-US" sz="2000" dirty="0"/>
              <a:t>To see real (not guessed) ability.  </a:t>
            </a:r>
          </a:p>
          <a:p>
            <a:r>
              <a:rPr lang="en-GB" altLang="en-US" sz="2000" dirty="0"/>
              <a:t>“The child reveals himself in play”  Isaacs (1954, cited in Pound,  2005, pp.32)</a:t>
            </a:r>
          </a:p>
          <a:p>
            <a:r>
              <a:rPr lang="en-GB" altLang="en-US" sz="2000" dirty="0"/>
              <a:t>To help the child progress. </a:t>
            </a:r>
          </a:p>
          <a:p>
            <a:r>
              <a:rPr lang="en-GB" altLang="en-US" sz="2000" dirty="0"/>
              <a:t> “…leave room for learning, observe carefully what young children do, and then, if you have understood well, perhaps teaching will be different from before” </a:t>
            </a:r>
            <a:r>
              <a:rPr lang="en-GB" altLang="en-US" sz="2000" dirty="0" err="1"/>
              <a:t>Malaguzzi</a:t>
            </a:r>
            <a:r>
              <a:rPr lang="en-GB" altLang="en-US" sz="2000" dirty="0"/>
              <a:t> (1950, cited in Pound, 2005, pp.52)</a:t>
            </a:r>
          </a:p>
          <a:p>
            <a:endParaRPr lang="en-GB" altLang="en-US" dirty="0"/>
          </a:p>
          <a:p>
            <a:endParaRPr lang="en-GB" altLang="en-US" dirty="0"/>
          </a:p>
        </p:txBody>
      </p:sp>
      <p:sp>
        <p:nvSpPr>
          <p:cNvPr id="5" name="Rectangle 6"/>
          <p:cNvSpPr txBox="1">
            <a:spLocks noChangeArrowheads="1"/>
          </p:cNvSpPr>
          <p:nvPr/>
        </p:nvSpPr>
        <p:spPr bwMode="auto">
          <a:xfrm>
            <a:off x="572039" y="1767234"/>
            <a:ext cx="4032448" cy="5090766"/>
          </a:xfrm>
          <a:prstGeom prst="rect">
            <a:avLst/>
          </a:prstGeom>
          <a:noFill/>
          <a:ln w="9525">
            <a:noFill/>
            <a:miter lim="800000"/>
            <a:headEnd/>
            <a:tailEnd/>
          </a:ln>
          <a:effectLst/>
        </p:spPr>
        <p:txBody>
          <a:bodyPr/>
          <a:lstStyle>
            <a:lvl1pPr marL="342900" indent="-342900" algn="l" rtl="0" eaLnBrk="0" fontAlgn="base" hangingPunct="0">
              <a:spcBef>
                <a:spcPct val="20000"/>
              </a:spcBef>
              <a:spcAft>
                <a:spcPct val="0"/>
              </a:spcAft>
              <a:buClr>
                <a:schemeClr val="hlink"/>
              </a:buClr>
              <a:buSzPct val="90000"/>
              <a:buFont typeface="Wingdings" charset="2"/>
              <a:buBlip>
                <a:blip r:embed="rId3"/>
              </a:buBlip>
              <a:defRPr sz="2800">
                <a:solidFill>
                  <a:schemeClr val="tx1"/>
                </a:solidFill>
                <a:effectLst>
                  <a:outerShdw blurRad="38100" dist="38100" dir="2700000" algn="tl">
                    <a:srgbClr val="000000"/>
                  </a:outerShdw>
                </a:effectLst>
                <a:latin typeface="+mn-lt"/>
                <a:ea typeface="ＭＳ Ｐゴシック" charset="-128"/>
                <a:cs typeface="+mn-cs"/>
              </a:defRPr>
            </a:lvl1pPr>
            <a:lvl2pPr marL="742950" indent="-285750" algn="l" rtl="0" eaLnBrk="0" fontAlgn="base" hangingPunct="0">
              <a:spcBef>
                <a:spcPct val="20000"/>
              </a:spcBef>
              <a:spcAft>
                <a:spcPct val="0"/>
              </a:spcAft>
              <a:buChar char="–"/>
              <a:defRPr sz="2400">
                <a:solidFill>
                  <a:schemeClr val="tx1"/>
                </a:solidFill>
                <a:effectLst>
                  <a:outerShdw blurRad="38100" dist="38100" dir="2700000" algn="tl">
                    <a:srgbClr val="000000"/>
                  </a:outerShdw>
                </a:effectLst>
                <a:latin typeface="+mn-lt"/>
                <a:ea typeface="ＭＳ Ｐゴシック" charset="-128"/>
              </a:defRPr>
            </a:lvl2pPr>
            <a:lvl3pPr marL="1143000" indent="-228600" algn="l" rtl="0" eaLnBrk="0" fontAlgn="base" hangingPunct="0">
              <a:spcBef>
                <a:spcPct val="20000"/>
              </a:spcBef>
              <a:spcAft>
                <a:spcPct val="0"/>
              </a:spcAft>
              <a:buClr>
                <a:schemeClr val="accent2"/>
              </a:buClr>
              <a:buSzPct val="90000"/>
              <a:buFont typeface="Wingdings" charset="2"/>
              <a:buBlip>
                <a:blip r:embed="rId4"/>
              </a:buBlip>
              <a:defRPr sz="2000">
                <a:solidFill>
                  <a:schemeClr val="tx1"/>
                </a:solidFill>
                <a:effectLst>
                  <a:outerShdw blurRad="38100" dist="38100" dir="2700000" algn="tl">
                    <a:srgbClr val="000000"/>
                  </a:outerShdw>
                </a:effectLst>
                <a:latin typeface="+mn-lt"/>
                <a:ea typeface="ＭＳ Ｐゴシック" charset="-128"/>
              </a:defRPr>
            </a:lvl3pPr>
            <a:lvl4pPr marL="1600200" indent="-228600" algn="l" rtl="0" eaLnBrk="0" fontAlgn="base" hangingPunct="0">
              <a:spcBef>
                <a:spcPct val="20000"/>
              </a:spcBef>
              <a:spcAft>
                <a:spcPct val="0"/>
              </a:spcAft>
              <a:buChar char="–"/>
              <a:defRPr sz="1800">
                <a:solidFill>
                  <a:schemeClr val="tx1"/>
                </a:solidFill>
                <a:effectLst>
                  <a:outerShdw blurRad="38100" dist="38100" dir="2700000" algn="tl">
                    <a:srgbClr val="000000"/>
                  </a:outerShdw>
                </a:effectLst>
                <a:latin typeface="+mn-lt"/>
                <a:ea typeface="ＭＳ Ｐゴシック" charset="-128"/>
              </a:defRPr>
            </a:lvl4pPr>
            <a:lvl5pPr marL="2057400" indent="-228600" algn="l" rtl="0" eaLnBrk="0" fontAlgn="base" hangingPunct="0">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5pPr>
            <a:lvl6pPr marL="25146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6pPr>
            <a:lvl7pPr marL="29718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7pPr>
            <a:lvl8pPr marL="34290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8pPr>
            <a:lvl9pPr marL="38862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9pPr>
          </a:lstStyle>
          <a:p>
            <a:pPr eaLnBrk="1" hangingPunct="1">
              <a:lnSpc>
                <a:spcPct val="90000"/>
              </a:lnSpc>
              <a:defRPr/>
            </a:pPr>
            <a:r>
              <a:rPr lang="en-GB" altLang="en-US" sz="2000" kern="0" dirty="0">
                <a:effectLst/>
              </a:rPr>
              <a:t>I weld </a:t>
            </a:r>
            <a:r>
              <a:rPr lang="en-GB" altLang="en-US" sz="2000" kern="0" dirty="0" err="1">
                <a:effectLst/>
              </a:rPr>
              <a:t>gallu’r</a:t>
            </a:r>
            <a:r>
              <a:rPr lang="en-GB" altLang="en-US" sz="2000" kern="0" dirty="0">
                <a:effectLst/>
              </a:rPr>
              <a:t> </a:t>
            </a:r>
            <a:r>
              <a:rPr lang="en-GB" altLang="en-US" sz="2000" kern="0" dirty="0" err="1">
                <a:effectLst/>
              </a:rPr>
              <a:t>plentyn</a:t>
            </a:r>
            <a:r>
              <a:rPr lang="en-GB" altLang="en-US" sz="2000" kern="0" dirty="0">
                <a:effectLst/>
              </a:rPr>
              <a:t> (</a:t>
            </a:r>
            <a:r>
              <a:rPr lang="en-GB" altLang="en-US" sz="2000" kern="0" dirty="0" err="1">
                <a:effectLst/>
              </a:rPr>
              <a:t>nid</a:t>
            </a:r>
            <a:r>
              <a:rPr lang="en-GB" altLang="en-US" sz="2000" kern="0" dirty="0">
                <a:effectLst/>
              </a:rPr>
              <a:t> </a:t>
            </a:r>
            <a:r>
              <a:rPr lang="en-GB" altLang="en-US" sz="2000" kern="0" dirty="0" err="1">
                <a:effectLst/>
              </a:rPr>
              <a:t>beth</a:t>
            </a:r>
            <a:r>
              <a:rPr lang="en-GB" altLang="en-US" sz="2000" kern="0" dirty="0">
                <a:effectLst/>
              </a:rPr>
              <a:t> </a:t>
            </a:r>
            <a:r>
              <a:rPr lang="en-GB" altLang="en-US" sz="2000" kern="0" dirty="0" err="1">
                <a:effectLst/>
              </a:rPr>
              <a:t>rydym</a:t>
            </a:r>
            <a:r>
              <a:rPr lang="en-GB" altLang="en-US" sz="2000" kern="0" dirty="0">
                <a:effectLst/>
              </a:rPr>
              <a:t> </a:t>
            </a:r>
            <a:r>
              <a:rPr lang="en-GB" altLang="en-US" sz="2000" kern="0" dirty="0" err="1">
                <a:effectLst/>
              </a:rPr>
              <a:t>ni’n</a:t>
            </a:r>
            <a:r>
              <a:rPr lang="en-GB" altLang="en-US" sz="2000" kern="0" dirty="0">
                <a:effectLst/>
              </a:rPr>
              <a:t> </a:t>
            </a:r>
            <a:r>
              <a:rPr lang="en-GB" altLang="en-US" sz="2000" kern="0" dirty="0" err="1">
                <a:effectLst/>
              </a:rPr>
              <a:t>dyfalu</a:t>
            </a:r>
            <a:r>
              <a:rPr lang="en-GB" altLang="en-US" sz="2000" kern="0" dirty="0">
                <a:effectLst/>
              </a:rPr>
              <a:t>).  </a:t>
            </a:r>
          </a:p>
          <a:p>
            <a:pPr eaLnBrk="1" hangingPunct="1">
              <a:lnSpc>
                <a:spcPct val="90000"/>
              </a:lnSpc>
              <a:defRPr/>
            </a:pPr>
            <a:r>
              <a:rPr lang="en-GB" altLang="en-US" sz="2000" kern="0" dirty="0">
                <a:effectLst/>
              </a:rPr>
              <a:t>“The child reveals himself in play”  Isaacs (1954, cited in Pound,  2005, pp.32)</a:t>
            </a:r>
          </a:p>
          <a:p>
            <a:pPr eaLnBrk="1" hangingPunct="1">
              <a:lnSpc>
                <a:spcPct val="90000"/>
              </a:lnSpc>
              <a:defRPr/>
            </a:pPr>
            <a:r>
              <a:rPr lang="en-GB" altLang="en-US" sz="2000" kern="0" dirty="0" err="1">
                <a:effectLst/>
              </a:rPr>
              <a:t>Cynorthwyo’r</a:t>
            </a:r>
            <a:r>
              <a:rPr lang="en-GB" altLang="en-US" sz="2000" kern="0" dirty="0">
                <a:effectLst/>
              </a:rPr>
              <a:t> </a:t>
            </a:r>
            <a:r>
              <a:rPr lang="en-GB" altLang="en-US" sz="2000" kern="0" dirty="0" err="1">
                <a:effectLst/>
              </a:rPr>
              <a:t>plentyn</a:t>
            </a:r>
            <a:r>
              <a:rPr lang="en-GB" altLang="en-US" sz="2000" kern="0" dirty="0">
                <a:effectLst/>
              </a:rPr>
              <a:t> </a:t>
            </a:r>
            <a:r>
              <a:rPr lang="en-GB" altLang="en-US" sz="2000" kern="0" dirty="0" err="1">
                <a:effectLst/>
              </a:rPr>
              <a:t>i</a:t>
            </a:r>
            <a:r>
              <a:rPr lang="en-GB" altLang="en-US" sz="2000" kern="0" dirty="0">
                <a:effectLst/>
              </a:rPr>
              <a:t> </a:t>
            </a:r>
            <a:r>
              <a:rPr lang="en-GB" altLang="en-US" sz="2000" kern="0" dirty="0" err="1">
                <a:effectLst/>
              </a:rPr>
              <a:t>ddatblygu</a:t>
            </a:r>
            <a:r>
              <a:rPr lang="en-GB" altLang="en-US" sz="2000" kern="0" dirty="0">
                <a:effectLst/>
              </a:rPr>
              <a:t>. </a:t>
            </a:r>
          </a:p>
          <a:p>
            <a:pPr eaLnBrk="1" hangingPunct="1">
              <a:lnSpc>
                <a:spcPct val="90000"/>
              </a:lnSpc>
              <a:defRPr/>
            </a:pPr>
            <a:r>
              <a:rPr lang="en-GB" altLang="en-US" sz="2000" kern="0" dirty="0">
                <a:effectLst/>
              </a:rPr>
              <a:t> “…leave room for learning, observe carefully what young children do, and then, if you have understood well, perhaps teaching will be different from before” </a:t>
            </a:r>
            <a:r>
              <a:rPr lang="en-GB" altLang="en-US" sz="2000" kern="0" dirty="0" err="1">
                <a:effectLst/>
              </a:rPr>
              <a:t>Malaguzzi</a:t>
            </a:r>
            <a:r>
              <a:rPr lang="en-GB" altLang="en-US" sz="2000" kern="0" dirty="0">
                <a:effectLst/>
              </a:rPr>
              <a:t> (1950, cited in Pound, 2005, pp.52)</a:t>
            </a:r>
          </a:p>
          <a:p>
            <a:pPr eaLnBrk="1" hangingPunct="1">
              <a:lnSpc>
                <a:spcPct val="90000"/>
              </a:lnSpc>
              <a:buFont typeface="Wingdings" charset="2"/>
              <a:buNone/>
              <a:defRPr/>
            </a:pPr>
            <a:endParaRPr lang="en-GB" altLang="en-US" sz="2400" kern="0" dirty="0"/>
          </a:p>
          <a:p>
            <a:pPr marL="0" indent="0" eaLnBrk="1" hangingPunct="1">
              <a:lnSpc>
                <a:spcPct val="90000"/>
              </a:lnSpc>
              <a:buNone/>
              <a:defRPr/>
            </a:pPr>
            <a:endParaRPr lang="en-GB" altLang="en-US" sz="2400" kern="0" dirty="0"/>
          </a:p>
        </p:txBody>
      </p:sp>
    </p:spTree>
    <p:extLst>
      <p:ext uri="{BB962C8B-B14F-4D97-AF65-F5344CB8AC3E}">
        <p14:creationId xmlns:p14="http://schemas.microsoft.com/office/powerpoint/2010/main" val="24097754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a:bodyPr>
          <a:lstStyle/>
          <a:p>
            <a:r>
              <a:rPr lang="en-GB" altLang="en-US" dirty="0" err="1"/>
              <a:t>Tasg</a:t>
            </a:r>
            <a:r>
              <a:rPr lang="en-GB" altLang="en-US" dirty="0"/>
              <a:t> </a:t>
            </a:r>
            <a:r>
              <a:rPr lang="en-GB" altLang="en-US" dirty="0" err="1"/>
              <a:t>pâr</a:t>
            </a:r>
            <a:r>
              <a:rPr lang="en-GB" altLang="en-US" dirty="0"/>
              <a:t> - Pam </a:t>
            </a:r>
            <a:r>
              <a:rPr lang="en-GB" altLang="en-US" dirty="0" err="1"/>
              <a:t>arsylwi</a:t>
            </a:r>
            <a:r>
              <a:rPr lang="en-GB" altLang="en-US" dirty="0"/>
              <a:t>? </a:t>
            </a:r>
            <a:br>
              <a:rPr lang="en-GB" altLang="en-US" dirty="0"/>
            </a:br>
            <a:r>
              <a:rPr lang="en-GB" altLang="en-US" dirty="0"/>
              <a:t>Paired Task -Why observe?</a:t>
            </a:r>
          </a:p>
        </p:txBody>
      </p:sp>
      <p:sp>
        <p:nvSpPr>
          <p:cNvPr id="15363" name="Content Placeholder 2"/>
          <p:cNvSpPr>
            <a:spLocks noGrp="1"/>
          </p:cNvSpPr>
          <p:nvPr>
            <p:ph sz="half" idx="1"/>
          </p:nvPr>
        </p:nvSpPr>
        <p:spPr>
          <a:xfrm>
            <a:off x="820363" y="2679700"/>
            <a:ext cx="3822700" cy="3446463"/>
          </a:xfrm>
          <a:prstGeom prst="rect">
            <a:avLst/>
          </a:prstGeom>
        </p:spPr>
        <p:txBody>
          <a:bodyPr>
            <a:normAutofit/>
          </a:bodyPr>
          <a:lstStyle/>
          <a:p>
            <a:r>
              <a:rPr lang="en-GB" altLang="en-US" dirty="0" err="1"/>
              <a:t>Dewiswch</a:t>
            </a:r>
            <a:r>
              <a:rPr lang="en-GB" altLang="en-US" dirty="0"/>
              <a:t> </a:t>
            </a:r>
            <a:r>
              <a:rPr lang="en-GB" altLang="en-US" dirty="0" err="1"/>
              <a:t>unrhyw</a:t>
            </a:r>
            <a:r>
              <a:rPr lang="en-GB" altLang="en-US" dirty="0"/>
              <a:t> </a:t>
            </a:r>
            <a:r>
              <a:rPr lang="en-GB" altLang="en-US" dirty="0" err="1"/>
              <a:t>ddau</a:t>
            </a:r>
            <a:r>
              <a:rPr lang="en-GB" altLang="en-US" dirty="0"/>
              <a:t> </a:t>
            </a:r>
            <a:r>
              <a:rPr lang="en-GB" altLang="en-US" dirty="0" err="1"/>
              <a:t>astudiaeth</a:t>
            </a:r>
            <a:r>
              <a:rPr lang="en-GB" altLang="en-US" dirty="0"/>
              <a:t> </a:t>
            </a:r>
            <a:r>
              <a:rPr lang="en-GB" altLang="en-US" dirty="0" err="1"/>
              <a:t>achos</a:t>
            </a:r>
            <a:r>
              <a:rPr lang="en-GB" altLang="en-US" dirty="0"/>
              <a:t>:</a:t>
            </a:r>
          </a:p>
          <a:p>
            <a:r>
              <a:rPr lang="en-GB" altLang="en-US" dirty="0"/>
              <a:t>Beth </a:t>
            </a:r>
            <a:r>
              <a:rPr lang="en-GB" altLang="en-US" dirty="0" err="1"/>
              <a:t>gafodd</a:t>
            </a:r>
            <a:r>
              <a:rPr lang="en-GB" altLang="en-US" dirty="0"/>
              <a:t> </a:t>
            </a:r>
            <a:r>
              <a:rPr lang="en-GB" altLang="en-US" dirty="0" err="1"/>
              <a:t>ei</a:t>
            </a:r>
            <a:r>
              <a:rPr lang="en-GB" altLang="en-US" dirty="0"/>
              <a:t> </a:t>
            </a:r>
            <a:r>
              <a:rPr lang="en-GB" altLang="en-US" dirty="0" err="1"/>
              <a:t>ddysgu</a:t>
            </a:r>
            <a:r>
              <a:rPr lang="en-GB" altLang="en-US" dirty="0"/>
              <a:t> </a:t>
            </a:r>
            <a:r>
              <a:rPr lang="en-GB" altLang="en-US" dirty="0" err="1"/>
              <a:t>wrth</a:t>
            </a:r>
            <a:r>
              <a:rPr lang="en-GB" altLang="en-US" dirty="0"/>
              <a:t> </a:t>
            </a:r>
            <a:r>
              <a:rPr lang="en-GB" altLang="en-US" dirty="0" err="1"/>
              <a:t>arsylwi</a:t>
            </a:r>
            <a:r>
              <a:rPr lang="en-GB" altLang="en-US" dirty="0"/>
              <a:t>?</a:t>
            </a:r>
          </a:p>
          <a:p>
            <a:r>
              <a:rPr lang="en-GB" altLang="en-US" dirty="0" err="1">
                <a:hlinkClick r:id="rId2"/>
              </a:rPr>
              <a:t>arsylwi</a:t>
            </a:r>
            <a:r>
              <a:rPr lang="en-GB" altLang="en-US" dirty="0">
                <a:hlinkClick r:id="rId2"/>
              </a:rPr>
              <a:t> </a:t>
            </a:r>
            <a:r>
              <a:rPr lang="en-GB" altLang="en-US" dirty="0" err="1">
                <a:hlinkClick r:id="rId2"/>
              </a:rPr>
              <a:t>ar</a:t>
            </a:r>
            <a:r>
              <a:rPr lang="en-GB" altLang="en-US" dirty="0">
                <a:hlinkClick r:id="rId2"/>
              </a:rPr>
              <a:t> </a:t>
            </a:r>
            <a:r>
              <a:rPr lang="en-GB" altLang="en-US" dirty="0" err="1">
                <a:hlinkClick r:id="rId2"/>
              </a:rPr>
              <a:t>blant</a:t>
            </a:r>
            <a:endParaRPr lang="en-GB" altLang="en-US" dirty="0"/>
          </a:p>
        </p:txBody>
      </p:sp>
      <p:sp>
        <p:nvSpPr>
          <p:cNvPr id="15364" name="Content Placeholder 3"/>
          <p:cNvSpPr>
            <a:spLocks noGrp="1"/>
          </p:cNvSpPr>
          <p:nvPr>
            <p:ph sz="half" idx="2"/>
          </p:nvPr>
        </p:nvSpPr>
        <p:spPr>
          <a:xfrm>
            <a:off x="6169025" y="2679701"/>
            <a:ext cx="3822700" cy="3446463"/>
          </a:xfrm>
          <a:prstGeom prst="rect">
            <a:avLst/>
          </a:prstGeom>
        </p:spPr>
        <p:txBody>
          <a:bodyPr>
            <a:normAutofit/>
          </a:bodyPr>
          <a:lstStyle/>
          <a:p>
            <a:r>
              <a:rPr lang="en-GB" altLang="en-US" dirty="0"/>
              <a:t>Choose two case studies</a:t>
            </a:r>
          </a:p>
          <a:p>
            <a:r>
              <a:rPr lang="en-GB" altLang="en-US" dirty="0"/>
              <a:t>What was learnt during the observation?</a:t>
            </a:r>
          </a:p>
          <a:p>
            <a:endParaRPr lang="en-GB" altLang="en-US" dirty="0"/>
          </a:p>
          <a:p>
            <a:r>
              <a:rPr lang="en-GB" altLang="en-US" dirty="0">
                <a:hlinkClick r:id="rId3"/>
              </a:rPr>
              <a:t>observing children</a:t>
            </a:r>
            <a:endParaRPr lang="en-GB" altLang="en-US" dirty="0"/>
          </a:p>
        </p:txBody>
      </p:sp>
    </p:spTree>
    <p:extLst>
      <p:ext uri="{BB962C8B-B14F-4D97-AF65-F5344CB8AC3E}">
        <p14:creationId xmlns:p14="http://schemas.microsoft.com/office/powerpoint/2010/main" val="10514516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4"/>
          <p:cNvSpPr>
            <a:spLocks noGrp="1" noChangeArrowheads="1"/>
          </p:cNvSpPr>
          <p:nvPr>
            <p:ph type="title"/>
          </p:nvPr>
        </p:nvSpPr>
        <p:spPr>
          <a:xfrm>
            <a:off x="2057400" y="762000"/>
            <a:ext cx="7024744" cy="1143000"/>
          </a:xfrm>
        </p:spPr>
        <p:txBody>
          <a:bodyPr rtlCol="0">
            <a:normAutofit fontScale="90000"/>
          </a:bodyPr>
          <a:lstStyle/>
          <a:p>
            <a:pPr>
              <a:defRPr/>
            </a:pPr>
            <a:r>
              <a:rPr lang="en-GB" dirty="0"/>
              <a:t>I </a:t>
            </a:r>
            <a:r>
              <a:rPr lang="en-GB" dirty="0" err="1"/>
              <a:t>arsylwi</a:t>
            </a:r>
            <a:r>
              <a:rPr lang="en-GB" dirty="0"/>
              <a:t> plant </a:t>
            </a:r>
            <a:r>
              <a:rPr lang="en-GB" dirty="0" err="1"/>
              <a:t>mae</a:t>
            </a:r>
            <a:r>
              <a:rPr lang="en-GB" dirty="0"/>
              <a:t> </a:t>
            </a:r>
            <a:r>
              <a:rPr lang="en-GB" dirty="0" err="1"/>
              <a:t>angen</a:t>
            </a:r>
            <a:r>
              <a:rPr lang="en-GB" dirty="0"/>
              <a:t>:</a:t>
            </a:r>
            <a:br>
              <a:rPr lang="en-GB" dirty="0"/>
            </a:br>
            <a:r>
              <a:rPr lang="en-GB" dirty="0"/>
              <a:t>To observe children we need: </a:t>
            </a:r>
          </a:p>
        </p:txBody>
      </p:sp>
      <p:sp>
        <p:nvSpPr>
          <p:cNvPr id="17411" name="Rectangle 6"/>
          <p:cNvSpPr>
            <a:spLocks noGrp="1" noChangeArrowheads="1"/>
          </p:cNvSpPr>
          <p:nvPr>
            <p:ph sz="half" idx="1"/>
          </p:nvPr>
        </p:nvSpPr>
        <p:spPr>
          <a:xfrm>
            <a:off x="2200275" y="2679701"/>
            <a:ext cx="3822700" cy="3446463"/>
          </a:xfrm>
          <a:prstGeom prst="rect">
            <a:avLst/>
          </a:prstGeom>
        </p:spPr>
        <p:txBody>
          <a:bodyPr>
            <a:normAutofit/>
          </a:bodyPr>
          <a:lstStyle/>
          <a:p>
            <a:pPr marL="609600" indent="-609600">
              <a:buFont typeface="Wingdings" charset="2"/>
              <a:buAutoNum type="arabicPeriod"/>
            </a:pPr>
            <a:endParaRPr lang="en-GB" altLang="en-US"/>
          </a:p>
          <a:p>
            <a:pPr marL="609600" indent="-609600">
              <a:buFont typeface="Wingdings" charset="2"/>
              <a:buAutoNum type="arabicPeriod"/>
            </a:pPr>
            <a:endParaRPr lang="en-GB" altLang="en-US"/>
          </a:p>
          <a:p>
            <a:pPr marL="609600" indent="-609600">
              <a:buFont typeface="Wingdings" charset="2"/>
              <a:buAutoNum type="arabicPeriod"/>
            </a:pPr>
            <a:endParaRPr lang="en-GB" altLang="en-US"/>
          </a:p>
        </p:txBody>
      </p:sp>
      <p:sp>
        <p:nvSpPr>
          <p:cNvPr id="2" name="Content Placeholder 1"/>
          <p:cNvSpPr>
            <a:spLocks noGrp="1"/>
          </p:cNvSpPr>
          <p:nvPr>
            <p:ph sz="half" idx="2"/>
          </p:nvPr>
        </p:nvSpPr>
        <p:spPr>
          <a:xfrm>
            <a:off x="6111815" y="2238436"/>
            <a:ext cx="3822700" cy="3446463"/>
          </a:xfrm>
          <a:prstGeom prst="rect">
            <a:avLst/>
          </a:prstGeom>
        </p:spPr>
        <p:txBody>
          <a:bodyPr rtlCol="0">
            <a:noAutofit/>
          </a:bodyPr>
          <a:lstStyle/>
          <a:p>
            <a:pPr marL="609600" indent="-609600">
              <a:buFont typeface="Wingdings" charset="2"/>
              <a:buChar char="ü"/>
              <a:defRPr/>
            </a:pPr>
            <a:r>
              <a:rPr lang="en-GB" altLang="en-US" sz="2400" dirty="0"/>
              <a:t>A clear focus.</a:t>
            </a:r>
          </a:p>
          <a:p>
            <a:pPr marL="609600" indent="-609600">
              <a:buFont typeface="Wingdings" charset="2"/>
              <a:buChar char="ü"/>
              <a:defRPr/>
            </a:pPr>
            <a:r>
              <a:rPr lang="en-GB" altLang="en-US" sz="2400" dirty="0"/>
              <a:t>Confidentiality.</a:t>
            </a:r>
          </a:p>
          <a:p>
            <a:pPr marL="609600" indent="-609600">
              <a:buFont typeface="Wingdings" charset="2"/>
              <a:buChar char="ü"/>
              <a:defRPr/>
            </a:pPr>
            <a:r>
              <a:rPr lang="en-GB" altLang="en-US" sz="2400" dirty="0"/>
              <a:t>Respect for the child. </a:t>
            </a:r>
          </a:p>
          <a:p>
            <a:pPr marL="609600" indent="-609600">
              <a:buFont typeface="Wingdings" charset="2"/>
              <a:buChar char="ü"/>
              <a:defRPr/>
            </a:pPr>
            <a:r>
              <a:rPr lang="en-GB" altLang="en-US" sz="2400" dirty="0"/>
              <a:t>Varied techniques and record keeping.</a:t>
            </a:r>
          </a:p>
          <a:p>
            <a:pPr marL="609600" indent="-609600">
              <a:buFont typeface="Wingdings" charset="2"/>
              <a:buChar char="ü"/>
              <a:defRPr/>
            </a:pPr>
            <a:r>
              <a:rPr lang="en-GB" altLang="en-US" sz="2400" dirty="0"/>
              <a:t>Reflective evaluation and interpretation.</a:t>
            </a:r>
          </a:p>
          <a:p>
            <a:pPr marL="609600" indent="-609600">
              <a:buFont typeface="Wingdings" charset="2"/>
              <a:buChar char="ü"/>
              <a:defRPr/>
            </a:pPr>
            <a:r>
              <a:rPr lang="en-GB" altLang="en-US" sz="2400" dirty="0"/>
              <a:t>Knowledge of the next step.</a:t>
            </a:r>
          </a:p>
        </p:txBody>
      </p:sp>
      <p:sp>
        <p:nvSpPr>
          <p:cNvPr id="5" name="Content Placeholder 1"/>
          <p:cNvSpPr txBox="1">
            <a:spLocks/>
          </p:cNvSpPr>
          <p:nvPr/>
        </p:nvSpPr>
        <p:spPr bwMode="auto">
          <a:xfrm>
            <a:off x="1242753" y="2254250"/>
            <a:ext cx="4038600" cy="3790950"/>
          </a:xfrm>
          <a:prstGeom prst="rect">
            <a:avLst/>
          </a:prstGeom>
          <a:noFill/>
          <a:ln w="9525">
            <a:noFill/>
            <a:miter lim="800000"/>
            <a:headEnd/>
            <a:tailEnd/>
          </a:ln>
          <a:effectLst/>
        </p:spPr>
        <p:txBody>
          <a:bodyPr/>
          <a:lstStyle>
            <a:lvl1pPr marL="342900" indent="-342900" algn="l" rtl="0" eaLnBrk="0" fontAlgn="base" hangingPunct="0">
              <a:spcBef>
                <a:spcPct val="20000"/>
              </a:spcBef>
              <a:spcAft>
                <a:spcPct val="0"/>
              </a:spcAft>
              <a:buClr>
                <a:schemeClr val="hlink"/>
              </a:buClr>
              <a:buSzPct val="90000"/>
              <a:buFont typeface="Wingdings" charset="2"/>
              <a:buBlip>
                <a:blip r:embed="rId3"/>
              </a:buBlip>
              <a:defRPr sz="2800">
                <a:solidFill>
                  <a:schemeClr val="tx1"/>
                </a:solidFill>
                <a:effectLst>
                  <a:outerShdw blurRad="38100" dist="38100" dir="2700000" algn="tl">
                    <a:srgbClr val="000000"/>
                  </a:outerShdw>
                </a:effectLst>
                <a:latin typeface="+mn-lt"/>
                <a:ea typeface="ＭＳ Ｐゴシック" charset="-128"/>
                <a:cs typeface="+mn-cs"/>
              </a:defRPr>
            </a:lvl1pPr>
            <a:lvl2pPr marL="742950" indent="-285750" algn="l" rtl="0" eaLnBrk="0" fontAlgn="base" hangingPunct="0">
              <a:spcBef>
                <a:spcPct val="20000"/>
              </a:spcBef>
              <a:spcAft>
                <a:spcPct val="0"/>
              </a:spcAft>
              <a:buChar char="–"/>
              <a:defRPr sz="2400">
                <a:solidFill>
                  <a:schemeClr val="tx1"/>
                </a:solidFill>
                <a:effectLst>
                  <a:outerShdw blurRad="38100" dist="38100" dir="2700000" algn="tl">
                    <a:srgbClr val="000000"/>
                  </a:outerShdw>
                </a:effectLst>
                <a:latin typeface="+mn-lt"/>
                <a:ea typeface="ＭＳ Ｐゴシック" charset="-128"/>
              </a:defRPr>
            </a:lvl2pPr>
            <a:lvl3pPr marL="1143000" indent="-228600" algn="l" rtl="0" eaLnBrk="0" fontAlgn="base" hangingPunct="0">
              <a:spcBef>
                <a:spcPct val="20000"/>
              </a:spcBef>
              <a:spcAft>
                <a:spcPct val="0"/>
              </a:spcAft>
              <a:buClr>
                <a:schemeClr val="accent2"/>
              </a:buClr>
              <a:buSzPct val="90000"/>
              <a:buFont typeface="Wingdings" charset="2"/>
              <a:buBlip>
                <a:blip r:embed="rId4"/>
              </a:buBlip>
              <a:defRPr sz="2000">
                <a:solidFill>
                  <a:schemeClr val="tx1"/>
                </a:solidFill>
                <a:effectLst>
                  <a:outerShdw blurRad="38100" dist="38100" dir="2700000" algn="tl">
                    <a:srgbClr val="000000"/>
                  </a:outerShdw>
                </a:effectLst>
                <a:latin typeface="+mn-lt"/>
                <a:ea typeface="ＭＳ Ｐゴシック" charset="-128"/>
              </a:defRPr>
            </a:lvl3pPr>
            <a:lvl4pPr marL="1600200" indent="-228600" algn="l" rtl="0" eaLnBrk="0" fontAlgn="base" hangingPunct="0">
              <a:spcBef>
                <a:spcPct val="20000"/>
              </a:spcBef>
              <a:spcAft>
                <a:spcPct val="0"/>
              </a:spcAft>
              <a:buChar char="–"/>
              <a:defRPr sz="1800">
                <a:solidFill>
                  <a:schemeClr val="tx1"/>
                </a:solidFill>
                <a:effectLst>
                  <a:outerShdw blurRad="38100" dist="38100" dir="2700000" algn="tl">
                    <a:srgbClr val="000000"/>
                  </a:outerShdw>
                </a:effectLst>
                <a:latin typeface="+mn-lt"/>
                <a:ea typeface="ＭＳ Ｐゴシック" charset="-128"/>
              </a:defRPr>
            </a:lvl4pPr>
            <a:lvl5pPr marL="2057400" indent="-228600" algn="l" rtl="0" eaLnBrk="0" fontAlgn="base" hangingPunct="0">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5pPr>
            <a:lvl6pPr marL="25146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6pPr>
            <a:lvl7pPr marL="29718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7pPr>
            <a:lvl8pPr marL="34290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8pPr>
            <a:lvl9pPr marL="38862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9pPr>
          </a:lstStyle>
          <a:p>
            <a:pPr marL="609600" indent="-609600" eaLnBrk="1" hangingPunct="1">
              <a:buFont typeface="Wingdings" charset="2"/>
              <a:buChar char="ü"/>
              <a:defRPr/>
            </a:pPr>
            <a:r>
              <a:rPr lang="en-GB" altLang="en-US" sz="2400" kern="0" dirty="0" err="1">
                <a:effectLst/>
              </a:rPr>
              <a:t>Ffocws</a:t>
            </a:r>
            <a:r>
              <a:rPr lang="en-GB" altLang="en-US" sz="2400" kern="0" dirty="0">
                <a:effectLst/>
              </a:rPr>
              <a:t> </a:t>
            </a:r>
            <a:r>
              <a:rPr lang="en-GB" altLang="en-US" sz="2400" kern="0" dirty="0" err="1">
                <a:effectLst/>
              </a:rPr>
              <a:t>clir</a:t>
            </a:r>
            <a:r>
              <a:rPr lang="en-GB" altLang="en-US" sz="2400" kern="0" dirty="0">
                <a:effectLst/>
              </a:rPr>
              <a:t>.</a:t>
            </a:r>
          </a:p>
          <a:p>
            <a:pPr marL="609600" indent="-609600" eaLnBrk="1" hangingPunct="1">
              <a:buFont typeface="Wingdings" charset="2"/>
              <a:buChar char="ü"/>
              <a:defRPr/>
            </a:pPr>
            <a:r>
              <a:rPr lang="en-GB" altLang="en-US" sz="2400" kern="0" dirty="0" err="1">
                <a:effectLst/>
              </a:rPr>
              <a:t>Cyfrinachedd</a:t>
            </a:r>
            <a:r>
              <a:rPr lang="en-GB" altLang="en-US" sz="2400" kern="0" dirty="0">
                <a:effectLst/>
              </a:rPr>
              <a:t>.</a:t>
            </a:r>
          </a:p>
          <a:p>
            <a:pPr marL="609600" indent="-609600" eaLnBrk="1" hangingPunct="1">
              <a:buFont typeface="Wingdings" charset="2"/>
              <a:buChar char="ü"/>
              <a:defRPr/>
            </a:pPr>
            <a:r>
              <a:rPr lang="en-GB" altLang="en-US" sz="2400" kern="0" dirty="0">
                <a:effectLst/>
              </a:rPr>
              <a:t>Parch </a:t>
            </a:r>
            <a:r>
              <a:rPr lang="en-GB" altLang="en-US" sz="2400" kern="0" dirty="0" err="1">
                <a:effectLst/>
              </a:rPr>
              <a:t>i’r</a:t>
            </a:r>
            <a:r>
              <a:rPr lang="en-GB" altLang="en-US" sz="2400" kern="0" dirty="0">
                <a:effectLst/>
              </a:rPr>
              <a:t> </a:t>
            </a:r>
            <a:r>
              <a:rPr lang="en-GB" altLang="en-US" sz="2400" kern="0" dirty="0" err="1">
                <a:effectLst/>
              </a:rPr>
              <a:t>plentyn</a:t>
            </a:r>
            <a:r>
              <a:rPr lang="en-GB" altLang="en-US" sz="2400" kern="0" dirty="0">
                <a:effectLst/>
              </a:rPr>
              <a:t>. </a:t>
            </a:r>
          </a:p>
          <a:p>
            <a:pPr marL="609600" indent="-609600" eaLnBrk="1" hangingPunct="1">
              <a:buFont typeface="Wingdings" charset="2"/>
              <a:buChar char="ü"/>
              <a:defRPr/>
            </a:pPr>
            <a:r>
              <a:rPr lang="en-GB" altLang="en-US" sz="2400" kern="0" dirty="0" err="1">
                <a:effectLst/>
              </a:rPr>
              <a:t>Technegau</a:t>
            </a:r>
            <a:r>
              <a:rPr lang="en-GB" altLang="en-US" sz="2400" kern="0" dirty="0">
                <a:effectLst/>
              </a:rPr>
              <a:t> </a:t>
            </a:r>
            <a:r>
              <a:rPr lang="en-GB" altLang="en-US" sz="2400" kern="0" dirty="0" err="1">
                <a:effectLst/>
              </a:rPr>
              <a:t>amrywiol</a:t>
            </a:r>
            <a:r>
              <a:rPr lang="en-GB" altLang="en-US" sz="2400" kern="0" dirty="0">
                <a:effectLst/>
              </a:rPr>
              <a:t> a </a:t>
            </a:r>
            <a:r>
              <a:rPr lang="en-GB" altLang="en-US" sz="2400" kern="0" dirty="0" err="1">
                <a:effectLst/>
              </a:rPr>
              <a:t>chadw</a:t>
            </a:r>
            <a:r>
              <a:rPr lang="en-GB" altLang="en-US" sz="2400" kern="0" dirty="0">
                <a:effectLst/>
              </a:rPr>
              <a:t> </a:t>
            </a:r>
            <a:r>
              <a:rPr lang="en-GB" altLang="en-US" sz="2400" kern="0" dirty="0" err="1">
                <a:effectLst/>
              </a:rPr>
              <a:t>cofnod</a:t>
            </a:r>
            <a:r>
              <a:rPr lang="en-GB" altLang="en-US" sz="2400" kern="0" dirty="0">
                <a:effectLst/>
              </a:rPr>
              <a:t>.</a:t>
            </a:r>
          </a:p>
          <a:p>
            <a:pPr marL="609600" indent="-609600" eaLnBrk="1" hangingPunct="1">
              <a:buFont typeface="Wingdings" charset="2"/>
              <a:buChar char="ü"/>
              <a:defRPr/>
            </a:pPr>
            <a:r>
              <a:rPr lang="en-GB" altLang="en-US" sz="2400" kern="0" dirty="0" err="1">
                <a:effectLst/>
              </a:rPr>
              <a:t>Adlewyrchu</a:t>
            </a:r>
            <a:r>
              <a:rPr lang="en-GB" altLang="en-US" sz="2400" kern="0" dirty="0">
                <a:effectLst/>
              </a:rPr>
              <a:t>, </a:t>
            </a:r>
            <a:r>
              <a:rPr lang="en-GB" altLang="en-US" sz="2400" kern="0" dirty="0" err="1">
                <a:effectLst/>
              </a:rPr>
              <a:t>gwerthuso</a:t>
            </a:r>
            <a:r>
              <a:rPr lang="en-GB" altLang="en-US" sz="2400" kern="0" dirty="0">
                <a:effectLst/>
              </a:rPr>
              <a:t> a </a:t>
            </a:r>
            <a:r>
              <a:rPr lang="en-GB" altLang="en-US" sz="2400" kern="0" dirty="0" err="1">
                <a:effectLst/>
              </a:rPr>
              <a:t>dehongli</a:t>
            </a:r>
            <a:r>
              <a:rPr lang="en-GB" altLang="en-US" sz="2400" kern="0" dirty="0">
                <a:effectLst/>
              </a:rPr>
              <a:t>. </a:t>
            </a:r>
          </a:p>
          <a:p>
            <a:pPr marL="609600" indent="-609600" eaLnBrk="1" hangingPunct="1">
              <a:buFont typeface="Wingdings" charset="2"/>
              <a:buChar char="ü"/>
              <a:defRPr/>
            </a:pPr>
            <a:r>
              <a:rPr lang="en-GB" altLang="en-US" sz="2400" kern="0" dirty="0" err="1">
                <a:effectLst/>
              </a:rPr>
              <a:t>Gwybodaeth</a:t>
            </a:r>
            <a:r>
              <a:rPr lang="en-GB" altLang="en-US" sz="2400" kern="0" dirty="0">
                <a:effectLst/>
              </a:rPr>
              <a:t> </a:t>
            </a:r>
            <a:r>
              <a:rPr lang="en-GB" altLang="en-US" sz="2400" kern="0" dirty="0" err="1">
                <a:effectLst/>
              </a:rPr>
              <a:t>o’r</a:t>
            </a:r>
            <a:r>
              <a:rPr lang="en-GB" altLang="en-US" sz="2400" kern="0" dirty="0">
                <a:effectLst/>
              </a:rPr>
              <a:t> cam </a:t>
            </a:r>
            <a:r>
              <a:rPr lang="en-GB" altLang="en-US" sz="2400" kern="0" dirty="0" err="1">
                <a:effectLst/>
              </a:rPr>
              <a:t>nesaf</a:t>
            </a:r>
            <a:r>
              <a:rPr lang="en-GB" altLang="en-US" sz="2400" kern="0" dirty="0">
                <a:effectLst/>
              </a:rPr>
              <a:t>.</a:t>
            </a:r>
          </a:p>
        </p:txBody>
      </p:sp>
      <p:pic>
        <p:nvPicPr>
          <p:cNvPr id="17414" name="Picture 8" descr="C:\Users\a.baggott\AppData\Local\Microsoft\Windows\Temporary Internet Files\Content.IE5\3WJIBTMF\large-brown-clipboard-0-2324[1].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839200" y="609600"/>
            <a:ext cx="1295400"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674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 Task</a:t>
            </a:r>
          </a:p>
        </p:txBody>
      </p:sp>
      <p:sp>
        <p:nvSpPr>
          <p:cNvPr id="19459" name="Rectangle 3"/>
          <p:cNvSpPr>
            <a:spLocks noGrp="1" noChangeArrowheads="1"/>
          </p:cNvSpPr>
          <p:nvPr>
            <p:ph sz="half" idx="1"/>
          </p:nvPr>
        </p:nvSpPr>
        <p:spPr>
          <a:xfrm>
            <a:off x="604612" y="1760240"/>
            <a:ext cx="4038420" cy="4776823"/>
          </a:xfrm>
          <a:prstGeom prst="rect">
            <a:avLst/>
          </a:prstGeom>
        </p:spPr>
        <p:txBody>
          <a:bodyPr vert="horz" lIns="91440" tIns="45720" rIns="91440" bIns="45720" rtlCol="0" anchor="t">
            <a:normAutofit fontScale="85000" lnSpcReduction="20000"/>
          </a:bodyPr>
          <a:lstStyle/>
          <a:p>
            <a:r>
              <a:rPr lang="en-GB" altLang="en-US" sz="3200" dirty="0" err="1"/>
              <a:t>Trafodwch</a:t>
            </a:r>
            <a:r>
              <a:rPr lang="en-GB" altLang="en-US" sz="3200" dirty="0"/>
              <a:t> </a:t>
            </a:r>
            <a:r>
              <a:rPr lang="en-GB" altLang="en-US" sz="3200" dirty="0" err="1"/>
              <a:t>os</a:t>
            </a:r>
            <a:r>
              <a:rPr lang="en-GB" altLang="en-US" sz="3200" dirty="0"/>
              <a:t> </a:t>
            </a:r>
            <a:r>
              <a:rPr lang="en-GB" altLang="en-US" sz="3200" dirty="0" err="1"/>
              <a:t>dybiwch</a:t>
            </a:r>
            <a:r>
              <a:rPr lang="en-GB" altLang="en-US" sz="3200" dirty="0"/>
              <a:t> chi y </a:t>
            </a:r>
            <a:r>
              <a:rPr lang="en-GB" altLang="en-US" sz="3200" dirty="0" err="1"/>
              <a:t>byddai</a:t>
            </a:r>
            <a:r>
              <a:rPr lang="en-GB" altLang="en-US" sz="3200" dirty="0"/>
              <a:t> </a:t>
            </a:r>
            <a:r>
              <a:rPr lang="en-GB" altLang="en-US" sz="3200" dirty="0" err="1"/>
              <a:t>arsylwi</a:t>
            </a:r>
            <a:r>
              <a:rPr lang="en-GB" altLang="en-US" sz="3200" dirty="0"/>
              <a:t> </a:t>
            </a:r>
            <a:r>
              <a:rPr lang="en-GB" altLang="en-US" sz="3200" dirty="0" err="1"/>
              <a:t>disgyblion</a:t>
            </a:r>
            <a:r>
              <a:rPr lang="en-GB" altLang="en-US" sz="3200" dirty="0"/>
              <a:t> </a:t>
            </a:r>
            <a:r>
              <a:rPr lang="en-GB" altLang="en-US" sz="3200" dirty="0" err="1"/>
              <a:t>yn</a:t>
            </a:r>
            <a:r>
              <a:rPr lang="en-GB" altLang="en-US" sz="3200" dirty="0"/>
              <a:t> </a:t>
            </a:r>
            <a:r>
              <a:rPr lang="en-GB" altLang="en-US" sz="3200" dirty="0" err="1"/>
              <a:t>cael</a:t>
            </a:r>
            <a:r>
              <a:rPr lang="en-GB" altLang="en-US" sz="3200" dirty="0"/>
              <a:t> </a:t>
            </a:r>
            <a:r>
              <a:rPr lang="en-GB" altLang="en-US" sz="3200" dirty="0" err="1"/>
              <a:t>ei</a:t>
            </a:r>
            <a:r>
              <a:rPr lang="en-GB" altLang="en-US" sz="3200" dirty="0"/>
              <a:t> </a:t>
            </a:r>
            <a:r>
              <a:rPr lang="en-GB" altLang="en-US" sz="3200" dirty="0" err="1"/>
              <a:t>ystyried</a:t>
            </a:r>
            <a:r>
              <a:rPr lang="en-GB" altLang="en-US" sz="3200" dirty="0"/>
              <a:t> </a:t>
            </a:r>
            <a:r>
              <a:rPr lang="en-GB" altLang="en-US" sz="3200" dirty="0" err="1"/>
              <a:t>yn</a:t>
            </a:r>
            <a:r>
              <a:rPr lang="en-GB" altLang="en-US" sz="3200" dirty="0"/>
              <a:t> </a:t>
            </a:r>
            <a:r>
              <a:rPr lang="en-GB" altLang="en-US" sz="3200" dirty="0" err="1"/>
              <a:t>strategaeth</a:t>
            </a:r>
            <a:r>
              <a:rPr lang="en-GB" altLang="en-US" sz="3200" dirty="0"/>
              <a:t> </a:t>
            </a:r>
            <a:r>
              <a:rPr lang="en-GB" altLang="en-US" sz="3200" dirty="0" err="1"/>
              <a:t>effeithiol</a:t>
            </a:r>
            <a:r>
              <a:rPr lang="en-GB" altLang="en-US" sz="3200" dirty="0"/>
              <a:t> </a:t>
            </a:r>
            <a:r>
              <a:rPr lang="en-GB" altLang="en-US" sz="3200" dirty="0" err="1"/>
              <a:t>yn</a:t>
            </a:r>
            <a:r>
              <a:rPr lang="en-GB" altLang="en-US" sz="3200" dirty="0"/>
              <a:t> </a:t>
            </a:r>
            <a:r>
              <a:rPr lang="en-GB" altLang="en-US" sz="3200" dirty="0" err="1"/>
              <a:t>nhermau</a:t>
            </a:r>
            <a:r>
              <a:rPr lang="en-GB" altLang="en-US" sz="3200" dirty="0"/>
              <a:t> y </a:t>
            </a:r>
            <a:r>
              <a:rPr lang="en-GB" altLang="en-US" sz="3200" dirty="0" err="1"/>
              <a:t>fframweithiau</a:t>
            </a:r>
            <a:r>
              <a:rPr lang="en-GB" altLang="en-US" sz="3200" dirty="0"/>
              <a:t> </a:t>
            </a:r>
            <a:r>
              <a:rPr lang="en-GB" altLang="en-US" sz="3200" dirty="0" err="1"/>
              <a:t>damcanaiethol</a:t>
            </a:r>
            <a:r>
              <a:rPr lang="en-GB" altLang="en-US" sz="3200" dirty="0"/>
              <a:t> a </a:t>
            </a:r>
            <a:r>
              <a:rPr lang="en-GB" altLang="en-US" sz="3200" dirty="0" err="1"/>
              <a:t>astudiwyd</a:t>
            </a:r>
            <a:r>
              <a:rPr lang="en-GB" altLang="en-US" sz="3200" dirty="0"/>
              <a:t>. Pam?</a:t>
            </a:r>
          </a:p>
          <a:p>
            <a:r>
              <a:rPr lang="en-GB" altLang="en-US" sz="3200" dirty="0"/>
              <a:t>Oes </a:t>
            </a:r>
            <a:r>
              <a:rPr lang="en-GB" altLang="en-US" sz="3200" dirty="0" err="1"/>
              <a:t>ffynonellau</a:t>
            </a:r>
            <a:r>
              <a:rPr lang="en-GB" altLang="en-US" sz="3200" dirty="0"/>
              <a:t> </a:t>
            </a:r>
            <a:r>
              <a:rPr lang="en-GB" altLang="en-US" sz="3200" dirty="0" err="1"/>
              <a:t>credadwy</a:t>
            </a:r>
            <a:r>
              <a:rPr lang="en-GB" altLang="en-US" sz="3200" dirty="0"/>
              <a:t> </a:t>
            </a:r>
            <a:r>
              <a:rPr lang="en-GB" altLang="en-US" sz="3200" dirty="0" err="1"/>
              <a:t>i</a:t>
            </a:r>
            <a:r>
              <a:rPr lang="en-GB" altLang="en-US" sz="3200" dirty="0"/>
              <a:t> </a:t>
            </a:r>
            <a:r>
              <a:rPr lang="en-GB" altLang="en-US" sz="3200" dirty="0" err="1"/>
              <a:t>gefnogi</a:t>
            </a:r>
            <a:r>
              <a:rPr lang="en-GB" altLang="en-US" sz="3200" dirty="0"/>
              <a:t> </a:t>
            </a:r>
            <a:r>
              <a:rPr lang="en-GB" altLang="en-US" sz="3200" dirty="0" err="1"/>
              <a:t>eich</a:t>
            </a:r>
            <a:r>
              <a:rPr lang="en-GB" altLang="en-US" sz="3200" dirty="0"/>
              <a:t> </a:t>
            </a:r>
            <a:r>
              <a:rPr lang="en-GB" altLang="en-US" sz="3200" dirty="0" err="1"/>
              <a:t>pwyntiau</a:t>
            </a:r>
            <a:r>
              <a:rPr lang="en-GB" altLang="en-US" sz="3200" dirty="0"/>
              <a:t>?</a:t>
            </a:r>
          </a:p>
          <a:p>
            <a:pPr eaLnBrk="1" hangingPunct="1"/>
            <a:r>
              <a:rPr lang="en-GB" altLang="en-US" sz="3200" dirty="0" err="1"/>
              <a:t>Adborth</a:t>
            </a:r>
            <a:r>
              <a:rPr lang="en-GB" altLang="en-US" sz="3200" dirty="0"/>
              <a:t>.</a:t>
            </a:r>
          </a:p>
          <a:p>
            <a:pPr eaLnBrk="1" hangingPunct="1">
              <a:buFont typeface="Wingdings" charset="2"/>
              <a:buNone/>
            </a:pPr>
            <a:endParaRPr lang="en-GB" altLang="en-US" sz="4800" dirty="0"/>
          </a:p>
        </p:txBody>
      </p:sp>
      <p:sp>
        <p:nvSpPr>
          <p:cNvPr id="19460" name="Content Placeholder 2"/>
          <p:cNvSpPr>
            <a:spLocks noGrp="1"/>
          </p:cNvSpPr>
          <p:nvPr>
            <p:ph sz="half" idx="2"/>
          </p:nvPr>
        </p:nvSpPr>
        <p:spPr>
          <a:xfrm>
            <a:off x="5441088" y="1885746"/>
            <a:ext cx="4225424" cy="4430356"/>
          </a:xfrm>
          <a:prstGeom prst="rect">
            <a:avLst/>
          </a:prstGeom>
        </p:spPr>
        <p:txBody>
          <a:bodyPr vert="horz" lIns="91440" tIns="45720" rIns="91440" bIns="45720" rtlCol="0" anchor="t">
            <a:normAutofit fontScale="85000" lnSpcReduction="20000"/>
          </a:bodyPr>
          <a:lstStyle/>
          <a:p>
            <a:r>
              <a:rPr lang="en-GB" altLang="en-US" sz="3200" dirty="0"/>
              <a:t>Discuss whether you think observing pupils would be considered an effective strategy in terms of the theoretical frameworks that we have studies. Why?</a:t>
            </a:r>
          </a:p>
          <a:p>
            <a:r>
              <a:rPr lang="en-GB" altLang="en-US" sz="3200" dirty="0"/>
              <a:t>Are there viable sources to support your points?</a:t>
            </a:r>
          </a:p>
          <a:p>
            <a:pPr eaLnBrk="1" hangingPunct="1"/>
            <a:r>
              <a:rPr lang="en-GB" altLang="en-US" sz="3200" dirty="0"/>
              <a:t>Feedback.</a:t>
            </a:r>
          </a:p>
          <a:p>
            <a:pPr eaLnBrk="1" hangingPunct="1"/>
            <a:endParaRPr lang="en-GB" altLang="en-US" dirty="0"/>
          </a:p>
          <a:p>
            <a:pPr eaLnBrk="1" hangingPunct="1"/>
            <a:endParaRPr lang="en-US" altLang="en-US" dirty="0"/>
          </a:p>
        </p:txBody>
      </p:sp>
      <p:pic>
        <p:nvPicPr>
          <p:cNvPr id="19461" name="Picture 4" descr="C:\Users\s.ainsworth\AppData\Local\Microsoft\Windows\Temporary Internet Files\Content.IE5\BMIHAV5B\icon_discuss[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1778" y="301037"/>
            <a:ext cx="438039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14832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20483" name="Rectangle 3"/>
          <p:cNvSpPr>
            <a:spLocks noGrp="1" noChangeArrowheads="1"/>
          </p:cNvSpPr>
          <p:nvPr>
            <p:ph sz="half" idx="1"/>
          </p:nvPr>
        </p:nvSpPr>
        <p:spPr/>
        <p:txBody>
          <a:bodyPr vert="horz" lIns="91440" tIns="45720" rIns="91440" bIns="45720" rtlCol="0" anchor="t">
            <a:normAutofit/>
          </a:bodyPr>
          <a:lstStyle/>
          <a:p>
            <a:r>
              <a:rPr lang="en-GB" altLang="en-US" sz="2400" dirty="0" err="1"/>
              <a:t>Arsylwi</a:t>
            </a:r>
            <a:r>
              <a:rPr lang="en-GB" altLang="en-US" sz="2400" dirty="0"/>
              <a:t> plant </a:t>
            </a:r>
            <a:r>
              <a:rPr lang="en-GB" altLang="en-US" sz="2400" dirty="0" err="1"/>
              <a:t>mewn</a:t>
            </a:r>
            <a:r>
              <a:rPr lang="en-GB" altLang="en-US" sz="2400" dirty="0"/>
              <a:t> </a:t>
            </a:r>
            <a:r>
              <a:rPr lang="en-GB" altLang="en-US" sz="2400" dirty="0" err="1"/>
              <a:t>gweithgareddau</a:t>
            </a:r>
            <a:r>
              <a:rPr lang="en-GB" altLang="en-US" sz="2400" dirty="0"/>
              <a:t> bob </a:t>
            </a:r>
            <a:r>
              <a:rPr lang="en-GB" altLang="en-US" sz="2400" dirty="0" err="1"/>
              <a:t>dydd</a:t>
            </a:r>
            <a:r>
              <a:rPr lang="en-GB" altLang="en-US" sz="2400" dirty="0"/>
              <a:t> </a:t>
            </a:r>
            <a:r>
              <a:rPr lang="en-GB" altLang="en-US" sz="2400" dirty="0" err="1"/>
              <a:t>yw’r</a:t>
            </a:r>
            <a:r>
              <a:rPr lang="en-GB" altLang="en-US" sz="2400" dirty="0"/>
              <a:t> </a:t>
            </a:r>
            <a:r>
              <a:rPr lang="en-GB" altLang="en-US" sz="2400" dirty="0" err="1"/>
              <a:t>ffordd</a:t>
            </a:r>
            <a:r>
              <a:rPr lang="en-GB" altLang="en-US" sz="2400" dirty="0"/>
              <a:t> </a:t>
            </a:r>
            <a:r>
              <a:rPr lang="en-GB" altLang="en-US" sz="2400" dirty="0" err="1"/>
              <a:t>mwyaf</a:t>
            </a:r>
            <a:r>
              <a:rPr lang="en-GB" altLang="en-US" sz="2400" dirty="0"/>
              <a:t> </a:t>
            </a:r>
            <a:r>
              <a:rPr lang="en-GB" altLang="en-US" sz="2400" dirty="0" err="1"/>
              <a:t>dibynadwy</a:t>
            </a:r>
            <a:r>
              <a:rPr lang="en-GB" altLang="en-US" sz="2400" dirty="0"/>
              <a:t> o </a:t>
            </a:r>
            <a:r>
              <a:rPr lang="en-GB" altLang="en-US" sz="2400" dirty="0" err="1"/>
              <a:t>gael</a:t>
            </a:r>
            <a:r>
              <a:rPr lang="en-GB" altLang="en-US" sz="2400" dirty="0"/>
              <a:t> </a:t>
            </a:r>
            <a:r>
              <a:rPr lang="en-GB" altLang="en-US" sz="2400" dirty="0" err="1"/>
              <a:t>darlun</a:t>
            </a:r>
            <a:r>
              <a:rPr lang="en-GB" altLang="en-US" sz="2400" dirty="0"/>
              <a:t> </a:t>
            </a:r>
            <a:r>
              <a:rPr lang="en-GB" altLang="en-US" sz="2400" dirty="0" err="1"/>
              <a:t>cywir</a:t>
            </a:r>
            <a:r>
              <a:rPr lang="en-GB" altLang="en-US" sz="2400" dirty="0"/>
              <a:t> </a:t>
            </a:r>
            <a:r>
              <a:rPr lang="en-GB" altLang="en-US" sz="2400" dirty="0" err="1"/>
              <a:t>o’r</a:t>
            </a:r>
            <a:r>
              <a:rPr lang="en-GB" altLang="en-US" sz="2400" dirty="0"/>
              <a:t> </a:t>
            </a:r>
            <a:r>
              <a:rPr lang="en-GB" altLang="en-US" sz="2400" dirty="0" err="1"/>
              <a:t>hyn</a:t>
            </a:r>
            <a:r>
              <a:rPr lang="en-GB" altLang="en-US" sz="2400" dirty="0"/>
              <a:t> </a:t>
            </a:r>
            <a:r>
              <a:rPr lang="en-GB" altLang="en-US" sz="2400" dirty="0" err="1"/>
              <a:t>mae</a:t>
            </a:r>
            <a:r>
              <a:rPr lang="en-GB" altLang="en-US" sz="2400" dirty="0"/>
              <a:t> plant </a:t>
            </a:r>
            <a:r>
              <a:rPr lang="en-GB" altLang="en-US" sz="2400" dirty="0" err="1"/>
              <a:t>yn</a:t>
            </a:r>
            <a:r>
              <a:rPr lang="en-GB" altLang="en-US" sz="2400" dirty="0"/>
              <a:t> </a:t>
            </a:r>
            <a:r>
              <a:rPr lang="en-GB" altLang="en-US" sz="2400" dirty="0" err="1"/>
              <a:t>ei</a:t>
            </a:r>
            <a:r>
              <a:rPr lang="en-GB" altLang="en-US" sz="2400" dirty="0"/>
              <a:t> </a:t>
            </a:r>
            <a:r>
              <a:rPr lang="en-GB" altLang="en-US" sz="2400" dirty="0" err="1"/>
              <a:t>wybod</a:t>
            </a:r>
            <a:r>
              <a:rPr lang="en-GB" altLang="en-US" sz="2400" dirty="0"/>
              <a:t>, </a:t>
            </a:r>
            <a:r>
              <a:rPr lang="en-GB" altLang="en-US" sz="2400" dirty="0" err="1"/>
              <a:t>deall</a:t>
            </a:r>
            <a:r>
              <a:rPr lang="en-GB" altLang="en-US" sz="2400" dirty="0"/>
              <a:t>, </a:t>
            </a:r>
            <a:r>
              <a:rPr lang="en-GB" altLang="en-US" sz="2400" dirty="0" err="1"/>
              <a:t>teimlo</a:t>
            </a:r>
            <a:r>
              <a:rPr lang="en-GB" altLang="en-US" sz="2400" dirty="0"/>
              <a:t>, </a:t>
            </a:r>
            <a:r>
              <a:rPr lang="en-GB" altLang="en-US" sz="2400" dirty="0" err="1"/>
              <a:t>beth</a:t>
            </a:r>
            <a:r>
              <a:rPr lang="en-GB" altLang="en-US" sz="2400" dirty="0"/>
              <a:t> </a:t>
            </a:r>
            <a:r>
              <a:rPr lang="en-GB" altLang="en-US" sz="2400" dirty="0" err="1"/>
              <a:t>maent</a:t>
            </a:r>
            <a:r>
              <a:rPr lang="en-GB" altLang="en-US" sz="2400" dirty="0"/>
              <a:t> </a:t>
            </a:r>
            <a:r>
              <a:rPr lang="en-GB" altLang="en-US" sz="2400" dirty="0" err="1"/>
              <a:t>yn</a:t>
            </a:r>
            <a:r>
              <a:rPr lang="en-GB" altLang="en-US" sz="2400" dirty="0"/>
              <a:t> </a:t>
            </a:r>
            <a:r>
              <a:rPr lang="en-GB" altLang="en-US" sz="2400" dirty="0" err="1"/>
              <a:t>gallu</a:t>
            </a:r>
            <a:r>
              <a:rPr lang="en-GB" altLang="en-US" sz="2400" dirty="0"/>
              <a:t> </a:t>
            </a:r>
            <a:r>
              <a:rPr lang="en-GB" altLang="en-US" sz="2400" dirty="0" err="1"/>
              <a:t>gwneud</a:t>
            </a:r>
            <a:r>
              <a:rPr lang="en-GB" altLang="en-US" sz="2400" dirty="0"/>
              <a:t> </a:t>
            </a:r>
            <a:r>
              <a:rPr lang="en-GB" altLang="en-US" sz="2400" dirty="0" err="1"/>
              <a:t>a’r</a:t>
            </a:r>
            <a:r>
              <a:rPr lang="en-GB" altLang="en-US" sz="2400" dirty="0"/>
              <a:t> </a:t>
            </a:r>
            <a:r>
              <a:rPr lang="en-GB" altLang="en-US" sz="2400" dirty="0" err="1"/>
              <a:t>hyn</a:t>
            </a:r>
            <a:r>
              <a:rPr lang="en-GB" altLang="en-US" sz="2400" dirty="0"/>
              <a:t> </a:t>
            </a:r>
            <a:r>
              <a:rPr lang="en-GB" altLang="en-US" sz="2400" dirty="0" err="1"/>
              <a:t>maent</a:t>
            </a:r>
            <a:r>
              <a:rPr lang="en-GB" altLang="en-US" sz="2400" dirty="0"/>
              <a:t> â </a:t>
            </a:r>
            <a:r>
              <a:rPr lang="en-GB" altLang="en-US" sz="2400" dirty="0" err="1"/>
              <a:t>diddordeb</a:t>
            </a:r>
            <a:r>
              <a:rPr lang="en-GB" altLang="en-US" sz="2400" dirty="0"/>
              <a:t> </a:t>
            </a:r>
            <a:r>
              <a:rPr lang="en-GB" altLang="en-US" sz="2400" dirty="0" err="1"/>
              <a:t>ynddo</a:t>
            </a:r>
            <a:r>
              <a:rPr lang="en-GB" altLang="en-US" sz="2400" dirty="0"/>
              <a:t>.</a:t>
            </a:r>
          </a:p>
        </p:txBody>
      </p:sp>
      <p:sp>
        <p:nvSpPr>
          <p:cNvPr id="20484" name="Content Placeholder 2"/>
          <p:cNvSpPr>
            <a:spLocks noGrp="1"/>
          </p:cNvSpPr>
          <p:nvPr>
            <p:ph sz="half" idx="2"/>
          </p:nvPr>
        </p:nvSpPr>
        <p:spPr/>
        <p:txBody>
          <a:bodyPr vert="horz" lIns="91440" tIns="45720" rIns="91440" bIns="45720" rtlCol="0" anchor="t">
            <a:normAutofit/>
          </a:bodyPr>
          <a:lstStyle/>
          <a:p>
            <a:r>
              <a:rPr lang="en-GB" altLang="en-US" sz="2400" dirty="0"/>
              <a:t>Ongoing observation of children participating in everyday activities is the most reliable way of building up an accurate picture of what children know, understand, feel, are interested in and can do.</a:t>
            </a:r>
          </a:p>
          <a:p>
            <a:endParaRPr lang="en-US" altLang="en-US"/>
          </a:p>
        </p:txBody>
      </p:sp>
      <p:pic>
        <p:nvPicPr>
          <p:cNvPr id="20485" name="Picture 3" descr="C:\Users\s.ainsworth\AppData\Local\Microsoft\Windows\Temporary Internet Files\Content.IE5\BMIHAV5B\7048389533_cc7ed1e971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3902" y="441800"/>
            <a:ext cx="3743870" cy="14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3379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dirty="0" err="1"/>
              <a:t>Tasg</a:t>
            </a:r>
            <a:r>
              <a:rPr lang="en-GB" altLang="en-US" dirty="0"/>
              <a:t>                          Task</a:t>
            </a:r>
            <a:endParaRPr lang="en-US" altLang="en-US" dirty="0"/>
          </a:p>
        </p:txBody>
      </p:sp>
      <p:sp>
        <p:nvSpPr>
          <p:cNvPr id="69635" name="Rectangle 3"/>
          <p:cNvSpPr>
            <a:spLocks noGrp="1" noChangeArrowheads="1"/>
          </p:cNvSpPr>
          <p:nvPr>
            <p:ph sz="half" idx="1"/>
          </p:nvPr>
        </p:nvSpPr>
        <p:spPr/>
        <p:txBody>
          <a:bodyPr vert="horz" lIns="91440" tIns="45720" rIns="91440" bIns="45720" rtlCol="0" anchor="t">
            <a:normAutofit/>
          </a:bodyPr>
          <a:lstStyle/>
          <a:p>
            <a:r>
              <a:rPr lang="en-GB" altLang="en-US" dirty="0" err="1"/>
              <a:t>Cofio</a:t>
            </a:r>
            <a:r>
              <a:rPr lang="en-GB" altLang="en-US" dirty="0"/>
              <a:t> </a:t>
            </a:r>
            <a:r>
              <a:rPr lang="en-GB" altLang="en-US" dirty="0" err="1"/>
              <a:t>eich</a:t>
            </a:r>
            <a:r>
              <a:rPr lang="en-GB" altLang="en-US" dirty="0"/>
              <a:t> </a:t>
            </a:r>
            <a:r>
              <a:rPr lang="en-GB" altLang="en-US" dirty="0" err="1"/>
              <a:t>rhestr</a:t>
            </a:r>
            <a:r>
              <a:rPr lang="en-GB" altLang="en-US" dirty="0"/>
              <a:t> o </a:t>
            </a:r>
            <a:r>
              <a:rPr lang="en-GB" altLang="en-US" dirty="0" err="1"/>
              <a:t>weithgareddau</a:t>
            </a:r>
            <a:r>
              <a:rPr lang="en-GB" altLang="en-US" dirty="0"/>
              <a:t> </a:t>
            </a:r>
            <a:r>
              <a:rPr lang="en-GB" altLang="en-US" dirty="0" err="1"/>
              <a:t>thema</a:t>
            </a:r>
            <a:r>
              <a:rPr lang="en-GB" altLang="en-US" dirty="0"/>
              <a:t> </a:t>
            </a:r>
            <a:r>
              <a:rPr lang="en-GB" altLang="en-US" dirty="0" err="1"/>
              <a:t>Nadolig</a:t>
            </a:r>
            <a:r>
              <a:rPr lang="en-GB" altLang="en-US" dirty="0"/>
              <a:t> o </a:t>
            </a:r>
            <a:r>
              <a:rPr lang="en-GB" altLang="en-US" dirty="0" err="1"/>
              <a:t>wythnos</a:t>
            </a:r>
            <a:r>
              <a:rPr lang="en-GB" altLang="en-US" dirty="0"/>
              <a:t> 1?</a:t>
            </a:r>
          </a:p>
          <a:p>
            <a:r>
              <a:rPr lang="en-GB" dirty="0" err="1">
                <a:ea typeface="+mn-lt"/>
                <a:cs typeface="+mn-lt"/>
              </a:rPr>
              <a:t>Ystyriwch</a:t>
            </a:r>
            <a:r>
              <a:rPr lang="en-GB" dirty="0">
                <a:ea typeface="+mn-lt"/>
                <a:cs typeface="+mn-lt"/>
              </a:rPr>
              <a:t> y </a:t>
            </a:r>
            <a:r>
              <a:rPr lang="en-GB" dirty="0" err="1">
                <a:ea typeface="+mn-lt"/>
                <a:cs typeface="+mn-lt"/>
              </a:rPr>
              <a:t>gweithgareddau</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rhestr</a:t>
            </a:r>
            <a:r>
              <a:rPr lang="en-GB" dirty="0">
                <a:ea typeface="+mn-lt"/>
                <a:cs typeface="+mn-lt"/>
              </a:rPr>
              <a:t>.</a:t>
            </a:r>
            <a:endParaRPr lang="en-GB" altLang="en-US" dirty="0"/>
          </a:p>
          <a:p>
            <a:r>
              <a:rPr lang="en-GB" altLang="en-US" dirty="0"/>
              <a:t>Pa </a:t>
            </a:r>
            <a:r>
              <a:rPr lang="en-GB" altLang="en-US" dirty="0" err="1"/>
              <a:t>fframweithiau</a:t>
            </a:r>
            <a:r>
              <a:rPr lang="en-GB" altLang="en-US" dirty="0"/>
              <a:t>/</a:t>
            </a:r>
            <a:r>
              <a:rPr lang="en-GB" altLang="en-US" dirty="0" err="1"/>
              <a:t>modelau</a:t>
            </a:r>
            <a:r>
              <a:rPr lang="en-GB" altLang="en-US" dirty="0"/>
              <a:t> </a:t>
            </a:r>
            <a:r>
              <a:rPr lang="en-GB" altLang="en-US" dirty="0" err="1"/>
              <a:t>damcaniaethol</a:t>
            </a:r>
            <a:r>
              <a:rPr lang="en-GB" altLang="en-US" dirty="0"/>
              <a:t> </a:t>
            </a:r>
            <a:r>
              <a:rPr lang="en-GB" altLang="en-US" dirty="0" err="1"/>
              <a:t>sy'n</a:t>
            </a:r>
            <a:r>
              <a:rPr lang="en-GB" altLang="en-US" dirty="0"/>
              <a:t> </a:t>
            </a:r>
            <a:r>
              <a:rPr lang="en-GB" altLang="en-US" dirty="0" err="1"/>
              <a:t>gysylltiedig</a:t>
            </a:r>
            <a:r>
              <a:rPr lang="en-GB" altLang="en-US" dirty="0"/>
              <a:t> </a:t>
            </a:r>
            <a:r>
              <a:rPr lang="en-GB" altLang="en-US" dirty="0" err="1"/>
              <a:t>gyda'r</a:t>
            </a:r>
            <a:r>
              <a:rPr lang="en-GB" altLang="en-US" dirty="0"/>
              <a:t> </a:t>
            </a:r>
            <a:r>
              <a:rPr lang="en-GB" altLang="en-US" dirty="0" err="1"/>
              <a:t>gweithgareddau</a:t>
            </a:r>
            <a:r>
              <a:rPr lang="en-GB" altLang="en-US" dirty="0"/>
              <a:t>?</a:t>
            </a:r>
          </a:p>
          <a:p>
            <a:r>
              <a:rPr lang="en-GB" altLang="en-US" dirty="0"/>
              <a:t>A </a:t>
            </a:r>
            <a:r>
              <a:rPr lang="en-GB" altLang="en-US" dirty="0" err="1"/>
              <a:t>yw</a:t>
            </a:r>
            <a:r>
              <a:rPr lang="en-GB" altLang="en-US" dirty="0"/>
              <a:t> </a:t>
            </a:r>
            <a:r>
              <a:rPr lang="en-GB" altLang="en-US" dirty="0" err="1"/>
              <a:t>rhai</a:t>
            </a:r>
            <a:r>
              <a:rPr lang="en-GB" altLang="en-US" dirty="0"/>
              <a:t> </a:t>
            </a:r>
            <a:r>
              <a:rPr lang="en-GB" altLang="en-US" dirty="0" err="1"/>
              <a:t>yn</a:t>
            </a:r>
            <a:r>
              <a:rPr lang="en-GB" altLang="en-US" dirty="0"/>
              <a:t> </a:t>
            </a:r>
            <a:r>
              <a:rPr lang="en-GB" altLang="en-US" dirty="0" err="1"/>
              <a:t>gysylltiedig</a:t>
            </a:r>
            <a:r>
              <a:rPr lang="en-GB" altLang="en-US" dirty="0"/>
              <a:t> </a:t>
            </a:r>
            <a:r>
              <a:rPr lang="en-GB" altLang="en-US" dirty="0" err="1"/>
              <a:t>gyda</a:t>
            </a:r>
            <a:r>
              <a:rPr lang="en-GB" altLang="en-US" dirty="0"/>
              <a:t> </a:t>
            </a:r>
            <a:r>
              <a:rPr lang="en-GB" altLang="en-US" dirty="0" err="1"/>
              <a:t>mwy</a:t>
            </a:r>
            <a:r>
              <a:rPr lang="en-GB" altLang="en-US" dirty="0"/>
              <a:t> </a:t>
            </a:r>
            <a:r>
              <a:rPr lang="en-GB" altLang="en-US" dirty="0" err="1"/>
              <a:t>na</a:t>
            </a:r>
            <a:r>
              <a:rPr lang="en-GB" altLang="en-US" dirty="0"/>
              <a:t> un </a:t>
            </a:r>
            <a:r>
              <a:rPr lang="en-GB" altLang="en-US" dirty="0" err="1"/>
              <a:t>damcaniaeth</a:t>
            </a:r>
            <a:r>
              <a:rPr lang="en-GB" altLang="en-US" dirty="0"/>
              <a:t>/model?</a:t>
            </a:r>
          </a:p>
          <a:p>
            <a:endParaRPr lang="en-GB" altLang="en-US" dirty="0"/>
          </a:p>
          <a:p>
            <a:endParaRPr lang="en-US" altLang="en-US" dirty="0"/>
          </a:p>
        </p:txBody>
      </p:sp>
      <p:sp>
        <p:nvSpPr>
          <p:cNvPr id="27652" name="Content Placeholder 1"/>
          <p:cNvSpPr>
            <a:spLocks noGrp="1"/>
          </p:cNvSpPr>
          <p:nvPr>
            <p:ph sz="half" idx="2"/>
          </p:nvPr>
        </p:nvSpPr>
        <p:spPr/>
        <p:txBody>
          <a:bodyPr vert="horz" lIns="91440" tIns="45720" rIns="91440" bIns="45720" rtlCol="0" anchor="t">
            <a:normAutofit/>
          </a:bodyPr>
          <a:lstStyle/>
          <a:p>
            <a:r>
              <a:rPr lang="en-GB" altLang="en-US" dirty="0"/>
              <a:t>Remember your list of Christmas themed activities form week 1?</a:t>
            </a:r>
          </a:p>
          <a:p>
            <a:r>
              <a:rPr lang="en-GB" dirty="0">
                <a:ea typeface="+mn-lt"/>
                <a:cs typeface="+mn-lt"/>
              </a:rPr>
              <a:t>Consider the activities in your list.</a:t>
            </a:r>
            <a:endParaRPr lang="en-GB" altLang="en-US" dirty="0"/>
          </a:p>
          <a:p>
            <a:r>
              <a:rPr lang="en-GB" altLang="en-US" dirty="0"/>
              <a:t>Which theoretical frameworks/ models are linked to these </a:t>
            </a:r>
            <a:r>
              <a:rPr lang="en-GB" altLang="en-US" dirty="0" err="1"/>
              <a:t>activiites</a:t>
            </a:r>
            <a:r>
              <a:rPr lang="en-GB" altLang="en-US" dirty="0"/>
              <a:t>?</a:t>
            </a:r>
          </a:p>
          <a:p>
            <a:r>
              <a:rPr lang="en-GB" altLang="en-US" dirty="0"/>
              <a:t>Are some linked to more than one theory/model?</a:t>
            </a:r>
          </a:p>
          <a:p>
            <a:endParaRPr lang="en-GB" altLang="en-US" dirty="0"/>
          </a:p>
          <a:p>
            <a:endParaRPr lang="en-US" altLang="en-US" dirty="0"/>
          </a:p>
        </p:txBody>
      </p:sp>
      <p:pic>
        <p:nvPicPr>
          <p:cNvPr id="2" name="Picture 2" descr="Free illustration: Christmas, Tree, Bag, Santa, Xmas ...">
            <a:extLst>
              <a:ext uri="{FF2B5EF4-FFF2-40B4-BE49-F238E27FC236}">
                <a16:creationId xmlns:a16="http://schemas.microsoft.com/office/drawing/2014/main" id="{296AA28F-7F99-4FB2-8B53-7A1AF6AE3E4A}"/>
              </a:ext>
            </a:extLst>
          </p:cNvPr>
          <p:cNvPicPr>
            <a:picLocks noChangeAspect="1"/>
          </p:cNvPicPr>
          <p:nvPr/>
        </p:nvPicPr>
        <p:blipFill>
          <a:blip r:embed="rId2"/>
          <a:stretch>
            <a:fillRect/>
          </a:stretch>
        </p:blipFill>
        <p:spPr>
          <a:xfrm>
            <a:off x="9018052" y="1209581"/>
            <a:ext cx="3364087" cy="3495884"/>
          </a:xfrm>
          <a:prstGeom prst="rect">
            <a:avLst/>
          </a:prstGeom>
        </p:spPr>
      </p:pic>
    </p:spTree>
    <p:extLst>
      <p:ext uri="{BB962C8B-B14F-4D97-AF65-F5344CB8AC3E}">
        <p14:creationId xmlns:p14="http://schemas.microsoft.com/office/powerpoint/2010/main" val="36923534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Rhestr gyfeirnodi </a:t>
            </a:r>
            <a:br>
              <a:rPr lang="en-GB"/>
            </a:br>
            <a:r>
              <a:rPr lang="en-GB"/>
              <a:t>Reference list</a:t>
            </a:r>
            <a:endParaRPr lang="en-US" dirty="0"/>
          </a:p>
        </p:txBody>
      </p:sp>
      <p:sp>
        <p:nvSpPr>
          <p:cNvPr id="28674" name="Content Placeholder 2"/>
          <p:cNvSpPr>
            <a:spLocks noGrp="1"/>
          </p:cNvSpPr>
          <p:nvPr>
            <p:ph idx="1"/>
          </p:nvPr>
        </p:nvSpPr>
        <p:spPr/>
        <p:txBody>
          <a:bodyPr>
            <a:normAutofit fontScale="55000" lnSpcReduction="20000"/>
          </a:bodyPr>
          <a:lstStyle/>
          <a:p>
            <a:r>
              <a:rPr lang="en-GB" altLang="en-US" dirty="0"/>
              <a:t>Pound, L. (2005) How children learn London: </a:t>
            </a:r>
            <a:r>
              <a:rPr lang="en-US" altLang="en-US" dirty="0"/>
              <a:t>Step Forward Publishing Ltd</a:t>
            </a:r>
          </a:p>
          <a:p>
            <a:r>
              <a:rPr lang="en-GB" dirty="0"/>
              <a:t>Bartlett, S., Burton, D.M., &amp; </a:t>
            </a:r>
            <a:r>
              <a:rPr lang="en-GB" dirty="0" err="1"/>
              <a:t>Peim</a:t>
            </a:r>
            <a:r>
              <a:rPr lang="en-GB" dirty="0"/>
              <a:t>, N. (2012) Introduction to Education Studies, (3rd edition) London: Paul Chapman Publishers.</a:t>
            </a:r>
            <a:endParaRPr lang="en-US" dirty="0"/>
          </a:p>
          <a:p>
            <a:r>
              <a:rPr lang="en-US" altLang="en-US" dirty="0" err="1"/>
              <a:t>Lillard</a:t>
            </a:r>
            <a:r>
              <a:rPr lang="en-US" altLang="en-US" dirty="0"/>
              <a:t>, P. (1996). Montessori Today. New York: </a:t>
            </a:r>
            <a:r>
              <a:rPr lang="en-US" altLang="en-US" dirty="0" err="1"/>
              <a:t>Schocken</a:t>
            </a:r>
            <a:r>
              <a:rPr lang="en-US" altLang="en-US" dirty="0"/>
              <a:t> Books.</a:t>
            </a:r>
          </a:p>
          <a:p>
            <a:r>
              <a:rPr lang="en-GB" altLang="en-US" dirty="0" err="1"/>
              <a:t>Malaguzzi</a:t>
            </a:r>
            <a:r>
              <a:rPr lang="en-GB" altLang="en-US" dirty="0"/>
              <a:t> (1998) Available online: </a:t>
            </a:r>
            <a:r>
              <a:rPr lang="en-GB" altLang="en-US" dirty="0">
                <a:hlinkClick r:id="rId2"/>
              </a:rPr>
              <a:t>https://view.officeapps.live.com/op/view.aspx?src=http%3A%2F%2Fwww.wyche.worcs.sch.uk%2FWyche%2520Currriculum%2FPowerpoint%2520Presentation%2FEnvironment%2520and%2520Classroom%2520Culture.pptx</a:t>
            </a:r>
            <a:r>
              <a:rPr lang="en-GB" altLang="en-US" dirty="0"/>
              <a:t> (accessed 22/6/17)</a:t>
            </a:r>
          </a:p>
          <a:p>
            <a:r>
              <a:rPr lang="en-GB" altLang="en-US" dirty="0"/>
              <a:t>Welsh Government  Out of Classroom Learning </a:t>
            </a:r>
            <a:r>
              <a:rPr lang="en-GB" altLang="en-US" dirty="0">
                <a:hlinkClick r:id="rId3"/>
              </a:rPr>
              <a:t>http://gov.wales/dcells/publications/publications/guidanceandinformation/outofclassroomlearning/outofclassroomlearninge.pdf?lang=en</a:t>
            </a:r>
            <a:r>
              <a:rPr lang="en-GB" altLang="en-US" dirty="0"/>
              <a:t> </a:t>
            </a:r>
          </a:p>
          <a:p>
            <a:r>
              <a:rPr lang="en-GB" altLang="en-US" dirty="0">
                <a:hlinkClick r:id="rId4"/>
              </a:rPr>
              <a:t>http://gov.wales/dcells/publications/publications/guidanceandinformation/outofclassroomlearning/outofclassroomlearningw.pdf?lang=cy</a:t>
            </a:r>
            <a:endParaRPr lang="en-GB" altLang="en-US" dirty="0"/>
          </a:p>
          <a:p>
            <a:r>
              <a:rPr lang="en-GB" altLang="en-US" dirty="0"/>
              <a:t>Welsh Government</a:t>
            </a:r>
          </a:p>
          <a:p>
            <a:r>
              <a:rPr lang="en-GB" dirty="0">
                <a:hlinkClick r:id="rId5"/>
              </a:rPr>
              <a:t>http://dera.ioe.ac.uk/20340/1/140519-independent-stocktake-of-the-foundation-phase-in-wales-en.pdf</a:t>
            </a:r>
            <a:endParaRPr lang="en-GB" dirty="0"/>
          </a:p>
          <a:p>
            <a:r>
              <a:rPr lang="en-GB" dirty="0"/>
              <a:t>[Accessed 2/9/16].</a:t>
            </a:r>
          </a:p>
          <a:p>
            <a:r>
              <a:rPr lang="en-GB" dirty="0">
                <a:hlinkClick r:id="rId6"/>
              </a:rPr>
              <a:t>http://gov.wales/docs/dcells/publications/140519-independent-stocktake-of-the-foundation-phase-in-wales-cy.pdf</a:t>
            </a:r>
            <a:r>
              <a:rPr lang="en-GB" dirty="0"/>
              <a:t> [Accessed 2/9/16].</a:t>
            </a:r>
          </a:p>
          <a:p>
            <a:r>
              <a:rPr lang="en-GB" sz="2400" dirty="0"/>
              <a:t>Welsh Assembly Government Foundation Phase curriculum  planning. Available at </a:t>
            </a:r>
            <a:r>
              <a:rPr lang="en-GB" sz="2400" dirty="0">
                <a:hlinkClick r:id="rId7"/>
              </a:rPr>
              <a:t>http://wales.gov.uk/topics/educationandskills/earlyyearshome/foundation-phase/?lang=enhttp://wales.gov.uk/topics/educationandskills/earlyyearshome/foundation-phase/?lang=en</a:t>
            </a:r>
            <a:r>
              <a:rPr lang="en-GB" sz="2400" dirty="0"/>
              <a:t> (Accessed 15.02.15)</a:t>
            </a:r>
          </a:p>
          <a:p>
            <a:endParaRPr lang="en-GB" dirty="0"/>
          </a:p>
          <a:p>
            <a:endParaRPr lang="en-GB" altLang="en-US" dirty="0"/>
          </a:p>
          <a:p>
            <a:endParaRPr lang="en-US" altLang="en-US" dirty="0"/>
          </a:p>
        </p:txBody>
      </p:sp>
    </p:spTree>
    <p:extLst>
      <p:ext uri="{BB962C8B-B14F-4D97-AF65-F5344CB8AC3E}">
        <p14:creationId xmlns:p14="http://schemas.microsoft.com/office/powerpoint/2010/main" val="29676783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2975</Words>
  <Application>Microsoft Office PowerPoint</Application>
  <PresentationFormat>Widescreen</PresentationFormat>
  <Paragraphs>317</Paragraphs>
  <Slides>36</Slides>
  <Notes>15</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Comic Sans MS</vt:lpstr>
      <vt:lpstr>Trebuchet MS</vt:lpstr>
      <vt:lpstr>Wingdings</vt:lpstr>
      <vt:lpstr>Wingdings 3</vt:lpstr>
      <vt:lpstr>Facet</vt:lpstr>
      <vt:lpstr>Damcaniaethau Dysgu ac Ymarfer Learning Theory and Practice  </vt:lpstr>
      <vt:lpstr>Amcanion Aims </vt:lpstr>
      <vt:lpstr>Deilliannau Dysgu Learning Outcomes </vt:lpstr>
      <vt:lpstr>Deilliannau Dysgu Learning Outcomes</vt:lpstr>
      <vt:lpstr>Deilliannau Dysgu Learning Outcomes</vt:lpstr>
      <vt:lpstr>Deilliannau Dysgu Learning Outcomes</vt:lpstr>
      <vt:lpstr>Aseiniad  Assignment</vt:lpstr>
      <vt:lpstr>  Heddiw                                 Today</vt:lpstr>
      <vt:lpstr>Learning context Cyd-destun dysgu</vt:lpstr>
      <vt:lpstr>PowerPoint Presentation</vt:lpstr>
      <vt:lpstr>Safbwyntiau hanesyddol Historical perspective</vt:lpstr>
      <vt:lpstr>Reggio Emilia Approach.</vt:lpstr>
      <vt:lpstr> Key principles Egwyddorion Allweddol </vt:lpstr>
      <vt:lpstr>Outdoor context Cyd – destun tu allan </vt:lpstr>
      <vt:lpstr>Cymharu / Comparison</vt:lpstr>
      <vt:lpstr>Welsh perspective – planned curriculum Safbwynt Cymreig – cwricwlwm wedi ei gynllunio </vt:lpstr>
      <vt:lpstr>PowerPoint Presentation</vt:lpstr>
      <vt:lpstr>PowerPoint Presentation</vt:lpstr>
      <vt:lpstr>PowerPoint Presentation</vt:lpstr>
      <vt:lpstr>PowerPoint Presentation</vt:lpstr>
      <vt:lpstr>PowerPoint Presentation</vt:lpstr>
      <vt:lpstr>Y symlach yr offer y gorau The simpler the plaything, the more versatile</vt:lpstr>
      <vt:lpstr>PowerPoint Presentation</vt:lpstr>
      <vt:lpstr>PowerPoint Presentation</vt:lpstr>
      <vt:lpstr>PowerPoint Presentation</vt:lpstr>
      <vt:lpstr> Tasg  Task </vt:lpstr>
      <vt:lpstr>Cwricwlwm i Gymru 2022 Curriculum for Wales 2022</vt:lpstr>
      <vt:lpstr>Tasg/Task</vt:lpstr>
      <vt:lpstr>Pam arsylwi?      Why observe?</vt:lpstr>
      <vt:lpstr>Pwrpas arsylwi                       Purpose of observation</vt:lpstr>
      <vt:lpstr>Tasg pâr - Pam arsylwi?  Paired Task -Why observe?</vt:lpstr>
      <vt:lpstr>I arsylwi plant mae angen: To observe children we need: </vt:lpstr>
      <vt:lpstr>Tasg / Task</vt:lpstr>
      <vt:lpstr>PowerPoint Presentation</vt:lpstr>
      <vt:lpstr>Tasg                          Task</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187</cp:revision>
  <dcterms:created xsi:type="dcterms:W3CDTF">2019-07-09T09:55:30Z</dcterms:created>
  <dcterms:modified xsi:type="dcterms:W3CDTF">2021-11-26T19:17:28Z</dcterms:modified>
</cp:coreProperties>
</file>