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Luckiest Guy" panose="020B0604020202020204" charset="0"/>
      <p:regular r:id="rId14"/>
    </p:embeddedFont>
    <p:embeddedFont>
      <p:font typeface="Times New Roman Bold" panose="02020803070505020304" pitchFamily="18" charset="0"/>
      <p:bold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5" d="100"/>
          <a:sy n="55" d="100"/>
        </p:scale>
        <p:origin x="658" y="1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B9086E-F6B1-4DFA-9743-7B0ED8271919}" type="datetimeFigureOut">
              <a:rPr lang="en-US" smtClean="0"/>
              <a:t>2/24/2026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4B5CC0-2E35-42C3-B0D6-4B5F339D1741}" type="slidenum">
              <a:rPr lang="en-US" smtClean="0"/>
              <a:t>‹#›</a:t>
            </a:fld>
            <a:endParaRPr lang="en-US"/>
          </a:p>
        </p:txBody>
      </p:sp>
    </p:spTree>
    <p:extLst>
      <p:ext uri="{BB962C8B-B14F-4D97-AF65-F5344CB8AC3E}">
        <p14:creationId xmlns:p14="http://schemas.microsoft.com/office/powerpoint/2010/main" val="3891428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Food waste is one of the most critical sustainability challenges faced by the hospitality industry today. Hotels generate significant food waste due to buffet-style services, inaccurate demand forecasting, and guest consumption </a:t>
            </a:r>
            <a:r>
              <a:rPr lang="en-US" dirty="0" err="1"/>
              <a:t>behaviour</a:t>
            </a:r>
            <a:r>
              <a:rPr lang="en-US" dirty="0"/>
              <a:t>. With increasing pressure from governments, customers, and environmental </a:t>
            </a:r>
            <a:r>
              <a:rPr lang="en-US" dirty="0" err="1"/>
              <a:t>organisations</a:t>
            </a:r>
            <a:r>
              <a:rPr lang="en-US" dirty="0"/>
              <a:t>, sustainability has become a priority rather than an option. Reducing food waste not only supports environmental protection by lowering landfill use and carbon emissions, but also improves operational efficiency and corporate social responsibility. Therefore, food waste management plays a key role in ensuring long-term sustainability and competitiveness in the hospitality sector.</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2</a:t>
            </a:fld>
            <a:endParaRPr lang="en-US"/>
          </a:p>
        </p:txBody>
      </p:sp>
    </p:spTree>
    <p:extLst>
      <p:ext uri="{BB962C8B-B14F-4D97-AF65-F5344CB8AC3E}">
        <p14:creationId xmlns:p14="http://schemas.microsoft.com/office/powerpoint/2010/main" val="14448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Food waste in hotels occurs at multiple stages including procurement, food preparation, service, and plate waste. Buffet culture is a major contributor, as hotels tend to overproduce food to meet guest expectations of abundance. Guests often associate variety and excess with higher service quality, which further increases waste. Additionally, staff attitudes and lack of environmental awareness among kitchen teams also influence waste levels. Research highlights that chefs’ values and </a:t>
            </a:r>
            <a:r>
              <a:rPr lang="en-US" dirty="0" err="1"/>
              <a:t>organisational</a:t>
            </a:r>
            <a:r>
              <a:rPr lang="en-US" dirty="0"/>
              <a:t> culture significantly affect how effectively food waste is managed within hotel operations.</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3</a:t>
            </a:fld>
            <a:endParaRPr lang="en-US"/>
          </a:p>
        </p:txBody>
      </p:sp>
    </p:spTree>
    <p:extLst>
      <p:ext uri="{BB962C8B-B14F-4D97-AF65-F5344CB8AC3E}">
        <p14:creationId xmlns:p14="http://schemas.microsoft.com/office/powerpoint/2010/main" val="1700216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Several studies suggest that effective food waste reduction strategies can significantly improve sustainability outcomes. Smart inventory management systems help hotels forecast demand more accurately, reducing overproduction. Circular economy practices such as food redistribution, composting, and reuse of surplus food further </a:t>
            </a:r>
            <a:r>
              <a:rPr lang="en-US" dirty="0" err="1"/>
              <a:t>minimise</a:t>
            </a:r>
            <a:r>
              <a:rPr lang="en-US" dirty="0"/>
              <a:t> waste. These strategies not only reduce environmental impact but also create economic value. Literature </a:t>
            </a:r>
            <a:r>
              <a:rPr lang="en-US" dirty="0" err="1"/>
              <a:t>emphasises</a:t>
            </a:r>
            <a:r>
              <a:rPr lang="en-US" dirty="0"/>
              <a:t> that combining operational improvements with </a:t>
            </a:r>
            <a:r>
              <a:rPr lang="en-US" dirty="0" err="1"/>
              <a:t>behavioural</a:t>
            </a:r>
            <a:r>
              <a:rPr lang="en-US" dirty="0"/>
              <a:t> change among staff and guests leads to more sustainable and long-lasting waste reduction outcomes.</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4</a:t>
            </a:fld>
            <a:endParaRPr lang="en-US"/>
          </a:p>
        </p:txBody>
      </p:sp>
    </p:spTree>
    <p:extLst>
      <p:ext uri="{BB962C8B-B14F-4D97-AF65-F5344CB8AC3E}">
        <p14:creationId xmlns:p14="http://schemas.microsoft.com/office/powerpoint/2010/main" val="3397610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study adopts a qualitative secondary research methodology based on academic journals, industry reports, and policy documents. The sources were selected according to credibility, relevance, and recency to ensure alignment with current sustainability debates. A sustainability impact analysis framework was used to evaluate environmental, economic, and social impacts of food waste reduction. Secondary research allows a broad understanding of industry practices and theoretical insights, although it limits </a:t>
            </a:r>
            <a:r>
              <a:rPr lang="en-US" dirty="0" err="1"/>
              <a:t>generalisation</a:t>
            </a:r>
            <a:r>
              <a:rPr lang="en-US" dirty="0"/>
              <a:t>. However, it provides a strong analytical foundation for evaluating food waste management strategies in hospitality.</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5</a:t>
            </a:fld>
            <a:endParaRPr lang="en-US"/>
          </a:p>
        </p:txBody>
      </p:sp>
    </p:spTree>
    <p:extLst>
      <p:ext uri="{BB962C8B-B14F-4D97-AF65-F5344CB8AC3E}">
        <p14:creationId xmlns:p14="http://schemas.microsoft.com/office/powerpoint/2010/main" val="90599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PESTEL framework was used to examine external factors influencing food waste reduction in hospitality. Politically and legally, government sustainability policies and food hygiene regulations encourage waste reduction but may restrict food redistribution. Economically, reducing food waste lowers operational costs, although initial investment in technology and training is required. Overall, the PESTEL analysis highlights how external pressures and opportunities shape sustainability practices and influence decision-making within the hospitality industry.</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6</a:t>
            </a:fld>
            <a:endParaRPr lang="en-US"/>
          </a:p>
        </p:txBody>
      </p:sp>
    </p:spTree>
    <p:extLst>
      <p:ext uri="{BB962C8B-B14F-4D97-AF65-F5344CB8AC3E}">
        <p14:creationId xmlns:p14="http://schemas.microsoft.com/office/powerpoint/2010/main" val="3587466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Social and cultural factors play a major role, as guest expectations of abundance often increase waste. Employee training and </a:t>
            </a:r>
            <a:r>
              <a:rPr lang="en-US" dirty="0" err="1"/>
              <a:t>organisational</a:t>
            </a:r>
            <a:r>
              <a:rPr lang="en-US" dirty="0"/>
              <a:t> culture are critical in promoting sustainable practices. Technological advancements such as AI forecasting, digital inventory systems, and waste tracking tools improve decision-making and efficiency. Environmentally, reducing food waste helps decrease landfill use, conserve resources, and lower carbon emissions. These factors collectively demonstrate that technology, </a:t>
            </a:r>
            <a:r>
              <a:rPr lang="en-US" dirty="0" err="1"/>
              <a:t>behaviour</a:t>
            </a:r>
            <a:r>
              <a:rPr lang="en-US" dirty="0"/>
              <a:t>, and environmental responsibility must work together for effective food waste management.</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7</a:t>
            </a:fld>
            <a:endParaRPr lang="en-US"/>
          </a:p>
        </p:txBody>
      </p:sp>
    </p:spTree>
    <p:extLst>
      <p:ext uri="{BB962C8B-B14F-4D97-AF65-F5344CB8AC3E}">
        <p14:creationId xmlns:p14="http://schemas.microsoft.com/office/powerpoint/2010/main" val="2800183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food waste remains a significant sustainability and operational challenge in the hospitality sector. It affects environmental performance, cost efficiency, and brand reputation. The literature shows that effective food waste reduction strategies can improve sustainability outcomes when supported by </a:t>
            </a:r>
            <a:r>
              <a:rPr lang="en-US" dirty="0" err="1"/>
              <a:t>behavioural</a:t>
            </a:r>
            <a:r>
              <a:rPr lang="en-US" dirty="0"/>
              <a:t> change, staff engagement, and technological innovation. Long-term success requires collaboration between hospitality businesses, suppliers, policymakers, and customers. Addressing food waste holistically can help hotels achieve sustainable growth while meeting environmental and social responsibilities.</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8</a:t>
            </a:fld>
            <a:endParaRPr lang="en-US"/>
          </a:p>
        </p:txBody>
      </p:sp>
    </p:spTree>
    <p:extLst>
      <p:ext uri="{BB962C8B-B14F-4D97-AF65-F5344CB8AC3E}">
        <p14:creationId xmlns:p14="http://schemas.microsoft.com/office/powerpoint/2010/main" val="11539602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Hotels should adopt gradual food waste reduction practices by focusing on staff awareness and </a:t>
            </a:r>
            <a:r>
              <a:rPr lang="en-US" dirty="0" err="1"/>
              <a:t>behavioural</a:t>
            </a:r>
            <a:r>
              <a:rPr lang="en-US" dirty="0"/>
              <a:t> change. Implementing smart inventory systems and flexible portion sizes can reduce waste without affecting guest satisfaction. Collaboration with food redistribution platforms supports circular economy practices and social responsibility. Policymakers should offer financial incentives and clearer sustainability regulations to encourage industry-wide adoption. Together, these recommendations can help hospitality businesses achieve effective and long-term food waste management.</a:t>
            </a:r>
          </a:p>
          <a:p>
            <a:endParaRPr lang="en-US" dirty="0"/>
          </a:p>
        </p:txBody>
      </p:sp>
      <p:sp>
        <p:nvSpPr>
          <p:cNvPr id="4" name="Slide Number Placeholder 3"/>
          <p:cNvSpPr>
            <a:spLocks noGrp="1"/>
          </p:cNvSpPr>
          <p:nvPr>
            <p:ph type="sldNum" sz="quarter" idx="5"/>
          </p:nvPr>
        </p:nvSpPr>
        <p:spPr/>
        <p:txBody>
          <a:bodyPr/>
          <a:lstStyle/>
          <a:p>
            <a:fld id="{A94B5CC0-2E35-42C3-B0D6-4B5F339D1741}" type="slidenum">
              <a:rPr lang="en-US" smtClean="0"/>
              <a:t>9</a:t>
            </a:fld>
            <a:endParaRPr lang="en-US"/>
          </a:p>
        </p:txBody>
      </p:sp>
    </p:spTree>
    <p:extLst>
      <p:ext uri="{BB962C8B-B14F-4D97-AF65-F5344CB8AC3E}">
        <p14:creationId xmlns:p14="http://schemas.microsoft.com/office/powerpoint/2010/main" val="118542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1.png"/><Relationship Id="rId18" Type="http://schemas.openxmlformats.org/officeDocument/2006/relationships/image" Target="../media/image26.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0.svg"/><Relationship Id="rId17" Type="http://schemas.openxmlformats.org/officeDocument/2006/relationships/image" Target="../media/image25.png"/><Relationship Id="rId2" Type="http://schemas.openxmlformats.org/officeDocument/2006/relationships/notesSlide" Target="../notesSlides/notesSlide1.xml"/><Relationship Id="rId16" Type="http://schemas.openxmlformats.org/officeDocument/2006/relationships/image" Target="../media/image24.svg"/><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19.png"/><Relationship Id="rId5" Type="http://schemas.openxmlformats.org/officeDocument/2006/relationships/image" Target="../media/image15.png"/><Relationship Id="rId15" Type="http://schemas.openxmlformats.org/officeDocument/2006/relationships/image" Target="../media/image23.png"/><Relationship Id="rId10" Type="http://schemas.openxmlformats.org/officeDocument/2006/relationships/image" Target="../media/image6.svg"/><Relationship Id="rId4" Type="http://schemas.openxmlformats.org/officeDocument/2006/relationships/image" Target="../media/image14.svg"/><Relationship Id="rId9" Type="http://schemas.openxmlformats.org/officeDocument/2006/relationships/image" Target="../media/image5.png"/><Relationship Id="rId14" Type="http://schemas.openxmlformats.org/officeDocument/2006/relationships/image" Target="../media/image22.svg"/></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31.svg"/><Relationship Id="rId3" Type="http://schemas.openxmlformats.org/officeDocument/2006/relationships/image" Target="../media/image27.png"/><Relationship Id="rId7" Type="http://schemas.openxmlformats.org/officeDocument/2006/relationships/image" Target="../media/image6.svg"/><Relationship Id="rId12"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29.svg"/><Relationship Id="rId5" Type="http://schemas.openxmlformats.org/officeDocument/2006/relationships/image" Target="../media/image14.svg"/><Relationship Id="rId10" Type="http://schemas.openxmlformats.org/officeDocument/2006/relationships/image" Target="../media/image28.png"/><Relationship Id="rId4" Type="http://schemas.openxmlformats.org/officeDocument/2006/relationships/image" Target="../media/image13.png"/><Relationship Id="rId9" Type="http://schemas.openxmlformats.org/officeDocument/2006/relationships/image" Target="../media/image4.svg"/></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38.png"/><Relationship Id="rId3" Type="http://schemas.openxmlformats.org/officeDocument/2006/relationships/image" Target="../media/image32.png"/><Relationship Id="rId7" Type="http://schemas.openxmlformats.org/officeDocument/2006/relationships/image" Target="../media/image13.png"/><Relationship Id="rId12" Type="http://schemas.openxmlformats.org/officeDocument/2006/relationships/image" Target="../media/image37.svg"/><Relationship Id="rId2" Type="http://schemas.openxmlformats.org/officeDocument/2006/relationships/notesSlide" Target="../notesSlides/notesSlide3.xml"/><Relationship Id="rId16" Type="http://schemas.openxmlformats.org/officeDocument/2006/relationships/image" Target="../media/image41.svg"/><Relationship Id="rId1" Type="http://schemas.openxmlformats.org/officeDocument/2006/relationships/slideLayout" Target="../slideLayouts/slideLayout7.xml"/><Relationship Id="rId6" Type="http://schemas.openxmlformats.org/officeDocument/2006/relationships/image" Target="../media/image35.svg"/><Relationship Id="rId11" Type="http://schemas.openxmlformats.org/officeDocument/2006/relationships/image" Target="../media/image36.png"/><Relationship Id="rId5" Type="http://schemas.openxmlformats.org/officeDocument/2006/relationships/image" Target="../media/image34.png"/><Relationship Id="rId15" Type="http://schemas.openxmlformats.org/officeDocument/2006/relationships/image" Target="../media/image40.png"/><Relationship Id="rId10" Type="http://schemas.openxmlformats.org/officeDocument/2006/relationships/image" Target="../media/image6.svg"/><Relationship Id="rId4" Type="http://schemas.openxmlformats.org/officeDocument/2006/relationships/image" Target="../media/image33.svg"/><Relationship Id="rId9" Type="http://schemas.openxmlformats.org/officeDocument/2006/relationships/image" Target="../media/image5.png"/><Relationship Id="rId14" Type="http://schemas.openxmlformats.org/officeDocument/2006/relationships/image" Target="../media/image39.svg"/></Relationships>
</file>

<file path=ppt/slides/_rels/slide5.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46.png"/><Relationship Id="rId18" Type="http://schemas.openxmlformats.org/officeDocument/2006/relationships/image" Target="../media/image37.svg"/><Relationship Id="rId3" Type="http://schemas.openxmlformats.org/officeDocument/2006/relationships/image" Target="../media/image3.png"/><Relationship Id="rId7" Type="http://schemas.openxmlformats.org/officeDocument/2006/relationships/image" Target="../media/image13.png"/><Relationship Id="rId12" Type="http://schemas.openxmlformats.org/officeDocument/2006/relationships/image" Target="../media/image45.svg"/><Relationship Id="rId17" Type="http://schemas.openxmlformats.org/officeDocument/2006/relationships/image" Target="../media/image36.png"/><Relationship Id="rId2" Type="http://schemas.openxmlformats.org/officeDocument/2006/relationships/notesSlide" Target="../notesSlides/notesSlide4.xml"/><Relationship Id="rId16" Type="http://schemas.openxmlformats.org/officeDocument/2006/relationships/image" Target="../media/image49.svg"/><Relationship Id="rId20" Type="http://schemas.openxmlformats.org/officeDocument/2006/relationships/image" Target="../media/image20.sv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44.png"/><Relationship Id="rId5" Type="http://schemas.openxmlformats.org/officeDocument/2006/relationships/image" Target="../media/image5.png"/><Relationship Id="rId15" Type="http://schemas.openxmlformats.org/officeDocument/2006/relationships/image" Target="../media/image48.png"/><Relationship Id="rId10" Type="http://schemas.openxmlformats.org/officeDocument/2006/relationships/image" Target="../media/image43.svg"/><Relationship Id="rId19" Type="http://schemas.openxmlformats.org/officeDocument/2006/relationships/image" Target="../media/image19.png"/><Relationship Id="rId4" Type="http://schemas.openxmlformats.org/officeDocument/2006/relationships/image" Target="../media/image4.svg"/><Relationship Id="rId9" Type="http://schemas.openxmlformats.org/officeDocument/2006/relationships/image" Target="../media/image42.png"/><Relationship Id="rId14" Type="http://schemas.openxmlformats.org/officeDocument/2006/relationships/image" Target="../media/image47.svg"/></Relationships>
</file>

<file path=ppt/slides/_rels/slide6.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13.png"/><Relationship Id="rId18" Type="http://schemas.openxmlformats.org/officeDocument/2006/relationships/image" Target="../media/image59.svg"/><Relationship Id="rId3" Type="http://schemas.openxmlformats.org/officeDocument/2006/relationships/image" Target="../media/image3.png"/><Relationship Id="rId7" Type="http://schemas.openxmlformats.org/officeDocument/2006/relationships/image" Target="../media/image52.png"/><Relationship Id="rId12" Type="http://schemas.openxmlformats.org/officeDocument/2006/relationships/image" Target="../media/image57.svg"/><Relationship Id="rId17" Type="http://schemas.openxmlformats.org/officeDocument/2006/relationships/image" Target="../media/image58.png"/><Relationship Id="rId2" Type="http://schemas.openxmlformats.org/officeDocument/2006/relationships/notesSlide" Target="../notesSlides/notesSlide5.xml"/><Relationship Id="rId16" Type="http://schemas.openxmlformats.org/officeDocument/2006/relationships/image" Target="../media/image6.svg"/><Relationship Id="rId20" Type="http://schemas.openxmlformats.org/officeDocument/2006/relationships/image" Target="../media/image24.svg"/><Relationship Id="rId1" Type="http://schemas.openxmlformats.org/officeDocument/2006/relationships/slideLayout" Target="../slideLayouts/slideLayout7.xml"/><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5" Type="http://schemas.openxmlformats.org/officeDocument/2006/relationships/image" Target="../media/image5.png"/><Relationship Id="rId10" Type="http://schemas.openxmlformats.org/officeDocument/2006/relationships/image" Target="../media/image55.svg"/><Relationship Id="rId19" Type="http://schemas.openxmlformats.org/officeDocument/2006/relationships/image" Target="../media/image23.png"/><Relationship Id="rId4" Type="http://schemas.openxmlformats.org/officeDocument/2006/relationships/image" Target="../media/image4.svg"/><Relationship Id="rId9" Type="http://schemas.openxmlformats.org/officeDocument/2006/relationships/image" Target="../media/image54.png"/><Relationship Id="rId14" Type="http://schemas.openxmlformats.org/officeDocument/2006/relationships/image" Target="../media/image14.svg"/></Relationships>
</file>

<file path=ppt/slides/_rels/slide7.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3.png"/><Relationship Id="rId7" Type="http://schemas.openxmlformats.org/officeDocument/2006/relationships/image" Target="../media/image62.png"/><Relationship Id="rId12" Type="http://schemas.openxmlformats.org/officeDocument/2006/relationships/image" Target="../media/image65.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61.svg"/><Relationship Id="rId11" Type="http://schemas.openxmlformats.org/officeDocument/2006/relationships/image" Target="../media/image64.png"/><Relationship Id="rId5" Type="http://schemas.openxmlformats.org/officeDocument/2006/relationships/image" Target="../media/image60.png"/><Relationship Id="rId10" Type="http://schemas.openxmlformats.org/officeDocument/2006/relationships/image" Target="../media/image53.svg"/><Relationship Id="rId4" Type="http://schemas.openxmlformats.org/officeDocument/2006/relationships/image" Target="../media/image4.svg"/><Relationship Id="rId9" Type="http://schemas.openxmlformats.org/officeDocument/2006/relationships/image" Target="../media/image52.png"/></Relationships>
</file>

<file path=ppt/slides/_rels/slide8.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70.png"/><Relationship Id="rId3" Type="http://schemas.openxmlformats.org/officeDocument/2006/relationships/image" Target="../media/image66.png"/><Relationship Id="rId7" Type="http://schemas.openxmlformats.org/officeDocument/2006/relationships/image" Target="../media/image13.png"/><Relationship Id="rId12" Type="http://schemas.openxmlformats.org/officeDocument/2006/relationships/image" Target="../media/image65.svg"/><Relationship Id="rId2" Type="http://schemas.openxmlformats.org/officeDocument/2006/relationships/notesSlide" Target="../notesSlides/notesSlide7.xml"/><Relationship Id="rId16" Type="http://schemas.openxmlformats.org/officeDocument/2006/relationships/image" Target="../media/image55.svg"/><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64.png"/><Relationship Id="rId5" Type="http://schemas.openxmlformats.org/officeDocument/2006/relationships/image" Target="../media/image3.png"/><Relationship Id="rId15" Type="http://schemas.openxmlformats.org/officeDocument/2006/relationships/image" Target="../media/image54.png"/><Relationship Id="rId10" Type="http://schemas.openxmlformats.org/officeDocument/2006/relationships/image" Target="../media/image69.svg"/><Relationship Id="rId4" Type="http://schemas.openxmlformats.org/officeDocument/2006/relationships/image" Target="../media/image67.svg"/><Relationship Id="rId9" Type="http://schemas.openxmlformats.org/officeDocument/2006/relationships/image" Target="../media/image68.png"/><Relationship Id="rId14" Type="http://schemas.openxmlformats.org/officeDocument/2006/relationships/image" Target="../media/image71.svg"/></Relationships>
</file>

<file path=ppt/slides/_rels/slide9.xml.rels><?xml version="1.0" encoding="UTF-8" standalone="yes"?>
<Relationships xmlns="http://schemas.openxmlformats.org/package/2006/relationships"><Relationship Id="rId8" Type="http://schemas.openxmlformats.org/officeDocument/2006/relationships/image" Target="../media/image77.svg"/><Relationship Id="rId13" Type="http://schemas.openxmlformats.org/officeDocument/2006/relationships/image" Target="../media/image3.png"/><Relationship Id="rId18" Type="http://schemas.openxmlformats.org/officeDocument/2006/relationships/image" Target="../media/image39.svg"/><Relationship Id="rId3" Type="http://schemas.openxmlformats.org/officeDocument/2006/relationships/image" Target="../media/image72.png"/><Relationship Id="rId7" Type="http://schemas.openxmlformats.org/officeDocument/2006/relationships/image" Target="../media/image76.png"/><Relationship Id="rId12" Type="http://schemas.openxmlformats.org/officeDocument/2006/relationships/image" Target="../media/image14.svg"/><Relationship Id="rId17" Type="http://schemas.openxmlformats.org/officeDocument/2006/relationships/image" Target="../media/image38.png"/><Relationship Id="rId2" Type="http://schemas.openxmlformats.org/officeDocument/2006/relationships/notesSlide" Target="../notesSlides/notesSlide8.xml"/><Relationship Id="rId16" Type="http://schemas.openxmlformats.org/officeDocument/2006/relationships/image" Target="../media/image6.svg"/><Relationship Id="rId20" Type="http://schemas.openxmlformats.org/officeDocument/2006/relationships/image" Target="../media/image37.svg"/><Relationship Id="rId1" Type="http://schemas.openxmlformats.org/officeDocument/2006/relationships/slideLayout" Target="../slideLayouts/slideLayout7.xml"/><Relationship Id="rId6" Type="http://schemas.openxmlformats.org/officeDocument/2006/relationships/image" Target="../media/image75.svg"/><Relationship Id="rId11" Type="http://schemas.openxmlformats.org/officeDocument/2006/relationships/image" Target="../media/image13.png"/><Relationship Id="rId5" Type="http://schemas.openxmlformats.org/officeDocument/2006/relationships/image" Target="../media/image74.png"/><Relationship Id="rId15" Type="http://schemas.openxmlformats.org/officeDocument/2006/relationships/image" Target="../media/image5.png"/><Relationship Id="rId10" Type="http://schemas.openxmlformats.org/officeDocument/2006/relationships/image" Target="../media/image79.svg"/><Relationship Id="rId19" Type="http://schemas.openxmlformats.org/officeDocument/2006/relationships/image" Target="../media/image36.png"/><Relationship Id="rId4" Type="http://schemas.openxmlformats.org/officeDocument/2006/relationships/image" Target="../media/image73.svg"/><Relationship Id="rId9" Type="http://schemas.openxmlformats.org/officeDocument/2006/relationships/image" Target="../media/image78.png"/><Relationship Id="rId14" Type="http://schemas.openxmlformats.org/officeDocument/2006/relationships/image" Target="../media/image4.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a:off x="-430285" y="9512973"/>
            <a:ext cx="20956974" cy="1260180"/>
            <a:chOff x="0" y="0"/>
            <a:chExt cx="5519532" cy="331899"/>
          </a:xfrm>
        </p:grpSpPr>
        <p:sp>
          <p:nvSpPr>
            <p:cNvPr id="3" name="Freeform 3"/>
            <p:cNvSpPr/>
            <p:nvPr/>
          </p:nvSpPr>
          <p:spPr>
            <a:xfrm>
              <a:off x="0" y="0"/>
              <a:ext cx="5519532" cy="331899"/>
            </a:xfrm>
            <a:custGeom>
              <a:avLst/>
              <a:gdLst/>
              <a:ahLst/>
              <a:cxnLst/>
              <a:rect l="l" t="t" r="r" b="b"/>
              <a:pathLst>
                <a:path w="5519532" h="331899">
                  <a:moveTo>
                    <a:pt x="2955" y="0"/>
                  </a:moveTo>
                  <a:lnTo>
                    <a:pt x="5516577" y="0"/>
                  </a:lnTo>
                  <a:cubicBezTo>
                    <a:pt x="5518209" y="0"/>
                    <a:pt x="5519532" y="1323"/>
                    <a:pt x="5519532" y="2955"/>
                  </a:cubicBezTo>
                  <a:lnTo>
                    <a:pt x="5519532" y="328944"/>
                  </a:lnTo>
                  <a:cubicBezTo>
                    <a:pt x="5519532" y="329728"/>
                    <a:pt x="5519221" y="330479"/>
                    <a:pt x="5518667" y="331034"/>
                  </a:cubicBezTo>
                  <a:cubicBezTo>
                    <a:pt x="5518113" y="331588"/>
                    <a:pt x="5517361" y="331899"/>
                    <a:pt x="5516577" y="331899"/>
                  </a:cubicBezTo>
                  <a:lnTo>
                    <a:pt x="2955" y="331899"/>
                  </a:lnTo>
                  <a:cubicBezTo>
                    <a:pt x="1323" y="331899"/>
                    <a:pt x="0" y="330576"/>
                    <a:pt x="0" y="328944"/>
                  </a:cubicBezTo>
                  <a:lnTo>
                    <a:pt x="0" y="2955"/>
                  </a:lnTo>
                  <a:cubicBezTo>
                    <a:pt x="0" y="1323"/>
                    <a:pt x="1323" y="0"/>
                    <a:pt x="2955" y="0"/>
                  </a:cubicBezTo>
                  <a:close/>
                </a:path>
              </a:pathLst>
            </a:custGeom>
            <a:solidFill>
              <a:srgbClr val="CF4219"/>
            </a:solidFill>
          </p:spPr>
          <p:txBody>
            <a:bodyPr/>
            <a:lstStyle/>
            <a:p>
              <a:endParaRPr lang="en-GB"/>
            </a:p>
          </p:txBody>
        </p:sp>
        <p:sp>
          <p:nvSpPr>
            <p:cNvPr id="4" name="TextBox 4"/>
            <p:cNvSpPr txBox="1"/>
            <p:nvPr/>
          </p:nvSpPr>
          <p:spPr>
            <a:xfrm>
              <a:off x="0" y="-47625"/>
              <a:ext cx="5519532" cy="379524"/>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flipH="1">
            <a:off x="11387056" y="1525990"/>
            <a:ext cx="7775483" cy="9968568"/>
          </a:xfrm>
          <a:custGeom>
            <a:avLst/>
            <a:gdLst/>
            <a:ahLst/>
            <a:cxnLst/>
            <a:rect l="l" t="t" r="r" b="b"/>
            <a:pathLst>
              <a:path w="7775483" h="9968568">
                <a:moveTo>
                  <a:pt x="7775483" y="0"/>
                </a:moveTo>
                <a:lnTo>
                  <a:pt x="0" y="0"/>
                </a:lnTo>
                <a:lnTo>
                  <a:pt x="0" y="9968568"/>
                </a:lnTo>
                <a:lnTo>
                  <a:pt x="7775483" y="9968568"/>
                </a:lnTo>
                <a:lnTo>
                  <a:pt x="777548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6706718">
            <a:off x="-1752321" y="-2209724"/>
            <a:ext cx="5004300" cy="4749535"/>
          </a:xfrm>
          <a:custGeom>
            <a:avLst/>
            <a:gdLst/>
            <a:ahLst/>
            <a:cxnLst/>
            <a:rect l="l" t="t" r="r" b="b"/>
            <a:pathLst>
              <a:path w="5004300" h="4749535">
                <a:moveTo>
                  <a:pt x="0" y="0"/>
                </a:moveTo>
                <a:lnTo>
                  <a:pt x="5004299" y="0"/>
                </a:lnTo>
                <a:lnTo>
                  <a:pt x="5004299" y="4749535"/>
                </a:lnTo>
                <a:lnTo>
                  <a:pt x="0" y="4749535"/>
                </a:lnTo>
                <a:lnTo>
                  <a:pt x="0" y="0"/>
                </a:lnTo>
                <a:close/>
              </a:path>
            </a:pathLst>
          </a:custGeom>
          <a:blipFill>
            <a:blip r:embed="rId4">
              <a:alphaModFix amt="69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rot="1098">
            <a:off x="750419" y="3296958"/>
            <a:ext cx="7374928" cy="4847481"/>
          </a:xfrm>
          <a:prstGeom prst="rect">
            <a:avLst/>
          </a:prstGeom>
        </p:spPr>
        <p:txBody>
          <a:bodyPr lIns="0" tIns="0" rIns="0" bIns="0" rtlCol="0" anchor="t">
            <a:spAutoFit/>
          </a:bodyPr>
          <a:lstStyle/>
          <a:p>
            <a:pPr algn="ctr">
              <a:lnSpc>
                <a:spcPts val="2659"/>
              </a:lnSpc>
            </a:pPr>
            <a:r>
              <a:rPr lang="en-US" sz="2799" spc="139" dirty="0">
                <a:solidFill>
                  <a:srgbClr val="2E7040"/>
                </a:solidFill>
                <a:latin typeface="Luckiest Guy"/>
                <a:ea typeface="Luckiest Guy"/>
                <a:cs typeface="Luckiest Guy"/>
                <a:sym typeface="Luckiest Guy"/>
              </a:rPr>
              <a:t>BA INTERNATIONAL HOTEL MANAGEMENT</a:t>
            </a:r>
          </a:p>
          <a:p>
            <a:pPr algn="ctr">
              <a:lnSpc>
                <a:spcPts val="2659"/>
              </a:lnSpc>
            </a:pPr>
            <a:endParaRPr lang="en-US" sz="2799" spc="139" dirty="0">
              <a:solidFill>
                <a:srgbClr val="2E7040"/>
              </a:solidFill>
              <a:latin typeface="Luckiest Guy"/>
              <a:ea typeface="Luckiest Guy"/>
              <a:cs typeface="Luckiest Guy"/>
              <a:sym typeface="Luckiest Guy"/>
            </a:endParaRPr>
          </a:p>
          <a:p>
            <a:pPr algn="ctr">
              <a:lnSpc>
                <a:spcPts val="2659"/>
              </a:lnSpc>
            </a:pPr>
            <a:r>
              <a:rPr lang="en-US" sz="2799" spc="139" dirty="0">
                <a:solidFill>
                  <a:srgbClr val="2E7040"/>
                </a:solidFill>
                <a:latin typeface="Luckiest Guy"/>
                <a:ea typeface="Luckiest Guy"/>
                <a:cs typeface="Luckiest Guy"/>
                <a:sym typeface="Luckiest Guy"/>
              </a:rPr>
              <a:t>CONTEMPORARY THEMES IN THE HOTEL AND HOSPITALITY SECTOR</a:t>
            </a:r>
          </a:p>
          <a:p>
            <a:pPr algn="ctr">
              <a:lnSpc>
                <a:spcPts val="2659"/>
              </a:lnSpc>
            </a:pPr>
            <a:endParaRPr lang="en-US" sz="2799" spc="139" dirty="0">
              <a:solidFill>
                <a:srgbClr val="2E7040"/>
              </a:solidFill>
              <a:latin typeface="Luckiest Guy"/>
              <a:ea typeface="Luckiest Guy"/>
              <a:cs typeface="Luckiest Guy"/>
              <a:sym typeface="Luckiest Guy"/>
            </a:endParaRPr>
          </a:p>
          <a:p>
            <a:pPr algn="ctr">
              <a:lnSpc>
                <a:spcPts val="2659"/>
              </a:lnSpc>
            </a:pPr>
            <a:endParaRPr lang="en-US" sz="2799" spc="139" dirty="0">
              <a:solidFill>
                <a:srgbClr val="2E7040"/>
              </a:solidFill>
              <a:latin typeface="Luckiest Guy"/>
              <a:ea typeface="Luckiest Guy"/>
              <a:cs typeface="Luckiest Guy"/>
              <a:sym typeface="Luckiest Guy"/>
            </a:endParaRPr>
          </a:p>
          <a:p>
            <a:pPr algn="ctr">
              <a:lnSpc>
                <a:spcPts val="2659"/>
              </a:lnSpc>
            </a:pPr>
            <a:r>
              <a:rPr lang="en-US" sz="2799" spc="139" dirty="0">
                <a:solidFill>
                  <a:srgbClr val="2E7040"/>
                </a:solidFill>
                <a:latin typeface="Luckiest Guy"/>
                <a:ea typeface="Luckiest Guy"/>
                <a:cs typeface="Luckiest Guy"/>
                <a:sym typeface="Luckiest Guy"/>
              </a:rPr>
              <a:t>BMIH6001</a:t>
            </a:r>
          </a:p>
          <a:p>
            <a:pPr algn="ctr">
              <a:lnSpc>
                <a:spcPts val="2659"/>
              </a:lnSpc>
            </a:pPr>
            <a:endParaRPr lang="en-US" sz="2799" spc="139" dirty="0">
              <a:solidFill>
                <a:srgbClr val="2E7040"/>
              </a:solidFill>
              <a:latin typeface="Luckiest Guy"/>
              <a:ea typeface="Luckiest Guy"/>
              <a:cs typeface="Luckiest Guy"/>
              <a:sym typeface="Luckiest Guy"/>
            </a:endParaRPr>
          </a:p>
          <a:p>
            <a:pPr algn="ctr">
              <a:lnSpc>
                <a:spcPts val="2659"/>
              </a:lnSpc>
            </a:pPr>
            <a:r>
              <a:rPr lang="en-US" sz="2799" spc="139" dirty="0">
                <a:solidFill>
                  <a:srgbClr val="2E7040"/>
                </a:solidFill>
                <a:latin typeface="Luckiest Guy"/>
                <a:ea typeface="Luckiest Guy"/>
                <a:cs typeface="Luckiest Guy"/>
                <a:sym typeface="Luckiest Guy"/>
              </a:rPr>
              <a:t>SUSTAINABILITY IN TERMS OF FOOD WASTE AND ITS EFFICACY</a:t>
            </a:r>
          </a:p>
          <a:p>
            <a:pPr algn="ctr">
              <a:lnSpc>
                <a:spcPts val="2659"/>
              </a:lnSpc>
            </a:pPr>
            <a:endParaRPr lang="en-US" sz="2799" spc="139" dirty="0">
              <a:solidFill>
                <a:srgbClr val="2E7040"/>
              </a:solidFill>
              <a:latin typeface="Luckiest Guy"/>
              <a:ea typeface="Luckiest Guy"/>
              <a:cs typeface="Luckiest Guy"/>
              <a:sym typeface="Luckiest Guy"/>
            </a:endParaRPr>
          </a:p>
          <a:p>
            <a:pPr algn="ctr">
              <a:lnSpc>
                <a:spcPts val="2659"/>
              </a:lnSpc>
            </a:pPr>
            <a:endParaRPr lang="en-US" sz="2799" spc="139" dirty="0">
              <a:solidFill>
                <a:srgbClr val="2E7040"/>
              </a:solidFill>
              <a:latin typeface="Luckiest Guy"/>
              <a:ea typeface="Luckiest Guy"/>
              <a:cs typeface="Luckiest Guy"/>
              <a:sym typeface="Luckiest Guy"/>
            </a:endParaRPr>
          </a:p>
          <a:p>
            <a:pPr algn="ctr">
              <a:lnSpc>
                <a:spcPts val="2659"/>
              </a:lnSpc>
            </a:pPr>
            <a:r>
              <a:rPr lang="en-US" sz="2799" spc="139" dirty="0">
                <a:solidFill>
                  <a:srgbClr val="2E7040"/>
                </a:solidFill>
                <a:latin typeface="Luckiest Guy"/>
                <a:ea typeface="Luckiest Guy"/>
                <a:cs typeface="Luckiest Guy"/>
                <a:sym typeface="Luckiest Guy"/>
              </a:rPr>
              <a:t>MIRCEA NICOLAE TILICA</a:t>
            </a:r>
          </a:p>
          <a:p>
            <a:pPr algn="ctr">
              <a:lnSpc>
                <a:spcPts val="2659"/>
              </a:lnSpc>
            </a:pPr>
            <a:r>
              <a:rPr lang="en-US" sz="2799" spc="139">
                <a:solidFill>
                  <a:srgbClr val="2E7040"/>
                </a:solidFill>
                <a:latin typeface="Luckiest Guy"/>
                <a:ea typeface="Luckiest Guy"/>
                <a:cs typeface="Luckiest Guy"/>
                <a:sym typeface="Luckiest Guy"/>
              </a:rPr>
              <a:t>STUDENT NUMBER: 2246572</a:t>
            </a:r>
            <a:endParaRPr lang="en-US" sz="2799" spc="139" dirty="0">
              <a:solidFill>
                <a:srgbClr val="2E7040"/>
              </a:solidFill>
              <a:latin typeface="Luckiest Guy"/>
              <a:ea typeface="Luckiest Guy"/>
              <a:cs typeface="Luckiest Guy"/>
              <a:sym typeface="Luckiest Guy"/>
            </a:endParaRPr>
          </a:p>
        </p:txBody>
      </p:sp>
      <p:sp>
        <p:nvSpPr>
          <p:cNvPr id="8" name="Freeform 8"/>
          <p:cNvSpPr/>
          <p:nvPr/>
        </p:nvSpPr>
        <p:spPr>
          <a:xfrm rot="235859">
            <a:off x="16577092" y="997993"/>
            <a:ext cx="2552253" cy="1055995"/>
          </a:xfrm>
          <a:custGeom>
            <a:avLst/>
            <a:gdLst/>
            <a:ahLst/>
            <a:cxnLst/>
            <a:rect l="l" t="t" r="r" b="b"/>
            <a:pathLst>
              <a:path w="2552253" h="1055995">
                <a:moveTo>
                  <a:pt x="0" y="0"/>
                </a:moveTo>
                <a:lnTo>
                  <a:pt x="2552252" y="0"/>
                </a:lnTo>
                <a:lnTo>
                  <a:pt x="2552252" y="1055994"/>
                </a:lnTo>
                <a:lnTo>
                  <a:pt x="0" y="10559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6417716" y="-254897"/>
            <a:ext cx="2624455" cy="2567194"/>
          </a:xfrm>
          <a:custGeom>
            <a:avLst/>
            <a:gdLst/>
            <a:ahLst/>
            <a:cxnLst/>
            <a:rect l="l" t="t" r="r" b="b"/>
            <a:pathLst>
              <a:path w="2624455" h="2567194">
                <a:moveTo>
                  <a:pt x="0" y="0"/>
                </a:moveTo>
                <a:lnTo>
                  <a:pt x="2624455" y="0"/>
                </a:lnTo>
                <a:lnTo>
                  <a:pt x="2624455" y="2567194"/>
                </a:lnTo>
                <a:lnTo>
                  <a:pt x="0" y="256719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9787380" y="1028700"/>
            <a:ext cx="2223044" cy="1617936"/>
          </a:xfrm>
          <a:custGeom>
            <a:avLst/>
            <a:gdLst/>
            <a:ahLst/>
            <a:cxnLst/>
            <a:rect l="l" t="t" r="r" b="b"/>
            <a:pathLst>
              <a:path w="2223044" h="1617936">
                <a:moveTo>
                  <a:pt x="0" y="0"/>
                </a:moveTo>
                <a:lnTo>
                  <a:pt x="2223043" y="0"/>
                </a:lnTo>
                <a:lnTo>
                  <a:pt x="2223043" y="1617936"/>
                </a:lnTo>
                <a:lnTo>
                  <a:pt x="0" y="1617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1" name="Freeform 11"/>
          <p:cNvSpPr/>
          <p:nvPr/>
        </p:nvSpPr>
        <p:spPr>
          <a:xfrm>
            <a:off x="9144000" y="4999563"/>
            <a:ext cx="4797483" cy="5143500"/>
          </a:xfrm>
          <a:custGeom>
            <a:avLst/>
            <a:gdLst/>
            <a:ahLst/>
            <a:cxnLst/>
            <a:rect l="l" t="t" r="r" b="b"/>
            <a:pathLst>
              <a:path w="4797483" h="5143500">
                <a:moveTo>
                  <a:pt x="0" y="0"/>
                </a:moveTo>
                <a:lnTo>
                  <a:pt x="4797483" y="0"/>
                </a:lnTo>
                <a:lnTo>
                  <a:pt x="4797483" y="5143500"/>
                </a:lnTo>
                <a:lnTo>
                  <a:pt x="0" y="51435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2" name="Freeform 2"/>
          <p:cNvSpPr/>
          <p:nvPr/>
        </p:nvSpPr>
        <p:spPr>
          <a:xfrm>
            <a:off x="2686522" y="-452557"/>
            <a:ext cx="5026536" cy="4856891"/>
          </a:xfrm>
          <a:custGeom>
            <a:avLst/>
            <a:gdLst/>
            <a:ahLst/>
            <a:cxnLst/>
            <a:rect l="l" t="t" r="r" b="b"/>
            <a:pathLst>
              <a:path w="5026536" h="4856891">
                <a:moveTo>
                  <a:pt x="0" y="0"/>
                </a:moveTo>
                <a:lnTo>
                  <a:pt x="5026536" y="0"/>
                </a:lnTo>
                <a:lnTo>
                  <a:pt x="5026536" y="4856891"/>
                </a:lnTo>
                <a:lnTo>
                  <a:pt x="0" y="485689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445222">
            <a:off x="9110074" y="991984"/>
            <a:ext cx="2824812" cy="3243521"/>
          </a:xfrm>
          <a:custGeom>
            <a:avLst/>
            <a:gdLst/>
            <a:ahLst/>
            <a:cxnLst/>
            <a:rect l="l" t="t" r="r" b="b"/>
            <a:pathLst>
              <a:path w="2824812" h="3243521">
                <a:moveTo>
                  <a:pt x="0" y="0"/>
                </a:moveTo>
                <a:lnTo>
                  <a:pt x="2824813" y="0"/>
                </a:lnTo>
                <a:lnTo>
                  <a:pt x="2824813" y="3243522"/>
                </a:lnTo>
                <a:lnTo>
                  <a:pt x="0" y="324352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657457">
            <a:off x="6050216" y="-1081545"/>
            <a:ext cx="3803720" cy="6366059"/>
          </a:xfrm>
          <a:custGeom>
            <a:avLst/>
            <a:gdLst/>
            <a:ahLst/>
            <a:cxnLst/>
            <a:rect l="l" t="t" r="r" b="b"/>
            <a:pathLst>
              <a:path w="3803720" h="6366059">
                <a:moveTo>
                  <a:pt x="0" y="0"/>
                </a:moveTo>
                <a:lnTo>
                  <a:pt x="3803720" y="0"/>
                </a:lnTo>
                <a:lnTo>
                  <a:pt x="3803720" y="6366058"/>
                </a:lnTo>
                <a:lnTo>
                  <a:pt x="0" y="636605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5" name="Group 5"/>
          <p:cNvGrpSpPr/>
          <p:nvPr/>
        </p:nvGrpSpPr>
        <p:grpSpPr>
          <a:xfrm>
            <a:off x="7952076" y="3390900"/>
            <a:ext cx="9307224" cy="5650689"/>
            <a:chOff x="0" y="0"/>
            <a:chExt cx="2451285" cy="820492"/>
          </a:xfrm>
        </p:grpSpPr>
        <p:sp>
          <p:nvSpPr>
            <p:cNvPr id="6" name="Freeform 6"/>
            <p:cNvSpPr/>
            <p:nvPr/>
          </p:nvSpPr>
          <p:spPr>
            <a:xfrm>
              <a:off x="0" y="0"/>
              <a:ext cx="2451285" cy="820492"/>
            </a:xfrm>
            <a:custGeom>
              <a:avLst/>
              <a:gdLst/>
              <a:ahLst/>
              <a:cxnLst/>
              <a:rect l="l" t="t" r="r" b="b"/>
              <a:pathLst>
                <a:path w="2451285" h="820492">
                  <a:moveTo>
                    <a:pt x="14141" y="0"/>
                  </a:moveTo>
                  <a:lnTo>
                    <a:pt x="2437144" y="0"/>
                  </a:lnTo>
                  <a:cubicBezTo>
                    <a:pt x="2440895" y="0"/>
                    <a:pt x="2444491" y="1490"/>
                    <a:pt x="2447143" y="4142"/>
                  </a:cubicBezTo>
                  <a:cubicBezTo>
                    <a:pt x="2449795" y="6794"/>
                    <a:pt x="2451285" y="10391"/>
                    <a:pt x="2451285" y="14141"/>
                  </a:cubicBezTo>
                  <a:lnTo>
                    <a:pt x="2451285" y="806351"/>
                  </a:lnTo>
                  <a:cubicBezTo>
                    <a:pt x="2451285" y="810101"/>
                    <a:pt x="2449795" y="813698"/>
                    <a:pt x="2447143" y="816350"/>
                  </a:cubicBezTo>
                  <a:cubicBezTo>
                    <a:pt x="2444491" y="819002"/>
                    <a:pt x="2440895" y="820492"/>
                    <a:pt x="2437144" y="820492"/>
                  </a:cubicBezTo>
                  <a:lnTo>
                    <a:pt x="14141" y="820492"/>
                  </a:lnTo>
                  <a:cubicBezTo>
                    <a:pt x="10391" y="820492"/>
                    <a:pt x="6794" y="819002"/>
                    <a:pt x="4142" y="816350"/>
                  </a:cubicBezTo>
                  <a:cubicBezTo>
                    <a:pt x="1490" y="813698"/>
                    <a:pt x="0" y="810101"/>
                    <a:pt x="0" y="806351"/>
                  </a:cubicBezTo>
                  <a:lnTo>
                    <a:pt x="0" y="14141"/>
                  </a:lnTo>
                  <a:cubicBezTo>
                    <a:pt x="0" y="10391"/>
                    <a:pt x="1490" y="6794"/>
                    <a:pt x="4142" y="4142"/>
                  </a:cubicBezTo>
                  <a:cubicBezTo>
                    <a:pt x="6794" y="1490"/>
                    <a:pt x="10391" y="0"/>
                    <a:pt x="14141" y="0"/>
                  </a:cubicBezTo>
                  <a:close/>
                </a:path>
              </a:pathLst>
            </a:custGeom>
            <a:solidFill>
              <a:srgbClr val="FBC83D"/>
            </a:solidFill>
          </p:spPr>
          <p:txBody>
            <a:bodyPr/>
            <a:lstStyle/>
            <a:p>
              <a:endParaRPr lang="en-GB"/>
            </a:p>
          </p:txBody>
        </p:sp>
        <p:sp>
          <p:nvSpPr>
            <p:cNvPr id="7" name="TextBox 7"/>
            <p:cNvSpPr txBox="1"/>
            <p:nvPr/>
          </p:nvSpPr>
          <p:spPr>
            <a:xfrm>
              <a:off x="0" y="-47625"/>
              <a:ext cx="2451285" cy="868117"/>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rot="235859">
            <a:off x="16467500" y="4487430"/>
            <a:ext cx="2459132" cy="1017466"/>
          </a:xfrm>
          <a:custGeom>
            <a:avLst/>
            <a:gdLst/>
            <a:ahLst/>
            <a:cxnLst/>
            <a:rect l="l" t="t" r="r" b="b"/>
            <a:pathLst>
              <a:path w="2459132" h="1017466">
                <a:moveTo>
                  <a:pt x="0" y="0"/>
                </a:moveTo>
                <a:lnTo>
                  <a:pt x="2459132" y="0"/>
                </a:lnTo>
                <a:lnTo>
                  <a:pt x="2459132" y="1017466"/>
                </a:lnTo>
                <a:lnTo>
                  <a:pt x="0" y="101746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a:off x="5330728" y="4632714"/>
            <a:ext cx="1966228" cy="2587142"/>
          </a:xfrm>
          <a:custGeom>
            <a:avLst/>
            <a:gdLst/>
            <a:ahLst/>
            <a:cxnLst/>
            <a:rect l="l" t="t" r="r" b="b"/>
            <a:pathLst>
              <a:path w="1966228" h="2587142">
                <a:moveTo>
                  <a:pt x="0" y="0"/>
                </a:moveTo>
                <a:lnTo>
                  <a:pt x="1966228" y="0"/>
                </a:lnTo>
                <a:lnTo>
                  <a:pt x="1966228" y="2587142"/>
                </a:lnTo>
                <a:lnTo>
                  <a:pt x="0" y="258714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rot="-111768">
            <a:off x="14824113" y="1091162"/>
            <a:ext cx="3891692" cy="2993610"/>
          </a:xfrm>
          <a:custGeom>
            <a:avLst/>
            <a:gdLst/>
            <a:ahLst/>
            <a:cxnLst/>
            <a:rect l="l" t="t" r="r" b="b"/>
            <a:pathLst>
              <a:path w="3891692" h="2993610">
                <a:moveTo>
                  <a:pt x="0" y="0"/>
                </a:moveTo>
                <a:lnTo>
                  <a:pt x="3891693" y="0"/>
                </a:lnTo>
                <a:lnTo>
                  <a:pt x="3891693" y="2993609"/>
                </a:lnTo>
                <a:lnTo>
                  <a:pt x="0" y="299360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1" name="Freeform 11"/>
          <p:cNvSpPr/>
          <p:nvPr/>
        </p:nvSpPr>
        <p:spPr>
          <a:xfrm rot="-1160839" flipH="1">
            <a:off x="12354210" y="2913669"/>
            <a:ext cx="3738860" cy="1657296"/>
          </a:xfrm>
          <a:custGeom>
            <a:avLst/>
            <a:gdLst/>
            <a:ahLst/>
            <a:cxnLst/>
            <a:rect l="l" t="t" r="r" b="b"/>
            <a:pathLst>
              <a:path w="3738860" h="1657296">
                <a:moveTo>
                  <a:pt x="3738860" y="0"/>
                </a:moveTo>
                <a:lnTo>
                  <a:pt x="0" y="0"/>
                </a:lnTo>
                <a:lnTo>
                  <a:pt x="0" y="1657296"/>
                </a:lnTo>
                <a:lnTo>
                  <a:pt x="3738860" y="1657296"/>
                </a:lnTo>
                <a:lnTo>
                  <a:pt x="373886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2" name="Freeform 12"/>
          <p:cNvSpPr/>
          <p:nvPr/>
        </p:nvSpPr>
        <p:spPr>
          <a:xfrm rot="-200397">
            <a:off x="-632290" y="2051574"/>
            <a:ext cx="2666366" cy="2338837"/>
          </a:xfrm>
          <a:custGeom>
            <a:avLst/>
            <a:gdLst/>
            <a:ahLst/>
            <a:cxnLst/>
            <a:rect l="l" t="t" r="r" b="b"/>
            <a:pathLst>
              <a:path w="2666366" h="2338837">
                <a:moveTo>
                  <a:pt x="0" y="0"/>
                </a:moveTo>
                <a:lnTo>
                  <a:pt x="2666366" y="0"/>
                </a:lnTo>
                <a:lnTo>
                  <a:pt x="2666366" y="2338837"/>
                </a:lnTo>
                <a:lnTo>
                  <a:pt x="0" y="233883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3" name="TextBox 13"/>
          <p:cNvSpPr txBox="1"/>
          <p:nvPr/>
        </p:nvSpPr>
        <p:spPr>
          <a:xfrm rot="1098">
            <a:off x="701050" y="7039437"/>
            <a:ext cx="6252586" cy="984250"/>
          </a:xfrm>
          <a:prstGeom prst="rect">
            <a:avLst/>
          </a:prstGeom>
        </p:spPr>
        <p:txBody>
          <a:bodyPr lIns="0" tIns="0" rIns="0" bIns="0" rtlCol="0" anchor="t">
            <a:spAutoFit/>
          </a:bodyPr>
          <a:lstStyle/>
          <a:p>
            <a:pPr algn="l">
              <a:lnSpc>
                <a:spcPts val="3799"/>
              </a:lnSpc>
            </a:pPr>
            <a:r>
              <a:rPr lang="en-US" sz="3999" spc="199">
                <a:solidFill>
                  <a:srgbClr val="2E7040"/>
                </a:solidFill>
                <a:latin typeface="Luckiest Guy"/>
                <a:ea typeface="Luckiest Guy"/>
                <a:cs typeface="Luckiest Guy"/>
                <a:sym typeface="Luckiest Guy"/>
              </a:rPr>
              <a:t>INTRODUCTION CONTEMPORARY THEME</a:t>
            </a:r>
          </a:p>
        </p:txBody>
      </p:sp>
      <p:sp>
        <p:nvSpPr>
          <p:cNvPr id="14" name="TextBox 14"/>
          <p:cNvSpPr txBox="1"/>
          <p:nvPr/>
        </p:nvSpPr>
        <p:spPr>
          <a:xfrm>
            <a:off x="8233733" y="4789789"/>
            <a:ext cx="8283942" cy="4105226"/>
          </a:xfrm>
          <a:prstGeom prst="rect">
            <a:avLst/>
          </a:prstGeom>
        </p:spPr>
        <p:txBody>
          <a:bodyPr lIns="0" tIns="0" rIns="0" bIns="0" rtlCol="0" anchor="t">
            <a:spAutoFit/>
          </a:bodyPr>
          <a:lstStyle/>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One of the leading sustainability problems in the world hospitality sector is food waste, which leads to the degradation of the environment and inefficiency in operations (</a:t>
            </a:r>
            <a:r>
              <a:rPr lang="en-US" sz="1800" dirty="0" err="1">
                <a:solidFill>
                  <a:srgbClr val="544541"/>
                </a:solidFill>
                <a:latin typeface="Times New Roman"/>
                <a:ea typeface="Times New Roman"/>
                <a:cs typeface="Times New Roman"/>
                <a:sym typeface="Times New Roman"/>
              </a:rPr>
              <a:t>Goossens</a:t>
            </a:r>
            <a:r>
              <a:rPr lang="en-US" sz="1800" dirty="0">
                <a:solidFill>
                  <a:srgbClr val="544541"/>
                </a:solidFill>
                <a:latin typeface="Times New Roman"/>
                <a:ea typeface="Times New Roman"/>
                <a:cs typeface="Times New Roman"/>
                <a:sym typeface="Times New Roman"/>
              </a:rPr>
              <a:t>, Wegner and Schmidt, 2019).</a:t>
            </a:r>
          </a:p>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Hotels produce a lot of food waste due to buffet service, poor demand forecasting, and consumer </a:t>
            </a:r>
            <a:r>
              <a:rPr lang="en-US" sz="1800" dirty="0" err="1">
                <a:solidFill>
                  <a:srgbClr val="544541"/>
                </a:solidFill>
                <a:latin typeface="Times New Roman"/>
                <a:ea typeface="Times New Roman"/>
                <a:cs typeface="Times New Roman"/>
                <a:sym typeface="Times New Roman"/>
              </a:rPr>
              <a:t>behaviour</a:t>
            </a:r>
            <a:r>
              <a:rPr lang="en-US" sz="1800" dirty="0">
                <a:solidFill>
                  <a:srgbClr val="544541"/>
                </a:solidFill>
                <a:latin typeface="Times New Roman"/>
                <a:ea typeface="Times New Roman"/>
                <a:cs typeface="Times New Roman"/>
                <a:sym typeface="Times New Roman"/>
              </a:rPr>
              <a:t> patterns (Afzal et al., 2022).</a:t>
            </a:r>
          </a:p>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Guest and regulatory expectations on sustainability are rising with all the need to be responsible in terms of waste management (WWF, 2025).</a:t>
            </a:r>
          </a:p>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Reducing food waste promotes environmental conservation, corporate social responsibility and sustainability of business over time (Camilleri, 2024).</a:t>
            </a:r>
          </a:p>
          <a:p>
            <a:pPr algn="just">
              <a:lnSpc>
                <a:spcPct val="150000"/>
              </a:lnSpc>
            </a:pPr>
            <a:endParaRPr lang="en-US" sz="1800" dirty="0">
              <a:solidFill>
                <a:srgbClr val="54454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rot="86618">
            <a:off x="-463415" y="7839700"/>
            <a:ext cx="20956974" cy="2822152"/>
            <a:chOff x="0" y="0"/>
            <a:chExt cx="5519532" cy="743283"/>
          </a:xfrm>
        </p:grpSpPr>
        <p:sp>
          <p:nvSpPr>
            <p:cNvPr id="3" name="Freeform 3"/>
            <p:cNvSpPr/>
            <p:nvPr/>
          </p:nvSpPr>
          <p:spPr>
            <a:xfrm>
              <a:off x="0" y="0"/>
              <a:ext cx="5519532" cy="743283"/>
            </a:xfrm>
            <a:custGeom>
              <a:avLst/>
              <a:gdLst/>
              <a:ahLst/>
              <a:cxnLst/>
              <a:rect l="l" t="t" r="r" b="b"/>
              <a:pathLst>
                <a:path w="5519532" h="743283">
                  <a:moveTo>
                    <a:pt x="2955" y="0"/>
                  </a:moveTo>
                  <a:lnTo>
                    <a:pt x="5516577" y="0"/>
                  </a:lnTo>
                  <a:cubicBezTo>
                    <a:pt x="5518209" y="0"/>
                    <a:pt x="5519532" y="1323"/>
                    <a:pt x="5519532" y="2955"/>
                  </a:cubicBezTo>
                  <a:lnTo>
                    <a:pt x="5519532" y="740328"/>
                  </a:lnTo>
                  <a:cubicBezTo>
                    <a:pt x="5519532" y="741960"/>
                    <a:pt x="5518209" y="743283"/>
                    <a:pt x="5516577" y="743283"/>
                  </a:cubicBezTo>
                  <a:lnTo>
                    <a:pt x="2955" y="743283"/>
                  </a:lnTo>
                  <a:cubicBezTo>
                    <a:pt x="1323" y="743283"/>
                    <a:pt x="0" y="741960"/>
                    <a:pt x="0" y="740328"/>
                  </a:cubicBezTo>
                  <a:lnTo>
                    <a:pt x="0" y="2955"/>
                  </a:lnTo>
                  <a:cubicBezTo>
                    <a:pt x="0" y="1323"/>
                    <a:pt x="1323" y="0"/>
                    <a:pt x="2955" y="0"/>
                  </a:cubicBezTo>
                  <a:close/>
                </a:path>
              </a:pathLst>
            </a:custGeom>
            <a:solidFill>
              <a:srgbClr val="CF4219"/>
            </a:solidFill>
          </p:spPr>
          <p:txBody>
            <a:bodyPr/>
            <a:lstStyle/>
            <a:p>
              <a:endParaRPr lang="en-GB"/>
            </a:p>
          </p:txBody>
        </p:sp>
        <p:sp>
          <p:nvSpPr>
            <p:cNvPr id="4" name="TextBox 4"/>
            <p:cNvSpPr txBox="1"/>
            <p:nvPr/>
          </p:nvSpPr>
          <p:spPr>
            <a:xfrm>
              <a:off x="0" y="-47625"/>
              <a:ext cx="5519532" cy="790908"/>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721555" y="2588116"/>
            <a:ext cx="7230487" cy="6453210"/>
          </a:xfrm>
          <a:custGeom>
            <a:avLst/>
            <a:gdLst/>
            <a:ahLst/>
            <a:cxnLst/>
            <a:rect l="l" t="t" r="r" b="b"/>
            <a:pathLst>
              <a:path w="7230487" h="6453210">
                <a:moveTo>
                  <a:pt x="0" y="0"/>
                </a:moveTo>
                <a:lnTo>
                  <a:pt x="7230487" y="0"/>
                </a:lnTo>
                <a:lnTo>
                  <a:pt x="7230487" y="6453210"/>
                </a:lnTo>
                <a:lnTo>
                  <a:pt x="0" y="6453210"/>
                </a:lnTo>
                <a:lnTo>
                  <a:pt x="0" y="0"/>
                </a:lnTo>
                <a:close/>
              </a:path>
            </a:pathLst>
          </a:custGeom>
          <a:blipFill>
            <a:blip r:embed="rId3"/>
            <a:stretch>
              <a:fillRect/>
            </a:stretch>
          </a:blipFill>
        </p:spPr>
        <p:txBody>
          <a:bodyPr/>
          <a:lstStyle/>
          <a:p>
            <a:endParaRPr lang="en-GB"/>
          </a:p>
        </p:txBody>
      </p:sp>
      <p:grpSp>
        <p:nvGrpSpPr>
          <p:cNvPr id="6" name="Group 6"/>
          <p:cNvGrpSpPr/>
          <p:nvPr/>
        </p:nvGrpSpPr>
        <p:grpSpPr>
          <a:xfrm>
            <a:off x="6934200" y="3447097"/>
            <a:ext cx="10796246" cy="4479781"/>
            <a:chOff x="0" y="0"/>
            <a:chExt cx="2559645" cy="1005875"/>
          </a:xfrm>
        </p:grpSpPr>
        <p:sp>
          <p:nvSpPr>
            <p:cNvPr id="7" name="Freeform 7"/>
            <p:cNvSpPr/>
            <p:nvPr/>
          </p:nvSpPr>
          <p:spPr>
            <a:xfrm>
              <a:off x="0" y="0"/>
              <a:ext cx="2559645" cy="1005875"/>
            </a:xfrm>
            <a:custGeom>
              <a:avLst/>
              <a:gdLst/>
              <a:ahLst/>
              <a:cxnLst/>
              <a:rect l="l" t="t" r="r" b="b"/>
              <a:pathLst>
                <a:path w="2559645" h="1005875">
                  <a:moveTo>
                    <a:pt x="13850" y="0"/>
                  </a:moveTo>
                  <a:lnTo>
                    <a:pt x="2545794" y="0"/>
                  </a:lnTo>
                  <a:cubicBezTo>
                    <a:pt x="2553444" y="0"/>
                    <a:pt x="2559645" y="6201"/>
                    <a:pt x="2559645" y="13850"/>
                  </a:cubicBezTo>
                  <a:lnTo>
                    <a:pt x="2559645" y="992025"/>
                  </a:lnTo>
                  <a:cubicBezTo>
                    <a:pt x="2559645" y="995698"/>
                    <a:pt x="2558185" y="999221"/>
                    <a:pt x="2555588" y="1001819"/>
                  </a:cubicBezTo>
                  <a:cubicBezTo>
                    <a:pt x="2552990" y="1004416"/>
                    <a:pt x="2549467" y="1005875"/>
                    <a:pt x="2545794" y="1005875"/>
                  </a:cubicBezTo>
                  <a:lnTo>
                    <a:pt x="13850" y="1005875"/>
                  </a:lnTo>
                  <a:cubicBezTo>
                    <a:pt x="10177" y="1005875"/>
                    <a:pt x="6654" y="1004416"/>
                    <a:pt x="4057" y="1001819"/>
                  </a:cubicBezTo>
                  <a:cubicBezTo>
                    <a:pt x="1459" y="999221"/>
                    <a:pt x="0" y="995698"/>
                    <a:pt x="0" y="992025"/>
                  </a:cubicBezTo>
                  <a:lnTo>
                    <a:pt x="0" y="13850"/>
                  </a:lnTo>
                  <a:cubicBezTo>
                    <a:pt x="0" y="10177"/>
                    <a:pt x="1459" y="6654"/>
                    <a:pt x="4057" y="4057"/>
                  </a:cubicBezTo>
                  <a:cubicBezTo>
                    <a:pt x="6654" y="1459"/>
                    <a:pt x="10177" y="0"/>
                    <a:pt x="13850" y="0"/>
                  </a:cubicBezTo>
                  <a:close/>
                </a:path>
              </a:pathLst>
            </a:custGeom>
            <a:solidFill>
              <a:srgbClr val="FBC83D"/>
            </a:solidFill>
          </p:spPr>
          <p:txBody>
            <a:bodyPr/>
            <a:lstStyle/>
            <a:p>
              <a:endParaRPr lang="en-GB"/>
            </a:p>
          </p:txBody>
        </p:sp>
        <p:sp>
          <p:nvSpPr>
            <p:cNvPr id="8" name="TextBox 8"/>
            <p:cNvSpPr txBox="1"/>
            <p:nvPr/>
          </p:nvSpPr>
          <p:spPr>
            <a:xfrm>
              <a:off x="0" y="-47625"/>
              <a:ext cx="2559645" cy="1053500"/>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rot="1098">
            <a:off x="6766595" y="2404853"/>
            <a:ext cx="10247169" cy="984099"/>
          </a:xfrm>
          <a:prstGeom prst="rect">
            <a:avLst/>
          </a:prstGeom>
        </p:spPr>
        <p:txBody>
          <a:bodyPr lIns="0" tIns="0" rIns="0" bIns="0" rtlCol="0" anchor="t">
            <a:spAutoFit/>
          </a:bodyPr>
          <a:lstStyle/>
          <a:p>
            <a:pPr algn="l">
              <a:lnSpc>
                <a:spcPts val="3795"/>
              </a:lnSpc>
            </a:pPr>
            <a:r>
              <a:rPr lang="en-US" sz="3995" spc="199" dirty="0">
                <a:solidFill>
                  <a:srgbClr val="2E7040"/>
                </a:solidFill>
                <a:latin typeface="Luckiest Guy"/>
                <a:ea typeface="Luckiest Guy"/>
                <a:cs typeface="Luckiest Guy"/>
                <a:sym typeface="Luckiest Guy"/>
              </a:rPr>
              <a:t>LITERATURE REVIEW: CAUSES OF FOOD WASTE</a:t>
            </a:r>
          </a:p>
        </p:txBody>
      </p:sp>
      <p:sp>
        <p:nvSpPr>
          <p:cNvPr id="10" name="Freeform 10"/>
          <p:cNvSpPr/>
          <p:nvPr/>
        </p:nvSpPr>
        <p:spPr>
          <a:xfrm rot="2218647">
            <a:off x="15704462" y="-339438"/>
            <a:ext cx="4252336" cy="4108820"/>
          </a:xfrm>
          <a:custGeom>
            <a:avLst/>
            <a:gdLst/>
            <a:ahLst/>
            <a:cxnLst/>
            <a:rect l="l" t="t" r="r" b="b"/>
            <a:pathLst>
              <a:path w="4252336" h="4108820">
                <a:moveTo>
                  <a:pt x="0" y="0"/>
                </a:moveTo>
                <a:lnTo>
                  <a:pt x="4252336" y="0"/>
                </a:lnTo>
                <a:lnTo>
                  <a:pt x="4252336" y="4108820"/>
                </a:lnTo>
                <a:lnTo>
                  <a:pt x="0" y="41088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rot="235859" flipH="1">
            <a:off x="-999169" y="680051"/>
            <a:ext cx="3018248" cy="1248800"/>
          </a:xfrm>
          <a:custGeom>
            <a:avLst/>
            <a:gdLst/>
            <a:ahLst/>
            <a:cxnLst/>
            <a:rect l="l" t="t" r="r" b="b"/>
            <a:pathLst>
              <a:path w="3018248" h="1248800">
                <a:moveTo>
                  <a:pt x="3018248" y="0"/>
                </a:moveTo>
                <a:lnTo>
                  <a:pt x="0" y="0"/>
                </a:lnTo>
                <a:lnTo>
                  <a:pt x="0" y="1248800"/>
                </a:lnTo>
                <a:lnTo>
                  <a:pt x="3018248" y="1248800"/>
                </a:lnTo>
                <a:lnTo>
                  <a:pt x="3018248"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rot="6706718">
            <a:off x="3508232" y="-3210373"/>
            <a:ext cx="5004300" cy="4749535"/>
          </a:xfrm>
          <a:custGeom>
            <a:avLst/>
            <a:gdLst/>
            <a:ahLst/>
            <a:cxnLst/>
            <a:rect l="l" t="t" r="r" b="b"/>
            <a:pathLst>
              <a:path w="5004300" h="4749535">
                <a:moveTo>
                  <a:pt x="0" y="0"/>
                </a:moveTo>
                <a:lnTo>
                  <a:pt x="5004299" y="0"/>
                </a:lnTo>
                <a:lnTo>
                  <a:pt x="5004299" y="4749535"/>
                </a:lnTo>
                <a:lnTo>
                  <a:pt x="0" y="47495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rot="729000" flipH="1">
            <a:off x="11217223" y="-815821"/>
            <a:ext cx="3463587" cy="2829728"/>
          </a:xfrm>
          <a:custGeom>
            <a:avLst/>
            <a:gdLst/>
            <a:ahLst/>
            <a:cxnLst/>
            <a:rect l="l" t="t" r="r" b="b"/>
            <a:pathLst>
              <a:path w="3463587" h="2829728">
                <a:moveTo>
                  <a:pt x="3463587" y="0"/>
                </a:moveTo>
                <a:lnTo>
                  <a:pt x="0" y="0"/>
                </a:lnTo>
                <a:lnTo>
                  <a:pt x="0" y="2829728"/>
                </a:lnTo>
                <a:lnTo>
                  <a:pt x="3463587" y="2829728"/>
                </a:lnTo>
                <a:lnTo>
                  <a:pt x="3463587"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4" name="Freeform 14"/>
          <p:cNvSpPr/>
          <p:nvPr/>
        </p:nvSpPr>
        <p:spPr>
          <a:xfrm>
            <a:off x="3045678" y="338202"/>
            <a:ext cx="1798216" cy="2030840"/>
          </a:xfrm>
          <a:custGeom>
            <a:avLst/>
            <a:gdLst/>
            <a:ahLst/>
            <a:cxnLst/>
            <a:rect l="l" t="t" r="r" b="b"/>
            <a:pathLst>
              <a:path w="1798216" h="2030840">
                <a:moveTo>
                  <a:pt x="0" y="0"/>
                </a:moveTo>
                <a:lnTo>
                  <a:pt x="1798216" y="0"/>
                </a:lnTo>
                <a:lnTo>
                  <a:pt x="1798216" y="2030839"/>
                </a:lnTo>
                <a:lnTo>
                  <a:pt x="0" y="203083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5" name="TextBox 15"/>
          <p:cNvSpPr txBox="1"/>
          <p:nvPr/>
        </p:nvSpPr>
        <p:spPr>
          <a:xfrm>
            <a:off x="6959098" y="3730840"/>
            <a:ext cx="10262102" cy="3739485"/>
          </a:xfrm>
          <a:prstGeom prst="rect">
            <a:avLst/>
          </a:prstGeom>
        </p:spPr>
        <p:txBody>
          <a:bodyPr wrap="square" lIns="0" tIns="0" rIns="0" bIns="0" rtlCol="0" anchor="t">
            <a:spAutoFit/>
          </a:bodyPr>
          <a:lstStyle/>
          <a:p>
            <a:pPr marL="435728" lvl="1" indent="-217864" algn="just">
              <a:lnSpc>
                <a:spcPct val="150000"/>
              </a:lnSpc>
              <a:buFont typeface="Arial"/>
              <a:buChar char="•"/>
            </a:pPr>
            <a:r>
              <a:rPr lang="en-US" dirty="0">
                <a:solidFill>
                  <a:srgbClr val="544541"/>
                </a:solidFill>
                <a:latin typeface="Times New Roman"/>
                <a:ea typeface="Times New Roman"/>
                <a:cs typeface="Times New Roman"/>
                <a:sym typeface="Times New Roman"/>
              </a:rPr>
              <a:t>The food waste in the hotel operations is at the stages of procurement, preparation, service, and consumption of plates (Lee and Huang, 2023).</a:t>
            </a:r>
          </a:p>
          <a:p>
            <a:pPr marL="435728" lvl="1" indent="-217864" algn="just">
              <a:lnSpc>
                <a:spcPct val="150000"/>
              </a:lnSpc>
              <a:buFont typeface="Arial"/>
              <a:buChar char="•"/>
            </a:pPr>
            <a:r>
              <a:rPr lang="en-US" dirty="0">
                <a:solidFill>
                  <a:srgbClr val="544541"/>
                </a:solidFill>
                <a:latin typeface="Times New Roman"/>
                <a:ea typeface="Times New Roman"/>
                <a:cs typeface="Times New Roman"/>
                <a:sym typeface="Times New Roman"/>
              </a:rPr>
              <a:t>The buffet eating culture promotes over production and too much consumption of guests (Kim, Hall and Kim, 2019).</a:t>
            </a:r>
          </a:p>
          <a:p>
            <a:pPr marL="435728" lvl="1" indent="-217864" algn="just">
              <a:lnSpc>
                <a:spcPct val="150000"/>
              </a:lnSpc>
              <a:buFont typeface="Arial"/>
              <a:buChar char="•"/>
            </a:pPr>
            <a:r>
              <a:rPr lang="en-US" dirty="0">
                <a:solidFill>
                  <a:srgbClr val="544541"/>
                </a:solidFill>
                <a:latin typeface="Times New Roman"/>
                <a:ea typeface="Times New Roman"/>
                <a:cs typeface="Times New Roman"/>
                <a:sym typeface="Times New Roman"/>
              </a:rPr>
              <a:t>The </a:t>
            </a:r>
            <a:r>
              <a:rPr lang="en-US" dirty="0" err="1">
                <a:solidFill>
                  <a:srgbClr val="544541"/>
                </a:solidFill>
                <a:latin typeface="Times New Roman"/>
                <a:ea typeface="Times New Roman"/>
                <a:cs typeface="Times New Roman"/>
                <a:sym typeface="Times New Roman"/>
              </a:rPr>
              <a:t>behavioural</a:t>
            </a:r>
            <a:r>
              <a:rPr lang="en-US" dirty="0">
                <a:solidFill>
                  <a:srgbClr val="544541"/>
                </a:solidFill>
                <a:latin typeface="Times New Roman"/>
                <a:ea typeface="Times New Roman"/>
                <a:cs typeface="Times New Roman"/>
                <a:sym typeface="Times New Roman"/>
              </a:rPr>
              <a:t> aspects also affect the amount of waste, because guests relate the plenty with the quality of the service (Syed Muhammad </a:t>
            </a:r>
            <a:r>
              <a:rPr lang="en-US" dirty="0" err="1">
                <a:solidFill>
                  <a:srgbClr val="544541"/>
                </a:solidFill>
                <a:latin typeface="Times New Roman"/>
                <a:ea typeface="Times New Roman"/>
                <a:cs typeface="Times New Roman"/>
                <a:sym typeface="Times New Roman"/>
              </a:rPr>
              <a:t>Fazal</a:t>
            </a:r>
            <a:r>
              <a:rPr lang="en-US" dirty="0">
                <a:solidFill>
                  <a:srgbClr val="544541"/>
                </a:solidFill>
                <a:latin typeface="Times New Roman"/>
                <a:ea typeface="Times New Roman"/>
                <a:cs typeface="Times New Roman"/>
                <a:sym typeface="Times New Roman"/>
              </a:rPr>
              <a:t>-e-Hasan et al., 2023).</a:t>
            </a:r>
          </a:p>
          <a:p>
            <a:pPr marL="435728" lvl="1" indent="-217864" algn="just">
              <a:lnSpc>
                <a:spcPct val="150000"/>
              </a:lnSpc>
              <a:buFont typeface="Arial"/>
              <a:buChar char="•"/>
            </a:pPr>
            <a:r>
              <a:rPr lang="en-US" dirty="0">
                <a:solidFill>
                  <a:srgbClr val="544541"/>
                </a:solidFill>
                <a:latin typeface="Times New Roman"/>
                <a:ea typeface="Times New Roman"/>
                <a:cs typeface="Times New Roman"/>
                <a:sym typeface="Times New Roman"/>
              </a:rPr>
              <a:t>The attitude of the staff and the environmental consciousness of the chefs have a strong influence on the performance of waste management (</a:t>
            </a:r>
            <a:r>
              <a:rPr lang="en-US" dirty="0" err="1">
                <a:solidFill>
                  <a:srgbClr val="544541"/>
                </a:solidFill>
                <a:latin typeface="Times New Roman"/>
                <a:ea typeface="Times New Roman"/>
                <a:cs typeface="Times New Roman"/>
                <a:sym typeface="Times New Roman"/>
              </a:rPr>
              <a:t>Bhaskara</a:t>
            </a:r>
            <a:r>
              <a:rPr lang="en-US" dirty="0">
                <a:solidFill>
                  <a:srgbClr val="544541"/>
                </a:solidFill>
                <a:latin typeface="Times New Roman"/>
                <a:ea typeface="Times New Roman"/>
                <a:cs typeface="Times New Roman"/>
                <a:sym typeface="Times New Roman"/>
              </a:rPr>
              <a:t> et al., 2024).</a:t>
            </a:r>
          </a:p>
          <a:p>
            <a:pPr algn="just">
              <a:lnSpc>
                <a:spcPct val="150000"/>
              </a:lnSpc>
            </a:pPr>
            <a:endParaRPr lang="en-US" dirty="0">
              <a:solidFill>
                <a:srgbClr val="54454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a:off x="4722382" y="4364015"/>
            <a:ext cx="5005968" cy="4110853"/>
            <a:chOff x="0" y="0"/>
            <a:chExt cx="1000450" cy="469036"/>
          </a:xfrm>
        </p:grpSpPr>
        <p:sp>
          <p:nvSpPr>
            <p:cNvPr id="3" name="Freeform 3"/>
            <p:cNvSpPr/>
            <p:nvPr/>
          </p:nvSpPr>
          <p:spPr>
            <a:xfrm>
              <a:off x="0" y="0"/>
              <a:ext cx="1000450" cy="469036"/>
            </a:xfrm>
            <a:custGeom>
              <a:avLst/>
              <a:gdLst/>
              <a:ahLst/>
              <a:cxnLst/>
              <a:rect l="l" t="t" r="r" b="b"/>
              <a:pathLst>
                <a:path w="1000450" h="469036">
                  <a:moveTo>
                    <a:pt x="12372" y="0"/>
                  </a:moveTo>
                  <a:lnTo>
                    <a:pt x="988078" y="0"/>
                  </a:lnTo>
                  <a:cubicBezTo>
                    <a:pt x="994911" y="0"/>
                    <a:pt x="1000450" y="5539"/>
                    <a:pt x="1000450" y="12372"/>
                  </a:cubicBezTo>
                  <a:lnTo>
                    <a:pt x="1000450" y="456663"/>
                  </a:lnTo>
                  <a:cubicBezTo>
                    <a:pt x="1000450" y="463496"/>
                    <a:pt x="994911" y="469036"/>
                    <a:pt x="988078" y="469036"/>
                  </a:cubicBezTo>
                  <a:lnTo>
                    <a:pt x="12372" y="469036"/>
                  </a:lnTo>
                  <a:cubicBezTo>
                    <a:pt x="5539" y="469036"/>
                    <a:pt x="0" y="463496"/>
                    <a:pt x="0" y="456663"/>
                  </a:cubicBezTo>
                  <a:lnTo>
                    <a:pt x="0" y="12372"/>
                  </a:lnTo>
                  <a:cubicBezTo>
                    <a:pt x="0" y="5539"/>
                    <a:pt x="5539" y="0"/>
                    <a:pt x="12372" y="0"/>
                  </a:cubicBezTo>
                  <a:close/>
                </a:path>
              </a:pathLst>
            </a:custGeom>
            <a:solidFill>
              <a:srgbClr val="FBC83D"/>
            </a:solidFill>
          </p:spPr>
          <p:txBody>
            <a:bodyPr/>
            <a:lstStyle/>
            <a:p>
              <a:endParaRPr lang="en-GB"/>
            </a:p>
          </p:txBody>
        </p:sp>
        <p:sp>
          <p:nvSpPr>
            <p:cNvPr id="4" name="TextBox 4"/>
            <p:cNvSpPr txBox="1"/>
            <p:nvPr/>
          </p:nvSpPr>
          <p:spPr>
            <a:xfrm>
              <a:off x="0" y="-47625"/>
              <a:ext cx="1000450" cy="516661"/>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048202" y="4125714"/>
            <a:ext cx="5081114" cy="4434593"/>
            <a:chOff x="0" y="-47625"/>
            <a:chExt cx="688310" cy="886260"/>
          </a:xfrm>
        </p:grpSpPr>
        <p:sp>
          <p:nvSpPr>
            <p:cNvPr id="6" name="Freeform 6"/>
            <p:cNvSpPr/>
            <p:nvPr/>
          </p:nvSpPr>
          <p:spPr>
            <a:xfrm>
              <a:off x="0" y="0"/>
              <a:ext cx="688310" cy="838635"/>
            </a:xfrm>
            <a:custGeom>
              <a:avLst/>
              <a:gdLst/>
              <a:ahLst/>
              <a:cxnLst/>
              <a:rect l="l" t="t" r="r" b="b"/>
              <a:pathLst>
                <a:path w="688310" h="838635">
                  <a:moveTo>
                    <a:pt x="17983" y="0"/>
                  </a:moveTo>
                  <a:lnTo>
                    <a:pt x="670327" y="0"/>
                  </a:lnTo>
                  <a:cubicBezTo>
                    <a:pt x="680259" y="0"/>
                    <a:pt x="688310" y="8051"/>
                    <a:pt x="688310" y="17983"/>
                  </a:cubicBezTo>
                  <a:lnTo>
                    <a:pt x="688310" y="820652"/>
                  </a:lnTo>
                  <a:cubicBezTo>
                    <a:pt x="688310" y="830584"/>
                    <a:pt x="680259" y="838635"/>
                    <a:pt x="670327" y="838635"/>
                  </a:cubicBezTo>
                  <a:lnTo>
                    <a:pt x="17983" y="838635"/>
                  </a:lnTo>
                  <a:cubicBezTo>
                    <a:pt x="8051" y="838635"/>
                    <a:pt x="0" y="830584"/>
                    <a:pt x="0" y="820652"/>
                  </a:cubicBezTo>
                  <a:lnTo>
                    <a:pt x="0" y="17983"/>
                  </a:lnTo>
                  <a:cubicBezTo>
                    <a:pt x="0" y="8051"/>
                    <a:pt x="8051" y="0"/>
                    <a:pt x="17983" y="0"/>
                  </a:cubicBezTo>
                  <a:close/>
                </a:path>
              </a:pathLst>
            </a:custGeom>
            <a:solidFill>
              <a:srgbClr val="CF4219"/>
            </a:solidFill>
          </p:spPr>
          <p:txBody>
            <a:bodyPr/>
            <a:lstStyle/>
            <a:p>
              <a:endParaRPr lang="en-GB"/>
            </a:p>
          </p:txBody>
        </p:sp>
        <p:sp>
          <p:nvSpPr>
            <p:cNvPr id="7" name="TextBox 7"/>
            <p:cNvSpPr txBox="1"/>
            <p:nvPr/>
          </p:nvSpPr>
          <p:spPr>
            <a:xfrm>
              <a:off x="0" y="-47625"/>
              <a:ext cx="621679" cy="886260"/>
            </a:xfrm>
            <a:prstGeom prst="rect">
              <a:avLst/>
            </a:prstGeom>
          </p:spPr>
          <p:txBody>
            <a:bodyPr lIns="50800" tIns="50800" rIns="50800" bIns="50800" rtlCol="0" anchor="ctr"/>
            <a:lstStyle/>
            <a:p>
              <a:pPr marL="388620" lvl="1" indent="-194310" algn="just">
                <a:lnSpc>
                  <a:spcPct val="150000"/>
                </a:lnSpc>
                <a:buFont typeface="Arial"/>
                <a:buChar char="•"/>
              </a:pPr>
              <a:r>
                <a:rPr lang="en-US" sz="1800" dirty="0">
                  <a:solidFill>
                    <a:srgbClr val="FFFFEC"/>
                  </a:solidFill>
                  <a:ea typeface="Luckiest Guy"/>
                  <a:cs typeface="Luckiest Guy"/>
                  <a:sym typeface="Luckiest Guy"/>
                </a:rPr>
                <a:t>Training and </a:t>
              </a:r>
              <a:r>
                <a:rPr lang="en-US" sz="1800" dirty="0" err="1">
                  <a:solidFill>
                    <a:srgbClr val="FFFFEC"/>
                  </a:solidFill>
                  <a:ea typeface="Luckiest Guy"/>
                  <a:cs typeface="Luckiest Guy"/>
                  <a:sym typeface="Luckiest Guy"/>
                </a:rPr>
                <a:t>behavioural</a:t>
              </a:r>
              <a:r>
                <a:rPr lang="en-US" sz="1800" dirty="0">
                  <a:solidFill>
                    <a:srgbClr val="FFFFEC"/>
                  </a:solidFill>
                  <a:ea typeface="Luckiest Guy"/>
                  <a:cs typeface="Luckiest Guy"/>
                  <a:sym typeface="Luckiest Guy"/>
                </a:rPr>
                <a:t> communication of employees lead to an increase in compliance and operational success (Pearson et al., 2024).</a:t>
              </a:r>
            </a:p>
            <a:p>
              <a:pPr marL="388620" lvl="1" indent="-194310" algn="just">
                <a:lnSpc>
                  <a:spcPct val="150000"/>
                </a:lnSpc>
                <a:buFont typeface="Arial"/>
                <a:buChar char="•"/>
              </a:pPr>
              <a:r>
                <a:rPr lang="en-US" sz="1800" dirty="0">
                  <a:solidFill>
                    <a:srgbClr val="FFFFEC"/>
                  </a:solidFill>
                  <a:ea typeface="Luckiest Guy"/>
                  <a:cs typeface="Luckiest Guy"/>
                  <a:sym typeface="Luckiest Guy"/>
                </a:rPr>
                <a:t>Agile management and technology alignment enhance sustainable consumption and production results (</a:t>
              </a:r>
              <a:r>
                <a:rPr lang="en-US" sz="1800" dirty="0" err="1">
                  <a:solidFill>
                    <a:srgbClr val="FFFFEC"/>
                  </a:solidFill>
                  <a:ea typeface="Luckiest Guy"/>
                  <a:cs typeface="Luckiest Guy"/>
                  <a:sym typeface="Luckiest Guy"/>
                </a:rPr>
                <a:t>Mehrotra</a:t>
              </a:r>
              <a:r>
                <a:rPr lang="en-US" sz="1800" dirty="0">
                  <a:solidFill>
                    <a:srgbClr val="FFFFEC"/>
                  </a:solidFill>
                  <a:ea typeface="Luckiest Guy"/>
                  <a:cs typeface="Luckiest Guy"/>
                  <a:sym typeface="Luckiest Guy"/>
                </a:rPr>
                <a:t> et al., 2024).</a:t>
              </a:r>
            </a:p>
            <a:p>
              <a:pPr algn="just">
                <a:lnSpc>
                  <a:spcPct val="150000"/>
                </a:lnSpc>
                <a:spcBef>
                  <a:spcPct val="0"/>
                </a:spcBef>
              </a:pPr>
              <a:endParaRPr lang="en-US" sz="1800" dirty="0">
                <a:solidFill>
                  <a:srgbClr val="FFFFEC"/>
                </a:solidFill>
                <a:ea typeface="Luckiest Guy"/>
                <a:cs typeface="Luckiest Guy"/>
                <a:sym typeface="Luckiest Guy"/>
              </a:endParaRPr>
            </a:p>
          </p:txBody>
        </p:sp>
      </p:grpSp>
      <p:grpSp>
        <p:nvGrpSpPr>
          <p:cNvPr id="8" name="Group 8"/>
          <p:cNvGrpSpPr/>
          <p:nvPr/>
        </p:nvGrpSpPr>
        <p:grpSpPr>
          <a:xfrm>
            <a:off x="-430285" y="8732507"/>
            <a:ext cx="20956974" cy="2040645"/>
            <a:chOff x="0" y="0"/>
            <a:chExt cx="5519532" cy="537454"/>
          </a:xfrm>
        </p:grpSpPr>
        <p:sp>
          <p:nvSpPr>
            <p:cNvPr id="9" name="Freeform 9"/>
            <p:cNvSpPr/>
            <p:nvPr/>
          </p:nvSpPr>
          <p:spPr>
            <a:xfrm>
              <a:off x="0" y="0"/>
              <a:ext cx="5519532" cy="537454"/>
            </a:xfrm>
            <a:custGeom>
              <a:avLst/>
              <a:gdLst/>
              <a:ahLst/>
              <a:cxnLst/>
              <a:rect l="l" t="t" r="r" b="b"/>
              <a:pathLst>
                <a:path w="5519532" h="537454">
                  <a:moveTo>
                    <a:pt x="2955" y="0"/>
                  </a:moveTo>
                  <a:lnTo>
                    <a:pt x="5516577" y="0"/>
                  </a:lnTo>
                  <a:cubicBezTo>
                    <a:pt x="5518209" y="0"/>
                    <a:pt x="5519532" y="1323"/>
                    <a:pt x="5519532" y="2955"/>
                  </a:cubicBezTo>
                  <a:lnTo>
                    <a:pt x="5519532" y="534499"/>
                  </a:lnTo>
                  <a:cubicBezTo>
                    <a:pt x="5519532" y="536131"/>
                    <a:pt x="5518209" y="537454"/>
                    <a:pt x="5516577" y="537454"/>
                  </a:cubicBezTo>
                  <a:lnTo>
                    <a:pt x="2955" y="537454"/>
                  </a:lnTo>
                  <a:cubicBezTo>
                    <a:pt x="1323" y="537454"/>
                    <a:pt x="0" y="536131"/>
                    <a:pt x="0" y="534499"/>
                  </a:cubicBezTo>
                  <a:lnTo>
                    <a:pt x="0" y="2955"/>
                  </a:lnTo>
                  <a:cubicBezTo>
                    <a:pt x="0" y="1323"/>
                    <a:pt x="1323" y="0"/>
                    <a:pt x="2955" y="0"/>
                  </a:cubicBezTo>
                  <a:close/>
                </a:path>
              </a:pathLst>
            </a:custGeom>
            <a:solidFill>
              <a:srgbClr val="CF4219"/>
            </a:solidFill>
          </p:spPr>
          <p:txBody>
            <a:bodyPr/>
            <a:lstStyle/>
            <a:p>
              <a:endParaRPr lang="en-GB"/>
            </a:p>
          </p:txBody>
        </p:sp>
        <p:sp>
          <p:nvSpPr>
            <p:cNvPr id="10" name="TextBox 10"/>
            <p:cNvSpPr txBox="1"/>
            <p:nvPr/>
          </p:nvSpPr>
          <p:spPr>
            <a:xfrm>
              <a:off x="0" y="-47625"/>
              <a:ext cx="5519532" cy="585079"/>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15129316" y="3047572"/>
            <a:ext cx="2830228" cy="6450663"/>
          </a:xfrm>
          <a:custGeom>
            <a:avLst/>
            <a:gdLst/>
            <a:ahLst/>
            <a:cxnLst/>
            <a:rect l="l" t="t" r="r" b="b"/>
            <a:pathLst>
              <a:path w="2830228" h="6450663">
                <a:moveTo>
                  <a:pt x="0" y="0"/>
                </a:moveTo>
                <a:lnTo>
                  <a:pt x="2830228" y="0"/>
                </a:lnTo>
                <a:lnTo>
                  <a:pt x="2830228" y="6450663"/>
                </a:lnTo>
                <a:lnTo>
                  <a:pt x="0" y="64506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TextBox 12"/>
          <p:cNvSpPr txBox="1"/>
          <p:nvPr/>
        </p:nvSpPr>
        <p:spPr>
          <a:xfrm rot="1098">
            <a:off x="3922320" y="3057338"/>
            <a:ext cx="10448054" cy="984250"/>
          </a:xfrm>
          <a:prstGeom prst="rect">
            <a:avLst/>
          </a:prstGeom>
        </p:spPr>
        <p:txBody>
          <a:bodyPr lIns="0" tIns="0" rIns="0" bIns="0" rtlCol="0" anchor="t">
            <a:spAutoFit/>
          </a:bodyPr>
          <a:lstStyle/>
          <a:p>
            <a:pPr algn="ctr">
              <a:lnSpc>
                <a:spcPts val="3799"/>
              </a:lnSpc>
            </a:pPr>
            <a:r>
              <a:rPr lang="en-US" sz="3999" spc="199">
                <a:solidFill>
                  <a:srgbClr val="2E7040"/>
                </a:solidFill>
                <a:latin typeface="Luckiest Guy"/>
                <a:ea typeface="Luckiest Guy"/>
                <a:cs typeface="Luckiest Guy"/>
                <a:sym typeface="Luckiest Guy"/>
              </a:rPr>
              <a:t>LITERATURE REVIEW: WASTE REDUCTION STRATEGIES</a:t>
            </a:r>
          </a:p>
        </p:txBody>
      </p:sp>
      <p:sp>
        <p:nvSpPr>
          <p:cNvPr id="13" name="Freeform 13"/>
          <p:cNvSpPr/>
          <p:nvPr/>
        </p:nvSpPr>
        <p:spPr>
          <a:xfrm>
            <a:off x="779257" y="2555284"/>
            <a:ext cx="3544596" cy="7521689"/>
          </a:xfrm>
          <a:custGeom>
            <a:avLst/>
            <a:gdLst/>
            <a:ahLst/>
            <a:cxnLst/>
            <a:rect l="l" t="t" r="r" b="b"/>
            <a:pathLst>
              <a:path w="3544596" h="7521689">
                <a:moveTo>
                  <a:pt x="0" y="0"/>
                </a:moveTo>
                <a:lnTo>
                  <a:pt x="3544595" y="0"/>
                </a:lnTo>
                <a:lnTo>
                  <a:pt x="3544595" y="7521689"/>
                </a:lnTo>
                <a:lnTo>
                  <a:pt x="0" y="752168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Freeform 14"/>
          <p:cNvSpPr/>
          <p:nvPr/>
        </p:nvSpPr>
        <p:spPr>
          <a:xfrm>
            <a:off x="2551554" y="897096"/>
            <a:ext cx="1567666" cy="1514757"/>
          </a:xfrm>
          <a:custGeom>
            <a:avLst/>
            <a:gdLst/>
            <a:ahLst/>
            <a:cxnLst/>
            <a:rect l="l" t="t" r="r" b="b"/>
            <a:pathLst>
              <a:path w="1567666" h="1514757">
                <a:moveTo>
                  <a:pt x="0" y="0"/>
                </a:moveTo>
                <a:lnTo>
                  <a:pt x="1567666" y="0"/>
                </a:lnTo>
                <a:lnTo>
                  <a:pt x="1567666" y="1514757"/>
                </a:lnTo>
                <a:lnTo>
                  <a:pt x="0" y="15147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rot="235859">
            <a:off x="17281564" y="4216067"/>
            <a:ext cx="1711842" cy="708275"/>
          </a:xfrm>
          <a:custGeom>
            <a:avLst/>
            <a:gdLst/>
            <a:ahLst/>
            <a:cxnLst/>
            <a:rect l="l" t="t" r="r" b="b"/>
            <a:pathLst>
              <a:path w="1711842" h="708275">
                <a:moveTo>
                  <a:pt x="0" y="0"/>
                </a:moveTo>
                <a:lnTo>
                  <a:pt x="1711842" y="0"/>
                </a:lnTo>
                <a:lnTo>
                  <a:pt x="1711842" y="708275"/>
                </a:lnTo>
                <a:lnTo>
                  <a:pt x="0" y="7082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7" name="Freeform 17"/>
          <p:cNvSpPr/>
          <p:nvPr/>
        </p:nvSpPr>
        <p:spPr>
          <a:xfrm rot="-250576" flipH="1" flipV="1">
            <a:off x="-699913" y="4425408"/>
            <a:ext cx="1711842" cy="708275"/>
          </a:xfrm>
          <a:custGeom>
            <a:avLst/>
            <a:gdLst/>
            <a:ahLst/>
            <a:cxnLst/>
            <a:rect l="l" t="t" r="r" b="b"/>
            <a:pathLst>
              <a:path w="1711842" h="708275">
                <a:moveTo>
                  <a:pt x="1711843" y="708274"/>
                </a:moveTo>
                <a:lnTo>
                  <a:pt x="0" y="708274"/>
                </a:lnTo>
                <a:lnTo>
                  <a:pt x="0" y="0"/>
                </a:lnTo>
                <a:lnTo>
                  <a:pt x="1711843" y="0"/>
                </a:lnTo>
                <a:lnTo>
                  <a:pt x="1711843" y="708274"/>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8" name="Freeform 18"/>
          <p:cNvSpPr/>
          <p:nvPr/>
        </p:nvSpPr>
        <p:spPr>
          <a:xfrm>
            <a:off x="15190962" y="-612962"/>
            <a:ext cx="4472609" cy="4114800"/>
          </a:xfrm>
          <a:custGeom>
            <a:avLst/>
            <a:gdLst/>
            <a:ahLst/>
            <a:cxnLst/>
            <a:rect l="l" t="t" r="r" b="b"/>
            <a:pathLst>
              <a:path w="4472609" h="4114800">
                <a:moveTo>
                  <a:pt x="0" y="0"/>
                </a:moveTo>
                <a:lnTo>
                  <a:pt x="4472609" y="0"/>
                </a:lnTo>
                <a:lnTo>
                  <a:pt x="4472609"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Freeform 19"/>
          <p:cNvSpPr/>
          <p:nvPr/>
        </p:nvSpPr>
        <p:spPr>
          <a:xfrm>
            <a:off x="-1679381" y="960099"/>
            <a:ext cx="3834824" cy="1595185"/>
          </a:xfrm>
          <a:custGeom>
            <a:avLst/>
            <a:gdLst/>
            <a:ahLst/>
            <a:cxnLst/>
            <a:rect l="l" t="t" r="r" b="b"/>
            <a:pathLst>
              <a:path w="3834824" h="1595185">
                <a:moveTo>
                  <a:pt x="0" y="0"/>
                </a:moveTo>
                <a:lnTo>
                  <a:pt x="3834824" y="0"/>
                </a:lnTo>
                <a:lnTo>
                  <a:pt x="3834824" y="1595185"/>
                </a:lnTo>
                <a:lnTo>
                  <a:pt x="0" y="159518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0" name="Freeform 20"/>
          <p:cNvSpPr/>
          <p:nvPr/>
        </p:nvSpPr>
        <p:spPr>
          <a:xfrm>
            <a:off x="5998443" y="-1423880"/>
            <a:ext cx="5882235" cy="3273648"/>
          </a:xfrm>
          <a:custGeom>
            <a:avLst/>
            <a:gdLst/>
            <a:ahLst/>
            <a:cxnLst/>
            <a:rect l="l" t="t" r="r" b="b"/>
            <a:pathLst>
              <a:path w="5882235" h="3273648">
                <a:moveTo>
                  <a:pt x="0" y="0"/>
                </a:moveTo>
                <a:lnTo>
                  <a:pt x="5882235" y="0"/>
                </a:lnTo>
                <a:lnTo>
                  <a:pt x="5882235" y="3273648"/>
                </a:lnTo>
                <a:lnTo>
                  <a:pt x="0" y="3273648"/>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21" name="TextBox 21"/>
          <p:cNvSpPr txBox="1"/>
          <p:nvPr/>
        </p:nvSpPr>
        <p:spPr>
          <a:xfrm>
            <a:off x="4550361" y="4913644"/>
            <a:ext cx="5005968" cy="2858731"/>
          </a:xfrm>
          <a:prstGeom prst="rect">
            <a:avLst/>
          </a:prstGeom>
        </p:spPr>
        <p:txBody>
          <a:bodyPr lIns="0" tIns="0" rIns="0" bIns="0" rtlCol="0" anchor="t">
            <a:spAutoFit/>
          </a:bodyPr>
          <a:lstStyle/>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Smart inventory management enhances accuracy of the forecasts and causes less overproduction (Martin-Rios, 2023).</a:t>
            </a:r>
          </a:p>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The practice of circular economy encourages redistribution, composting, and waste reuse (Cardenas, </a:t>
            </a:r>
            <a:r>
              <a:rPr lang="en-US" sz="1800" dirty="0" err="1">
                <a:solidFill>
                  <a:srgbClr val="544541"/>
                </a:solidFill>
                <a:latin typeface="Times New Roman"/>
                <a:ea typeface="Times New Roman"/>
                <a:cs typeface="Times New Roman"/>
                <a:sym typeface="Times New Roman"/>
              </a:rPr>
              <a:t>Schivinski</a:t>
            </a:r>
            <a:r>
              <a:rPr lang="en-US" sz="1800" dirty="0">
                <a:solidFill>
                  <a:srgbClr val="544541"/>
                </a:solidFill>
                <a:latin typeface="Times New Roman"/>
                <a:ea typeface="Times New Roman"/>
                <a:cs typeface="Times New Roman"/>
                <a:sym typeface="Times New Roman"/>
              </a:rPr>
              <a:t> and Brennan, 2024).</a:t>
            </a:r>
          </a:p>
          <a:p>
            <a:pPr algn="just">
              <a:lnSpc>
                <a:spcPct val="150000"/>
              </a:lnSpc>
            </a:pPr>
            <a:endParaRPr lang="en-US" sz="1800" dirty="0">
              <a:solidFill>
                <a:srgbClr val="54454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a:off x="1089060" y="4501935"/>
            <a:ext cx="8184527" cy="4570296"/>
            <a:chOff x="0" y="0"/>
            <a:chExt cx="2204638" cy="1231085"/>
          </a:xfrm>
        </p:grpSpPr>
        <p:sp>
          <p:nvSpPr>
            <p:cNvPr id="3" name="Freeform 3"/>
            <p:cNvSpPr/>
            <p:nvPr/>
          </p:nvSpPr>
          <p:spPr>
            <a:xfrm>
              <a:off x="0" y="0"/>
              <a:ext cx="2204638" cy="1231085"/>
            </a:xfrm>
            <a:custGeom>
              <a:avLst/>
              <a:gdLst/>
              <a:ahLst/>
              <a:cxnLst/>
              <a:rect l="l" t="t" r="r" b="b"/>
              <a:pathLst>
                <a:path w="2204638" h="1231085">
                  <a:moveTo>
                    <a:pt x="16081" y="0"/>
                  </a:moveTo>
                  <a:lnTo>
                    <a:pt x="2188557" y="0"/>
                  </a:lnTo>
                  <a:cubicBezTo>
                    <a:pt x="2192822" y="0"/>
                    <a:pt x="2196912" y="1694"/>
                    <a:pt x="2199928" y="4710"/>
                  </a:cubicBezTo>
                  <a:cubicBezTo>
                    <a:pt x="2202944" y="7726"/>
                    <a:pt x="2204638" y="11816"/>
                    <a:pt x="2204638" y="16081"/>
                  </a:cubicBezTo>
                  <a:lnTo>
                    <a:pt x="2204638" y="1215004"/>
                  </a:lnTo>
                  <a:cubicBezTo>
                    <a:pt x="2204638" y="1219269"/>
                    <a:pt x="2202944" y="1223359"/>
                    <a:pt x="2199928" y="1226375"/>
                  </a:cubicBezTo>
                  <a:cubicBezTo>
                    <a:pt x="2196912" y="1229391"/>
                    <a:pt x="2192822" y="1231085"/>
                    <a:pt x="2188557" y="1231085"/>
                  </a:cubicBezTo>
                  <a:lnTo>
                    <a:pt x="16081" y="1231085"/>
                  </a:lnTo>
                  <a:cubicBezTo>
                    <a:pt x="11816" y="1231085"/>
                    <a:pt x="7726" y="1229391"/>
                    <a:pt x="4710" y="1226375"/>
                  </a:cubicBezTo>
                  <a:cubicBezTo>
                    <a:pt x="1694" y="1223359"/>
                    <a:pt x="0" y="1219269"/>
                    <a:pt x="0" y="1215004"/>
                  </a:cubicBezTo>
                  <a:lnTo>
                    <a:pt x="0" y="16081"/>
                  </a:lnTo>
                  <a:cubicBezTo>
                    <a:pt x="0" y="11816"/>
                    <a:pt x="1694" y="7726"/>
                    <a:pt x="4710" y="4710"/>
                  </a:cubicBezTo>
                  <a:cubicBezTo>
                    <a:pt x="7726" y="1694"/>
                    <a:pt x="11816" y="0"/>
                    <a:pt x="16081" y="0"/>
                  </a:cubicBezTo>
                  <a:close/>
                </a:path>
              </a:pathLst>
            </a:custGeom>
            <a:solidFill>
              <a:srgbClr val="FBC83D"/>
            </a:solidFill>
          </p:spPr>
          <p:txBody>
            <a:bodyPr/>
            <a:lstStyle/>
            <a:p>
              <a:endParaRPr lang="en-GB"/>
            </a:p>
          </p:txBody>
        </p:sp>
        <p:sp>
          <p:nvSpPr>
            <p:cNvPr id="4" name="TextBox 4"/>
            <p:cNvSpPr txBox="1"/>
            <p:nvPr/>
          </p:nvSpPr>
          <p:spPr>
            <a:xfrm>
              <a:off x="0" y="-47625"/>
              <a:ext cx="2204638" cy="127871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043122" y="1719095"/>
            <a:ext cx="7216178" cy="6848809"/>
          </a:xfrm>
          <a:custGeom>
            <a:avLst/>
            <a:gdLst/>
            <a:ahLst/>
            <a:cxnLst/>
            <a:rect l="l" t="t" r="r" b="b"/>
            <a:pathLst>
              <a:path w="7216178" h="6848809">
                <a:moveTo>
                  <a:pt x="0" y="0"/>
                </a:moveTo>
                <a:lnTo>
                  <a:pt x="7216178" y="0"/>
                </a:lnTo>
                <a:lnTo>
                  <a:pt x="7216178" y="6848810"/>
                </a:lnTo>
                <a:lnTo>
                  <a:pt x="0" y="684881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6706718">
            <a:off x="-1489359" y="-3156969"/>
            <a:ext cx="5004300" cy="4749535"/>
          </a:xfrm>
          <a:custGeom>
            <a:avLst/>
            <a:gdLst/>
            <a:ahLst/>
            <a:cxnLst/>
            <a:rect l="l" t="t" r="r" b="b"/>
            <a:pathLst>
              <a:path w="5004300" h="4749535">
                <a:moveTo>
                  <a:pt x="0" y="0"/>
                </a:moveTo>
                <a:lnTo>
                  <a:pt x="5004300" y="0"/>
                </a:lnTo>
                <a:lnTo>
                  <a:pt x="5004300" y="4749535"/>
                </a:lnTo>
                <a:lnTo>
                  <a:pt x="0" y="474953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rot="1098">
            <a:off x="1090409" y="3351882"/>
            <a:ext cx="6111971" cy="508000"/>
          </a:xfrm>
          <a:prstGeom prst="rect">
            <a:avLst/>
          </a:prstGeom>
        </p:spPr>
        <p:txBody>
          <a:bodyPr lIns="0" tIns="0" rIns="0" bIns="0" rtlCol="0" anchor="t">
            <a:spAutoFit/>
          </a:bodyPr>
          <a:lstStyle/>
          <a:p>
            <a:pPr algn="l">
              <a:lnSpc>
                <a:spcPts val="3799"/>
              </a:lnSpc>
            </a:pPr>
            <a:r>
              <a:rPr lang="en-US" sz="3999" spc="199">
                <a:solidFill>
                  <a:srgbClr val="2E7040"/>
                </a:solidFill>
                <a:latin typeface="Luckiest Guy"/>
                <a:ea typeface="Luckiest Guy"/>
                <a:cs typeface="Luckiest Guy"/>
                <a:sym typeface="Luckiest Guy"/>
              </a:rPr>
              <a:t>METHODOLOGY</a:t>
            </a:r>
          </a:p>
        </p:txBody>
      </p:sp>
      <p:grpSp>
        <p:nvGrpSpPr>
          <p:cNvPr id="8" name="Group 8"/>
          <p:cNvGrpSpPr/>
          <p:nvPr/>
        </p:nvGrpSpPr>
        <p:grpSpPr>
          <a:xfrm>
            <a:off x="-430285" y="9656910"/>
            <a:ext cx="20956974" cy="1260180"/>
            <a:chOff x="0" y="0"/>
            <a:chExt cx="5519532" cy="331899"/>
          </a:xfrm>
        </p:grpSpPr>
        <p:sp>
          <p:nvSpPr>
            <p:cNvPr id="9" name="Freeform 9"/>
            <p:cNvSpPr/>
            <p:nvPr/>
          </p:nvSpPr>
          <p:spPr>
            <a:xfrm>
              <a:off x="0" y="0"/>
              <a:ext cx="5519532" cy="331899"/>
            </a:xfrm>
            <a:custGeom>
              <a:avLst/>
              <a:gdLst/>
              <a:ahLst/>
              <a:cxnLst/>
              <a:rect l="l" t="t" r="r" b="b"/>
              <a:pathLst>
                <a:path w="5519532" h="331899">
                  <a:moveTo>
                    <a:pt x="2955" y="0"/>
                  </a:moveTo>
                  <a:lnTo>
                    <a:pt x="5516577" y="0"/>
                  </a:lnTo>
                  <a:cubicBezTo>
                    <a:pt x="5518209" y="0"/>
                    <a:pt x="5519532" y="1323"/>
                    <a:pt x="5519532" y="2955"/>
                  </a:cubicBezTo>
                  <a:lnTo>
                    <a:pt x="5519532" y="328944"/>
                  </a:lnTo>
                  <a:cubicBezTo>
                    <a:pt x="5519532" y="329728"/>
                    <a:pt x="5519221" y="330479"/>
                    <a:pt x="5518667" y="331034"/>
                  </a:cubicBezTo>
                  <a:cubicBezTo>
                    <a:pt x="5518113" y="331588"/>
                    <a:pt x="5517361" y="331899"/>
                    <a:pt x="5516577" y="331899"/>
                  </a:cubicBezTo>
                  <a:lnTo>
                    <a:pt x="2955" y="331899"/>
                  </a:lnTo>
                  <a:cubicBezTo>
                    <a:pt x="1323" y="331899"/>
                    <a:pt x="0" y="330576"/>
                    <a:pt x="0" y="328944"/>
                  </a:cubicBezTo>
                  <a:lnTo>
                    <a:pt x="0" y="2955"/>
                  </a:lnTo>
                  <a:cubicBezTo>
                    <a:pt x="0" y="1323"/>
                    <a:pt x="1323" y="0"/>
                    <a:pt x="2955" y="0"/>
                  </a:cubicBezTo>
                  <a:close/>
                </a:path>
              </a:pathLst>
            </a:custGeom>
            <a:solidFill>
              <a:srgbClr val="CF4219"/>
            </a:solidFill>
          </p:spPr>
          <p:txBody>
            <a:bodyPr/>
            <a:lstStyle/>
            <a:p>
              <a:endParaRPr lang="en-GB"/>
            </a:p>
          </p:txBody>
        </p:sp>
        <p:sp>
          <p:nvSpPr>
            <p:cNvPr id="10" name="TextBox 10"/>
            <p:cNvSpPr txBox="1"/>
            <p:nvPr/>
          </p:nvSpPr>
          <p:spPr>
            <a:xfrm>
              <a:off x="0" y="-47625"/>
              <a:ext cx="5519532" cy="379524"/>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rot="-456552">
            <a:off x="16870334" y="7906873"/>
            <a:ext cx="2437292" cy="1008429"/>
          </a:xfrm>
          <a:custGeom>
            <a:avLst/>
            <a:gdLst/>
            <a:ahLst/>
            <a:cxnLst/>
            <a:rect l="l" t="t" r="r" b="b"/>
            <a:pathLst>
              <a:path w="2437292" h="1008429">
                <a:moveTo>
                  <a:pt x="0" y="0"/>
                </a:moveTo>
                <a:lnTo>
                  <a:pt x="2437292" y="0"/>
                </a:lnTo>
                <a:lnTo>
                  <a:pt x="2437292" y="1008430"/>
                </a:lnTo>
                <a:lnTo>
                  <a:pt x="0" y="100843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a:off x="7072779" y="1191010"/>
            <a:ext cx="2975423" cy="2875003"/>
          </a:xfrm>
          <a:custGeom>
            <a:avLst/>
            <a:gdLst/>
            <a:ahLst/>
            <a:cxnLst/>
            <a:rect l="l" t="t" r="r" b="b"/>
            <a:pathLst>
              <a:path w="2975423" h="2875003">
                <a:moveTo>
                  <a:pt x="0" y="0"/>
                </a:moveTo>
                <a:lnTo>
                  <a:pt x="2975423" y="0"/>
                </a:lnTo>
                <a:lnTo>
                  <a:pt x="2975423" y="2875003"/>
                </a:lnTo>
                <a:lnTo>
                  <a:pt x="0" y="287500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rot="-221074">
            <a:off x="-859316" y="8666040"/>
            <a:ext cx="3095354" cy="1280703"/>
          </a:xfrm>
          <a:custGeom>
            <a:avLst/>
            <a:gdLst/>
            <a:ahLst/>
            <a:cxnLst/>
            <a:rect l="l" t="t" r="r" b="b"/>
            <a:pathLst>
              <a:path w="3095354" h="1280703">
                <a:moveTo>
                  <a:pt x="0" y="0"/>
                </a:moveTo>
                <a:lnTo>
                  <a:pt x="3095354" y="0"/>
                </a:lnTo>
                <a:lnTo>
                  <a:pt x="3095354" y="1280703"/>
                </a:lnTo>
                <a:lnTo>
                  <a:pt x="0" y="12807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Freeform 14"/>
          <p:cNvSpPr/>
          <p:nvPr/>
        </p:nvSpPr>
        <p:spPr>
          <a:xfrm rot="-4556035">
            <a:off x="2386989" y="-1177680"/>
            <a:ext cx="2710402" cy="3499345"/>
          </a:xfrm>
          <a:custGeom>
            <a:avLst/>
            <a:gdLst/>
            <a:ahLst/>
            <a:cxnLst/>
            <a:rect l="l" t="t" r="r" b="b"/>
            <a:pathLst>
              <a:path w="2710402" h="3499345">
                <a:moveTo>
                  <a:pt x="0" y="0"/>
                </a:moveTo>
                <a:lnTo>
                  <a:pt x="2710401" y="0"/>
                </a:lnTo>
                <a:lnTo>
                  <a:pt x="2710401" y="3499345"/>
                </a:lnTo>
                <a:lnTo>
                  <a:pt x="0" y="349934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Freeform 15"/>
          <p:cNvSpPr/>
          <p:nvPr/>
        </p:nvSpPr>
        <p:spPr>
          <a:xfrm rot="-183765" flipH="1">
            <a:off x="11713963" y="1676638"/>
            <a:ext cx="2298125" cy="4716301"/>
          </a:xfrm>
          <a:custGeom>
            <a:avLst/>
            <a:gdLst/>
            <a:ahLst/>
            <a:cxnLst/>
            <a:rect l="l" t="t" r="r" b="b"/>
            <a:pathLst>
              <a:path w="2298125" h="4716301">
                <a:moveTo>
                  <a:pt x="2298125" y="0"/>
                </a:moveTo>
                <a:lnTo>
                  <a:pt x="0" y="0"/>
                </a:lnTo>
                <a:lnTo>
                  <a:pt x="0" y="4716301"/>
                </a:lnTo>
                <a:lnTo>
                  <a:pt x="2298125" y="4716301"/>
                </a:lnTo>
                <a:lnTo>
                  <a:pt x="2298125"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Freeform 16"/>
          <p:cNvSpPr/>
          <p:nvPr/>
        </p:nvSpPr>
        <p:spPr>
          <a:xfrm rot="103852">
            <a:off x="10445016" y="4816575"/>
            <a:ext cx="2815067" cy="3381462"/>
          </a:xfrm>
          <a:custGeom>
            <a:avLst/>
            <a:gdLst/>
            <a:ahLst/>
            <a:cxnLst/>
            <a:rect l="l" t="t" r="r" b="b"/>
            <a:pathLst>
              <a:path w="2815067" h="3381462">
                <a:moveTo>
                  <a:pt x="0" y="0"/>
                </a:moveTo>
                <a:lnTo>
                  <a:pt x="2815067" y="0"/>
                </a:lnTo>
                <a:lnTo>
                  <a:pt x="2815067" y="3381461"/>
                </a:lnTo>
                <a:lnTo>
                  <a:pt x="0" y="3381461"/>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7" name="Freeform 17"/>
          <p:cNvSpPr/>
          <p:nvPr/>
        </p:nvSpPr>
        <p:spPr>
          <a:xfrm>
            <a:off x="12863026" y="3558257"/>
            <a:ext cx="4882584" cy="3607009"/>
          </a:xfrm>
          <a:custGeom>
            <a:avLst/>
            <a:gdLst/>
            <a:ahLst/>
            <a:cxnLst/>
            <a:rect l="l" t="t" r="r" b="b"/>
            <a:pathLst>
              <a:path w="4882584" h="3607009">
                <a:moveTo>
                  <a:pt x="0" y="0"/>
                </a:moveTo>
                <a:lnTo>
                  <a:pt x="4882584" y="0"/>
                </a:lnTo>
                <a:lnTo>
                  <a:pt x="4882584" y="3607009"/>
                </a:lnTo>
                <a:lnTo>
                  <a:pt x="0" y="3607009"/>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8" name="Freeform 18"/>
          <p:cNvSpPr/>
          <p:nvPr/>
        </p:nvSpPr>
        <p:spPr>
          <a:xfrm rot="548771">
            <a:off x="16667837" y="781266"/>
            <a:ext cx="2842286" cy="2614903"/>
          </a:xfrm>
          <a:custGeom>
            <a:avLst/>
            <a:gdLst/>
            <a:ahLst/>
            <a:cxnLst/>
            <a:rect l="l" t="t" r="r" b="b"/>
            <a:pathLst>
              <a:path w="2842286" h="2614903">
                <a:moveTo>
                  <a:pt x="0" y="0"/>
                </a:moveTo>
                <a:lnTo>
                  <a:pt x="2842286" y="0"/>
                </a:lnTo>
                <a:lnTo>
                  <a:pt x="2842286" y="2614903"/>
                </a:lnTo>
                <a:lnTo>
                  <a:pt x="0" y="261490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9" name="Freeform 19"/>
          <p:cNvSpPr/>
          <p:nvPr/>
        </p:nvSpPr>
        <p:spPr>
          <a:xfrm>
            <a:off x="8560491" y="6211505"/>
            <a:ext cx="1966228" cy="2587142"/>
          </a:xfrm>
          <a:custGeom>
            <a:avLst/>
            <a:gdLst/>
            <a:ahLst/>
            <a:cxnLst/>
            <a:rect l="l" t="t" r="r" b="b"/>
            <a:pathLst>
              <a:path w="1966228" h="2587142">
                <a:moveTo>
                  <a:pt x="0" y="0"/>
                </a:moveTo>
                <a:lnTo>
                  <a:pt x="1966228" y="0"/>
                </a:lnTo>
                <a:lnTo>
                  <a:pt x="1966228" y="2587142"/>
                </a:lnTo>
                <a:lnTo>
                  <a:pt x="0" y="2587142"/>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20" name="TextBox 20"/>
          <p:cNvSpPr txBox="1"/>
          <p:nvPr/>
        </p:nvSpPr>
        <p:spPr>
          <a:xfrm>
            <a:off x="1715610" y="4998034"/>
            <a:ext cx="6844880" cy="4105226"/>
          </a:xfrm>
          <a:prstGeom prst="rect">
            <a:avLst/>
          </a:prstGeom>
        </p:spPr>
        <p:txBody>
          <a:bodyPr lIns="0" tIns="0" rIns="0" bIns="0" rtlCol="0" anchor="t">
            <a:spAutoFit/>
          </a:bodyPr>
          <a:lstStyle/>
          <a:p>
            <a:pPr marL="474979" lvl="1" indent="-237490" algn="just">
              <a:lnSpc>
                <a:spcPct val="150000"/>
              </a:lnSpc>
              <a:buFont typeface="Arial"/>
              <a:buChar char="•"/>
            </a:pPr>
            <a:r>
              <a:rPr lang="en-US" dirty="0">
                <a:solidFill>
                  <a:srgbClr val="544541"/>
                </a:solidFill>
                <a:latin typeface="Times New Roman"/>
                <a:ea typeface="Times New Roman"/>
                <a:cs typeface="Times New Roman"/>
                <a:sym typeface="Times New Roman"/>
              </a:rPr>
              <a:t>There was secondary qualitative research based on academic journals and industry reports.</a:t>
            </a:r>
          </a:p>
          <a:p>
            <a:pPr marL="474979" lvl="1" indent="-237490" algn="just">
              <a:lnSpc>
                <a:spcPct val="150000"/>
              </a:lnSpc>
              <a:buFont typeface="Arial"/>
              <a:buChar char="•"/>
            </a:pPr>
            <a:r>
              <a:rPr lang="en-US" dirty="0">
                <a:solidFill>
                  <a:srgbClr val="544541"/>
                </a:solidFill>
                <a:latin typeface="Times New Roman"/>
                <a:ea typeface="Times New Roman"/>
                <a:cs typeface="Times New Roman"/>
                <a:sym typeface="Times New Roman"/>
              </a:rPr>
              <a:t>Sustainability impact analysis framework was used to assess the environmental, economic, and social impacts.</a:t>
            </a:r>
          </a:p>
          <a:p>
            <a:pPr marL="474979" lvl="1" indent="-237490" algn="just">
              <a:lnSpc>
                <a:spcPct val="150000"/>
              </a:lnSpc>
              <a:buFont typeface="Arial"/>
              <a:buChar char="•"/>
            </a:pPr>
            <a:r>
              <a:rPr lang="en-US" dirty="0">
                <a:solidFill>
                  <a:srgbClr val="544541"/>
                </a:solidFill>
                <a:latin typeface="Times New Roman"/>
                <a:ea typeface="Times New Roman"/>
                <a:cs typeface="Times New Roman"/>
                <a:sym typeface="Times New Roman"/>
              </a:rPr>
              <a:t>The sources of literature that were chosen included credibility, relevance, and </a:t>
            </a:r>
            <a:r>
              <a:rPr lang="en-US" dirty="0" err="1">
                <a:solidFill>
                  <a:srgbClr val="544541"/>
                </a:solidFill>
                <a:latin typeface="Times New Roman"/>
                <a:ea typeface="Times New Roman"/>
                <a:cs typeface="Times New Roman"/>
                <a:sym typeface="Times New Roman"/>
              </a:rPr>
              <a:t>recency</a:t>
            </a:r>
            <a:r>
              <a:rPr lang="en-US" dirty="0">
                <a:solidFill>
                  <a:srgbClr val="544541"/>
                </a:solidFill>
                <a:latin typeface="Times New Roman"/>
                <a:ea typeface="Times New Roman"/>
                <a:cs typeface="Times New Roman"/>
                <a:sym typeface="Times New Roman"/>
              </a:rPr>
              <a:t>.</a:t>
            </a:r>
          </a:p>
          <a:p>
            <a:pPr marL="474979" lvl="1" indent="-237490" algn="just">
              <a:lnSpc>
                <a:spcPct val="150000"/>
              </a:lnSpc>
              <a:buFont typeface="Arial"/>
              <a:buChar char="•"/>
            </a:pPr>
            <a:r>
              <a:rPr lang="en-US" dirty="0">
                <a:solidFill>
                  <a:srgbClr val="544541"/>
                </a:solidFill>
                <a:latin typeface="Times New Roman"/>
                <a:ea typeface="Times New Roman"/>
                <a:cs typeface="Times New Roman"/>
                <a:sym typeface="Times New Roman"/>
              </a:rPr>
              <a:t>The study measures the industry reaction and performance efficiency of food waste minimization projects (</a:t>
            </a:r>
            <a:r>
              <a:rPr lang="en-US" dirty="0" err="1">
                <a:solidFill>
                  <a:srgbClr val="544541"/>
                </a:solidFill>
                <a:latin typeface="Times New Roman"/>
                <a:ea typeface="Times New Roman"/>
                <a:cs typeface="Times New Roman"/>
                <a:sym typeface="Times New Roman"/>
              </a:rPr>
              <a:t>Goossens</a:t>
            </a:r>
            <a:r>
              <a:rPr lang="en-US" dirty="0">
                <a:solidFill>
                  <a:srgbClr val="544541"/>
                </a:solidFill>
                <a:latin typeface="Times New Roman"/>
                <a:ea typeface="Times New Roman"/>
                <a:cs typeface="Times New Roman"/>
                <a:sym typeface="Times New Roman"/>
              </a:rPr>
              <a:t>, Wegner and Schmidt, 2019).</a:t>
            </a:r>
          </a:p>
          <a:p>
            <a:pPr marL="474979" lvl="1" indent="-237490" algn="just">
              <a:lnSpc>
                <a:spcPct val="150000"/>
              </a:lnSpc>
              <a:buFont typeface="Arial"/>
              <a:buChar char="•"/>
            </a:pPr>
            <a:endParaRPr lang="en-US" dirty="0">
              <a:solidFill>
                <a:srgbClr val="54454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a:off x="8929627" y="3396438"/>
            <a:ext cx="8329673" cy="5048886"/>
            <a:chOff x="0" y="0"/>
            <a:chExt cx="2243735" cy="980217"/>
          </a:xfrm>
        </p:grpSpPr>
        <p:sp>
          <p:nvSpPr>
            <p:cNvPr id="3" name="Freeform 3"/>
            <p:cNvSpPr/>
            <p:nvPr/>
          </p:nvSpPr>
          <p:spPr>
            <a:xfrm>
              <a:off x="0" y="0"/>
              <a:ext cx="2243736" cy="980217"/>
            </a:xfrm>
            <a:custGeom>
              <a:avLst/>
              <a:gdLst/>
              <a:ahLst/>
              <a:cxnLst/>
              <a:rect l="l" t="t" r="r" b="b"/>
              <a:pathLst>
                <a:path w="2243736" h="980217">
                  <a:moveTo>
                    <a:pt x="15800" y="0"/>
                  </a:moveTo>
                  <a:lnTo>
                    <a:pt x="2227935" y="0"/>
                  </a:lnTo>
                  <a:cubicBezTo>
                    <a:pt x="2232126" y="0"/>
                    <a:pt x="2236145" y="1665"/>
                    <a:pt x="2239108" y="4628"/>
                  </a:cubicBezTo>
                  <a:cubicBezTo>
                    <a:pt x="2242071" y="7591"/>
                    <a:pt x="2243736" y="11610"/>
                    <a:pt x="2243736" y="15800"/>
                  </a:cubicBezTo>
                  <a:lnTo>
                    <a:pt x="2243736" y="964417"/>
                  </a:lnTo>
                  <a:cubicBezTo>
                    <a:pt x="2243736" y="968607"/>
                    <a:pt x="2242071" y="972626"/>
                    <a:pt x="2239108" y="975589"/>
                  </a:cubicBezTo>
                  <a:cubicBezTo>
                    <a:pt x="2236145" y="978552"/>
                    <a:pt x="2232126" y="980217"/>
                    <a:pt x="2227935" y="980217"/>
                  </a:cubicBezTo>
                  <a:lnTo>
                    <a:pt x="15800" y="980217"/>
                  </a:lnTo>
                  <a:cubicBezTo>
                    <a:pt x="11610" y="980217"/>
                    <a:pt x="7591" y="978552"/>
                    <a:pt x="4628" y="975589"/>
                  </a:cubicBezTo>
                  <a:cubicBezTo>
                    <a:pt x="1665" y="972626"/>
                    <a:pt x="0" y="968607"/>
                    <a:pt x="0" y="964417"/>
                  </a:cubicBezTo>
                  <a:lnTo>
                    <a:pt x="0" y="15800"/>
                  </a:lnTo>
                  <a:cubicBezTo>
                    <a:pt x="0" y="11610"/>
                    <a:pt x="1665" y="7591"/>
                    <a:pt x="4628" y="4628"/>
                  </a:cubicBezTo>
                  <a:cubicBezTo>
                    <a:pt x="7591" y="1665"/>
                    <a:pt x="11610" y="0"/>
                    <a:pt x="15800" y="0"/>
                  </a:cubicBezTo>
                  <a:close/>
                </a:path>
              </a:pathLst>
            </a:custGeom>
            <a:solidFill>
              <a:srgbClr val="FBC83D"/>
            </a:solidFill>
          </p:spPr>
          <p:txBody>
            <a:bodyPr/>
            <a:lstStyle/>
            <a:p>
              <a:endParaRPr lang="en-GB"/>
            </a:p>
          </p:txBody>
        </p:sp>
        <p:sp>
          <p:nvSpPr>
            <p:cNvPr id="4" name="TextBox 4"/>
            <p:cNvSpPr txBox="1"/>
            <p:nvPr/>
          </p:nvSpPr>
          <p:spPr>
            <a:xfrm>
              <a:off x="0" y="-47625"/>
              <a:ext cx="2243735" cy="1027842"/>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rot="-92587">
            <a:off x="-434581" y="9193940"/>
            <a:ext cx="20956974" cy="1579271"/>
            <a:chOff x="0" y="0"/>
            <a:chExt cx="5519532" cy="415940"/>
          </a:xfrm>
        </p:grpSpPr>
        <p:sp>
          <p:nvSpPr>
            <p:cNvPr id="6" name="Freeform 6"/>
            <p:cNvSpPr/>
            <p:nvPr/>
          </p:nvSpPr>
          <p:spPr>
            <a:xfrm>
              <a:off x="0" y="0"/>
              <a:ext cx="5519532" cy="415940"/>
            </a:xfrm>
            <a:custGeom>
              <a:avLst/>
              <a:gdLst/>
              <a:ahLst/>
              <a:cxnLst/>
              <a:rect l="l" t="t" r="r" b="b"/>
              <a:pathLst>
                <a:path w="5519532" h="415940">
                  <a:moveTo>
                    <a:pt x="2955" y="0"/>
                  </a:moveTo>
                  <a:lnTo>
                    <a:pt x="5516577" y="0"/>
                  </a:lnTo>
                  <a:cubicBezTo>
                    <a:pt x="5518209" y="0"/>
                    <a:pt x="5519532" y="1323"/>
                    <a:pt x="5519532" y="2955"/>
                  </a:cubicBezTo>
                  <a:lnTo>
                    <a:pt x="5519532" y="412984"/>
                  </a:lnTo>
                  <a:cubicBezTo>
                    <a:pt x="5519532" y="414617"/>
                    <a:pt x="5518209" y="415940"/>
                    <a:pt x="5516577" y="415940"/>
                  </a:cubicBezTo>
                  <a:lnTo>
                    <a:pt x="2955" y="415940"/>
                  </a:lnTo>
                  <a:cubicBezTo>
                    <a:pt x="1323" y="415940"/>
                    <a:pt x="0" y="414617"/>
                    <a:pt x="0" y="412984"/>
                  </a:cubicBezTo>
                  <a:lnTo>
                    <a:pt x="0" y="2955"/>
                  </a:lnTo>
                  <a:cubicBezTo>
                    <a:pt x="0" y="1323"/>
                    <a:pt x="1323" y="0"/>
                    <a:pt x="2955" y="0"/>
                  </a:cubicBezTo>
                  <a:close/>
                </a:path>
              </a:pathLst>
            </a:custGeom>
            <a:solidFill>
              <a:srgbClr val="CF4219"/>
            </a:solidFill>
          </p:spPr>
          <p:txBody>
            <a:bodyPr/>
            <a:lstStyle/>
            <a:p>
              <a:endParaRPr lang="en-GB"/>
            </a:p>
          </p:txBody>
        </p:sp>
        <p:sp>
          <p:nvSpPr>
            <p:cNvPr id="7" name="TextBox 7"/>
            <p:cNvSpPr txBox="1"/>
            <p:nvPr/>
          </p:nvSpPr>
          <p:spPr>
            <a:xfrm>
              <a:off x="0" y="-47625"/>
              <a:ext cx="5519532" cy="463565"/>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028700" y="1805828"/>
            <a:ext cx="7033408" cy="6675344"/>
          </a:xfrm>
          <a:custGeom>
            <a:avLst/>
            <a:gdLst/>
            <a:ahLst/>
            <a:cxnLst/>
            <a:rect l="l" t="t" r="r" b="b"/>
            <a:pathLst>
              <a:path w="7033408" h="6675344">
                <a:moveTo>
                  <a:pt x="0" y="0"/>
                </a:moveTo>
                <a:lnTo>
                  <a:pt x="7033408" y="0"/>
                </a:lnTo>
                <a:lnTo>
                  <a:pt x="7033408" y="6675344"/>
                </a:lnTo>
                <a:lnTo>
                  <a:pt x="0" y="6675344"/>
                </a:lnTo>
                <a:lnTo>
                  <a:pt x="0" y="0"/>
                </a:lnTo>
                <a:close/>
              </a:path>
            </a:pathLst>
          </a:custGeom>
          <a:blipFill>
            <a:blip r:embed="rId3">
              <a:alphaModFix amt="58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925713" y="1531765"/>
            <a:ext cx="5183709" cy="9236007"/>
          </a:xfrm>
          <a:custGeom>
            <a:avLst/>
            <a:gdLst/>
            <a:ahLst/>
            <a:cxnLst/>
            <a:rect l="l" t="t" r="r" b="b"/>
            <a:pathLst>
              <a:path w="5183709" h="9236007">
                <a:moveTo>
                  <a:pt x="0" y="0"/>
                </a:moveTo>
                <a:lnTo>
                  <a:pt x="5183709" y="0"/>
                </a:lnTo>
                <a:lnTo>
                  <a:pt x="5183709" y="9236007"/>
                </a:lnTo>
                <a:lnTo>
                  <a:pt x="0" y="923600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rot="573552">
            <a:off x="5195299" y="4557410"/>
            <a:ext cx="634559" cy="1800168"/>
          </a:xfrm>
          <a:custGeom>
            <a:avLst/>
            <a:gdLst/>
            <a:ahLst/>
            <a:cxnLst/>
            <a:rect l="l" t="t" r="r" b="b"/>
            <a:pathLst>
              <a:path w="634559" h="1800168">
                <a:moveTo>
                  <a:pt x="0" y="0"/>
                </a:moveTo>
                <a:lnTo>
                  <a:pt x="634559" y="0"/>
                </a:lnTo>
                <a:lnTo>
                  <a:pt x="634559" y="1800167"/>
                </a:lnTo>
                <a:lnTo>
                  <a:pt x="0" y="180016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5704785" y="1753224"/>
            <a:ext cx="1242155" cy="2057400"/>
          </a:xfrm>
          <a:custGeom>
            <a:avLst/>
            <a:gdLst/>
            <a:ahLst/>
            <a:cxnLst/>
            <a:rect l="l" t="t" r="r" b="b"/>
            <a:pathLst>
              <a:path w="1242155" h="2057400">
                <a:moveTo>
                  <a:pt x="0" y="0"/>
                </a:moveTo>
                <a:lnTo>
                  <a:pt x="1242155" y="0"/>
                </a:lnTo>
                <a:lnTo>
                  <a:pt x="1242155" y="2057400"/>
                </a:lnTo>
                <a:lnTo>
                  <a:pt x="0" y="20574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Freeform 12"/>
          <p:cNvSpPr/>
          <p:nvPr/>
        </p:nvSpPr>
        <p:spPr>
          <a:xfrm rot="-131669">
            <a:off x="15375636" y="1528291"/>
            <a:ext cx="4297245" cy="2272168"/>
          </a:xfrm>
          <a:custGeom>
            <a:avLst/>
            <a:gdLst/>
            <a:ahLst/>
            <a:cxnLst/>
            <a:rect l="l" t="t" r="r" b="b"/>
            <a:pathLst>
              <a:path w="4297245" h="2272168">
                <a:moveTo>
                  <a:pt x="0" y="0"/>
                </a:moveTo>
                <a:lnTo>
                  <a:pt x="4297244" y="0"/>
                </a:lnTo>
                <a:lnTo>
                  <a:pt x="4297244" y="2272168"/>
                </a:lnTo>
                <a:lnTo>
                  <a:pt x="0" y="227216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Freeform 13"/>
          <p:cNvSpPr/>
          <p:nvPr/>
        </p:nvSpPr>
        <p:spPr>
          <a:xfrm>
            <a:off x="7319822" y="590396"/>
            <a:ext cx="2146421" cy="2073979"/>
          </a:xfrm>
          <a:custGeom>
            <a:avLst/>
            <a:gdLst/>
            <a:ahLst/>
            <a:cxnLst/>
            <a:rect l="l" t="t" r="r" b="b"/>
            <a:pathLst>
              <a:path w="2146421" h="2073979">
                <a:moveTo>
                  <a:pt x="0" y="0"/>
                </a:moveTo>
                <a:lnTo>
                  <a:pt x="2146421" y="0"/>
                </a:lnTo>
                <a:lnTo>
                  <a:pt x="2146421" y="2073979"/>
                </a:lnTo>
                <a:lnTo>
                  <a:pt x="0" y="207397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4" name="Freeform 14"/>
          <p:cNvSpPr/>
          <p:nvPr/>
        </p:nvSpPr>
        <p:spPr>
          <a:xfrm rot="235859">
            <a:off x="13516243" y="1560602"/>
            <a:ext cx="3366369" cy="1392835"/>
          </a:xfrm>
          <a:custGeom>
            <a:avLst/>
            <a:gdLst/>
            <a:ahLst/>
            <a:cxnLst/>
            <a:rect l="l" t="t" r="r" b="b"/>
            <a:pathLst>
              <a:path w="3366369" h="1392835">
                <a:moveTo>
                  <a:pt x="0" y="0"/>
                </a:moveTo>
                <a:lnTo>
                  <a:pt x="3366368" y="0"/>
                </a:lnTo>
                <a:lnTo>
                  <a:pt x="3366368" y="1392835"/>
                </a:lnTo>
                <a:lnTo>
                  <a:pt x="0" y="1392835"/>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5" name="Freeform 15"/>
          <p:cNvSpPr/>
          <p:nvPr/>
        </p:nvSpPr>
        <p:spPr>
          <a:xfrm rot="6706718">
            <a:off x="586320" y="1000587"/>
            <a:ext cx="1320840" cy="1253597"/>
          </a:xfrm>
          <a:custGeom>
            <a:avLst/>
            <a:gdLst/>
            <a:ahLst/>
            <a:cxnLst/>
            <a:rect l="l" t="t" r="r" b="b"/>
            <a:pathLst>
              <a:path w="1320840" h="1253597">
                <a:moveTo>
                  <a:pt x="0" y="0"/>
                </a:moveTo>
                <a:lnTo>
                  <a:pt x="1320839" y="0"/>
                </a:lnTo>
                <a:lnTo>
                  <a:pt x="1320839" y="1253597"/>
                </a:lnTo>
                <a:lnTo>
                  <a:pt x="0" y="12535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6" name="Freeform 16"/>
          <p:cNvSpPr/>
          <p:nvPr/>
        </p:nvSpPr>
        <p:spPr>
          <a:xfrm>
            <a:off x="5974926" y="5457494"/>
            <a:ext cx="2218470" cy="3091945"/>
          </a:xfrm>
          <a:custGeom>
            <a:avLst/>
            <a:gdLst/>
            <a:ahLst/>
            <a:cxnLst/>
            <a:rect l="l" t="t" r="r" b="b"/>
            <a:pathLst>
              <a:path w="2218470" h="3091945">
                <a:moveTo>
                  <a:pt x="0" y="0"/>
                </a:moveTo>
                <a:lnTo>
                  <a:pt x="2218471" y="0"/>
                </a:lnTo>
                <a:lnTo>
                  <a:pt x="2218471" y="3091945"/>
                </a:lnTo>
                <a:lnTo>
                  <a:pt x="0" y="3091945"/>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7" name="Freeform 17"/>
          <p:cNvSpPr/>
          <p:nvPr/>
        </p:nvSpPr>
        <p:spPr>
          <a:xfrm rot="-3026345">
            <a:off x="10462860" y="-1149138"/>
            <a:ext cx="4629847" cy="2052237"/>
          </a:xfrm>
          <a:custGeom>
            <a:avLst/>
            <a:gdLst/>
            <a:ahLst/>
            <a:cxnLst/>
            <a:rect l="l" t="t" r="r" b="b"/>
            <a:pathLst>
              <a:path w="4629847" h="2052237">
                <a:moveTo>
                  <a:pt x="0" y="0"/>
                </a:moveTo>
                <a:lnTo>
                  <a:pt x="4629847" y="0"/>
                </a:lnTo>
                <a:lnTo>
                  <a:pt x="4629847" y="2052237"/>
                </a:lnTo>
                <a:lnTo>
                  <a:pt x="0" y="2052237"/>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8" name="TextBox 18"/>
          <p:cNvSpPr txBox="1"/>
          <p:nvPr/>
        </p:nvSpPr>
        <p:spPr>
          <a:xfrm rot="1098">
            <a:off x="9068173" y="1754200"/>
            <a:ext cx="6111971" cy="1460500"/>
          </a:xfrm>
          <a:prstGeom prst="rect">
            <a:avLst/>
          </a:prstGeom>
        </p:spPr>
        <p:txBody>
          <a:bodyPr lIns="0" tIns="0" rIns="0" bIns="0" rtlCol="0" anchor="t">
            <a:spAutoFit/>
          </a:bodyPr>
          <a:lstStyle/>
          <a:p>
            <a:pPr algn="l">
              <a:lnSpc>
                <a:spcPts val="3799"/>
              </a:lnSpc>
            </a:pPr>
            <a:r>
              <a:rPr lang="en-US" sz="3999" spc="199" dirty="0">
                <a:solidFill>
                  <a:srgbClr val="2E7040"/>
                </a:solidFill>
                <a:latin typeface="Luckiest Guy"/>
                <a:ea typeface="Luckiest Guy"/>
                <a:cs typeface="Luckiest Guy"/>
                <a:sym typeface="Luckiest Guy"/>
              </a:rPr>
              <a:t>THEME IMPACT ANALYSIS: PESTEL OVERVIEW</a:t>
            </a:r>
          </a:p>
        </p:txBody>
      </p:sp>
      <p:sp>
        <p:nvSpPr>
          <p:cNvPr id="19" name="TextBox 19"/>
          <p:cNvSpPr txBox="1"/>
          <p:nvPr/>
        </p:nvSpPr>
        <p:spPr>
          <a:xfrm>
            <a:off x="9273303" y="3702434"/>
            <a:ext cx="7470061" cy="4614725"/>
          </a:xfrm>
          <a:prstGeom prst="rect">
            <a:avLst/>
          </a:prstGeom>
        </p:spPr>
        <p:txBody>
          <a:bodyPr lIns="0" tIns="0" rIns="0" bIns="0" rtlCol="0" anchor="t">
            <a:spAutoFit/>
          </a:bodyPr>
          <a:lstStyle/>
          <a:p>
            <a:pPr algn="just">
              <a:lnSpc>
                <a:spcPct val="150000"/>
              </a:lnSpc>
            </a:pPr>
            <a:r>
              <a:rPr lang="en-US" sz="1999" b="1" dirty="0">
                <a:solidFill>
                  <a:srgbClr val="544541"/>
                </a:solidFill>
                <a:ea typeface="Times New Roman Bold"/>
                <a:cs typeface="Times New Roman Bold"/>
                <a:sym typeface="Times New Roman Bold"/>
              </a:rPr>
              <a:t>Political and Legal Factors</a:t>
            </a:r>
          </a:p>
          <a:p>
            <a:pPr marL="431799" lvl="1" indent="-215899" algn="just">
              <a:lnSpc>
                <a:spcPct val="150000"/>
              </a:lnSpc>
              <a:buFont typeface="Arial"/>
              <a:buChar char="•"/>
            </a:pPr>
            <a:r>
              <a:rPr lang="en-US" sz="1999" dirty="0">
                <a:solidFill>
                  <a:srgbClr val="544541"/>
                </a:solidFill>
                <a:ea typeface="Times New Roman"/>
                <a:cs typeface="Times New Roman"/>
                <a:sym typeface="Times New Roman"/>
              </a:rPr>
              <a:t>Sustainability policies of the government encourage a decrease in food wastes and environmental accountability (REU, 2021).</a:t>
            </a:r>
          </a:p>
          <a:p>
            <a:pPr marL="431799" lvl="1" indent="-215899" algn="just">
              <a:lnSpc>
                <a:spcPct val="150000"/>
              </a:lnSpc>
              <a:buFont typeface="Arial"/>
              <a:buChar char="•"/>
            </a:pPr>
            <a:r>
              <a:rPr lang="en-US" sz="1999" dirty="0">
                <a:solidFill>
                  <a:srgbClr val="544541"/>
                </a:solidFill>
                <a:ea typeface="Times New Roman"/>
                <a:cs typeface="Times New Roman"/>
                <a:sym typeface="Times New Roman"/>
              </a:rPr>
              <a:t>Legal implications on food donation and food hygiene laws affect the redistribution (</a:t>
            </a:r>
            <a:r>
              <a:rPr lang="en-US" sz="1999" dirty="0" err="1">
                <a:solidFill>
                  <a:srgbClr val="544541"/>
                </a:solidFill>
                <a:ea typeface="Times New Roman"/>
                <a:cs typeface="Times New Roman"/>
                <a:sym typeface="Times New Roman"/>
              </a:rPr>
              <a:t>Talwar</a:t>
            </a:r>
            <a:r>
              <a:rPr lang="en-US" sz="1999" dirty="0">
                <a:solidFill>
                  <a:srgbClr val="544541"/>
                </a:solidFill>
                <a:ea typeface="Times New Roman"/>
                <a:cs typeface="Times New Roman"/>
                <a:sym typeface="Times New Roman"/>
              </a:rPr>
              <a:t> et al., 2026).</a:t>
            </a:r>
          </a:p>
          <a:p>
            <a:pPr algn="just">
              <a:lnSpc>
                <a:spcPct val="150000"/>
              </a:lnSpc>
            </a:pPr>
            <a:r>
              <a:rPr lang="en-US" sz="1999" b="1" dirty="0">
                <a:solidFill>
                  <a:srgbClr val="544541"/>
                </a:solidFill>
                <a:ea typeface="Times New Roman Bold"/>
                <a:cs typeface="Times New Roman Bold"/>
                <a:sym typeface="Times New Roman Bold"/>
              </a:rPr>
              <a:t>Economic Factors</a:t>
            </a:r>
          </a:p>
          <a:p>
            <a:pPr marL="431799" lvl="1" indent="-215899" algn="just">
              <a:lnSpc>
                <a:spcPct val="150000"/>
              </a:lnSpc>
              <a:buFont typeface="Arial"/>
              <a:buChar char="•"/>
            </a:pPr>
            <a:r>
              <a:rPr lang="en-US" sz="1999" dirty="0">
                <a:solidFill>
                  <a:srgbClr val="544541"/>
                </a:solidFill>
                <a:ea typeface="Times New Roman"/>
                <a:cs typeface="Times New Roman"/>
                <a:sym typeface="Times New Roman"/>
              </a:rPr>
              <a:t>Food waste minimization decreases the operational expenses and demands initial expenditures on technology and education (</a:t>
            </a:r>
            <a:r>
              <a:rPr lang="en-US" sz="1999" dirty="0" err="1">
                <a:solidFill>
                  <a:srgbClr val="544541"/>
                </a:solidFill>
                <a:ea typeface="Times New Roman"/>
                <a:cs typeface="Times New Roman"/>
                <a:sym typeface="Times New Roman"/>
              </a:rPr>
              <a:t>Danzer</a:t>
            </a:r>
            <a:r>
              <a:rPr lang="en-US" sz="1999" dirty="0">
                <a:solidFill>
                  <a:srgbClr val="544541"/>
                </a:solidFill>
                <a:ea typeface="Times New Roman"/>
                <a:cs typeface="Times New Roman"/>
                <a:sym typeface="Times New Roman"/>
              </a:rPr>
              <a:t>, 2025).</a:t>
            </a:r>
          </a:p>
          <a:p>
            <a:pPr algn="just">
              <a:lnSpc>
                <a:spcPct val="150000"/>
              </a:lnSpc>
            </a:pPr>
            <a:endParaRPr lang="en-US" sz="1999" dirty="0">
              <a:solidFill>
                <a:srgbClr val="544541"/>
              </a:solidFill>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a:off x="5791201" y="367266"/>
            <a:ext cx="11468100" cy="4954283"/>
            <a:chOff x="0" y="0"/>
            <a:chExt cx="2243735" cy="1108390"/>
          </a:xfrm>
        </p:grpSpPr>
        <p:sp>
          <p:nvSpPr>
            <p:cNvPr id="3" name="Freeform 3"/>
            <p:cNvSpPr/>
            <p:nvPr/>
          </p:nvSpPr>
          <p:spPr>
            <a:xfrm>
              <a:off x="0" y="0"/>
              <a:ext cx="2243736" cy="1108390"/>
            </a:xfrm>
            <a:custGeom>
              <a:avLst/>
              <a:gdLst/>
              <a:ahLst/>
              <a:cxnLst/>
              <a:rect l="l" t="t" r="r" b="b"/>
              <a:pathLst>
                <a:path w="2243736" h="1108390">
                  <a:moveTo>
                    <a:pt x="15800" y="0"/>
                  </a:moveTo>
                  <a:lnTo>
                    <a:pt x="2227935" y="0"/>
                  </a:lnTo>
                  <a:cubicBezTo>
                    <a:pt x="2232126" y="0"/>
                    <a:pt x="2236145" y="1665"/>
                    <a:pt x="2239108" y="4628"/>
                  </a:cubicBezTo>
                  <a:cubicBezTo>
                    <a:pt x="2242071" y="7591"/>
                    <a:pt x="2243736" y="11610"/>
                    <a:pt x="2243736" y="15800"/>
                  </a:cubicBezTo>
                  <a:lnTo>
                    <a:pt x="2243736" y="1092589"/>
                  </a:lnTo>
                  <a:cubicBezTo>
                    <a:pt x="2243736" y="1096780"/>
                    <a:pt x="2242071" y="1100799"/>
                    <a:pt x="2239108" y="1103762"/>
                  </a:cubicBezTo>
                  <a:cubicBezTo>
                    <a:pt x="2236145" y="1106725"/>
                    <a:pt x="2232126" y="1108390"/>
                    <a:pt x="2227935" y="1108390"/>
                  </a:cubicBezTo>
                  <a:lnTo>
                    <a:pt x="15800" y="1108390"/>
                  </a:lnTo>
                  <a:cubicBezTo>
                    <a:pt x="11610" y="1108390"/>
                    <a:pt x="7591" y="1106725"/>
                    <a:pt x="4628" y="1103762"/>
                  </a:cubicBezTo>
                  <a:cubicBezTo>
                    <a:pt x="1665" y="1100799"/>
                    <a:pt x="0" y="1096780"/>
                    <a:pt x="0" y="1092589"/>
                  </a:cubicBezTo>
                  <a:lnTo>
                    <a:pt x="0" y="15800"/>
                  </a:lnTo>
                  <a:cubicBezTo>
                    <a:pt x="0" y="11610"/>
                    <a:pt x="1665" y="7591"/>
                    <a:pt x="4628" y="4628"/>
                  </a:cubicBezTo>
                  <a:cubicBezTo>
                    <a:pt x="7591" y="1665"/>
                    <a:pt x="11610" y="0"/>
                    <a:pt x="15800" y="0"/>
                  </a:cubicBezTo>
                  <a:close/>
                </a:path>
              </a:pathLst>
            </a:custGeom>
            <a:solidFill>
              <a:srgbClr val="FBC83D"/>
            </a:solidFill>
          </p:spPr>
          <p:txBody>
            <a:bodyPr/>
            <a:lstStyle/>
            <a:p>
              <a:endParaRPr lang="en-GB"/>
            </a:p>
          </p:txBody>
        </p:sp>
        <p:sp>
          <p:nvSpPr>
            <p:cNvPr id="4" name="TextBox 4"/>
            <p:cNvSpPr txBox="1"/>
            <p:nvPr/>
          </p:nvSpPr>
          <p:spPr>
            <a:xfrm>
              <a:off x="0" y="-47625"/>
              <a:ext cx="2243735" cy="1156015"/>
            </a:xfrm>
            <a:prstGeom prst="rect">
              <a:avLst/>
            </a:prstGeom>
          </p:spPr>
          <p:txBody>
            <a:bodyPr lIns="50800" tIns="50800" rIns="50800" bIns="50800" rtlCol="0" anchor="ctr"/>
            <a:lstStyle/>
            <a:p>
              <a:pPr algn="ctr">
                <a:lnSpc>
                  <a:spcPct val="150000"/>
                </a:lnSpc>
                <a:spcBef>
                  <a:spcPct val="0"/>
                </a:spcBef>
              </a:pPr>
              <a:endParaRPr/>
            </a:p>
          </p:txBody>
        </p:sp>
      </p:grpSp>
      <p:sp>
        <p:nvSpPr>
          <p:cNvPr id="5" name="Freeform 5"/>
          <p:cNvSpPr/>
          <p:nvPr/>
        </p:nvSpPr>
        <p:spPr>
          <a:xfrm>
            <a:off x="-2889944" y="2497030"/>
            <a:ext cx="3978481" cy="3775940"/>
          </a:xfrm>
          <a:custGeom>
            <a:avLst/>
            <a:gdLst/>
            <a:ahLst/>
            <a:cxnLst/>
            <a:rect l="l" t="t" r="r" b="b"/>
            <a:pathLst>
              <a:path w="3978481" h="3775940">
                <a:moveTo>
                  <a:pt x="0" y="0"/>
                </a:moveTo>
                <a:lnTo>
                  <a:pt x="3978481" y="0"/>
                </a:lnTo>
                <a:lnTo>
                  <a:pt x="3978481" y="3775940"/>
                </a:lnTo>
                <a:lnTo>
                  <a:pt x="0" y="3775940"/>
                </a:lnTo>
                <a:lnTo>
                  <a:pt x="0" y="0"/>
                </a:lnTo>
                <a:close/>
              </a:path>
            </a:pathLst>
          </a:custGeom>
          <a:blipFill>
            <a:blip r:embed="rId3">
              <a:alphaModFix amt="65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6984405" y="-2277117"/>
            <a:ext cx="3978481" cy="3775940"/>
          </a:xfrm>
          <a:custGeom>
            <a:avLst/>
            <a:gdLst/>
            <a:ahLst/>
            <a:cxnLst/>
            <a:rect l="l" t="t" r="r" b="b"/>
            <a:pathLst>
              <a:path w="3978481" h="3775940">
                <a:moveTo>
                  <a:pt x="0" y="0"/>
                </a:moveTo>
                <a:lnTo>
                  <a:pt x="3978481" y="0"/>
                </a:lnTo>
                <a:lnTo>
                  <a:pt x="3978481" y="3775940"/>
                </a:lnTo>
                <a:lnTo>
                  <a:pt x="0" y="3775940"/>
                </a:lnTo>
                <a:lnTo>
                  <a:pt x="0" y="0"/>
                </a:lnTo>
                <a:close/>
              </a:path>
            </a:pathLst>
          </a:custGeom>
          <a:blipFill>
            <a:blip r:embed="rId3">
              <a:alphaModFix amt="65999"/>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rot="67291">
            <a:off x="-435766" y="7269419"/>
            <a:ext cx="20956974" cy="4063760"/>
            <a:chOff x="0" y="0"/>
            <a:chExt cx="5519532" cy="1070291"/>
          </a:xfrm>
        </p:grpSpPr>
        <p:sp>
          <p:nvSpPr>
            <p:cNvPr id="8" name="Freeform 8"/>
            <p:cNvSpPr/>
            <p:nvPr/>
          </p:nvSpPr>
          <p:spPr>
            <a:xfrm>
              <a:off x="0" y="0"/>
              <a:ext cx="5519532" cy="1070291"/>
            </a:xfrm>
            <a:custGeom>
              <a:avLst/>
              <a:gdLst/>
              <a:ahLst/>
              <a:cxnLst/>
              <a:rect l="l" t="t" r="r" b="b"/>
              <a:pathLst>
                <a:path w="5519532" h="1070291">
                  <a:moveTo>
                    <a:pt x="2955" y="0"/>
                  </a:moveTo>
                  <a:lnTo>
                    <a:pt x="5516577" y="0"/>
                  </a:lnTo>
                  <a:cubicBezTo>
                    <a:pt x="5518209" y="0"/>
                    <a:pt x="5519532" y="1323"/>
                    <a:pt x="5519532" y="2955"/>
                  </a:cubicBezTo>
                  <a:lnTo>
                    <a:pt x="5519532" y="1067335"/>
                  </a:lnTo>
                  <a:cubicBezTo>
                    <a:pt x="5519532" y="1068119"/>
                    <a:pt x="5519221" y="1068871"/>
                    <a:pt x="5518667" y="1069425"/>
                  </a:cubicBezTo>
                  <a:cubicBezTo>
                    <a:pt x="5518113" y="1069979"/>
                    <a:pt x="5517361" y="1070291"/>
                    <a:pt x="5516577" y="1070291"/>
                  </a:cubicBezTo>
                  <a:lnTo>
                    <a:pt x="2955" y="1070291"/>
                  </a:lnTo>
                  <a:cubicBezTo>
                    <a:pt x="1323" y="1070291"/>
                    <a:pt x="0" y="1068968"/>
                    <a:pt x="0" y="1067335"/>
                  </a:cubicBezTo>
                  <a:lnTo>
                    <a:pt x="0" y="2955"/>
                  </a:lnTo>
                  <a:cubicBezTo>
                    <a:pt x="0" y="1323"/>
                    <a:pt x="1323" y="0"/>
                    <a:pt x="2955" y="0"/>
                  </a:cubicBezTo>
                  <a:close/>
                </a:path>
              </a:pathLst>
            </a:custGeom>
            <a:solidFill>
              <a:srgbClr val="CF4219"/>
            </a:solidFill>
          </p:spPr>
          <p:txBody>
            <a:bodyPr/>
            <a:lstStyle/>
            <a:p>
              <a:endParaRPr lang="en-GB"/>
            </a:p>
          </p:txBody>
        </p:sp>
        <p:sp>
          <p:nvSpPr>
            <p:cNvPr id="9" name="TextBox 9"/>
            <p:cNvSpPr txBox="1"/>
            <p:nvPr/>
          </p:nvSpPr>
          <p:spPr>
            <a:xfrm>
              <a:off x="0" y="-47625"/>
              <a:ext cx="5519532" cy="1117916"/>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a:off x="8929627" y="5143500"/>
            <a:ext cx="4576854" cy="5120956"/>
          </a:xfrm>
          <a:custGeom>
            <a:avLst/>
            <a:gdLst/>
            <a:ahLst/>
            <a:cxnLst/>
            <a:rect l="l" t="t" r="r" b="b"/>
            <a:pathLst>
              <a:path w="4576854" h="5120956">
                <a:moveTo>
                  <a:pt x="0" y="0"/>
                </a:moveTo>
                <a:lnTo>
                  <a:pt x="4576855" y="0"/>
                </a:lnTo>
                <a:lnTo>
                  <a:pt x="4576855" y="5120956"/>
                </a:lnTo>
                <a:lnTo>
                  <a:pt x="0" y="51209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14549129" y="4751059"/>
            <a:ext cx="4424516" cy="4114800"/>
          </a:xfrm>
          <a:custGeom>
            <a:avLst/>
            <a:gdLst/>
            <a:ahLst/>
            <a:cxnLst/>
            <a:rect l="l" t="t" r="r" b="b"/>
            <a:pathLst>
              <a:path w="4424516" h="4114800">
                <a:moveTo>
                  <a:pt x="0" y="0"/>
                </a:moveTo>
                <a:lnTo>
                  <a:pt x="4424516" y="0"/>
                </a:lnTo>
                <a:lnTo>
                  <a:pt x="4424516"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5" name="Freeform 15"/>
          <p:cNvSpPr/>
          <p:nvPr/>
        </p:nvSpPr>
        <p:spPr>
          <a:xfrm rot="-942133">
            <a:off x="1313203" y="3898838"/>
            <a:ext cx="3067844" cy="8703103"/>
          </a:xfrm>
          <a:custGeom>
            <a:avLst/>
            <a:gdLst/>
            <a:ahLst/>
            <a:cxnLst/>
            <a:rect l="l" t="t" r="r" b="b"/>
            <a:pathLst>
              <a:path w="3067844" h="8703103">
                <a:moveTo>
                  <a:pt x="0" y="0"/>
                </a:moveTo>
                <a:lnTo>
                  <a:pt x="3067844" y="0"/>
                </a:lnTo>
                <a:lnTo>
                  <a:pt x="3067844" y="8703103"/>
                </a:lnTo>
                <a:lnTo>
                  <a:pt x="0" y="870310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6" name="Freeform 16"/>
          <p:cNvSpPr/>
          <p:nvPr/>
        </p:nvSpPr>
        <p:spPr>
          <a:xfrm>
            <a:off x="3037019" y="4426845"/>
            <a:ext cx="4124855" cy="4831455"/>
          </a:xfrm>
          <a:custGeom>
            <a:avLst/>
            <a:gdLst/>
            <a:ahLst/>
            <a:cxnLst/>
            <a:rect l="l" t="t" r="r" b="b"/>
            <a:pathLst>
              <a:path w="4124855" h="4831455">
                <a:moveTo>
                  <a:pt x="0" y="0"/>
                </a:moveTo>
                <a:lnTo>
                  <a:pt x="4124856" y="0"/>
                </a:lnTo>
                <a:lnTo>
                  <a:pt x="4124856" y="4831455"/>
                </a:lnTo>
                <a:lnTo>
                  <a:pt x="0" y="483145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7" name="TextBox 17"/>
          <p:cNvSpPr txBox="1"/>
          <p:nvPr/>
        </p:nvSpPr>
        <p:spPr>
          <a:xfrm>
            <a:off x="6022928" y="702764"/>
            <a:ext cx="10816625" cy="4570482"/>
          </a:xfrm>
          <a:prstGeom prst="rect">
            <a:avLst/>
          </a:prstGeom>
        </p:spPr>
        <p:txBody>
          <a:bodyPr wrap="square" lIns="0" tIns="0" rIns="0" bIns="0" rtlCol="0" anchor="t">
            <a:spAutoFit/>
          </a:bodyPr>
          <a:lstStyle/>
          <a:p>
            <a:pPr algn="l">
              <a:lnSpc>
                <a:spcPct val="150000"/>
              </a:lnSpc>
            </a:pPr>
            <a:r>
              <a:rPr lang="en-US" b="1" dirty="0">
                <a:solidFill>
                  <a:srgbClr val="544541"/>
                </a:solidFill>
                <a:ea typeface="Times New Roman Bold"/>
                <a:cs typeface="Times New Roman Bold"/>
                <a:sym typeface="Times New Roman Bold"/>
              </a:rPr>
              <a:t>Social and Cultural Factors</a:t>
            </a:r>
          </a:p>
          <a:p>
            <a:pPr marL="410209" lvl="1" indent="-205105" algn="l">
              <a:lnSpc>
                <a:spcPct val="150000"/>
              </a:lnSpc>
              <a:buFont typeface="Arial"/>
              <a:buChar char="•"/>
            </a:pPr>
            <a:r>
              <a:rPr lang="en-US" dirty="0">
                <a:solidFill>
                  <a:srgbClr val="544541"/>
                </a:solidFill>
                <a:ea typeface="Times New Roman"/>
                <a:cs typeface="Times New Roman"/>
                <a:sym typeface="Times New Roman"/>
              </a:rPr>
              <a:t>The food waste level goes up with guest anticipations of bountifulness (Syed Muhammad </a:t>
            </a:r>
            <a:r>
              <a:rPr lang="en-US" dirty="0" err="1">
                <a:solidFill>
                  <a:srgbClr val="544541"/>
                </a:solidFill>
                <a:ea typeface="Times New Roman"/>
                <a:cs typeface="Times New Roman"/>
                <a:sym typeface="Times New Roman"/>
              </a:rPr>
              <a:t>Fazal</a:t>
            </a:r>
            <a:r>
              <a:rPr lang="en-US" dirty="0">
                <a:solidFill>
                  <a:srgbClr val="544541"/>
                </a:solidFill>
                <a:ea typeface="Times New Roman"/>
                <a:cs typeface="Times New Roman"/>
                <a:sym typeface="Times New Roman"/>
              </a:rPr>
              <a:t>-e-Hasan et al., 2023).</a:t>
            </a:r>
          </a:p>
          <a:p>
            <a:pPr marL="410209" lvl="1" indent="-205105" algn="l">
              <a:lnSpc>
                <a:spcPct val="150000"/>
              </a:lnSpc>
              <a:buFont typeface="Arial"/>
              <a:buChar char="•"/>
            </a:pPr>
            <a:r>
              <a:rPr lang="en-US" dirty="0">
                <a:solidFill>
                  <a:srgbClr val="544541"/>
                </a:solidFill>
                <a:ea typeface="Times New Roman"/>
                <a:cs typeface="Times New Roman"/>
                <a:sym typeface="Times New Roman"/>
              </a:rPr>
              <a:t>Employee education and </a:t>
            </a:r>
            <a:r>
              <a:rPr lang="en-US" dirty="0" err="1">
                <a:solidFill>
                  <a:srgbClr val="544541"/>
                </a:solidFill>
                <a:ea typeface="Times New Roman"/>
                <a:cs typeface="Times New Roman"/>
                <a:sym typeface="Times New Roman"/>
              </a:rPr>
              <a:t>organisational</a:t>
            </a:r>
            <a:r>
              <a:rPr lang="en-US" dirty="0">
                <a:solidFill>
                  <a:srgbClr val="544541"/>
                </a:solidFill>
                <a:ea typeface="Times New Roman"/>
                <a:cs typeface="Times New Roman"/>
                <a:sym typeface="Times New Roman"/>
              </a:rPr>
              <a:t> culture play a critical role in sustainability (Pearson et al., 2024).</a:t>
            </a:r>
          </a:p>
          <a:p>
            <a:pPr algn="l">
              <a:lnSpc>
                <a:spcPct val="150000"/>
              </a:lnSpc>
            </a:pPr>
            <a:r>
              <a:rPr lang="en-US" b="1" dirty="0">
                <a:solidFill>
                  <a:srgbClr val="544541"/>
                </a:solidFill>
                <a:ea typeface="Times New Roman Bold"/>
                <a:cs typeface="Times New Roman Bold"/>
                <a:sym typeface="Times New Roman Bold"/>
              </a:rPr>
              <a:t>Technological Factors</a:t>
            </a:r>
          </a:p>
          <a:p>
            <a:pPr marL="410209" lvl="1" indent="-205105" algn="l">
              <a:lnSpc>
                <a:spcPct val="150000"/>
              </a:lnSpc>
              <a:buFont typeface="Arial"/>
              <a:buChar char="•"/>
            </a:pPr>
            <a:r>
              <a:rPr lang="en-US" dirty="0">
                <a:solidFill>
                  <a:srgbClr val="544541"/>
                </a:solidFill>
                <a:ea typeface="Times New Roman"/>
                <a:cs typeface="Times New Roman"/>
                <a:sym typeface="Times New Roman"/>
              </a:rPr>
              <a:t>Waste tracking and decision-making are enhanced with the help of AI forecasting and digital monitoring systems (</a:t>
            </a:r>
            <a:r>
              <a:rPr lang="en-US" dirty="0" err="1">
                <a:solidFill>
                  <a:srgbClr val="544541"/>
                </a:solidFill>
                <a:ea typeface="Times New Roman"/>
                <a:cs typeface="Times New Roman"/>
                <a:sym typeface="Times New Roman"/>
              </a:rPr>
              <a:t>Mehrotra</a:t>
            </a:r>
            <a:r>
              <a:rPr lang="en-US" dirty="0">
                <a:solidFill>
                  <a:srgbClr val="544541"/>
                </a:solidFill>
                <a:ea typeface="Times New Roman"/>
                <a:cs typeface="Times New Roman"/>
                <a:sym typeface="Times New Roman"/>
              </a:rPr>
              <a:t> et al., 2024).</a:t>
            </a:r>
          </a:p>
          <a:p>
            <a:pPr algn="l">
              <a:lnSpc>
                <a:spcPct val="150000"/>
              </a:lnSpc>
            </a:pPr>
            <a:r>
              <a:rPr lang="en-US" b="1" dirty="0">
                <a:solidFill>
                  <a:srgbClr val="544541"/>
                </a:solidFill>
                <a:ea typeface="Times New Roman Bold"/>
                <a:cs typeface="Times New Roman Bold"/>
                <a:sym typeface="Times New Roman Bold"/>
              </a:rPr>
              <a:t>Environmental Factors</a:t>
            </a:r>
          </a:p>
          <a:p>
            <a:pPr marL="410209" lvl="1" indent="-205105" algn="l">
              <a:lnSpc>
                <a:spcPct val="150000"/>
              </a:lnSpc>
              <a:buFont typeface="Arial"/>
              <a:buChar char="•"/>
            </a:pPr>
            <a:r>
              <a:rPr lang="en-US" dirty="0">
                <a:solidFill>
                  <a:srgbClr val="544541"/>
                </a:solidFill>
                <a:ea typeface="Times New Roman"/>
                <a:cs typeface="Times New Roman"/>
                <a:sym typeface="Times New Roman"/>
              </a:rPr>
              <a:t>Very little waste should be wasted; this will reduce landfills, carbon emissions and use of resources (McGregor et al., 2024).</a:t>
            </a:r>
          </a:p>
          <a:p>
            <a:pPr algn="l">
              <a:lnSpc>
                <a:spcPct val="150000"/>
              </a:lnSpc>
            </a:pPr>
            <a:endParaRPr lang="en-US" dirty="0">
              <a:solidFill>
                <a:srgbClr val="544541"/>
              </a:solidFill>
              <a:ea typeface="Times New Roman"/>
              <a:cs typeface="Times New Roman"/>
              <a:sym typeface="Times New Roman"/>
            </a:endParaRPr>
          </a:p>
        </p:txBody>
      </p:sp>
      <p:sp>
        <p:nvSpPr>
          <p:cNvPr id="18" name="TextBox 18"/>
          <p:cNvSpPr txBox="1"/>
          <p:nvPr/>
        </p:nvSpPr>
        <p:spPr>
          <a:xfrm rot="1098">
            <a:off x="1029043" y="1517880"/>
            <a:ext cx="5293278" cy="2143844"/>
          </a:xfrm>
          <a:prstGeom prst="rect">
            <a:avLst/>
          </a:prstGeom>
        </p:spPr>
        <p:txBody>
          <a:bodyPr lIns="0" tIns="0" rIns="0" bIns="0" rtlCol="0" anchor="t">
            <a:spAutoFit/>
          </a:bodyPr>
          <a:lstStyle/>
          <a:p>
            <a:pPr algn="l">
              <a:lnSpc>
                <a:spcPts val="3363"/>
              </a:lnSpc>
            </a:pPr>
            <a:r>
              <a:rPr lang="en-US" sz="3540" spc="177">
                <a:solidFill>
                  <a:srgbClr val="2E7040"/>
                </a:solidFill>
                <a:latin typeface="Luckiest Guy"/>
                <a:ea typeface="Luckiest Guy"/>
                <a:cs typeface="Luckiest Guy"/>
                <a:sym typeface="Luckiest Guy"/>
              </a:rPr>
              <a:t>THEME IMPACT ANALYSIS: SOCIAL, TECHNOLOGICAL AND ENVIRONMENTAL FACTORS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rot="-108691">
            <a:off x="-435766" y="8670996"/>
            <a:ext cx="20956974" cy="4063760"/>
            <a:chOff x="0" y="0"/>
            <a:chExt cx="5519532" cy="1070291"/>
          </a:xfrm>
        </p:grpSpPr>
        <p:sp>
          <p:nvSpPr>
            <p:cNvPr id="3" name="Freeform 3"/>
            <p:cNvSpPr/>
            <p:nvPr/>
          </p:nvSpPr>
          <p:spPr>
            <a:xfrm>
              <a:off x="0" y="0"/>
              <a:ext cx="5519532" cy="1070291"/>
            </a:xfrm>
            <a:custGeom>
              <a:avLst/>
              <a:gdLst/>
              <a:ahLst/>
              <a:cxnLst/>
              <a:rect l="l" t="t" r="r" b="b"/>
              <a:pathLst>
                <a:path w="5519532" h="1070291">
                  <a:moveTo>
                    <a:pt x="2955" y="0"/>
                  </a:moveTo>
                  <a:lnTo>
                    <a:pt x="5516577" y="0"/>
                  </a:lnTo>
                  <a:cubicBezTo>
                    <a:pt x="5518209" y="0"/>
                    <a:pt x="5519532" y="1323"/>
                    <a:pt x="5519532" y="2955"/>
                  </a:cubicBezTo>
                  <a:lnTo>
                    <a:pt x="5519532" y="1067335"/>
                  </a:lnTo>
                  <a:cubicBezTo>
                    <a:pt x="5519532" y="1068119"/>
                    <a:pt x="5519221" y="1068871"/>
                    <a:pt x="5518667" y="1069425"/>
                  </a:cubicBezTo>
                  <a:cubicBezTo>
                    <a:pt x="5518113" y="1069979"/>
                    <a:pt x="5517361" y="1070291"/>
                    <a:pt x="5516577" y="1070291"/>
                  </a:cubicBezTo>
                  <a:lnTo>
                    <a:pt x="2955" y="1070291"/>
                  </a:lnTo>
                  <a:cubicBezTo>
                    <a:pt x="1323" y="1070291"/>
                    <a:pt x="0" y="1068968"/>
                    <a:pt x="0" y="1067335"/>
                  </a:cubicBezTo>
                  <a:lnTo>
                    <a:pt x="0" y="2955"/>
                  </a:lnTo>
                  <a:cubicBezTo>
                    <a:pt x="0" y="1323"/>
                    <a:pt x="1323" y="0"/>
                    <a:pt x="2955" y="0"/>
                  </a:cubicBezTo>
                  <a:close/>
                </a:path>
              </a:pathLst>
            </a:custGeom>
            <a:solidFill>
              <a:srgbClr val="CF4219"/>
            </a:solidFill>
          </p:spPr>
          <p:txBody>
            <a:bodyPr/>
            <a:lstStyle/>
            <a:p>
              <a:endParaRPr lang="en-GB"/>
            </a:p>
          </p:txBody>
        </p:sp>
        <p:sp>
          <p:nvSpPr>
            <p:cNvPr id="4" name="TextBox 4"/>
            <p:cNvSpPr txBox="1"/>
            <p:nvPr/>
          </p:nvSpPr>
          <p:spPr>
            <a:xfrm>
              <a:off x="0" y="-47625"/>
              <a:ext cx="5519532" cy="111791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042721" y="5665051"/>
            <a:ext cx="8907183" cy="4197510"/>
          </a:xfrm>
          <a:custGeom>
            <a:avLst/>
            <a:gdLst/>
            <a:ahLst/>
            <a:cxnLst/>
            <a:rect l="l" t="t" r="r" b="b"/>
            <a:pathLst>
              <a:path w="8907183" h="4197510">
                <a:moveTo>
                  <a:pt x="0" y="0"/>
                </a:moveTo>
                <a:lnTo>
                  <a:pt x="8907183" y="0"/>
                </a:lnTo>
                <a:lnTo>
                  <a:pt x="8907183" y="4197510"/>
                </a:lnTo>
                <a:lnTo>
                  <a:pt x="0" y="419751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1436447" y="-1901344"/>
            <a:ext cx="4930295" cy="4679298"/>
          </a:xfrm>
          <a:custGeom>
            <a:avLst/>
            <a:gdLst/>
            <a:ahLst/>
            <a:cxnLst/>
            <a:rect l="l" t="t" r="r" b="b"/>
            <a:pathLst>
              <a:path w="4930295" h="4679298">
                <a:moveTo>
                  <a:pt x="0" y="0"/>
                </a:moveTo>
                <a:lnTo>
                  <a:pt x="4930294" y="0"/>
                </a:lnTo>
                <a:lnTo>
                  <a:pt x="4930294" y="4679299"/>
                </a:lnTo>
                <a:lnTo>
                  <a:pt x="0" y="4679299"/>
                </a:lnTo>
                <a:lnTo>
                  <a:pt x="0" y="0"/>
                </a:lnTo>
                <a:close/>
              </a:path>
            </a:pathLst>
          </a:custGeom>
          <a:blipFill>
            <a:blip r:embed="rId5">
              <a:alphaModFix amt="65999"/>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10" name="Freeform 10"/>
          <p:cNvSpPr/>
          <p:nvPr/>
        </p:nvSpPr>
        <p:spPr>
          <a:xfrm>
            <a:off x="5540948" y="209523"/>
            <a:ext cx="2092141" cy="2021531"/>
          </a:xfrm>
          <a:custGeom>
            <a:avLst/>
            <a:gdLst/>
            <a:ahLst/>
            <a:cxnLst/>
            <a:rect l="l" t="t" r="r" b="b"/>
            <a:pathLst>
              <a:path w="2092141" h="2021531">
                <a:moveTo>
                  <a:pt x="0" y="0"/>
                </a:moveTo>
                <a:lnTo>
                  <a:pt x="2092141" y="0"/>
                </a:lnTo>
                <a:lnTo>
                  <a:pt x="2092141" y="2021530"/>
                </a:lnTo>
                <a:lnTo>
                  <a:pt x="0" y="2021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rot="235859">
            <a:off x="1022168" y="284599"/>
            <a:ext cx="3018248" cy="1248800"/>
          </a:xfrm>
          <a:custGeom>
            <a:avLst/>
            <a:gdLst/>
            <a:ahLst/>
            <a:cxnLst/>
            <a:rect l="l" t="t" r="r" b="b"/>
            <a:pathLst>
              <a:path w="3018248" h="1248800">
                <a:moveTo>
                  <a:pt x="0" y="0"/>
                </a:moveTo>
                <a:lnTo>
                  <a:pt x="3018248" y="0"/>
                </a:lnTo>
                <a:lnTo>
                  <a:pt x="3018248" y="1248800"/>
                </a:lnTo>
                <a:lnTo>
                  <a:pt x="0" y="1248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Freeform 12"/>
          <p:cNvSpPr/>
          <p:nvPr/>
        </p:nvSpPr>
        <p:spPr>
          <a:xfrm rot="-479699">
            <a:off x="8234591" y="-685223"/>
            <a:ext cx="4848719" cy="5679320"/>
          </a:xfrm>
          <a:custGeom>
            <a:avLst/>
            <a:gdLst/>
            <a:ahLst/>
            <a:cxnLst/>
            <a:rect l="l" t="t" r="r" b="b"/>
            <a:pathLst>
              <a:path w="4848719" h="5679320">
                <a:moveTo>
                  <a:pt x="0" y="0"/>
                </a:moveTo>
                <a:lnTo>
                  <a:pt x="4848719" y="0"/>
                </a:lnTo>
                <a:lnTo>
                  <a:pt x="4848719" y="5679319"/>
                </a:lnTo>
                <a:lnTo>
                  <a:pt x="0" y="567931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Freeform 13"/>
          <p:cNvSpPr/>
          <p:nvPr/>
        </p:nvSpPr>
        <p:spPr>
          <a:xfrm>
            <a:off x="490107" y="7176525"/>
            <a:ext cx="1079363" cy="2593064"/>
          </a:xfrm>
          <a:custGeom>
            <a:avLst/>
            <a:gdLst/>
            <a:ahLst/>
            <a:cxnLst/>
            <a:rect l="l" t="t" r="r" b="b"/>
            <a:pathLst>
              <a:path w="1079363" h="2593064">
                <a:moveTo>
                  <a:pt x="0" y="0"/>
                </a:moveTo>
                <a:lnTo>
                  <a:pt x="1079363" y="0"/>
                </a:lnTo>
                <a:lnTo>
                  <a:pt x="1079363" y="2593063"/>
                </a:lnTo>
                <a:lnTo>
                  <a:pt x="0" y="2593063"/>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4" name="Freeform 14"/>
          <p:cNvSpPr/>
          <p:nvPr/>
        </p:nvSpPr>
        <p:spPr>
          <a:xfrm>
            <a:off x="15829408" y="-2014941"/>
            <a:ext cx="4917184" cy="4666854"/>
          </a:xfrm>
          <a:custGeom>
            <a:avLst/>
            <a:gdLst/>
            <a:ahLst/>
            <a:cxnLst/>
            <a:rect l="l" t="t" r="r" b="b"/>
            <a:pathLst>
              <a:path w="4917184" h="4666854">
                <a:moveTo>
                  <a:pt x="0" y="0"/>
                </a:moveTo>
                <a:lnTo>
                  <a:pt x="4917184" y="0"/>
                </a:lnTo>
                <a:lnTo>
                  <a:pt x="4917184" y="4666854"/>
                </a:lnTo>
                <a:lnTo>
                  <a:pt x="0" y="4666854"/>
                </a:lnTo>
                <a:lnTo>
                  <a:pt x="0" y="0"/>
                </a:lnTo>
                <a:close/>
              </a:path>
            </a:pathLst>
          </a:custGeom>
          <a:blipFill>
            <a:blip r:embed="rId5">
              <a:alphaModFix amt="65999"/>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grpSp>
        <p:nvGrpSpPr>
          <p:cNvPr id="6" name="Group 6"/>
          <p:cNvGrpSpPr/>
          <p:nvPr/>
        </p:nvGrpSpPr>
        <p:grpSpPr>
          <a:xfrm>
            <a:off x="1016435" y="3390900"/>
            <a:ext cx="8715493" cy="5082156"/>
            <a:chOff x="0" y="0"/>
            <a:chExt cx="2347663" cy="950087"/>
          </a:xfrm>
        </p:grpSpPr>
        <p:sp>
          <p:nvSpPr>
            <p:cNvPr id="7" name="Freeform 7"/>
            <p:cNvSpPr/>
            <p:nvPr/>
          </p:nvSpPr>
          <p:spPr>
            <a:xfrm>
              <a:off x="0" y="0"/>
              <a:ext cx="2347663" cy="950087"/>
            </a:xfrm>
            <a:custGeom>
              <a:avLst/>
              <a:gdLst/>
              <a:ahLst/>
              <a:cxnLst/>
              <a:rect l="l" t="t" r="r" b="b"/>
              <a:pathLst>
                <a:path w="2347663" h="950087">
                  <a:moveTo>
                    <a:pt x="15101" y="0"/>
                  </a:moveTo>
                  <a:lnTo>
                    <a:pt x="2332562" y="0"/>
                  </a:lnTo>
                  <a:cubicBezTo>
                    <a:pt x="2336567" y="0"/>
                    <a:pt x="2340408" y="1591"/>
                    <a:pt x="2343240" y="4423"/>
                  </a:cubicBezTo>
                  <a:cubicBezTo>
                    <a:pt x="2346072" y="7255"/>
                    <a:pt x="2347663" y="11096"/>
                    <a:pt x="2347663" y="15101"/>
                  </a:cubicBezTo>
                  <a:lnTo>
                    <a:pt x="2347663" y="934986"/>
                  </a:lnTo>
                  <a:cubicBezTo>
                    <a:pt x="2347663" y="938991"/>
                    <a:pt x="2346072" y="942832"/>
                    <a:pt x="2343240" y="945664"/>
                  </a:cubicBezTo>
                  <a:cubicBezTo>
                    <a:pt x="2340408" y="948496"/>
                    <a:pt x="2336567" y="950087"/>
                    <a:pt x="2332562" y="950087"/>
                  </a:cubicBezTo>
                  <a:lnTo>
                    <a:pt x="15101" y="950087"/>
                  </a:lnTo>
                  <a:cubicBezTo>
                    <a:pt x="11096" y="950087"/>
                    <a:pt x="7255" y="948496"/>
                    <a:pt x="4423" y="945664"/>
                  </a:cubicBezTo>
                  <a:cubicBezTo>
                    <a:pt x="1591" y="942832"/>
                    <a:pt x="0" y="938991"/>
                    <a:pt x="0" y="934986"/>
                  </a:cubicBezTo>
                  <a:lnTo>
                    <a:pt x="0" y="15101"/>
                  </a:lnTo>
                  <a:cubicBezTo>
                    <a:pt x="0" y="11096"/>
                    <a:pt x="1591" y="7255"/>
                    <a:pt x="4423" y="4423"/>
                  </a:cubicBezTo>
                  <a:cubicBezTo>
                    <a:pt x="7255" y="1591"/>
                    <a:pt x="11096" y="0"/>
                    <a:pt x="15101" y="0"/>
                  </a:cubicBezTo>
                  <a:close/>
                </a:path>
              </a:pathLst>
            </a:custGeom>
            <a:solidFill>
              <a:srgbClr val="FBC83D"/>
            </a:solidFill>
          </p:spPr>
          <p:txBody>
            <a:bodyPr/>
            <a:lstStyle/>
            <a:p>
              <a:endParaRPr lang="en-GB"/>
            </a:p>
          </p:txBody>
        </p:sp>
        <p:sp>
          <p:nvSpPr>
            <p:cNvPr id="8" name="TextBox 8"/>
            <p:cNvSpPr txBox="1"/>
            <p:nvPr/>
          </p:nvSpPr>
          <p:spPr>
            <a:xfrm>
              <a:off x="0" y="-47625"/>
              <a:ext cx="2347663" cy="997712"/>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rot="1098">
            <a:off x="898076" y="2492655"/>
            <a:ext cx="6111971" cy="508000"/>
          </a:xfrm>
          <a:prstGeom prst="rect">
            <a:avLst/>
          </a:prstGeom>
        </p:spPr>
        <p:txBody>
          <a:bodyPr lIns="0" tIns="0" rIns="0" bIns="0" rtlCol="0" anchor="t">
            <a:spAutoFit/>
          </a:bodyPr>
          <a:lstStyle/>
          <a:p>
            <a:pPr algn="l">
              <a:lnSpc>
                <a:spcPts val="3799"/>
              </a:lnSpc>
            </a:pPr>
            <a:r>
              <a:rPr lang="en-US" sz="3999" spc="199" dirty="0">
                <a:solidFill>
                  <a:srgbClr val="2E7040"/>
                </a:solidFill>
                <a:latin typeface="Luckiest Guy"/>
                <a:ea typeface="Luckiest Guy"/>
                <a:cs typeface="Luckiest Guy"/>
                <a:sym typeface="Luckiest Guy"/>
              </a:rPr>
              <a:t>CONCLUSION</a:t>
            </a:r>
          </a:p>
        </p:txBody>
      </p:sp>
      <p:sp>
        <p:nvSpPr>
          <p:cNvPr id="16" name="TextBox 16"/>
          <p:cNvSpPr txBox="1"/>
          <p:nvPr/>
        </p:nvSpPr>
        <p:spPr>
          <a:xfrm>
            <a:off x="1047750" y="3683047"/>
            <a:ext cx="8104280" cy="4527521"/>
          </a:xfrm>
          <a:prstGeom prst="rect">
            <a:avLst/>
          </a:prstGeom>
        </p:spPr>
        <p:txBody>
          <a:bodyPr lIns="0" tIns="0" rIns="0" bIns="0" rtlCol="0" anchor="t">
            <a:spAutoFit/>
          </a:bodyPr>
          <a:lstStyle/>
          <a:p>
            <a:pPr marL="393073" lvl="1" indent="-196536" algn="just">
              <a:lnSpc>
                <a:spcPct val="150000"/>
              </a:lnSpc>
              <a:buFont typeface="Arial"/>
              <a:buChar char="•"/>
            </a:pPr>
            <a:r>
              <a:rPr lang="en-US" dirty="0">
                <a:solidFill>
                  <a:srgbClr val="544541"/>
                </a:solidFill>
                <a:ea typeface="Times New Roman"/>
                <a:cs typeface="Times New Roman"/>
                <a:sym typeface="Times New Roman"/>
              </a:rPr>
              <a:t>Food waste remains a major sustainability and operation issue in the hospitality business, as it impacts environmental performance and efficiency of business.</a:t>
            </a:r>
          </a:p>
          <a:p>
            <a:pPr marL="393073" lvl="1" indent="-196536" algn="just">
              <a:lnSpc>
                <a:spcPct val="150000"/>
              </a:lnSpc>
              <a:buFont typeface="Arial"/>
              <a:buChar char="•"/>
            </a:pPr>
            <a:r>
              <a:rPr lang="en-US" dirty="0">
                <a:solidFill>
                  <a:srgbClr val="544541"/>
                </a:solidFill>
                <a:ea typeface="Times New Roman"/>
                <a:cs typeface="Times New Roman"/>
                <a:sym typeface="Times New Roman"/>
              </a:rPr>
              <a:t>Effective measures of food waste reduction will assist hotels in enhancing the sustainability performance and build their brand image and confidence with clients.</a:t>
            </a:r>
          </a:p>
          <a:p>
            <a:pPr marL="393073" lvl="1" indent="-196536" algn="just">
              <a:lnSpc>
                <a:spcPct val="150000"/>
              </a:lnSpc>
              <a:buFont typeface="Arial"/>
              <a:buChar char="•"/>
            </a:pPr>
            <a:r>
              <a:rPr lang="en-US" dirty="0" err="1">
                <a:solidFill>
                  <a:srgbClr val="544541"/>
                </a:solidFill>
                <a:ea typeface="Times New Roman"/>
                <a:cs typeface="Times New Roman"/>
                <a:sym typeface="Times New Roman"/>
              </a:rPr>
              <a:t>Behavioural</a:t>
            </a:r>
            <a:r>
              <a:rPr lang="en-US" dirty="0">
                <a:solidFill>
                  <a:srgbClr val="544541"/>
                </a:solidFill>
                <a:ea typeface="Times New Roman"/>
                <a:cs typeface="Times New Roman"/>
                <a:sym typeface="Times New Roman"/>
              </a:rPr>
              <a:t> change, high levels of staff engagement and adoption of innovative technological solutions are very crucial to the success of the waste reduction initiatives.</a:t>
            </a:r>
          </a:p>
          <a:p>
            <a:pPr marL="393073" lvl="1" indent="-196536" algn="just">
              <a:lnSpc>
                <a:spcPct val="150000"/>
              </a:lnSpc>
              <a:buFont typeface="Arial"/>
              <a:buChar char="•"/>
            </a:pPr>
            <a:r>
              <a:rPr lang="en-US" dirty="0">
                <a:solidFill>
                  <a:srgbClr val="544541"/>
                </a:solidFill>
                <a:ea typeface="Times New Roman"/>
                <a:cs typeface="Times New Roman"/>
                <a:sym typeface="Times New Roman"/>
              </a:rPr>
              <a:t>Long-term sustainability in the process of food waste management can be achieved through the simultaneous cooperation of the hospitality industry, comprising businesses, suppliers, and regulatory authorities</a:t>
            </a:r>
          </a:p>
        </p:txBody>
      </p:sp>
      <p:sp>
        <p:nvSpPr>
          <p:cNvPr id="17" name="Freeform 17"/>
          <p:cNvSpPr/>
          <p:nvPr/>
        </p:nvSpPr>
        <p:spPr>
          <a:xfrm rot="1152456">
            <a:off x="14477862" y="1059431"/>
            <a:ext cx="2301261" cy="3811612"/>
          </a:xfrm>
          <a:custGeom>
            <a:avLst/>
            <a:gdLst/>
            <a:ahLst/>
            <a:cxnLst/>
            <a:rect l="l" t="t" r="r" b="b"/>
            <a:pathLst>
              <a:path w="2301261" h="3811612">
                <a:moveTo>
                  <a:pt x="0" y="0"/>
                </a:moveTo>
                <a:lnTo>
                  <a:pt x="2301260" y="0"/>
                </a:lnTo>
                <a:lnTo>
                  <a:pt x="2301260" y="3811612"/>
                </a:lnTo>
                <a:lnTo>
                  <a:pt x="0" y="3811612"/>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5" name="Group 5"/>
          <p:cNvGrpSpPr/>
          <p:nvPr/>
        </p:nvGrpSpPr>
        <p:grpSpPr>
          <a:xfrm rot="67291">
            <a:off x="-435766" y="7748761"/>
            <a:ext cx="20956974" cy="4063760"/>
            <a:chOff x="0" y="0"/>
            <a:chExt cx="5519532" cy="1070291"/>
          </a:xfrm>
        </p:grpSpPr>
        <p:sp>
          <p:nvSpPr>
            <p:cNvPr id="6" name="Freeform 6"/>
            <p:cNvSpPr/>
            <p:nvPr/>
          </p:nvSpPr>
          <p:spPr>
            <a:xfrm>
              <a:off x="0" y="0"/>
              <a:ext cx="5519532" cy="1070291"/>
            </a:xfrm>
            <a:custGeom>
              <a:avLst/>
              <a:gdLst/>
              <a:ahLst/>
              <a:cxnLst/>
              <a:rect l="l" t="t" r="r" b="b"/>
              <a:pathLst>
                <a:path w="5519532" h="1070291">
                  <a:moveTo>
                    <a:pt x="2955" y="0"/>
                  </a:moveTo>
                  <a:lnTo>
                    <a:pt x="5516577" y="0"/>
                  </a:lnTo>
                  <a:cubicBezTo>
                    <a:pt x="5518209" y="0"/>
                    <a:pt x="5519532" y="1323"/>
                    <a:pt x="5519532" y="2955"/>
                  </a:cubicBezTo>
                  <a:lnTo>
                    <a:pt x="5519532" y="1067335"/>
                  </a:lnTo>
                  <a:cubicBezTo>
                    <a:pt x="5519532" y="1068119"/>
                    <a:pt x="5519221" y="1068871"/>
                    <a:pt x="5518667" y="1069425"/>
                  </a:cubicBezTo>
                  <a:cubicBezTo>
                    <a:pt x="5518113" y="1069979"/>
                    <a:pt x="5517361" y="1070291"/>
                    <a:pt x="5516577" y="1070291"/>
                  </a:cubicBezTo>
                  <a:lnTo>
                    <a:pt x="2955" y="1070291"/>
                  </a:lnTo>
                  <a:cubicBezTo>
                    <a:pt x="1323" y="1070291"/>
                    <a:pt x="0" y="1068968"/>
                    <a:pt x="0" y="1067335"/>
                  </a:cubicBezTo>
                  <a:lnTo>
                    <a:pt x="0" y="2955"/>
                  </a:lnTo>
                  <a:cubicBezTo>
                    <a:pt x="0" y="1323"/>
                    <a:pt x="1323" y="0"/>
                    <a:pt x="2955" y="0"/>
                  </a:cubicBezTo>
                  <a:close/>
                </a:path>
              </a:pathLst>
            </a:custGeom>
            <a:solidFill>
              <a:srgbClr val="CF4219"/>
            </a:solidFill>
          </p:spPr>
          <p:txBody>
            <a:bodyPr/>
            <a:lstStyle/>
            <a:p>
              <a:endParaRPr lang="en-GB"/>
            </a:p>
          </p:txBody>
        </p:sp>
        <p:sp>
          <p:nvSpPr>
            <p:cNvPr id="7" name="TextBox 7"/>
            <p:cNvSpPr txBox="1"/>
            <p:nvPr/>
          </p:nvSpPr>
          <p:spPr>
            <a:xfrm>
              <a:off x="0" y="-47625"/>
              <a:ext cx="5519532" cy="1117916"/>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0066950" y="3132541"/>
            <a:ext cx="6863022" cy="6537028"/>
          </a:xfrm>
          <a:custGeom>
            <a:avLst/>
            <a:gdLst/>
            <a:ahLst/>
            <a:cxnLst/>
            <a:rect l="l" t="t" r="r" b="b"/>
            <a:pathLst>
              <a:path w="6863022" h="6537028">
                <a:moveTo>
                  <a:pt x="0" y="0"/>
                </a:moveTo>
                <a:lnTo>
                  <a:pt x="6863022" y="0"/>
                </a:lnTo>
                <a:lnTo>
                  <a:pt x="6863022" y="6537028"/>
                </a:lnTo>
                <a:lnTo>
                  <a:pt x="0" y="65370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flipH="1">
            <a:off x="643389" y="5855538"/>
            <a:ext cx="4527978" cy="4114800"/>
          </a:xfrm>
          <a:custGeom>
            <a:avLst/>
            <a:gdLst/>
            <a:ahLst/>
            <a:cxnLst/>
            <a:rect l="l" t="t" r="r" b="b"/>
            <a:pathLst>
              <a:path w="4527978" h="4114800">
                <a:moveTo>
                  <a:pt x="4527978" y="0"/>
                </a:moveTo>
                <a:lnTo>
                  <a:pt x="0" y="0"/>
                </a:lnTo>
                <a:lnTo>
                  <a:pt x="0" y="4114800"/>
                </a:lnTo>
                <a:lnTo>
                  <a:pt x="4527978" y="4114800"/>
                </a:lnTo>
                <a:lnTo>
                  <a:pt x="4527978"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17259300" y="6084199"/>
            <a:ext cx="1594760" cy="2531366"/>
          </a:xfrm>
          <a:custGeom>
            <a:avLst/>
            <a:gdLst/>
            <a:ahLst/>
            <a:cxnLst/>
            <a:rect l="l" t="t" r="r" b="b"/>
            <a:pathLst>
              <a:path w="1594760" h="2531366">
                <a:moveTo>
                  <a:pt x="0" y="0"/>
                </a:moveTo>
                <a:lnTo>
                  <a:pt x="1594760" y="0"/>
                </a:lnTo>
                <a:lnTo>
                  <a:pt x="1594760" y="2531366"/>
                </a:lnTo>
                <a:lnTo>
                  <a:pt x="0" y="25313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9061780" y="5710450"/>
            <a:ext cx="1364827" cy="3278864"/>
          </a:xfrm>
          <a:custGeom>
            <a:avLst/>
            <a:gdLst/>
            <a:ahLst/>
            <a:cxnLst/>
            <a:rect l="l" t="t" r="r" b="b"/>
            <a:pathLst>
              <a:path w="1364827" h="3278864">
                <a:moveTo>
                  <a:pt x="0" y="0"/>
                </a:moveTo>
                <a:lnTo>
                  <a:pt x="1364827" y="0"/>
                </a:lnTo>
                <a:lnTo>
                  <a:pt x="1364827" y="3278864"/>
                </a:lnTo>
                <a:lnTo>
                  <a:pt x="0" y="327886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Freeform 12"/>
          <p:cNvSpPr/>
          <p:nvPr/>
        </p:nvSpPr>
        <p:spPr>
          <a:xfrm rot="-5400000">
            <a:off x="14353779" y="520901"/>
            <a:ext cx="3310643" cy="3198909"/>
          </a:xfrm>
          <a:custGeom>
            <a:avLst/>
            <a:gdLst/>
            <a:ahLst/>
            <a:cxnLst/>
            <a:rect l="l" t="t" r="r" b="b"/>
            <a:pathLst>
              <a:path w="3310643" h="3198909">
                <a:moveTo>
                  <a:pt x="0" y="0"/>
                </a:moveTo>
                <a:lnTo>
                  <a:pt x="3310642" y="0"/>
                </a:lnTo>
                <a:lnTo>
                  <a:pt x="3310642" y="3198909"/>
                </a:lnTo>
                <a:lnTo>
                  <a:pt x="0" y="319890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Freeform 13"/>
          <p:cNvSpPr/>
          <p:nvPr/>
        </p:nvSpPr>
        <p:spPr>
          <a:xfrm>
            <a:off x="8053236" y="-2150962"/>
            <a:ext cx="4930295" cy="4679298"/>
          </a:xfrm>
          <a:custGeom>
            <a:avLst/>
            <a:gdLst/>
            <a:ahLst/>
            <a:cxnLst/>
            <a:rect l="l" t="t" r="r" b="b"/>
            <a:pathLst>
              <a:path w="4930295" h="4679298">
                <a:moveTo>
                  <a:pt x="0" y="0"/>
                </a:moveTo>
                <a:lnTo>
                  <a:pt x="4930294" y="0"/>
                </a:lnTo>
                <a:lnTo>
                  <a:pt x="4930294" y="4679298"/>
                </a:lnTo>
                <a:lnTo>
                  <a:pt x="0" y="4679298"/>
                </a:lnTo>
                <a:lnTo>
                  <a:pt x="0" y="0"/>
                </a:lnTo>
                <a:close/>
              </a:path>
            </a:pathLst>
          </a:custGeom>
          <a:blipFill>
            <a:blip r:embed="rId13">
              <a:alphaModFix amt="65999"/>
              <a:extLst>
                <a:ext uri="{96DAC541-7B7A-43D3-8B79-37D633B846F1}">
                  <asvg:svgBlip xmlns:asvg="http://schemas.microsoft.com/office/drawing/2016/SVG/main" r:embed="rId14"/>
                </a:ext>
              </a:extLst>
            </a:blip>
            <a:stretch>
              <a:fillRect/>
            </a:stretch>
          </a:blipFill>
          <a:ln cap="sq">
            <a:noFill/>
            <a:prstDash val="solid"/>
            <a:miter/>
          </a:ln>
        </p:spPr>
        <p:txBody>
          <a:bodyPr/>
          <a:lstStyle/>
          <a:p>
            <a:endParaRPr lang="en-GB"/>
          </a:p>
        </p:txBody>
      </p:sp>
      <p:sp>
        <p:nvSpPr>
          <p:cNvPr id="14" name="Freeform 14"/>
          <p:cNvSpPr/>
          <p:nvPr/>
        </p:nvSpPr>
        <p:spPr>
          <a:xfrm rot="235859">
            <a:off x="6544112" y="1224252"/>
            <a:ext cx="3018248" cy="1248800"/>
          </a:xfrm>
          <a:custGeom>
            <a:avLst/>
            <a:gdLst/>
            <a:ahLst/>
            <a:cxnLst/>
            <a:rect l="l" t="t" r="r" b="b"/>
            <a:pathLst>
              <a:path w="3018248" h="1248800">
                <a:moveTo>
                  <a:pt x="0" y="0"/>
                </a:moveTo>
                <a:lnTo>
                  <a:pt x="3018248" y="0"/>
                </a:lnTo>
                <a:lnTo>
                  <a:pt x="3018248" y="1248800"/>
                </a:lnTo>
                <a:lnTo>
                  <a:pt x="0" y="1248800"/>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5" name="Freeform 15"/>
          <p:cNvSpPr/>
          <p:nvPr/>
        </p:nvSpPr>
        <p:spPr>
          <a:xfrm rot="672246">
            <a:off x="2728379" y="-585553"/>
            <a:ext cx="3834824" cy="1595185"/>
          </a:xfrm>
          <a:custGeom>
            <a:avLst/>
            <a:gdLst/>
            <a:ahLst/>
            <a:cxnLst/>
            <a:rect l="l" t="t" r="r" b="b"/>
            <a:pathLst>
              <a:path w="3834824" h="1595185">
                <a:moveTo>
                  <a:pt x="0" y="0"/>
                </a:moveTo>
                <a:lnTo>
                  <a:pt x="3834824" y="0"/>
                </a:lnTo>
                <a:lnTo>
                  <a:pt x="3834824" y="1595185"/>
                </a:lnTo>
                <a:lnTo>
                  <a:pt x="0" y="1595185"/>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6" name="Freeform 16"/>
          <p:cNvSpPr/>
          <p:nvPr/>
        </p:nvSpPr>
        <p:spPr>
          <a:xfrm>
            <a:off x="11674181" y="807875"/>
            <a:ext cx="1710360" cy="1573531"/>
          </a:xfrm>
          <a:custGeom>
            <a:avLst/>
            <a:gdLst/>
            <a:ahLst/>
            <a:cxnLst/>
            <a:rect l="l" t="t" r="r" b="b"/>
            <a:pathLst>
              <a:path w="1710360" h="1573531">
                <a:moveTo>
                  <a:pt x="0" y="0"/>
                </a:moveTo>
                <a:lnTo>
                  <a:pt x="1710359" y="0"/>
                </a:lnTo>
                <a:lnTo>
                  <a:pt x="1710359" y="1573531"/>
                </a:lnTo>
                <a:lnTo>
                  <a:pt x="0" y="1573531"/>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7" name="TextBox 17"/>
          <p:cNvSpPr txBox="1"/>
          <p:nvPr/>
        </p:nvSpPr>
        <p:spPr>
          <a:xfrm rot="1098">
            <a:off x="1030152" y="2016971"/>
            <a:ext cx="12468122" cy="984250"/>
          </a:xfrm>
          <a:prstGeom prst="rect">
            <a:avLst/>
          </a:prstGeom>
        </p:spPr>
        <p:txBody>
          <a:bodyPr lIns="0" tIns="0" rIns="0" bIns="0" rtlCol="0" anchor="t">
            <a:spAutoFit/>
          </a:bodyPr>
          <a:lstStyle/>
          <a:p>
            <a:pPr algn="l">
              <a:lnSpc>
                <a:spcPts val="3799"/>
              </a:lnSpc>
            </a:pPr>
            <a:r>
              <a:rPr lang="en-US" sz="3999" spc="199">
                <a:solidFill>
                  <a:srgbClr val="2E7040"/>
                </a:solidFill>
                <a:latin typeface="Luckiest Guy"/>
                <a:ea typeface="Luckiest Guy"/>
                <a:cs typeface="Luckiest Guy"/>
                <a:sym typeface="Luckiest Guy"/>
              </a:rPr>
              <a:t>RECOMMENDATIONS</a:t>
            </a:r>
          </a:p>
          <a:p>
            <a:pPr algn="l">
              <a:lnSpc>
                <a:spcPts val="3799"/>
              </a:lnSpc>
            </a:pPr>
            <a:endParaRPr lang="en-US" sz="3999" spc="199">
              <a:solidFill>
                <a:srgbClr val="2E7040"/>
              </a:solidFill>
              <a:latin typeface="Luckiest Guy"/>
              <a:ea typeface="Luckiest Guy"/>
              <a:cs typeface="Luckiest Guy"/>
              <a:sym typeface="Luckiest Guy"/>
            </a:endParaRPr>
          </a:p>
        </p:txBody>
      </p:sp>
      <p:grpSp>
        <p:nvGrpSpPr>
          <p:cNvPr id="2" name="Group 2"/>
          <p:cNvGrpSpPr/>
          <p:nvPr/>
        </p:nvGrpSpPr>
        <p:grpSpPr>
          <a:xfrm>
            <a:off x="1105390" y="3003212"/>
            <a:ext cx="10934210" cy="4807287"/>
            <a:chOff x="0" y="0"/>
            <a:chExt cx="2347663" cy="915265"/>
          </a:xfrm>
        </p:grpSpPr>
        <p:sp>
          <p:nvSpPr>
            <p:cNvPr id="3" name="Freeform 3"/>
            <p:cNvSpPr/>
            <p:nvPr/>
          </p:nvSpPr>
          <p:spPr>
            <a:xfrm>
              <a:off x="0" y="0"/>
              <a:ext cx="2347663" cy="915265"/>
            </a:xfrm>
            <a:custGeom>
              <a:avLst/>
              <a:gdLst/>
              <a:ahLst/>
              <a:cxnLst/>
              <a:rect l="l" t="t" r="r" b="b"/>
              <a:pathLst>
                <a:path w="2347663" h="915265">
                  <a:moveTo>
                    <a:pt x="15101" y="0"/>
                  </a:moveTo>
                  <a:lnTo>
                    <a:pt x="2332562" y="0"/>
                  </a:lnTo>
                  <a:cubicBezTo>
                    <a:pt x="2336567" y="0"/>
                    <a:pt x="2340408" y="1591"/>
                    <a:pt x="2343240" y="4423"/>
                  </a:cubicBezTo>
                  <a:cubicBezTo>
                    <a:pt x="2346072" y="7255"/>
                    <a:pt x="2347663" y="11096"/>
                    <a:pt x="2347663" y="15101"/>
                  </a:cubicBezTo>
                  <a:lnTo>
                    <a:pt x="2347663" y="900164"/>
                  </a:lnTo>
                  <a:cubicBezTo>
                    <a:pt x="2347663" y="908504"/>
                    <a:pt x="2340902" y="915265"/>
                    <a:pt x="2332562" y="915265"/>
                  </a:cubicBezTo>
                  <a:lnTo>
                    <a:pt x="15101" y="915265"/>
                  </a:lnTo>
                  <a:cubicBezTo>
                    <a:pt x="11096" y="915265"/>
                    <a:pt x="7255" y="913674"/>
                    <a:pt x="4423" y="910842"/>
                  </a:cubicBezTo>
                  <a:cubicBezTo>
                    <a:pt x="1591" y="908010"/>
                    <a:pt x="0" y="904169"/>
                    <a:pt x="0" y="900164"/>
                  </a:cubicBezTo>
                  <a:lnTo>
                    <a:pt x="0" y="15101"/>
                  </a:lnTo>
                  <a:cubicBezTo>
                    <a:pt x="0" y="11096"/>
                    <a:pt x="1591" y="7255"/>
                    <a:pt x="4423" y="4423"/>
                  </a:cubicBezTo>
                  <a:cubicBezTo>
                    <a:pt x="7255" y="1591"/>
                    <a:pt x="11096" y="0"/>
                    <a:pt x="15101" y="0"/>
                  </a:cubicBezTo>
                  <a:close/>
                </a:path>
              </a:pathLst>
            </a:custGeom>
            <a:solidFill>
              <a:srgbClr val="FBC83D"/>
            </a:solidFill>
          </p:spPr>
          <p:txBody>
            <a:bodyPr/>
            <a:lstStyle/>
            <a:p>
              <a:endParaRPr lang="en-GB"/>
            </a:p>
          </p:txBody>
        </p:sp>
        <p:sp>
          <p:nvSpPr>
            <p:cNvPr id="4" name="TextBox 4"/>
            <p:cNvSpPr txBox="1"/>
            <p:nvPr/>
          </p:nvSpPr>
          <p:spPr>
            <a:xfrm>
              <a:off x="0" y="-47625"/>
              <a:ext cx="2347663" cy="962890"/>
            </a:xfrm>
            <a:prstGeom prst="rect">
              <a:avLst/>
            </a:prstGeom>
          </p:spPr>
          <p:txBody>
            <a:bodyPr lIns="50800" tIns="50800" rIns="50800" bIns="50800" rtlCol="0" anchor="ctr"/>
            <a:lstStyle/>
            <a:p>
              <a:pPr algn="ctr">
                <a:lnSpc>
                  <a:spcPts val="2659"/>
                </a:lnSpc>
                <a:spcBef>
                  <a:spcPct val="0"/>
                </a:spcBef>
              </a:pPr>
              <a:endParaRPr/>
            </a:p>
          </p:txBody>
        </p:sp>
      </p:grpSp>
      <p:sp>
        <p:nvSpPr>
          <p:cNvPr id="18" name="TextBox 18"/>
          <p:cNvSpPr txBox="1"/>
          <p:nvPr/>
        </p:nvSpPr>
        <p:spPr>
          <a:xfrm>
            <a:off x="1088537" y="1167920"/>
            <a:ext cx="1758588" cy="426720"/>
          </a:xfrm>
          <a:prstGeom prst="rect">
            <a:avLst/>
          </a:prstGeom>
        </p:spPr>
        <p:txBody>
          <a:bodyPr lIns="0" tIns="0" rIns="0" bIns="0" rtlCol="0" anchor="t">
            <a:spAutoFit/>
          </a:bodyPr>
          <a:lstStyle/>
          <a:p>
            <a:pPr algn="ctr">
              <a:lnSpc>
                <a:spcPts val="3090"/>
              </a:lnSpc>
            </a:pPr>
            <a:r>
              <a:rPr lang="en-US" sz="3000">
                <a:solidFill>
                  <a:srgbClr val="FFFFCC"/>
                </a:solidFill>
                <a:latin typeface="Times New Roman"/>
                <a:ea typeface="Times New Roman"/>
                <a:cs typeface="Times New Roman"/>
                <a:sym typeface="Times New Roman"/>
              </a:rPr>
              <a:t>No.4</a:t>
            </a:r>
          </a:p>
        </p:txBody>
      </p:sp>
      <p:sp>
        <p:nvSpPr>
          <p:cNvPr id="19" name="TextBox 19"/>
          <p:cNvSpPr txBox="1"/>
          <p:nvPr/>
        </p:nvSpPr>
        <p:spPr>
          <a:xfrm>
            <a:off x="1143736" y="3387303"/>
            <a:ext cx="10057664" cy="3739485"/>
          </a:xfrm>
          <a:prstGeom prst="rect">
            <a:avLst/>
          </a:prstGeom>
        </p:spPr>
        <p:txBody>
          <a:bodyPr wrap="square" lIns="0" tIns="0" rIns="0" bIns="0" rtlCol="0" anchor="t">
            <a:spAutoFit/>
          </a:bodyPr>
          <a:lstStyle/>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Hotels are advised to use gradual waste minimization practices basing on staff awareness and </a:t>
            </a:r>
            <a:r>
              <a:rPr lang="en-US" sz="1800" dirty="0" err="1">
                <a:solidFill>
                  <a:srgbClr val="544541"/>
                </a:solidFill>
                <a:latin typeface="Times New Roman"/>
                <a:ea typeface="Times New Roman"/>
                <a:cs typeface="Times New Roman"/>
                <a:sym typeface="Times New Roman"/>
              </a:rPr>
              <a:t>behaviour</a:t>
            </a:r>
            <a:r>
              <a:rPr lang="en-US" sz="1800" dirty="0">
                <a:solidFill>
                  <a:srgbClr val="544541"/>
                </a:solidFill>
                <a:latin typeface="Times New Roman"/>
                <a:ea typeface="Times New Roman"/>
                <a:cs typeface="Times New Roman"/>
                <a:sym typeface="Times New Roman"/>
              </a:rPr>
              <a:t> change (</a:t>
            </a:r>
            <a:r>
              <a:rPr lang="en-US" sz="1800" dirty="0" err="1">
                <a:solidFill>
                  <a:srgbClr val="544541"/>
                </a:solidFill>
                <a:latin typeface="Times New Roman"/>
                <a:ea typeface="Times New Roman"/>
                <a:cs typeface="Times New Roman"/>
                <a:sym typeface="Times New Roman"/>
              </a:rPr>
              <a:t>Bhaskara</a:t>
            </a:r>
            <a:r>
              <a:rPr lang="en-US" sz="1800" dirty="0">
                <a:solidFill>
                  <a:srgbClr val="544541"/>
                </a:solidFill>
                <a:latin typeface="Times New Roman"/>
                <a:ea typeface="Times New Roman"/>
                <a:cs typeface="Times New Roman"/>
                <a:sym typeface="Times New Roman"/>
              </a:rPr>
              <a:t> et al., 2024).</a:t>
            </a:r>
          </a:p>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Smart inventory and portion flexibility: This can decrease waste in the operations without compromising the satisfaction of guests (Martin-Rios, 2023).</a:t>
            </a:r>
          </a:p>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The collaboration of the industry with food redistribution platforms contribute to the circular sustainability practices (</a:t>
            </a:r>
            <a:r>
              <a:rPr lang="en-US" sz="1800" dirty="0" err="1">
                <a:solidFill>
                  <a:srgbClr val="544541"/>
                </a:solidFill>
                <a:latin typeface="Times New Roman"/>
                <a:ea typeface="Times New Roman"/>
                <a:cs typeface="Times New Roman"/>
                <a:sym typeface="Times New Roman"/>
              </a:rPr>
              <a:t>Talwar</a:t>
            </a:r>
            <a:r>
              <a:rPr lang="en-US" sz="1800" dirty="0">
                <a:solidFill>
                  <a:srgbClr val="544541"/>
                </a:solidFill>
                <a:latin typeface="Times New Roman"/>
                <a:ea typeface="Times New Roman"/>
                <a:cs typeface="Times New Roman"/>
                <a:sym typeface="Times New Roman"/>
              </a:rPr>
              <a:t> et al., 2026).</a:t>
            </a:r>
          </a:p>
          <a:p>
            <a:pPr marL="388620" lvl="1" indent="-194310" algn="just">
              <a:lnSpc>
                <a:spcPct val="150000"/>
              </a:lnSpc>
              <a:buFont typeface="Arial"/>
              <a:buChar char="•"/>
            </a:pPr>
            <a:r>
              <a:rPr lang="en-US" sz="1800" dirty="0">
                <a:solidFill>
                  <a:srgbClr val="544541"/>
                </a:solidFill>
                <a:latin typeface="Times New Roman"/>
                <a:ea typeface="Times New Roman"/>
                <a:cs typeface="Times New Roman"/>
                <a:sym typeface="Times New Roman"/>
              </a:rPr>
              <a:t>Financial incentives and more transparent sustainability rules should be offered by policymakers in order to implement them (Camilleri, 2024).</a:t>
            </a:r>
          </a:p>
          <a:p>
            <a:pPr algn="just">
              <a:lnSpc>
                <a:spcPct val="150000"/>
              </a:lnSpc>
            </a:pPr>
            <a:endParaRPr lang="en-US" sz="1800" dirty="0">
              <a:solidFill>
                <a:srgbClr val="54454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grpSp>
        <p:nvGrpSpPr>
          <p:cNvPr id="2" name="Group 2"/>
          <p:cNvGrpSpPr/>
          <p:nvPr/>
        </p:nvGrpSpPr>
        <p:grpSpPr>
          <a:xfrm>
            <a:off x="1217183" y="732904"/>
            <a:ext cx="15853633" cy="9439796"/>
            <a:chOff x="0" y="0"/>
            <a:chExt cx="4175443" cy="2323277"/>
          </a:xfrm>
        </p:grpSpPr>
        <p:sp>
          <p:nvSpPr>
            <p:cNvPr id="3" name="Freeform 3"/>
            <p:cNvSpPr/>
            <p:nvPr/>
          </p:nvSpPr>
          <p:spPr>
            <a:xfrm>
              <a:off x="0" y="0"/>
              <a:ext cx="4175442" cy="2323277"/>
            </a:xfrm>
            <a:custGeom>
              <a:avLst/>
              <a:gdLst/>
              <a:ahLst/>
              <a:cxnLst/>
              <a:rect l="l" t="t" r="r" b="b"/>
              <a:pathLst>
                <a:path w="4175442" h="2323277">
                  <a:moveTo>
                    <a:pt x="0" y="0"/>
                  </a:moveTo>
                  <a:lnTo>
                    <a:pt x="4175442" y="0"/>
                  </a:lnTo>
                  <a:lnTo>
                    <a:pt x="4175442" y="2323277"/>
                  </a:lnTo>
                  <a:lnTo>
                    <a:pt x="0" y="2323277"/>
                  </a:lnTo>
                  <a:close/>
                </a:path>
              </a:pathLst>
            </a:custGeom>
            <a:solidFill>
              <a:srgbClr val="BB4430"/>
            </a:solidFill>
          </p:spPr>
          <p:txBody>
            <a:bodyPr/>
            <a:lstStyle/>
            <a:p>
              <a:endParaRPr lang="en-GB"/>
            </a:p>
          </p:txBody>
        </p:sp>
        <p:sp>
          <p:nvSpPr>
            <p:cNvPr id="4" name="TextBox 4"/>
            <p:cNvSpPr txBox="1"/>
            <p:nvPr/>
          </p:nvSpPr>
          <p:spPr>
            <a:xfrm>
              <a:off x="0" y="-47625"/>
              <a:ext cx="4175443" cy="2370902"/>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7306120" y="1506655"/>
            <a:ext cx="3819079" cy="1384300"/>
          </a:xfrm>
          <a:prstGeom prst="rect">
            <a:avLst/>
          </a:prstGeom>
        </p:spPr>
        <p:txBody>
          <a:bodyPr wrap="square" lIns="0" tIns="0" rIns="0" bIns="0" rtlCol="0" anchor="t">
            <a:spAutoFit/>
          </a:bodyPr>
          <a:lstStyle/>
          <a:p>
            <a:pPr algn="ctr">
              <a:lnSpc>
                <a:spcPts val="5599"/>
              </a:lnSpc>
              <a:spcBef>
                <a:spcPct val="0"/>
              </a:spcBef>
            </a:pPr>
            <a:r>
              <a:rPr lang="en-US" sz="3999" dirty="0">
                <a:solidFill>
                  <a:srgbClr val="FFFFEC"/>
                </a:solidFill>
                <a:latin typeface="Luckiest Guy"/>
                <a:ea typeface="Luckiest Guy"/>
                <a:cs typeface="Luckiest Guy"/>
                <a:sym typeface="Luckiest Guy"/>
              </a:rPr>
              <a:t>References</a:t>
            </a:r>
          </a:p>
          <a:p>
            <a:pPr algn="ctr">
              <a:lnSpc>
                <a:spcPts val="5599"/>
              </a:lnSpc>
              <a:spcBef>
                <a:spcPct val="0"/>
              </a:spcBef>
            </a:pPr>
            <a:endParaRPr lang="en-US" sz="3999" dirty="0">
              <a:solidFill>
                <a:srgbClr val="FFFFEC"/>
              </a:solidFill>
              <a:latin typeface="Luckiest Guy"/>
              <a:ea typeface="Luckiest Guy"/>
              <a:cs typeface="Luckiest Guy"/>
              <a:sym typeface="Luckiest Guy"/>
            </a:endParaRPr>
          </a:p>
        </p:txBody>
      </p:sp>
      <p:sp>
        <p:nvSpPr>
          <p:cNvPr id="6" name="TextBox 6"/>
          <p:cNvSpPr txBox="1"/>
          <p:nvPr/>
        </p:nvSpPr>
        <p:spPr>
          <a:xfrm>
            <a:off x="1925372" y="2604578"/>
            <a:ext cx="14437256" cy="7020512"/>
          </a:xfrm>
          <a:prstGeom prst="rect">
            <a:avLst/>
          </a:prstGeom>
        </p:spPr>
        <p:txBody>
          <a:bodyPr lIns="0" tIns="0" rIns="0" bIns="0" rtlCol="0" anchor="t">
            <a:spAutoFit/>
          </a:bodyPr>
          <a:lstStyle/>
          <a:p>
            <a:pPr marL="285750" lvl="0" indent="-285750">
              <a:lnSpc>
                <a:spcPct val="150000"/>
              </a:lnSpc>
              <a:buFont typeface="Arial" panose="020B0604020202020204" pitchFamily="34" charset="0"/>
              <a:buChar char="•"/>
            </a:pPr>
            <a:r>
              <a:rPr lang="en-US" dirty="0"/>
              <a:t>Afzal, N., </a:t>
            </a:r>
            <a:r>
              <a:rPr lang="en-US" dirty="0" err="1"/>
              <a:t>Basit</a:t>
            </a:r>
            <a:r>
              <a:rPr lang="en-US" dirty="0"/>
              <a:t>, A., Daniel, A., </a:t>
            </a:r>
            <a:r>
              <a:rPr lang="en-US" dirty="0" err="1"/>
              <a:t>Ilyas</a:t>
            </a:r>
            <a:r>
              <a:rPr lang="en-US" dirty="0"/>
              <a:t>, N., Imran, A., Awan, Z.A., </a:t>
            </a:r>
            <a:r>
              <a:rPr lang="en-US" dirty="0" err="1"/>
              <a:t>Papargyropoulou</a:t>
            </a:r>
            <a:r>
              <a:rPr lang="en-US" dirty="0"/>
              <a:t>, E., Stringer, L.C., Hashem, M., </a:t>
            </a:r>
            <a:r>
              <a:rPr lang="en-US" dirty="0" err="1"/>
              <a:t>Alamri</a:t>
            </a:r>
            <a:r>
              <a:rPr lang="en-US" dirty="0"/>
              <a:t>, S., Bashir, M.A., Li, Y. and Roy, N. (2022). Quantifying Food Waste in the Hospitality Sector and Exploring Its Underlying Reasons—A Case Study of Lahore, Pakistan. Sustainability, [online] 14(11), p.6914. </a:t>
            </a:r>
            <a:r>
              <a:rPr lang="en-US" dirty="0" err="1"/>
              <a:t>doi:https</a:t>
            </a:r>
            <a:r>
              <a:rPr lang="en-US" dirty="0"/>
              <a:t>://doi.org/10.3390/su14116914.</a:t>
            </a:r>
          </a:p>
          <a:p>
            <a:pPr marL="285750" lvl="0" indent="-285750">
              <a:lnSpc>
                <a:spcPct val="150000"/>
              </a:lnSpc>
              <a:buFont typeface="Arial" panose="020B0604020202020204" pitchFamily="34" charset="0"/>
              <a:buChar char="•"/>
            </a:pPr>
            <a:r>
              <a:rPr lang="en-US" dirty="0" err="1"/>
              <a:t>Bhaskara</a:t>
            </a:r>
            <a:r>
              <a:rPr lang="en-US" dirty="0"/>
              <a:t>, G.I., </a:t>
            </a:r>
            <a:r>
              <a:rPr lang="en-US" dirty="0" err="1"/>
              <a:t>Filimonau</a:t>
            </a:r>
            <a:r>
              <a:rPr lang="en-US" dirty="0"/>
              <a:t>, V., </a:t>
            </a:r>
            <a:r>
              <a:rPr lang="en-US" dirty="0" err="1"/>
              <a:t>Kusumawardhana</a:t>
            </a:r>
            <a:r>
              <a:rPr lang="en-US" dirty="0"/>
              <a:t>, I., </a:t>
            </a:r>
            <a:r>
              <a:rPr lang="en-US" dirty="0" err="1"/>
              <a:t>Darma</a:t>
            </a:r>
            <a:r>
              <a:rPr lang="en-US" dirty="0"/>
              <a:t> Putra, I.N., </a:t>
            </a:r>
            <a:r>
              <a:rPr lang="en-US" dirty="0" err="1"/>
              <a:t>Sucita</a:t>
            </a:r>
            <a:r>
              <a:rPr lang="en-US" dirty="0"/>
              <a:t> </a:t>
            </a:r>
            <a:r>
              <a:rPr lang="en-US" dirty="0" err="1"/>
              <a:t>Yanthy</a:t>
            </a:r>
            <a:r>
              <a:rPr lang="en-US" dirty="0"/>
              <a:t>, P. and </a:t>
            </a:r>
            <a:r>
              <a:rPr lang="en-US" dirty="0" err="1"/>
              <a:t>Nur</a:t>
            </a:r>
            <a:r>
              <a:rPr lang="en-US" dirty="0"/>
              <a:t> Hakim, I. (2024). Environmental habitus of chefs and food waste management in hospitality operations. Journal of Sustainable Tourism, pp.1–27. </a:t>
            </a:r>
            <a:r>
              <a:rPr lang="en-US" dirty="0" err="1"/>
              <a:t>doi:https</a:t>
            </a:r>
            <a:r>
              <a:rPr lang="en-US" dirty="0"/>
              <a:t>://doi.org/10.1080/09669582.2024.2408008.</a:t>
            </a:r>
          </a:p>
          <a:p>
            <a:pPr marL="285750" lvl="0" indent="-285750">
              <a:lnSpc>
                <a:spcPct val="150000"/>
              </a:lnSpc>
              <a:buFont typeface="Arial" panose="020B0604020202020204" pitchFamily="34" charset="0"/>
              <a:buChar char="•"/>
            </a:pPr>
            <a:r>
              <a:rPr lang="en-US" dirty="0"/>
              <a:t>Camilleri, M.A. (2024). Sustainability accounting and disclosures of responsible restaurant practices in environmental, social and governance (ESG) reports. International Journal of Hospitality Management, 126(104051), pp.104051–104051. </a:t>
            </a:r>
            <a:r>
              <a:rPr lang="en-US" dirty="0" err="1"/>
              <a:t>doi:https</a:t>
            </a:r>
            <a:r>
              <a:rPr lang="en-US" dirty="0"/>
              <a:t>://doi.org/10.1016/j.ijhm.2024.104051.</a:t>
            </a:r>
          </a:p>
          <a:p>
            <a:pPr marL="285750" lvl="0" indent="-285750">
              <a:lnSpc>
                <a:spcPct val="150000"/>
              </a:lnSpc>
              <a:buFont typeface="Arial" panose="020B0604020202020204" pitchFamily="34" charset="0"/>
              <a:buChar char="•"/>
            </a:pPr>
            <a:r>
              <a:rPr lang="en-US" dirty="0"/>
              <a:t>Cardenas, M., </a:t>
            </a:r>
            <a:r>
              <a:rPr lang="en-US" dirty="0" err="1"/>
              <a:t>Schivinski</a:t>
            </a:r>
            <a:r>
              <a:rPr lang="en-US" dirty="0"/>
              <a:t>, B. and Brennan, L. (2024). CIRCULAR PRACTICES IN THE HOSPITALITY SECTOR REGARDING FOOD WASTE. Journal of Cleaner Production, 472, pp.143452–143452. </a:t>
            </a:r>
            <a:r>
              <a:rPr lang="en-US" dirty="0" err="1"/>
              <a:t>doi:https</a:t>
            </a:r>
            <a:r>
              <a:rPr lang="en-US" dirty="0"/>
              <a:t>://doi.org/10.1016/j.jclepro.2024.143452.</a:t>
            </a:r>
          </a:p>
          <a:p>
            <a:pPr marL="285750" lvl="0" indent="-285750">
              <a:lnSpc>
                <a:spcPct val="150000"/>
              </a:lnSpc>
              <a:buFont typeface="Arial" panose="020B0604020202020204" pitchFamily="34" charset="0"/>
              <a:buChar char="•"/>
            </a:pPr>
            <a:r>
              <a:rPr lang="en-US" dirty="0" err="1"/>
              <a:t>Danzer</a:t>
            </a:r>
            <a:r>
              <a:rPr lang="en-US" dirty="0"/>
              <a:t>, A.M. (2025). Food Waste and Dynamic Inconsistency: A Behavioral Economics Perspective. Econstor.eu. [online] Available at: https://www.econstor.eu/bitstream/10419/316757/1/dp17802.pdf [Accessed 10 Feb. 2026].</a:t>
            </a:r>
          </a:p>
          <a:p>
            <a:pPr marL="285750" lvl="0" indent="-285750">
              <a:lnSpc>
                <a:spcPct val="150000"/>
              </a:lnSpc>
              <a:buFont typeface="Arial" panose="020B0604020202020204" pitchFamily="34" charset="0"/>
              <a:buChar char="•"/>
            </a:pPr>
            <a:r>
              <a:rPr lang="en-US" dirty="0" err="1"/>
              <a:t>Goossens</a:t>
            </a:r>
            <a:r>
              <a:rPr lang="en-US" dirty="0"/>
              <a:t>, Y., Wegner, A. and Schmidt, T. (2019). Sustainability Assessment of Food Waste Prevention Measures: Review of Existing Evaluation Practices. Frontiers in Sustainable Food Systems, 3(3). </a:t>
            </a:r>
            <a:r>
              <a:rPr lang="en-US" dirty="0" err="1"/>
              <a:t>doi:https</a:t>
            </a:r>
            <a:r>
              <a:rPr lang="en-US" dirty="0"/>
              <a:t>://doi.org/10.3389/fsufs.2019.00090.</a:t>
            </a:r>
          </a:p>
          <a:p>
            <a:pPr marL="285750" lvl="0" indent="-285750">
              <a:lnSpc>
                <a:spcPct val="150000"/>
              </a:lnSpc>
              <a:buFont typeface="Arial" panose="020B0604020202020204" pitchFamily="34" charset="0"/>
              <a:buChar char="•"/>
            </a:pPr>
            <a:r>
              <a:rPr lang="en-US" dirty="0"/>
              <a:t>Lee, H.-H. and Huang, P.-Y. (2023). Food Waste and Environmental Sustainability of the Hotel Industry in Taiwan. Sustainability, [online] 15(21), p.15459. </a:t>
            </a:r>
            <a:r>
              <a:rPr lang="en-US" dirty="0" err="1"/>
              <a:t>doi:https</a:t>
            </a:r>
            <a:r>
              <a:rPr lang="en-US" dirty="0"/>
              <a:t>://doi.org/10.3390/su152115459.</a:t>
            </a:r>
          </a:p>
          <a:p>
            <a:pPr marL="285750" lvl="0" indent="-285750">
              <a:lnSpc>
                <a:spcPct val="150000"/>
              </a:lnSpc>
              <a:buFont typeface="Arial" panose="020B0604020202020204" pitchFamily="34" charset="0"/>
              <a:buChar char="•"/>
            </a:pPr>
            <a:r>
              <a:rPr lang="en-US" dirty="0"/>
              <a:t>Martin-Rios, C. (2023). Food waste management: innovative solutions for Hospitality. [online] hospitalityinsights.ehl.edu. Available at: https://hospitalityinsights.ehl.edu/food-waste-management-innovative-solutions-hospitality.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17183" y="732904"/>
            <a:ext cx="15853633" cy="8821192"/>
            <a:chOff x="0" y="0"/>
            <a:chExt cx="4175443" cy="2323277"/>
          </a:xfrm>
        </p:grpSpPr>
        <p:sp>
          <p:nvSpPr>
            <p:cNvPr id="3" name="Freeform 3"/>
            <p:cNvSpPr/>
            <p:nvPr/>
          </p:nvSpPr>
          <p:spPr>
            <a:xfrm>
              <a:off x="0" y="0"/>
              <a:ext cx="4175442" cy="2323277"/>
            </a:xfrm>
            <a:custGeom>
              <a:avLst/>
              <a:gdLst/>
              <a:ahLst/>
              <a:cxnLst/>
              <a:rect l="l" t="t" r="r" b="b"/>
              <a:pathLst>
                <a:path w="4175442" h="2323277">
                  <a:moveTo>
                    <a:pt x="0" y="0"/>
                  </a:moveTo>
                  <a:lnTo>
                    <a:pt x="4175442" y="0"/>
                  </a:lnTo>
                  <a:lnTo>
                    <a:pt x="4175442" y="2323277"/>
                  </a:lnTo>
                  <a:lnTo>
                    <a:pt x="0" y="2323277"/>
                  </a:lnTo>
                  <a:close/>
                </a:path>
              </a:pathLst>
            </a:custGeom>
            <a:solidFill>
              <a:srgbClr val="BB4430"/>
            </a:solidFill>
          </p:spPr>
          <p:txBody>
            <a:bodyPr/>
            <a:lstStyle/>
            <a:p>
              <a:endParaRPr lang="en-GB"/>
            </a:p>
          </p:txBody>
        </p:sp>
        <p:sp>
          <p:nvSpPr>
            <p:cNvPr id="4" name="TextBox 4"/>
            <p:cNvSpPr txBox="1"/>
            <p:nvPr/>
          </p:nvSpPr>
          <p:spPr>
            <a:xfrm>
              <a:off x="0" y="-47625"/>
              <a:ext cx="4175443" cy="2370902"/>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7306120" y="1506655"/>
            <a:ext cx="3819079" cy="1384300"/>
          </a:xfrm>
          <a:prstGeom prst="rect">
            <a:avLst/>
          </a:prstGeom>
        </p:spPr>
        <p:txBody>
          <a:bodyPr wrap="square" lIns="0" tIns="0" rIns="0" bIns="0" rtlCol="0" anchor="t">
            <a:spAutoFit/>
          </a:bodyPr>
          <a:lstStyle/>
          <a:p>
            <a:pPr algn="ctr">
              <a:lnSpc>
                <a:spcPts val="5599"/>
              </a:lnSpc>
              <a:spcBef>
                <a:spcPct val="0"/>
              </a:spcBef>
            </a:pPr>
            <a:r>
              <a:rPr lang="en-US" sz="3999" dirty="0">
                <a:solidFill>
                  <a:srgbClr val="FFFFEC"/>
                </a:solidFill>
                <a:latin typeface="Luckiest Guy"/>
                <a:ea typeface="Luckiest Guy"/>
                <a:cs typeface="Luckiest Guy"/>
                <a:sym typeface="Luckiest Guy"/>
              </a:rPr>
              <a:t>References</a:t>
            </a:r>
          </a:p>
          <a:p>
            <a:pPr algn="ctr">
              <a:lnSpc>
                <a:spcPts val="5599"/>
              </a:lnSpc>
              <a:spcBef>
                <a:spcPct val="0"/>
              </a:spcBef>
            </a:pPr>
            <a:endParaRPr lang="en-US" sz="3999" dirty="0">
              <a:solidFill>
                <a:srgbClr val="FFFFEC"/>
              </a:solidFill>
              <a:latin typeface="Luckiest Guy"/>
              <a:ea typeface="Luckiest Guy"/>
              <a:cs typeface="Luckiest Guy"/>
              <a:sym typeface="Luckiest Guy"/>
            </a:endParaRPr>
          </a:p>
        </p:txBody>
      </p:sp>
      <p:sp>
        <p:nvSpPr>
          <p:cNvPr id="6" name="TextBox 6"/>
          <p:cNvSpPr txBox="1"/>
          <p:nvPr/>
        </p:nvSpPr>
        <p:spPr>
          <a:xfrm>
            <a:off x="1925372" y="2604578"/>
            <a:ext cx="14437256" cy="5783571"/>
          </a:xfrm>
          <a:prstGeom prst="rect">
            <a:avLst/>
          </a:prstGeom>
        </p:spPr>
        <p:txBody>
          <a:bodyPr lIns="0" tIns="0" rIns="0" bIns="0" rtlCol="0" anchor="t">
            <a:spAutoFit/>
          </a:bodyPr>
          <a:lstStyle/>
          <a:p>
            <a:pPr marL="285750" lvl="0" indent="-285750">
              <a:lnSpc>
                <a:spcPct val="150000"/>
              </a:lnSpc>
              <a:buFont typeface="Arial" panose="020B0604020202020204" pitchFamily="34" charset="0"/>
              <a:buChar char="•"/>
            </a:pPr>
            <a:r>
              <a:rPr lang="en-US" sz="1400" dirty="0"/>
              <a:t>Martin-Rios, C., </a:t>
            </a:r>
            <a:r>
              <a:rPr lang="en-US" sz="1400" dirty="0" err="1"/>
              <a:t>Demen</a:t>
            </a:r>
            <a:r>
              <a:rPr lang="en-US" sz="1400" dirty="0"/>
              <a:t> Meier, C. and </a:t>
            </a:r>
            <a:r>
              <a:rPr lang="en-US" sz="1400" dirty="0" err="1"/>
              <a:t>Pasamar</a:t>
            </a:r>
            <a:r>
              <a:rPr lang="en-US" sz="1400" dirty="0"/>
              <a:t>, S. (2022). Sustainable waste management solutions for the foodservice industry: A Delphi study. Waste Management &amp; Research: The Journal for a Sustainable Circular Economy, 40(9), p.0734242X2210793. </a:t>
            </a:r>
            <a:r>
              <a:rPr lang="en-US" sz="1400" dirty="0" err="1"/>
              <a:t>doi:https</a:t>
            </a:r>
            <a:r>
              <a:rPr lang="en-US" sz="1400" dirty="0"/>
              <a:t>://doi.org/10.1177/0734242x221079306.</a:t>
            </a:r>
          </a:p>
          <a:p>
            <a:pPr marL="285750" lvl="0" indent="-285750">
              <a:lnSpc>
                <a:spcPct val="150000"/>
              </a:lnSpc>
              <a:buFont typeface="Arial" panose="020B0604020202020204" pitchFamily="34" charset="0"/>
              <a:buChar char="•"/>
            </a:pPr>
            <a:r>
              <a:rPr lang="en-US" sz="1400" dirty="0"/>
              <a:t>McGregor, K., </a:t>
            </a:r>
            <a:r>
              <a:rPr lang="en-US" sz="1400" dirty="0" err="1"/>
              <a:t>Becken</a:t>
            </a:r>
            <a:r>
              <a:rPr lang="en-US" sz="1400" dirty="0"/>
              <a:t>, S., Sera Vada and Mackey, B. (2024). Enhancing compliance assessment through regenerative transformations – A food waste perspective. Journal of sustainable tourism, pp.1–20. </a:t>
            </a:r>
            <a:r>
              <a:rPr lang="en-US" sz="1400" dirty="0" err="1"/>
              <a:t>doi:https</a:t>
            </a:r>
            <a:r>
              <a:rPr lang="en-US" sz="1400" dirty="0"/>
              <a:t>://doi.org/10.1080/09669582.2024.2348118.</a:t>
            </a:r>
          </a:p>
          <a:p>
            <a:pPr marL="285750" lvl="0" indent="-285750">
              <a:lnSpc>
                <a:spcPct val="150000"/>
              </a:lnSpc>
              <a:buFont typeface="Arial" panose="020B0604020202020204" pitchFamily="34" charset="0"/>
              <a:buChar char="•"/>
            </a:pPr>
            <a:r>
              <a:rPr lang="en-US" sz="1400" dirty="0" err="1"/>
              <a:t>Mehrotra</a:t>
            </a:r>
            <a:r>
              <a:rPr lang="en-US" sz="1400" dirty="0"/>
              <a:t>, A., Agarwal, R., Awan, U., Walsh, S.T. and </a:t>
            </a:r>
            <a:r>
              <a:rPr lang="en-US" sz="1400" dirty="0" err="1"/>
              <a:t>Yaqub</a:t>
            </a:r>
            <a:r>
              <a:rPr lang="en-US" sz="1400" dirty="0"/>
              <a:t>, M.Z. (2024). Zero waste solutions in hospitality: technology alignment and agile management practices for responsible consumption and production of food. Journal of Sustainable Tourism, pp.1–31. </a:t>
            </a:r>
            <a:r>
              <a:rPr lang="en-US" sz="1400" dirty="0" err="1"/>
              <a:t>doi:https</a:t>
            </a:r>
            <a:r>
              <a:rPr lang="en-US" sz="1400" dirty="0"/>
              <a:t>://doi.org/10.1080/09669582.2024.2427821.</a:t>
            </a:r>
          </a:p>
          <a:p>
            <a:pPr marL="285750" lvl="0" indent="-285750">
              <a:lnSpc>
                <a:spcPct val="150000"/>
              </a:lnSpc>
              <a:buFont typeface="Arial" panose="020B0604020202020204" pitchFamily="34" charset="0"/>
              <a:buChar char="•"/>
            </a:pPr>
            <a:r>
              <a:rPr lang="en-US" sz="1400" dirty="0"/>
              <a:t>Pearson, N., Davies, I., Nuttall, P. and </a:t>
            </a:r>
            <a:r>
              <a:rPr lang="en-US" sz="1400" dirty="0" err="1"/>
              <a:t>Yalabik</a:t>
            </a:r>
            <a:r>
              <a:rPr lang="en-US" sz="1400" dirty="0"/>
              <a:t>, B. (2024). Influencing others to prevent hospitality food waste: The reception of food waste messages by hospitality employees. International Journal of Hospitality Management, [online] 126, p.104042. </a:t>
            </a:r>
            <a:r>
              <a:rPr lang="en-US" sz="1400" dirty="0" err="1"/>
              <a:t>doi:https</a:t>
            </a:r>
            <a:r>
              <a:rPr lang="en-US" sz="1400" dirty="0"/>
              <a:t>://doi.org/10.1016/j.ijhm.2024.104042.</a:t>
            </a:r>
          </a:p>
          <a:p>
            <a:pPr marL="285750" lvl="0" indent="-285750">
              <a:lnSpc>
                <a:spcPct val="150000"/>
              </a:lnSpc>
              <a:buFont typeface="Arial" panose="020B0604020202020204" pitchFamily="34" charset="0"/>
              <a:buChar char="•"/>
            </a:pPr>
            <a:r>
              <a:rPr lang="en-US" sz="1400" dirty="0"/>
              <a:t>REU. (2021). Food loss and waste reduction in hospitality and food service sector. [online] Available at: https://www.fao.org/europe/events/detail/Food-loss-and-waste-reduction-in-hospitality-and-food-service-sector-/en.</a:t>
            </a:r>
          </a:p>
          <a:p>
            <a:pPr marL="285750" lvl="0" indent="-285750">
              <a:lnSpc>
                <a:spcPct val="150000"/>
              </a:lnSpc>
              <a:buFont typeface="Arial" panose="020B0604020202020204" pitchFamily="34" charset="0"/>
              <a:buChar char="•"/>
            </a:pPr>
            <a:r>
              <a:rPr lang="en-US" sz="1400" dirty="0"/>
              <a:t>Syed Muhammad </a:t>
            </a:r>
            <a:r>
              <a:rPr lang="en-US" sz="1400" dirty="0" err="1"/>
              <a:t>Fazal</a:t>
            </a:r>
            <a:r>
              <a:rPr lang="en-US" sz="1400" dirty="0"/>
              <a:t>‐e‐Hasan, Mortimer, G., Ahmadi, H., </a:t>
            </a:r>
            <a:r>
              <a:rPr lang="en-US" sz="1400" dirty="0" err="1"/>
              <a:t>Abid</a:t>
            </a:r>
            <a:r>
              <a:rPr lang="en-US" sz="1400" dirty="0"/>
              <a:t>, М., Omar Al </a:t>
            </a:r>
            <a:r>
              <a:rPr lang="en-US" sz="1400" dirty="0" err="1"/>
              <a:t>Farooque</a:t>
            </a:r>
            <a:r>
              <a:rPr lang="en-US" sz="1400" dirty="0"/>
              <a:t> and </a:t>
            </a:r>
            <a:r>
              <a:rPr lang="en-US" sz="1400" dirty="0" err="1"/>
              <a:t>Amrollahi</a:t>
            </a:r>
            <a:r>
              <a:rPr lang="en-US" sz="1400" dirty="0"/>
              <a:t>, A. (2023). How tourists’ negative and positive emotions motivate their intentions to reduce food waste. Journal of Sustainable Tourism, pp.1–21. </a:t>
            </a:r>
            <a:r>
              <a:rPr lang="en-US" sz="1400" dirty="0" err="1"/>
              <a:t>doi:https</a:t>
            </a:r>
            <a:r>
              <a:rPr lang="en-US" sz="1400" dirty="0"/>
              <a:t>://doi.org/10.1080/09669582.2023.2264539.</a:t>
            </a:r>
          </a:p>
          <a:p>
            <a:pPr marL="285750" lvl="0" indent="-285750">
              <a:lnSpc>
                <a:spcPct val="150000"/>
              </a:lnSpc>
              <a:buFont typeface="Arial" panose="020B0604020202020204" pitchFamily="34" charset="0"/>
              <a:buChar char="•"/>
            </a:pPr>
            <a:r>
              <a:rPr lang="en-US" sz="1400" dirty="0" err="1"/>
              <a:t>Talwar</a:t>
            </a:r>
            <a:r>
              <a:rPr lang="en-US" sz="1400" dirty="0"/>
              <a:t>, S., </a:t>
            </a:r>
            <a:r>
              <a:rPr lang="en-US" sz="1400" dirty="0" err="1"/>
              <a:t>Dhir</a:t>
            </a:r>
            <a:r>
              <a:rPr lang="en-US" sz="1400" dirty="0"/>
              <a:t>, A., Taheri, P.B. and Kaur, P. (2026). Why do hospitality and food service businesses use food sharing platforms? A social practice perspective on surplus food redistribution to reduce food waste. International Journal of Hospitality Management, 134, p.104563. </a:t>
            </a:r>
            <a:r>
              <a:rPr lang="en-US" sz="1400" dirty="0" err="1"/>
              <a:t>doi:https</a:t>
            </a:r>
            <a:r>
              <a:rPr lang="en-US" sz="1400" dirty="0"/>
              <a:t>://doi.org/10.1016/j.ijhm.2026.104563.</a:t>
            </a:r>
          </a:p>
          <a:p>
            <a:pPr marL="285750" lvl="0" indent="-285750">
              <a:lnSpc>
                <a:spcPct val="150000"/>
              </a:lnSpc>
              <a:buFont typeface="Arial" panose="020B0604020202020204" pitchFamily="34" charset="0"/>
              <a:buChar char="•"/>
            </a:pPr>
            <a:r>
              <a:rPr lang="en-US" sz="1400" dirty="0" err="1"/>
              <a:t>Talwar</a:t>
            </a:r>
            <a:r>
              <a:rPr lang="en-US" sz="1400" dirty="0"/>
              <a:t>, S., Kaur, P., Yadav, R., Sharma, R. and </a:t>
            </a:r>
            <a:r>
              <a:rPr lang="en-US" sz="1400" dirty="0" err="1"/>
              <a:t>Dhir</a:t>
            </a:r>
            <a:r>
              <a:rPr lang="en-US" sz="1400" dirty="0"/>
              <a:t>, A. (2021). Food Waste and Out-of-Home-Dining: Antecedents and Consequents of the Decision to Take Away Leftovers After Dining at Restaurants. Journal of Sustainable Tourism, 31(1), pp.1–26. </a:t>
            </a:r>
            <a:r>
              <a:rPr lang="en-US" sz="1400" dirty="0" err="1"/>
              <a:t>doi:https</a:t>
            </a:r>
            <a:r>
              <a:rPr lang="en-US" sz="1400" dirty="0"/>
              <a:t>://doi.org/10.1080/09669582.2021.1953512.</a:t>
            </a:r>
          </a:p>
          <a:p>
            <a:pPr marL="285750" lvl="0" indent="-285750">
              <a:lnSpc>
                <a:spcPct val="150000"/>
              </a:lnSpc>
              <a:buFont typeface="Arial" panose="020B0604020202020204" pitchFamily="34" charset="0"/>
              <a:buChar char="•"/>
            </a:pPr>
            <a:r>
              <a:rPr lang="en-US" sz="1400" dirty="0"/>
              <a:t>WWF (2025). Cut food waste in hospitality. [online] World Wildlife Fund. Available at: https://www.worldwildlife.org/our-work/food/food-waste/fighting-food-waste-in-hospitality-and-food-service/.</a:t>
            </a:r>
          </a:p>
        </p:txBody>
      </p:sp>
    </p:spTree>
    <p:extLst>
      <p:ext uri="{BB962C8B-B14F-4D97-AF65-F5344CB8AC3E}">
        <p14:creationId xmlns:p14="http://schemas.microsoft.com/office/powerpoint/2010/main" val="2618445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2502</Words>
  <Application>Microsoft Office PowerPoint</Application>
  <PresentationFormat>Custom</PresentationFormat>
  <Paragraphs>92</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Luckiest Guy</vt:lpstr>
      <vt:lpstr>Times New Roman</vt:lpstr>
      <vt:lpstr>Times New Roman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Zero Waste Presentation</dc:title>
  <dc:creator>Mircea N Tilica</dc:creator>
  <cp:lastModifiedBy>Mircea Nicolae Tilica (2246572)</cp:lastModifiedBy>
  <cp:revision>5</cp:revision>
  <dcterms:created xsi:type="dcterms:W3CDTF">2006-08-16T00:00:00Z</dcterms:created>
  <dcterms:modified xsi:type="dcterms:W3CDTF">2026-02-24T23:02:59Z</dcterms:modified>
  <dc:identifier>DAHA78qKO8Q</dc:identifier>
</cp:coreProperties>
</file>