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sldIdLst>
    <p:sldId id="279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Mellor" initials="LM" lastIdx="1" clrIdx="0">
    <p:extLst>
      <p:ext uri="{19B8F6BF-5375-455C-9EA6-DF929625EA0E}">
        <p15:presenceInfo xmlns:p15="http://schemas.microsoft.com/office/powerpoint/2012/main" userId="71831be4c23a743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1D52"/>
    <a:srgbClr val="520D5D"/>
    <a:srgbClr val="58595B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>
      <p:cViewPr varScale="1">
        <p:scale>
          <a:sx n="67" d="100"/>
          <a:sy n="67" d="100"/>
        </p:scale>
        <p:origin x="5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commentAuthors" Target="commentAuthor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17/02/2020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0" y="1009650"/>
            <a:ext cx="3886200" cy="1808163"/>
          </a:xfrm>
        </p:spPr>
        <p:txBody>
          <a:bodyPr>
            <a:normAutofit/>
          </a:bodyPr>
          <a:lstStyle/>
          <a:p>
            <a:pPr algn="r"/>
            <a:r>
              <a:rPr lang="en-GB" altLang="en-US" sz="3200" b="1" dirty="0"/>
              <a:t>HRM: People and Organisations</a:t>
            </a:r>
            <a:endParaRPr altLang="en-US" sz="3200" b="1" dirty="0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72000" y="2955925"/>
            <a:ext cx="3886200" cy="1771650"/>
          </a:xfrm>
        </p:spPr>
        <p:txBody>
          <a:bodyPr/>
          <a:lstStyle/>
          <a:p>
            <a:pPr algn="r"/>
            <a:r>
              <a:rPr lang="en-GB" altLang="en-US" sz="2800" i="1" dirty="0"/>
              <a:t>Chapter 3</a:t>
            </a:r>
          </a:p>
          <a:p>
            <a:pPr algn="r"/>
            <a:r>
              <a:rPr lang="en-GB" altLang="en-US" sz="2800" b="1" i="0" dirty="0"/>
              <a:t>Resourcing and Talent </a:t>
            </a:r>
            <a:r>
              <a:rPr lang="en-GB" altLang="en-US" sz="2800" b="1" dirty="0"/>
              <a:t>Planning</a:t>
            </a:r>
            <a:endParaRPr altLang="en-US" sz="2800" b="1" i="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112" y="1398494"/>
            <a:ext cx="292417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252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Contents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034473"/>
            <a:ext cx="7886700" cy="5186327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Labour market trends</a:t>
            </a:r>
          </a:p>
          <a:p>
            <a:r>
              <a:rPr lang="en-GB" dirty="0"/>
              <a:t>Core talent planning</a:t>
            </a:r>
          </a:p>
          <a:p>
            <a:r>
              <a:rPr lang="en-GB" dirty="0"/>
              <a:t>Developing resourcing strategies</a:t>
            </a:r>
          </a:p>
          <a:p>
            <a:r>
              <a:rPr lang="en-GB" dirty="0"/>
              <a:t>Managing recruitment and selection</a:t>
            </a:r>
          </a:p>
          <a:p>
            <a:r>
              <a:rPr lang="en-GB" dirty="0"/>
              <a:t>Maximising employee retention</a:t>
            </a:r>
          </a:p>
          <a:p>
            <a:r>
              <a:rPr lang="en-GB" dirty="0"/>
              <a:t>Managing retirement, dismissal and redundancy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528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Sources of Labour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99127"/>
            <a:ext cx="7886700" cy="5121673"/>
          </a:xfrm>
        </p:spPr>
        <p:txBody>
          <a:bodyPr>
            <a:normAutofit/>
          </a:bodyPr>
          <a:lstStyle/>
          <a:p>
            <a:endParaRPr lang="en-GB" sz="2600" dirty="0"/>
          </a:p>
          <a:p>
            <a:r>
              <a:rPr lang="en-GB" sz="2600" dirty="0"/>
              <a:t>job-seekers in the local market</a:t>
            </a:r>
          </a:p>
          <a:p>
            <a:r>
              <a:rPr lang="en-GB" sz="2600" dirty="0"/>
              <a:t>job-seekers in the national market</a:t>
            </a:r>
          </a:p>
          <a:p>
            <a:r>
              <a:rPr lang="en-GB" sz="2600" dirty="0"/>
              <a:t>job-seekers in the international market</a:t>
            </a:r>
          </a:p>
          <a:p>
            <a:r>
              <a:rPr lang="en-GB" sz="2600" dirty="0"/>
              <a:t>individuals working in other companies</a:t>
            </a:r>
          </a:p>
          <a:p>
            <a:r>
              <a:rPr lang="en-GB" sz="2600" dirty="0"/>
              <a:t>graduates</a:t>
            </a:r>
          </a:p>
          <a:p>
            <a:r>
              <a:rPr lang="en-GB" sz="2600" dirty="0"/>
              <a:t>school or college-leavers</a:t>
            </a:r>
          </a:p>
          <a:p>
            <a:r>
              <a:rPr lang="en-GB" sz="2600" dirty="0"/>
              <a:t>the economically inactive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728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Responses to Tight Labour Market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Employer branding</a:t>
            </a:r>
          </a:p>
          <a:p>
            <a:r>
              <a:rPr lang="en-GB" dirty="0"/>
              <a:t>Recruitment initiatives</a:t>
            </a:r>
          </a:p>
          <a:p>
            <a:r>
              <a:rPr lang="en-GB" dirty="0"/>
              <a:t>Retention strategies</a:t>
            </a:r>
          </a:p>
          <a:p>
            <a:r>
              <a:rPr lang="en-GB" dirty="0"/>
              <a:t>Reorganisations</a:t>
            </a:r>
          </a:p>
          <a:p>
            <a:r>
              <a:rPr lang="en-GB" dirty="0"/>
              <a:t>Development initiatives</a:t>
            </a:r>
          </a:p>
          <a:p>
            <a:r>
              <a:rPr lang="en-GB" dirty="0"/>
              <a:t>Human resource planning</a:t>
            </a:r>
          </a:p>
        </p:txBody>
      </p:sp>
    </p:spTree>
    <p:extLst>
      <p:ext uri="{BB962C8B-B14F-4D97-AF65-F5344CB8AC3E}">
        <p14:creationId xmlns:p14="http://schemas.microsoft.com/office/powerpoint/2010/main" val="368557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Trends in the Demand and Supply of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The economic context</a:t>
            </a:r>
          </a:p>
          <a:p>
            <a:r>
              <a:rPr lang="en-GB" dirty="0"/>
              <a:t>Demographic changes</a:t>
            </a:r>
          </a:p>
          <a:p>
            <a:r>
              <a:rPr lang="en-GB" dirty="0"/>
              <a:t>Political changes</a:t>
            </a:r>
          </a:p>
          <a:p>
            <a:r>
              <a:rPr lang="en-GB" dirty="0"/>
              <a:t>Legislative changes</a:t>
            </a:r>
          </a:p>
          <a:p>
            <a:r>
              <a:rPr lang="en-GB" dirty="0"/>
              <a:t>Technological developments</a:t>
            </a:r>
          </a:p>
          <a:p>
            <a:r>
              <a:rPr lang="en-GB" dirty="0"/>
              <a:t>Natural disasters and international events</a:t>
            </a:r>
          </a:p>
        </p:txBody>
      </p:sp>
    </p:spTree>
    <p:extLst>
      <p:ext uri="{BB962C8B-B14F-4D97-AF65-F5344CB8AC3E}">
        <p14:creationId xmlns:p14="http://schemas.microsoft.com/office/powerpoint/2010/main" val="1604865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Social and Demographic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Female participation</a:t>
            </a:r>
          </a:p>
          <a:p>
            <a:r>
              <a:rPr lang="en-GB" dirty="0"/>
              <a:t>Baby boomers</a:t>
            </a:r>
          </a:p>
          <a:p>
            <a:r>
              <a:rPr lang="en-GB" dirty="0"/>
              <a:t>Net inward migration</a:t>
            </a:r>
          </a:p>
          <a:p>
            <a:r>
              <a:rPr lang="en-GB" dirty="0"/>
              <a:t>Population ageing</a:t>
            </a:r>
          </a:p>
        </p:txBody>
      </p:sp>
    </p:spTree>
    <p:extLst>
      <p:ext uri="{BB962C8B-B14F-4D97-AF65-F5344CB8AC3E}">
        <p14:creationId xmlns:p14="http://schemas.microsoft.com/office/powerpoint/2010/main" val="3302245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Government Skills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Leitch Review</a:t>
            </a:r>
          </a:p>
          <a:p>
            <a:r>
              <a:rPr lang="en-GB" dirty="0"/>
              <a:t>Skills targets</a:t>
            </a:r>
          </a:p>
          <a:p>
            <a:r>
              <a:rPr lang="en-GB" dirty="0"/>
              <a:t>Apprenticeships</a:t>
            </a:r>
          </a:p>
          <a:p>
            <a:r>
              <a:rPr lang="en-GB" dirty="0"/>
              <a:t>Demand-led strategy</a:t>
            </a:r>
          </a:p>
        </p:txBody>
      </p:sp>
    </p:spTree>
    <p:extLst>
      <p:ext uri="{BB962C8B-B14F-4D97-AF65-F5344CB8AC3E}">
        <p14:creationId xmlns:p14="http://schemas.microsoft.com/office/powerpoint/2010/main" val="230058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Flexible Working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External numerical flexibility</a:t>
            </a:r>
          </a:p>
          <a:p>
            <a:r>
              <a:rPr lang="en-GB" dirty="0"/>
              <a:t>Internal numerical flexibility</a:t>
            </a:r>
          </a:p>
          <a:p>
            <a:r>
              <a:rPr lang="en-GB" dirty="0"/>
              <a:t>Functional flexibility</a:t>
            </a:r>
          </a:p>
          <a:p>
            <a:r>
              <a:rPr lang="en-GB" dirty="0"/>
              <a:t>Financial flexibility</a:t>
            </a:r>
          </a:p>
        </p:txBody>
      </p:sp>
    </p:spTree>
    <p:extLst>
      <p:ext uri="{BB962C8B-B14F-4D97-AF65-F5344CB8AC3E}">
        <p14:creationId xmlns:p14="http://schemas.microsoft.com/office/powerpoint/2010/main" val="2532717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Talent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Forecasting demand for skills</a:t>
            </a:r>
          </a:p>
          <a:p>
            <a:r>
              <a:rPr lang="en-GB" dirty="0"/>
              <a:t>Forecasting supplies of skills</a:t>
            </a:r>
          </a:p>
          <a:p>
            <a:r>
              <a:rPr lang="en-GB" dirty="0"/>
              <a:t>Identifying gaps</a:t>
            </a:r>
          </a:p>
          <a:p>
            <a:r>
              <a:rPr lang="en-GB" dirty="0"/>
              <a:t>Closing the gap</a:t>
            </a:r>
          </a:p>
          <a:p>
            <a:r>
              <a:rPr lang="en-GB" dirty="0"/>
              <a:t>Succession planning</a:t>
            </a:r>
          </a:p>
        </p:txBody>
      </p:sp>
    </p:spTree>
    <p:extLst>
      <p:ext uri="{BB962C8B-B14F-4D97-AF65-F5344CB8AC3E}">
        <p14:creationId xmlns:p14="http://schemas.microsoft.com/office/powerpoint/2010/main" val="3036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Resourcing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Labour market competitor analysis</a:t>
            </a:r>
          </a:p>
          <a:p>
            <a:r>
              <a:rPr lang="en-GB" sz="2800" dirty="0"/>
              <a:t>Positioning the organisation in its labour markets</a:t>
            </a:r>
          </a:p>
          <a:p>
            <a:r>
              <a:rPr lang="en-GB" sz="2800" dirty="0"/>
              <a:t>Employer branding</a:t>
            </a:r>
          </a:p>
          <a:p>
            <a:pPr lvl="1"/>
            <a:r>
              <a:rPr lang="en-GB" sz="2400" dirty="0"/>
              <a:t>Authenticity</a:t>
            </a:r>
          </a:p>
          <a:p>
            <a:pPr lvl="1"/>
            <a:r>
              <a:rPr lang="en-GB" sz="2400" dirty="0"/>
              <a:t>Organisational personality</a:t>
            </a:r>
          </a:p>
          <a:p>
            <a:pPr lvl="1"/>
            <a:r>
              <a:rPr lang="en-GB" sz="2400" dirty="0"/>
              <a:t>Employee value propositions</a:t>
            </a:r>
          </a:p>
          <a:p>
            <a:pPr lvl="1"/>
            <a:r>
              <a:rPr lang="en-GB" sz="2400" dirty="0"/>
              <a:t>Employers of choice</a:t>
            </a:r>
          </a:p>
          <a:p>
            <a:pPr lvl="1"/>
            <a:r>
              <a:rPr lang="en-GB" sz="2400" dirty="0"/>
              <a:t>Irresistible employers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835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54545"/>
            <a:ext cx="7886700" cy="5066255"/>
          </a:xfrm>
        </p:spPr>
        <p:txBody>
          <a:bodyPr>
            <a:normAutofit lnSpcReduction="10000"/>
          </a:bodyPr>
          <a:lstStyle/>
          <a:p>
            <a:r>
              <a:rPr lang="en-GB" sz="2700" dirty="0"/>
              <a:t>Job descriptions</a:t>
            </a:r>
          </a:p>
          <a:p>
            <a:r>
              <a:rPr lang="en-GB" sz="2700" dirty="0"/>
              <a:t>Person specifications</a:t>
            </a:r>
          </a:p>
          <a:p>
            <a:r>
              <a:rPr lang="en-GB" sz="2700" dirty="0"/>
              <a:t>Recruitment methods:</a:t>
            </a:r>
          </a:p>
          <a:p>
            <a:pPr lvl="1"/>
            <a:r>
              <a:rPr lang="en-GB" sz="2400" dirty="0"/>
              <a:t>internal company methods (staff intranet, notice-boards)</a:t>
            </a:r>
          </a:p>
          <a:p>
            <a:pPr lvl="1"/>
            <a:r>
              <a:rPr lang="en-GB" sz="2400" dirty="0"/>
              <a:t>word of mouth – current employees recommend the company to others (‘refer-a-friend’ schemes)</a:t>
            </a:r>
          </a:p>
          <a:p>
            <a:pPr lvl="1"/>
            <a:r>
              <a:rPr lang="en-GB" sz="2400" dirty="0"/>
              <a:t>a variety of print advertisements</a:t>
            </a:r>
          </a:p>
          <a:p>
            <a:pPr lvl="1"/>
            <a:r>
              <a:rPr lang="en-GB" sz="2400" dirty="0"/>
              <a:t>online advertisements</a:t>
            </a:r>
          </a:p>
          <a:p>
            <a:pPr lvl="1"/>
            <a:r>
              <a:rPr lang="en-GB" sz="2400" dirty="0"/>
              <a:t>local radio</a:t>
            </a:r>
          </a:p>
          <a:p>
            <a:pPr lvl="1"/>
            <a:r>
              <a:rPr lang="en-GB" sz="2400" dirty="0"/>
              <a:t>job centres</a:t>
            </a:r>
          </a:p>
          <a:p>
            <a:pPr lvl="1"/>
            <a:r>
              <a:rPr lang="en-GB" sz="2400" dirty="0"/>
              <a:t>employment agencies</a:t>
            </a:r>
          </a:p>
          <a:p>
            <a:pPr lvl="1"/>
            <a:r>
              <a:rPr lang="en-GB" sz="2400" dirty="0"/>
              <a:t>educational liaison – careers service, career fairs, college tutors, student societies.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607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700" dirty="0"/>
              <a:t>Interviews</a:t>
            </a:r>
          </a:p>
          <a:p>
            <a:pPr lvl="1"/>
            <a:r>
              <a:rPr lang="en-GB" sz="2400" dirty="0"/>
              <a:t>Telephone / Skype</a:t>
            </a:r>
          </a:p>
          <a:p>
            <a:pPr lvl="1"/>
            <a:r>
              <a:rPr lang="en-GB" sz="2400" dirty="0"/>
              <a:t>Face-to-face</a:t>
            </a:r>
          </a:p>
          <a:p>
            <a:pPr lvl="1"/>
            <a:r>
              <a:rPr lang="en-GB" sz="2400" dirty="0"/>
              <a:t>Panels</a:t>
            </a:r>
          </a:p>
          <a:p>
            <a:pPr lvl="1"/>
            <a:r>
              <a:rPr lang="en-GB" sz="2400" dirty="0"/>
              <a:t>Groups</a:t>
            </a:r>
          </a:p>
          <a:p>
            <a:pPr lvl="1"/>
            <a:endParaRPr lang="en-GB" dirty="0"/>
          </a:p>
          <a:p>
            <a:r>
              <a:rPr lang="en-GB" sz="2700" dirty="0"/>
              <a:t>Ability tests</a:t>
            </a:r>
          </a:p>
          <a:p>
            <a:r>
              <a:rPr lang="en-GB" sz="2700" dirty="0"/>
              <a:t>Personality tests</a:t>
            </a:r>
          </a:p>
          <a:p>
            <a:r>
              <a:rPr lang="en-GB" sz="2700" dirty="0"/>
              <a:t>Work samples</a:t>
            </a:r>
          </a:p>
          <a:p>
            <a:r>
              <a:rPr lang="en-GB" sz="2700" dirty="0"/>
              <a:t>Assessment centres</a:t>
            </a:r>
          </a:p>
          <a:p>
            <a:r>
              <a:rPr lang="en-GB" sz="2700" dirty="0"/>
              <a:t>References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741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Employee Retention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Measuring turnover</a:t>
            </a:r>
          </a:p>
          <a:p>
            <a:pPr lvl="1"/>
            <a:r>
              <a:rPr lang="en-GB" sz="2400" dirty="0"/>
              <a:t>Crude rates</a:t>
            </a:r>
          </a:p>
          <a:p>
            <a:pPr lvl="1"/>
            <a:r>
              <a:rPr lang="en-GB" sz="2400" dirty="0"/>
              <a:t>Stability analysis</a:t>
            </a:r>
          </a:p>
          <a:p>
            <a:pPr lvl="1"/>
            <a:r>
              <a:rPr lang="en-GB" sz="2400" dirty="0"/>
              <a:t>Cohort analysis</a:t>
            </a:r>
          </a:p>
          <a:p>
            <a:pPr lvl="1"/>
            <a:r>
              <a:rPr lang="en-GB" sz="2400" dirty="0"/>
              <a:t>Benchmarking</a:t>
            </a:r>
          </a:p>
          <a:p>
            <a:pPr lvl="1"/>
            <a:endParaRPr lang="en-GB" sz="2800" dirty="0"/>
          </a:p>
          <a:p>
            <a:r>
              <a:rPr lang="en-GB" sz="2800" dirty="0"/>
              <a:t>Turnover costs</a:t>
            </a:r>
          </a:p>
          <a:p>
            <a:r>
              <a:rPr lang="en-GB" sz="2800" dirty="0"/>
              <a:t>Why do people leave?</a:t>
            </a:r>
          </a:p>
          <a:p>
            <a:r>
              <a:rPr lang="en-GB" sz="2800" dirty="0"/>
              <a:t>Retention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1786506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Phased Retirement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/>
              <a:t>Moving to part-time work</a:t>
            </a:r>
          </a:p>
          <a:p>
            <a:r>
              <a:rPr lang="en-GB" sz="2800" dirty="0"/>
              <a:t>Reduced workload / responsibility</a:t>
            </a:r>
          </a:p>
          <a:p>
            <a:r>
              <a:rPr lang="en-GB" sz="2800" dirty="0"/>
              <a:t>Reducing working hours gradually</a:t>
            </a:r>
          </a:p>
          <a:p>
            <a:r>
              <a:rPr lang="en-GB" sz="2800" dirty="0"/>
              <a:t>Sabbaticals</a:t>
            </a:r>
          </a:p>
          <a:p>
            <a:r>
              <a:rPr lang="en-GB" sz="2800" dirty="0"/>
              <a:t>Consultancy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821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Dismissal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2900" dirty="0"/>
          </a:p>
          <a:p>
            <a:r>
              <a:rPr lang="en-GB" sz="2900" dirty="0"/>
              <a:t>Misconduct</a:t>
            </a:r>
          </a:p>
          <a:p>
            <a:r>
              <a:rPr lang="en-GB" sz="2900" dirty="0"/>
              <a:t>Capability</a:t>
            </a:r>
          </a:p>
          <a:p>
            <a:r>
              <a:rPr lang="en-GB" sz="2900" dirty="0"/>
              <a:t>Redundancy</a:t>
            </a:r>
          </a:p>
          <a:p>
            <a:pPr lvl="1"/>
            <a:r>
              <a:rPr lang="en-GB" sz="2800" dirty="0"/>
              <a:t>recruitment freeze </a:t>
            </a:r>
          </a:p>
          <a:p>
            <a:pPr lvl="1"/>
            <a:r>
              <a:rPr lang="en-GB" sz="2800" dirty="0"/>
              <a:t>redeployment of existing talent </a:t>
            </a:r>
          </a:p>
          <a:p>
            <a:pPr lvl="1"/>
            <a:r>
              <a:rPr lang="en-GB" sz="2800" dirty="0"/>
              <a:t>overtime freeze </a:t>
            </a:r>
          </a:p>
          <a:p>
            <a:pPr lvl="1"/>
            <a:r>
              <a:rPr lang="en-GB" sz="2800" dirty="0"/>
              <a:t>pay cuts</a:t>
            </a:r>
          </a:p>
          <a:p>
            <a:pPr lvl="1"/>
            <a:r>
              <a:rPr lang="en-GB" sz="2800" dirty="0"/>
              <a:t>reduced days/hours</a:t>
            </a:r>
          </a:p>
          <a:p>
            <a:pPr lvl="1"/>
            <a:r>
              <a:rPr lang="en-GB" sz="2800" dirty="0"/>
              <a:t>sabbaticals</a:t>
            </a:r>
          </a:p>
          <a:p>
            <a:pPr lvl="1"/>
            <a:r>
              <a:rPr lang="en-GB" sz="2800" dirty="0"/>
              <a:t>voluntary redundancy</a:t>
            </a:r>
          </a:p>
          <a:p>
            <a:pPr lvl="1"/>
            <a:r>
              <a:rPr lang="en-GB" sz="2800" dirty="0"/>
              <a:t>voluntary early retirement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966658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1A996E-8F35-4EE5-A18E-4DB6ABEAD384}">
  <ds:schemaRefs>
    <ds:schemaRef ds:uri="http://www.w3.org/XML/1998/namespace"/>
    <ds:schemaRef ds:uri="http://purl.org/dc/terms/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5637</TotalTime>
  <Words>323</Words>
  <Application>Microsoft Office PowerPoint</Application>
  <PresentationFormat>On-screen Show (4:3)</PresentationFormat>
  <Paragraphs>125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CIPD WhiteDottedPattern</vt:lpstr>
      <vt:lpstr>CIPD PurpleDottedPattern</vt:lpstr>
      <vt:lpstr>CIPD SlateDottedPattern</vt:lpstr>
      <vt:lpstr>CIPD WhitePlain</vt:lpstr>
      <vt:lpstr>HRM: People and Organisations</vt:lpstr>
      <vt:lpstr>Contents</vt:lpstr>
      <vt:lpstr>Sources of Labour</vt:lpstr>
      <vt:lpstr>Responses to Tight Labour Market Conditions</vt:lpstr>
      <vt:lpstr>Trends in the Demand and Supply of Skills</vt:lpstr>
      <vt:lpstr>Social and Demographic Trends</vt:lpstr>
      <vt:lpstr>Government Skills Strategies</vt:lpstr>
      <vt:lpstr>Flexible Working </vt:lpstr>
      <vt:lpstr>Talent Planning</vt:lpstr>
      <vt:lpstr>Resourcing Strategies</vt:lpstr>
      <vt:lpstr>Recruitment</vt:lpstr>
      <vt:lpstr>Selection</vt:lpstr>
      <vt:lpstr>Employee Retention</vt:lpstr>
      <vt:lpstr>Phased Retirement</vt:lpstr>
      <vt:lpstr>Dismissal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Rachael Jones</cp:lastModifiedBy>
  <cp:revision>62</cp:revision>
  <cp:lastPrinted>2015-01-15T17:29:00Z</cp:lastPrinted>
  <dcterms:created xsi:type="dcterms:W3CDTF">2014-12-02T11:31:52Z</dcterms:created>
  <dcterms:modified xsi:type="dcterms:W3CDTF">2020-02-17T16:03:18Z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