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340" r:id="rId3"/>
    <p:sldId id="341" r:id="rId4"/>
    <p:sldId id="261" r:id="rId5"/>
    <p:sldId id="262" r:id="rId6"/>
    <p:sldId id="264" r:id="rId7"/>
    <p:sldId id="265" r:id="rId8"/>
    <p:sldId id="268" r:id="rId9"/>
    <p:sldId id="266" r:id="rId10"/>
    <p:sldId id="344" r:id="rId11"/>
    <p:sldId id="345" r:id="rId12"/>
    <p:sldId id="346" r:id="rId13"/>
    <p:sldId id="269" r:id="rId14"/>
    <p:sldId id="258" r:id="rId15"/>
    <p:sldId id="259" r:id="rId16"/>
    <p:sldId id="270" r:id="rId17"/>
    <p:sldId id="272" r:id="rId18"/>
    <p:sldId id="301" r:id="rId19"/>
    <p:sldId id="271" r:id="rId20"/>
    <p:sldId id="273" r:id="rId21"/>
    <p:sldId id="274" r:id="rId22"/>
    <p:sldId id="302" r:id="rId23"/>
    <p:sldId id="288" r:id="rId24"/>
    <p:sldId id="298" r:id="rId25"/>
    <p:sldId id="305" r:id="rId26"/>
    <p:sldId id="300" r:id="rId27"/>
    <p:sldId id="306" r:id="rId28"/>
    <p:sldId id="309" r:id="rId29"/>
    <p:sldId id="313" r:id="rId30"/>
    <p:sldId id="311" r:id="rId31"/>
    <p:sldId id="312" r:id="rId32"/>
    <p:sldId id="327" r:id="rId33"/>
    <p:sldId id="314" r:id="rId34"/>
    <p:sldId id="315" r:id="rId35"/>
    <p:sldId id="328" r:id="rId36"/>
    <p:sldId id="323" r:id="rId37"/>
    <p:sldId id="322" r:id="rId38"/>
    <p:sldId id="321" r:id="rId39"/>
    <p:sldId id="337" r:id="rId40"/>
    <p:sldId id="330" r:id="rId41"/>
    <p:sldId id="325" r:id="rId42"/>
    <p:sldId id="331" r:id="rId43"/>
    <p:sldId id="332" r:id="rId44"/>
    <p:sldId id="333" r:id="rId45"/>
    <p:sldId id="334" r:id="rId46"/>
    <p:sldId id="335" r:id="rId47"/>
    <p:sldId id="336" r:id="rId48"/>
    <p:sldId id="316" r:id="rId49"/>
    <p:sldId id="339" r:id="rId50"/>
    <p:sldId id="317" r:id="rId51"/>
    <p:sldId id="310" r:id="rId52"/>
    <p:sldId id="308" r:id="rId53"/>
    <p:sldId id="326" r:id="rId54"/>
    <p:sldId id="307" r:id="rId55"/>
    <p:sldId id="329" r:id="rId56"/>
    <p:sldId id="318" r:id="rId57"/>
    <p:sldId id="342" r:id="rId58"/>
    <p:sldId id="343" r:id="rId59"/>
    <p:sldId id="338" r:id="rId6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22" d="100"/>
          <a:sy n="122" d="100"/>
        </p:scale>
        <p:origin x="9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2/17/2025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FS4DGri-NBo" TargetMode="External"/><Relationship Id="rId2" Type="http://schemas.openxmlformats.org/officeDocument/2006/relationships/hyperlink" Target="https://www.youtube.com/watch?v=7myLgdZhzjo"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SVnOGsJY5RQ"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census.gov.uk/census-2021-results/phase-one-topic-summaries/ethnic-group-national-identity-language-and-religion"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ethnicity-facts-figures.service.gov.uk/style-guide/writing-about-ethnicity#bame-and-bme"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www.flintshire.gov.uk/en/PDFFiles/Policy-and-Performance/MythsandFactsGypsiesand-travellers.pdf"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diversitytrust.org.uk/2023/10/the-lasting-effects-of-asian-hate-crime-post-covid-in-the-uk/" TargetMode="External"/><Relationship Id="rId2" Type="http://schemas.openxmlformats.org/officeDocument/2006/relationships/hyperlink" Target="https://www.youtube.com/watch?v=z5Z2pydF_hw" TargetMode="External"/><Relationship Id="rId1" Type="http://schemas.openxmlformats.org/officeDocument/2006/relationships/slideLayout" Target="../slideLayouts/slideLayout2.xml"/><Relationship Id="rId4" Type="http://schemas.openxmlformats.org/officeDocument/2006/relationships/hyperlink" Target="https://www.nottingham.ac.uk/news/covid-related-racism-has-traumatised-east-and-south-east-asian-communities-study-finds" TargetMode="External"/></Relationships>
</file>

<file path=ppt/slides/_rels/slide54.xml.rels><?xml version="1.0" encoding="UTF-8" standalone="yes"?>
<Relationships xmlns="http://schemas.openxmlformats.org/package/2006/relationships"><Relationship Id="rId2" Type="http://schemas.openxmlformats.org/officeDocument/2006/relationships/hyperlink" Target="https://www.youtube.com/watch?v=sI607wWfMSw"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migrationobservatory.ox.ac.uk/resources/briefings/uk-public-opinion-toward-immigration-overall-attitudes-and-level-of-concern/" TargetMode="External"/><Relationship Id="rId2" Type="http://schemas.openxmlformats.org/officeDocument/2006/relationships/hyperlink" Target="https://www.gov.uk/government/statistics/irregular-migration-to-the-uk-year-ending-march-2023/irregular-migration-to-the-uk-year-ending-march-2023"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8" Type="http://schemas.openxmlformats.org/officeDocument/2006/relationships/hyperlink" Target="https://irr.org.uk/research/covid-19-statistics/" TargetMode="External"/><Relationship Id="rId13" Type="http://schemas.openxmlformats.org/officeDocument/2006/relationships/hyperlink" Target="https://www.statista.com/statistics/1123370/unemployment-rate-in-the-united-kingdom-uk/" TargetMode="External"/><Relationship Id="rId3" Type="http://schemas.openxmlformats.org/officeDocument/2006/relationships/hyperlink" Target="https://www.catch-22.org.uk/resources/the-prevalence-of-school-exclusions-in-the-uk/" TargetMode="External"/><Relationship Id="rId7" Type="http://schemas.openxmlformats.org/officeDocument/2006/relationships/hyperlink" Target="https://researchbriefings.files.parliament.uk/documents/SN06385/SN06385.pdf" TargetMode="External"/><Relationship Id="rId12" Type="http://schemas.openxmlformats.org/officeDocument/2006/relationships/hyperlink" Target="https://socialmetricscommission.org.uk/wp-content/uploads/2019/07/SMC_measuring-poverty-201908_full-report.pdf" TargetMode="External"/><Relationship Id="rId2" Type="http://schemas.openxmlformats.org/officeDocument/2006/relationships/hyperlink" Target="https://www.britsoc.co.uk/media/25345/bsa_race_and_ethnicity_in_british_sociology_report.pdf" TargetMode="External"/><Relationship Id="rId1" Type="http://schemas.openxmlformats.org/officeDocument/2006/relationships/slideLayout" Target="../slideLayouts/slideLayout7.xml"/><Relationship Id="rId6" Type="http://schemas.openxmlformats.org/officeDocument/2006/relationships/hyperlink" Target="https://www.equalityhumanrights.com/sites/default/files/is-england-fairer-2016-most-disadvantaged-groups-gypsies-travellers-roma.pdf" TargetMode="External"/><Relationship Id="rId11" Type="http://schemas.openxmlformats.org/officeDocument/2006/relationships/hyperlink" Target="https://www.oxfordreference.com/display/10.1093/oi/authority.20111012125231893#:~:text=The%20inability%20or%20refusal%20to,%27typical%27%20of%20particular%20peoples." TargetMode="External"/><Relationship Id="rId5" Type="http://schemas.openxmlformats.org/officeDocument/2006/relationships/hyperlink" Target="https://www.equalityhumanrights.com/en/race-report-statistics" TargetMode="External"/><Relationship Id="rId10" Type="http://schemas.openxmlformats.org/officeDocument/2006/relationships/hyperlink" Target="https://www.ons.gov.uk/peoplepopulationandcommunity/culturalidentity/ethnicity/articles/gypsyoririshtravellerpopulationsenglandandwales/census2021#:~:text=In%20the%202021%20Census%2C%200.12,(3%2C630)%20lived%20in%20Wales." TargetMode="External"/><Relationship Id="rId4" Type="http://schemas.openxmlformats.org/officeDocument/2006/relationships/hyperlink" Target="https://www.citizensadvice.org.uk/law-and-courts/discrimination/discrimination-because-of-race-religion-or-belief/discrimination-because-of-race/" TargetMode="External"/><Relationship Id="rId9" Type="http://schemas.openxmlformats.org/officeDocument/2006/relationships/hyperlink" Target="https://www.jrf.org.uk/uk-poverty-2024-the-essential-guide-to-understanding-poverty-in-the-uk" TargetMode="External"/><Relationship Id="rId14" Type="http://schemas.openxmlformats.org/officeDocument/2006/relationships/hyperlink" Target="https://travellermovement.org.uk/gypsy-roma-and-traveller-history-and-cul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Ethnicity and Race</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052377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0D01C-5711-1B21-1C42-C13EF23741D5}"/>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Understanding Race &amp; Ethnicity in Communities</a:t>
            </a:r>
          </a:p>
        </p:txBody>
      </p:sp>
      <p:sp>
        <p:nvSpPr>
          <p:cNvPr id="3" name="Content Placeholder 2">
            <a:extLst>
              <a:ext uri="{FF2B5EF4-FFF2-40B4-BE49-F238E27FC236}">
                <a16:creationId xmlns:a16="http://schemas.microsoft.com/office/drawing/2014/main" id="{4D6270B7-AC8E-9633-512F-7FFC934B3321}"/>
              </a:ext>
            </a:extLst>
          </p:cNvPr>
          <p:cNvSpPr>
            <a:spLocks noGrp="1"/>
          </p:cNvSpPr>
          <p:nvPr>
            <p:ph idx="1"/>
          </p:nvPr>
        </p:nvSpPr>
        <p:spPr>
          <a:xfrm>
            <a:off x="1295401" y="2556932"/>
            <a:ext cx="9896230" cy="3318936"/>
          </a:xfrm>
        </p:spPr>
        <p:txBody>
          <a:bodyPr>
            <a:normAutofit lnSpcReduction="10000"/>
          </a:bodyPr>
          <a:lstStyle/>
          <a:p>
            <a:pPr marL="0" indent="0">
              <a:buNone/>
            </a:pPr>
            <a:r>
              <a:rPr lang="en-GB" sz="2800" b="1" dirty="0">
                <a:latin typeface="Arial" panose="020B0604020202020204" pitchFamily="34" charset="0"/>
                <a:cs typeface="Arial" panose="020B0604020202020204" pitchFamily="34" charset="0"/>
              </a:rPr>
              <a:t>Why is this topic important?</a:t>
            </a:r>
          </a:p>
          <a:p>
            <a:r>
              <a:rPr lang="en-GB" dirty="0">
                <a:latin typeface="Arial" panose="020B0604020202020204" pitchFamily="34" charset="0"/>
                <a:cs typeface="Arial" panose="020B0604020202020204" pitchFamily="34" charset="0"/>
              </a:rPr>
              <a:t>Race and ethnicity shape social identity, opportunities, and inequalities within communities.</a:t>
            </a:r>
          </a:p>
          <a:p>
            <a:r>
              <a:rPr lang="en-GB" dirty="0">
                <a:latin typeface="Arial" panose="020B0604020202020204" pitchFamily="34" charset="0"/>
                <a:cs typeface="Arial" panose="020B0604020202020204" pitchFamily="34" charset="0"/>
              </a:rPr>
              <a:t>Historical and structural inequalities have impacted ethnic minorities in education, employment, housing, and healthcare.</a:t>
            </a:r>
          </a:p>
          <a:p>
            <a:r>
              <a:rPr lang="en-GB" dirty="0">
                <a:latin typeface="Arial" panose="020B0604020202020204" pitchFamily="34" charset="0"/>
                <a:cs typeface="Arial" panose="020B0604020202020204" pitchFamily="34" charset="0"/>
              </a:rPr>
              <a:t>While the UK is legally diverse and multicultural, discrimination, racism, and social exclusion persist, affecting individual well-being and social cohesion.</a:t>
            </a:r>
          </a:p>
        </p:txBody>
      </p:sp>
    </p:spTree>
    <p:extLst>
      <p:ext uri="{BB962C8B-B14F-4D97-AF65-F5344CB8AC3E}">
        <p14:creationId xmlns:p14="http://schemas.microsoft.com/office/powerpoint/2010/main" val="2745973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98E1D-6F3D-3DDE-5D28-CF479F892BEA}"/>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Relevance to Community Development and Assignments</a:t>
            </a:r>
          </a:p>
        </p:txBody>
      </p:sp>
      <p:sp>
        <p:nvSpPr>
          <p:cNvPr id="3" name="Content Placeholder 2">
            <a:extLst>
              <a:ext uri="{FF2B5EF4-FFF2-40B4-BE49-F238E27FC236}">
                <a16:creationId xmlns:a16="http://schemas.microsoft.com/office/drawing/2014/main" id="{D44B9838-74CE-BE81-F1F2-C0B8C8648B88}"/>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Many of the communities chosen by students for their assignments are affected by racial and ethnic inequalities.</a:t>
            </a:r>
          </a:p>
          <a:p>
            <a:r>
              <a:rPr lang="en-GB" dirty="0">
                <a:latin typeface="Arial" panose="020B0604020202020204" pitchFamily="34" charset="0"/>
                <a:cs typeface="Arial" panose="020B0604020202020204" pitchFamily="34" charset="0"/>
              </a:rPr>
              <a:t>Community initiatives addressing racism, economic disparities, and cultural inclusion are key to building more equitable societies.</a:t>
            </a:r>
          </a:p>
          <a:p>
            <a:r>
              <a:rPr lang="en-GB" dirty="0">
                <a:latin typeface="Arial" panose="020B0604020202020204" pitchFamily="34" charset="0"/>
                <a:cs typeface="Arial" panose="020B0604020202020204" pitchFamily="34" charset="0"/>
              </a:rPr>
              <a:t>Understanding how race and ethnicity intersect with issues like poverty, employment, education, and policing will help students develop more comprehensive analyses.</a:t>
            </a:r>
          </a:p>
          <a:p>
            <a:pPr marL="0" indent="0">
              <a:buNone/>
            </a:pPr>
            <a:r>
              <a:rPr lang="en-GB" b="1" i="1" dirty="0">
                <a:solidFill>
                  <a:srgbClr val="7030A0"/>
                </a:solidFill>
                <a:latin typeface="Arial" panose="020B0604020202020204" pitchFamily="34" charset="0"/>
                <a:cs typeface="Arial" panose="020B0604020202020204" pitchFamily="34" charset="0"/>
              </a:rPr>
              <a:t>As we go through this session, think about how racial and ethnic inequalities impact the specific communities you are researching…</a:t>
            </a:r>
          </a:p>
        </p:txBody>
      </p:sp>
    </p:spTree>
    <p:extLst>
      <p:ext uri="{BB962C8B-B14F-4D97-AF65-F5344CB8AC3E}">
        <p14:creationId xmlns:p14="http://schemas.microsoft.com/office/powerpoint/2010/main" val="3606951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17261-2735-4BBF-951C-4B5B1A54E53C}"/>
              </a:ext>
            </a:extLst>
          </p:cNvPr>
          <p:cNvSpPr>
            <a:spLocks noGrp="1"/>
          </p:cNvSpPr>
          <p:nvPr>
            <p:ph type="title"/>
          </p:nvPr>
        </p:nvSpPr>
        <p:spPr>
          <a:xfrm>
            <a:off x="1783256" y="1153553"/>
            <a:ext cx="8229600" cy="850106"/>
          </a:xfrm>
        </p:spPr>
        <p:txBody>
          <a:bodyPr/>
          <a:lstStyle/>
          <a:p>
            <a:r>
              <a:rPr lang="en-GB" b="1" dirty="0">
                <a:latin typeface="Arial" panose="020B0604020202020204" pitchFamily="34" charset="0"/>
                <a:cs typeface="Arial" panose="020B0604020202020204" pitchFamily="34" charset="0"/>
              </a:rPr>
              <a:t>Definitions of Race</a:t>
            </a:r>
          </a:p>
        </p:txBody>
      </p:sp>
      <p:sp>
        <p:nvSpPr>
          <p:cNvPr id="3" name="TextBox 2">
            <a:extLst>
              <a:ext uri="{FF2B5EF4-FFF2-40B4-BE49-F238E27FC236}">
                <a16:creationId xmlns:a16="http://schemas.microsoft.com/office/drawing/2014/main" id="{4AC4CCFD-BA1F-4EFF-AC45-54F14F2AB101}"/>
              </a:ext>
            </a:extLst>
          </p:cNvPr>
          <p:cNvSpPr txBox="1"/>
          <p:nvPr/>
        </p:nvSpPr>
        <p:spPr>
          <a:xfrm>
            <a:off x="818147" y="2423943"/>
            <a:ext cx="10431379" cy="1077218"/>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A group or set, especially of people, having a common feature or features.</a:t>
            </a:r>
          </a:p>
        </p:txBody>
      </p:sp>
      <p:sp>
        <p:nvSpPr>
          <p:cNvPr id="4" name="TextBox 3">
            <a:extLst>
              <a:ext uri="{FF2B5EF4-FFF2-40B4-BE49-F238E27FC236}">
                <a16:creationId xmlns:a16="http://schemas.microsoft.com/office/drawing/2014/main" id="{F44ADC0F-A426-4E85-B70E-AA8DB65F7CC2}"/>
              </a:ext>
            </a:extLst>
          </p:cNvPr>
          <p:cNvSpPr txBox="1"/>
          <p:nvPr/>
        </p:nvSpPr>
        <p:spPr>
          <a:xfrm>
            <a:off x="818148" y="4066909"/>
            <a:ext cx="10335126" cy="1569660"/>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A tribe, nation, or people, regarded as of common stock […] having in common distinct physical features or ethnic background. </a:t>
            </a:r>
          </a:p>
        </p:txBody>
      </p:sp>
    </p:spTree>
    <p:extLst>
      <p:ext uri="{BB962C8B-B14F-4D97-AF65-F5344CB8AC3E}">
        <p14:creationId xmlns:p14="http://schemas.microsoft.com/office/powerpoint/2010/main" val="3245015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4122" y="1135460"/>
            <a:ext cx="9085385" cy="850106"/>
          </a:xfrm>
        </p:spPr>
        <p:txBody>
          <a:bodyPr>
            <a:noAutofit/>
          </a:bodyPr>
          <a:lstStyle/>
          <a:p>
            <a:r>
              <a:rPr lang="en-GB" b="1" dirty="0">
                <a:latin typeface="Arial" panose="020B0604020202020204" pitchFamily="34" charset="0"/>
                <a:cs typeface="Arial" panose="020B0604020202020204" pitchFamily="34" charset="0"/>
              </a:rPr>
              <a:t>The Problem of Defining ‘Race’.</a:t>
            </a:r>
          </a:p>
        </p:txBody>
      </p:sp>
      <p:sp>
        <p:nvSpPr>
          <p:cNvPr id="3" name="TextBox 2"/>
          <p:cNvSpPr txBox="1"/>
          <p:nvPr/>
        </p:nvSpPr>
        <p:spPr>
          <a:xfrm>
            <a:off x="762228" y="2509903"/>
            <a:ext cx="10789070" cy="335476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latin typeface="Arial" panose="020B0604020202020204" pitchFamily="34" charset="0"/>
                <a:cs typeface="Arial" panose="020B0604020202020204" pitchFamily="34" charset="0"/>
              </a:rPr>
              <a:t>The placing of the term ‘race’ in inverted commas is now seen by some sociologists as a useful way of indicating that this manner of categorising individuals and population groups is not based on any biologically valid distinctions between the genetic make-up of differently identified ‘races’. </a:t>
            </a:r>
          </a:p>
          <a:p>
            <a:pPr marL="285750" indent="-285750">
              <a:spcBef>
                <a:spcPts val="600"/>
              </a:spcBef>
              <a:spcAft>
                <a:spcPts val="600"/>
              </a:spcAf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spcBef>
                <a:spcPts val="600"/>
              </a:spcBef>
              <a:spcAft>
                <a:spcPts val="600"/>
              </a:spcAft>
              <a:buFont typeface="Arial" panose="020B0604020202020204" pitchFamily="34" charset="0"/>
              <a:buChar char="•"/>
            </a:pPr>
            <a:r>
              <a:rPr lang="en-GB" sz="2400" dirty="0">
                <a:latin typeface="Arial" panose="020B0604020202020204" pitchFamily="34" charset="0"/>
                <a:cs typeface="Arial" panose="020B0604020202020204" pitchFamily="34" charset="0"/>
              </a:rPr>
              <a:t>Racial categorisation is frequently (though not always) based on </a:t>
            </a:r>
            <a:r>
              <a:rPr lang="en-GB" sz="2400" b="1" dirty="0">
                <a:latin typeface="Arial" panose="020B0604020202020204" pitchFamily="34" charset="0"/>
                <a:cs typeface="Arial" panose="020B0604020202020204" pitchFamily="34" charset="0"/>
              </a:rPr>
              <a:t>phenotypical </a:t>
            </a:r>
            <a:r>
              <a:rPr lang="en-GB" sz="2400" dirty="0">
                <a:latin typeface="Arial" panose="020B0604020202020204" pitchFamily="34" charset="0"/>
                <a:cs typeface="Arial" panose="020B0604020202020204" pitchFamily="34" charset="0"/>
              </a:rPr>
              <a:t>differences; that is, differences of facial characteristics, skin colour, and so forth. </a:t>
            </a:r>
          </a:p>
        </p:txBody>
      </p:sp>
      <p:sp>
        <p:nvSpPr>
          <p:cNvPr id="4" name="TextBox 3"/>
          <p:cNvSpPr txBox="1"/>
          <p:nvPr/>
        </p:nvSpPr>
        <p:spPr>
          <a:xfrm>
            <a:off x="8966718" y="6018070"/>
            <a:ext cx="299184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(BSA, 2020; Scott &amp; Marshall 2009)</a:t>
            </a:r>
          </a:p>
        </p:txBody>
      </p:sp>
    </p:spTree>
    <p:extLst>
      <p:ext uri="{BB962C8B-B14F-4D97-AF65-F5344CB8AC3E}">
        <p14:creationId xmlns:p14="http://schemas.microsoft.com/office/powerpoint/2010/main" val="359005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0233" y="1347537"/>
            <a:ext cx="8229600" cy="850106"/>
          </a:xfrm>
        </p:spPr>
        <p:txBody>
          <a:bodyPr/>
          <a:lstStyle/>
          <a:p>
            <a:r>
              <a:rPr lang="en-GB" b="1" dirty="0">
                <a:latin typeface="Arial" panose="020B0604020202020204" pitchFamily="34" charset="0"/>
                <a:cs typeface="Arial" panose="020B0604020202020204" pitchFamily="34" charset="0"/>
              </a:rPr>
              <a:t>The Reality of ‘Race’</a:t>
            </a:r>
          </a:p>
        </p:txBody>
      </p:sp>
      <p:sp>
        <p:nvSpPr>
          <p:cNvPr id="3" name="Content Placeholder 2"/>
          <p:cNvSpPr>
            <a:spLocks noGrp="1"/>
          </p:cNvSpPr>
          <p:nvPr>
            <p:ph idx="1"/>
          </p:nvPr>
        </p:nvSpPr>
        <p:spPr>
          <a:xfrm>
            <a:off x="1198724" y="2592961"/>
            <a:ext cx="10363623" cy="3649220"/>
          </a:xfrm>
        </p:spPr>
        <p:txBody>
          <a:bodyPr>
            <a:normAutofit/>
          </a:bodyPr>
          <a:lstStyle/>
          <a:p>
            <a:r>
              <a:rPr lang="en-GB" dirty="0">
                <a:solidFill>
                  <a:schemeClr val="tx1"/>
                </a:solidFill>
                <a:latin typeface="Arial" panose="020B0604020202020204" pitchFamily="34" charset="0"/>
                <a:cs typeface="Arial" panose="020B0604020202020204" pitchFamily="34" charset="0"/>
              </a:rPr>
              <a:t>It is argued that the big difference among human groups are the result of culture</a:t>
            </a:r>
          </a:p>
          <a:p>
            <a:r>
              <a:rPr lang="en-GB" dirty="0">
                <a:solidFill>
                  <a:schemeClr val="tx1"/>
                </a:solidFill>
                <a:latin typeface="Arial" panose="020B0604020202020204" pitchFamily="34" charset="0"/>
                <a:cs typeface="Arial" panose="020B0604020202020204" pitchFamily="34" charset="0"/>
              </a:rPr>
              <a:t>NOT biological inheritance or race</a:t>
            </a:r>
          </a:p>
          <a:p>
            <a:r>
              <a:rPr lang="en-GB" dirty="0">
                <a:solidFill>
                  <a:schemeClr val="tx1"/>
                </a:solidFill>
                <a:latin typeface="Arial" panose="020B0604020202020204" pitchFamily="34" charset="0"/>
                <a:cs typeface="Arial" panose="020B0604020202020204" pitchFamily="34" charset="0"/>
              </a:rPr>
              <a:t>All human beings belong to the same species and the biological features essential to human life are common to us all</a:t>
            </a:r>
          </a:p>
          <a:p>
            <a:r>
              <a:rPr lang="en-GB" dirty="0">
                <a:solidFill>
                  <a:schemeClr val="tx1"/>
                </a:solidFill>
                <a:latin typeface="Arial" panose="020B0604020202020204" pitchFamily="34" charset="0"/>
                <a:cs typeface="Arial" panose="020B0604020202020204" pitchFamily="34" charset="0"/>
              </a:rPr>
              <a:t>Yet in spite of this truth and wisdom Racism remains a major hindrance to successful intercultural communication </a:t>
            </a:r>
          </a:p>
          <a:p>
            <a:pPr marL="365760" lvl="1" indent="0" algn="r">
              <a:buNone/>
            </a:pPr>
            <a:r>
              <a:rPr lang="en-GB" sz="1200" dirty="0">
                <a:latin typeface="Arial" panose="020B0604020202020204" pitchFamily="34" charset="0"/>
                <a:cs typeface="Arial" panose="020B0604020202020204" pitchFamily="34" charset="0"/>
              </a:rPr>
              <a:t>(Samovar, 2010, p.178)</a:t>
            </a:r>
          </a:p>
        </p:txBody>
      </p:sp>
    </p:spTree>
    <p:extLst>
      <p:ext uri="{BB962C8B-B14F-4D97-AF65-F5344CB8AC3E}">
        <p14:creationId xmlns:p14="http://schemas.microsoft.com/office/powerpoint/2010/main" val="407227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1042" y="1285291"/>
            <a:ext cx="8229600" cy="706090"/>
          </a:xfrm>
        </p:spPr>
        <p:txBody>
          <a:bodyPr>
            <a:noAutofit/>
          </a:bodyPr>
          <a:lstStyle/>
          <a:p>
            <a:r>
              <a:rPr lang="en-GB" b="1" dirty="0">
                <a:latin typeface="Arial" panose="020B0604020202020204" pitchFamily="34" charset="0"/>
                <a:cs typeface="Arial" panose="020B0604020202020204" pitchFamily="34" charset="0"/>
              </a:rPr>
              <a:t>Definition of Racism</a:t>
            </a:r>
          </a:p>
        </p:txBody>
      </p:sp>
      <p:sp>
        <p:nvSpPr>
          <p:cNvPr id="3" name="Content Placeholder 2"/>
          <p:cNvSpPr>
            <a:spLocks noGrp="1"/>
          </p:cNvSpPr>
          <p:nvPr>
            <p:ph idx="1"/>
          </p:nvPr>
        </p:nvSpPr>
        <p:spPr>
          <a:xfrm>
            <a:off x="856248" y="2622885"/>
            <a:ext cx="10479504" cy="3958388"/>
          </a:xfrm>
        </p:spPr>
        <p:txBody>
          <a:bodyPr>
            <a:normAutofit fontScale="92500"/>
          </a:bodyPr>
          <a:lstStyle/>
          <a:p>
            <a:r>
              <a:rPr lang="en-GB" dirty="0">
                <a:solidFill>
                  <a:schemeClr val="tx1"/>
                </a:solidFill>
                <a:latin typeface="Arial" panose="020B0604020202020204" pitchFamily="34" charset="0"/>
                <a:cs typeface="Arial" panose="020B0604020202020204" pitchFamily="34" charset="0"/>
              </a:rPr>
              <a:t>Racism is the belief in the inherent superiority of a particular race</a:t>
            </a:r>
          </a:p>
          <a:p>
            <a:r>
              <a:rPr lang="en-GB" dirty="0">
                <a:solidFill>
                  <a:schemeClr val="tx1"/>
                </a:solidFill>
                <a:latin typeface="Arial" panose="020B0604020202020204" pitchFamily="34" charset="0"/>
                <a:cs typeface="Arial" panose="020B0604020202020204" pitchFamily="34" charset="0"/>
              </a:rPr>
              <a:t>The inability or refusal to recognise the rights, needs, dignity, or value of people of particular races or geographical origins. More widely, the devaluation of various traits of character or intelligence as ‘typical’ of particular peoples. </a:t>
            </a:r>
          </a:p>
          <a:p>
            <a:r>
              <a:rPr lang="en-GB" dirty="0">
                <a:solidFill>
                  <a:schemeClr val="tx1"/>
                </a:solidFill>
                <a:latin typeface="Arial" panose="020B0604020202020204" pitchFamily="34" charset="0"/>
                <a:cs typeface="Arial" panose="020B0604020202020204" pitchFamily="34" charset="0"/>
              </a:rPr>
              <a:t>It denies the basic equality of humankind and correlates ability with physical composition</a:t>
            </a:r>
          </a:p>
          <a:p>
            <a:r>
              <a:rPr lang="en-GB" dirty="0">
                <a:solidFill>
                  <a:schemeClr val="tx1"/>
                </a:solidFill>
                <a:latin typeface="Arial" panose="020B0604020202020204" pitchFamily="34" charset="0"/>
                <a:cs typeface="Arial" panose="020B0604020202020204" pitchFamily="34" charset="0"/>
              </a:rPr>
              <a:t>Thus, it assumes that success or failure in any societal endeavour will depend upon genetic endowment rather than environment and access to opportunity </a:t>
            </a:r>
          </a:p>
          <a:p>
            <a:pPr marL="0" indent="0" algn="r">
              <a:buNone/>
            </a:pPr>
            <a:r>
              <a:rPr lang="en-GB" sz="1200" dirty="0">
                <a:latin typeface="Arial" panose="020B0604020202020204" pitchFamily="34" charset="0"/>
                <a:cs typeface="Arial" panose="020B0604020202020204" pitchFamily="34" charset="0"/>
              </a:rPr>
              <a:t>(Oxford Reference, 2025; Samovar, 2010, p.176)</a:t>
            </a:r>
          </a:p>
        </p:txBody>
      </p:sp>
    </p:spTree>
    <p:extLst>
      <p:ext uri="{BB962C8B-B14F-4D97-AF65-F5344CB8AC3E}">
        <p14:creationId xmlns:p14="http://schemas.microsoft.com/office/powerpoint/2010/main" val="4139003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Institutional Racism and Race Discrimination</a:t>
            </a:r>
          </a:p>
        </p:txBody>
      </p:sp>
      <p:sp>
        <p:nvSpPr>
          <p:cNvPr id="3" name="Content Placeholder 2"/>
          <p:cNvSpPr>
            <a:spLocks noGrp="1"/>
          </p:cNvSpPr>
          <p:nvPr>
            <p:ph idx="1"/>
          </p:nvPr>
        </p:nvSpPr>
        <p:spPr>
          <a:xfrm>
            <a:off x="895740" y="2556932"/>
            <a:ext cx="10486134" cy="3318936"/>
          </a:xfrm>
        </p:spPr>
        <p:txBody>
          <a:bodyPr>
            <a:normAutofit/>
          </a:bodyPr>
          <a:lstStyle/>
          <a:p>
            <a:r>
              <a:rPr lang="en-GB" dirty="0">
                <a:latin typeface="Arial" panose="020B0604020202020204" pitchFamily="34" charset="0"/>
                <a:cs typeface="Arial" panose="020B0604020202020204" pitchFamily="34" charset="0"/>
              </a:rPr>
              <a:t>Racial inferiorising or antipathy (hostility or distaste) perpetrated by specific social institutions such as schools, corporations, hospitals, or the criminal justice system as a totality</a:t>
            </a:r>
          </a:p>
          <a:p>
            <a:r>
              <a:rPr lang="en-GB" dirty="0">
                <a:latin typeface="Arial" panose="020B0604020202020204" pitchFamily="34" charset="0"/>
                <a:cs typeface="Arial" panose="020B0604020202020204" pitchFamily="34" charset="0"/>
              </a:rPr>
              <a:t>It can be intentional or unintentional, direct or indirect</a:t>
            </a:r>
          </a:p>
          <a:p>
            <a:r>
              <a:rPr lang="en-GB" dirty="0">
                <a:latin typeface="Arial" panose="020B0604020202020204" pitchFamily="34" charset="0"/>
                <a:cs typeface="Arial" panose="020B0604020202020204" pitchFamily="34" charset="0"/>
              </a:rPr>
              <a:t>In either case is has a detrimental effect on specific groups and society as a whole</a:t>
            </a:r>
          </a:p>
          <a:p>
            <a:pPr marL="0" indent="0" algn="r">
              <a:buNone/>
            </a:pPr>
            <a:endParaRPr lang="en-GB" sz="1200" dirty="0">
              <a:latin typeface="Arial" panose="020B0604020202020204" pitchFamily="34" charset="0"/>
              <a:cs typeface="Arial" panose="020B0604020202020204" pitchFamily="34" charset="0"/>
            </a:endParaRPr>
          </a:p>
          <a:p>
            <a:pPr marL="0" indent="0" algn="r">
              <a:buNone/>
            </a:pPr>
            <a:endParaRPr lang="en-GB" sz="1200" dirty="0">
              <a:latin typeface="Arial" panose="020B0604020202020204" pitchFamily="34" charset="0"/>
              <a:cs typeface="Arial" panose="020B0604020202020204" pitchFamily="34" charset="0"/>
            </a:endParaRPr>
          </a:p>
          <a:p>
            <a:pPr marL="0" indent="0" algn="r">
              <a:buNone/>
            </a:pPr>
            <a:endParaRPr lang="en-GB" sz="1200" dirty="0">
              <a:latin typeface="Arial" panose="020B0604020202020204" pitchFamily="34" charset="0"/>
              <a:cs typeface="Arial" panose="020B0604020202020204" pitchFamily="34" charset="0"/>
            </a:endParaRPr>
          </a:p>
          <a:p>
            <a:pPr lvl="1"/>
            <a:endParaRPr lang="en-GB" dirty="0"/>
          </a:p>
        </p:txBody>
      </p:sp>
      <p:sp>
        <p:nvSpPr>
          <p:cNvPr id="6" name="TextBox 5">
            <a:extLst>
              <a:ext uri="{FF2B5EF4-FFF2-40B4-BE49-F238E27FC236}">
                <a16:creationId xmlns:a16="http://schemas.microsoft.com/office/drawing/2014/main" id="{54194F8F-4900-CDEF-597B-318C2C02F9F9}"/>
              </a:ext>
            </a:extLst>
          </p:cNvPr>
          <p:cNvSpPr txBox="1"/>
          <p:nvPr/>
        </p:nvSpPr>
        <p:spPr>
          <a:xfrm>
            <a:off x="9358604" y="6356220"/>
            <a:ext cx="240729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(Citizens Advice, 2025)</a:t>
            </a:r>
          </a:p>
        </p:txBody>
      </p:sp>
    </p:spTree>
    <p:extLst>
      <p:ext uri="{BB962C8B-B14F-4D97-AF65-F5344CB8AC3E}">
        <p14:creationId xmlns:p14="http://schemas.microsoft.com/office/powerpoint/2010/main" val="335555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Personal Racism</a:t>
            </a:r>
          </a:p>
        </p:txBody>
      </p:sp>
      <p:sp>
        <p:nvSpPr>
          <p:cNvPr id="3" name="Content Placeholder 2"/>
          <p:cNvSpPr>
            <a:spLocks noGrp="1"/>
          </p:cNvSpPr>
          <p:nvPr>
            <p:ph idx="1"/>
          </p:nvPr>
        </p:nvSpPr>
        <p:spPr>
          <a:xfrm>
            <a:off x="1295402" y="2875545"/>
            <a:ext cx="10014282" cy="2490537"/>
          </a:xfrm>
        </p:spPr>
        <p:txBody>
          <a:bodyPr/>
          <a:lstStyle/>
          <a:p>
            <a:r>
              <a:rPr lang="en-GB" dirty="0">
                <a:latin typeface="Arial" panose="020B0604020202020204" pitchFamily="34" charset="0"/>
                <a:cs typeface="Arial" panose="020B0604020202020204" pitchFamily="34" charset="0"/>
              </a:rPr>
              <a:t>Consists of racist acts, beliefs, attitudes, and behaviours on the part of the individual person</a:t>
            </a:r>
          </a:p>
          <a:p>
            <a:r>
              <a:rPr lang="en-GB" dirty="0">
                <a:latin typeface="Arial" panose="020B0604020202020204" pitchFamily="34" charset="0"/>
                <a:cs typeface="Arial" panose="020B0604020202020204" pitchFamily="34" charset="0"/>
              </a:rPr>
              <a:t> This can be intentional (overt racism) or unintentional (implicit bias) and affects individuals in their daily interactions, workplace environments, and public spaces.</a:t>
            </a:r>
          </a:p>
          <a:p>
            <a:endParaRPr lang="en-GB" dirty="0"/>
          </a:p>
          <a:p>
            <a:endParaRPr lang="en-GB" dirty="0"/>
          </a:p>
        </p:txBody>
      </p:sp>
    </p:spTree>
    <p:extLst>
      <p:ext uri="{BB962C8B-B14F-4D97-AF65-F5344CB8AC3E}">
        <p14:creationId xmlns:p14="http://schemas.microsoft.com/office/powerpoint/2010/main" val="4270330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D42C74-375C-50B0-719A-712292A7FA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3484F2-E9BD-C54F-92B2-B3535877613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Forms of Personal Racism</a:t>
            </a:r>
          </a:p>
        </p:txBody>
      </p:sp>
      <p:sp>
        <p:nvSpPr>
          <p:cNvPr id="3" name="Content Placeholder 2">
            <a:extLst>
              <a:ext uri="{FF2B5EF4-FFF2-40B4-BE49-F238E27FC236}">
                <a16:creationId xmlns:a16="http://schemas.microsoft.com/office/drawing/2014/main" id="{49F384C3-B1FF-5F62-B15A-02F7B8F76169}"/>
              </a:ext>
            </a:extLst>
          </p:cNvPr>
          <p:cNvSpPr>
            <a:spLocks noGrp="1"/>
          </p:cNvSpPr>
          <p:nvPr>
            <p:ph idx="1"/>
          </p:nvPr>
        </p:nvSpPr>
        <p:spPr>
          <a:xfrm>
            <a:off x="1295402" y="2545738"/>
            <a:ext cx="9419490" cy="3204824"/>
          </a:xfrm>
        </p:spPr>
        <p:txBody>
          <a:bodyPr>
            <a:normAutofit/>
          </a:bodyPr>
          <a:lstStyle/>
          <a:p>
            <a:pPr marL="0" indent="0">
              <a:buNone/>
            </a:pPr>
            <a:r>
              <a:rPr lang="en-GB" sz="1400" b="1" dirty="0">
                <a:latin typeface="Arial" panose="020B0604020202020204" pitchFamily="34" charset="0"/>
                <a:cs typeface="Arial" panose="020B0604020202020204" pitchFamily="34" charset="0"/>
              </a:rPr>
              <a:t>Overt Racism (Explicit Discrimination)</a:t>
            </a:r>
          </a:p>
          <a:p>
            <a:r>
              <a:rPr lang="en-GB" sz="1400" dirty="0">
                <a:latin typeface="Arial" panose="020B0604020202020204" pitchFamily="34" charset="0"/>
                <a:cs typeface="Arial" panose="020B0604020202020204" pitchFamily="34" charset="0"/>
              </a:rPr>
              <a:t>Verbal abuse, racial slurs, and hate speech targeted at individuals or groups.</a:t>
            </a:r>
          </a:p>
          <a:p>
            <a:r>
              <a:rPr lang="en-GB" sz="1400" dirty="0">
                <a:latin typeface="Arial" panose="020B0604020202020204" pitchFamily="34" charset="0"/>
                <a:cs typeface="Arial" panose="020B0604020202020204" pitchFamily="34" charset="0"/>
              </a:rPr>
              <a:t>Physical violence motivated by racial hatred or extremist ideologies.</a:t>
            </a:r>
          </a:p>
          <a:p>
            <a:r>
              <a:rPr lang="en-GB" sz="1400" dirty="0">
                <a:latin typeface="Arial" panose="020B0604020202020204" pitchFamily="34" charset="0"/>
                <a:cs typeface="Arial" panose="020B0604020202020204" pitchFamily="34" charset="0"/>
              </a:rPr>
              <a:t>Exclusionary </a:t>
            </a:r>
            <a:r>
              <a:rPr lang="en-GB" sz="1400" dirty="0" err="1">
                <a:latin typeface="Arial" panose="020B0604020202020204" pitchFamily="34" charset="0"/>
                <a:cs typeface="Arial" panose="020B0604020202020204" pitchFamily="34" charset="0"/>
              </a:rPr>
              <a:t>behavior</a:t>
            </a:r>
            <a:r>
              <a:rPr lang="en-GB" sz="1400" dirty="0">
                <a:latin typeface="Arial" panose="020B0604020202020204" pitchFamily="34" charset="0"/>
                <a:cs typeface="Arial" panose="020B0604020202020204" pitchFamily="34" charset="0"/>
              </a:rPr>
              <a:t>, such as refusing to hire, serve, or associate with people of a certain race.</a:t>
            </a:r>
          </a:p>
          <a:p>
            <a:pPr marL="0" indent="0">
              <a:buNone/>
            </a:pPr>
            <a:r>
              <a:rPr lang="en-GB" sz="1400" b="1" dirty="0">
                <a:latin typeface="Arial" panose="020B0604020202020204" pitchFamily="34" charset="0"/>
                <a:cs typeface="Arial" panose="020B0604020202020204" pitchFamily="34" charset="0"/>
              </a:rPr>
              <a:t>Microaggressions (Subtle &amp; Everyday Racism)</a:t>
            </a:r>
          </a:p>
          <a:p>
            <a:r>
              <a:rPr lang="en-GB" sz="1400" dirty="0">
                <a:latin typeface="Arial" panose="020B0604020202020204" pitchFamily="34" charset="0"/>
                <a:cs typeface="Arial" panose="020B0604020202020204" pitchFamily="34" charset="0"/>
              </a:rPr>
              <a:t>Stereotyping: Assuming that individuals from a certain racial background share the same traits or behaviours.</a:t>
            </a:r>
          </a:p>
          <a:p>
            <a:r>
              <a:rPr lang="en-GB" sz="1400" dirty="0">
                <a:latin typeface="Arial" panose="020B0604020202020204" pitchFamily="34" charset="0"/>
                <a:cs typeface="Arial" panose="020B0604020202020204" pitchFamily="34" charset="0"/>
              </a:rPr>
              <a:t>Backhanded Compliments: Statements like "You're so articulate for a Black person" or "Where are you really from?" that imply someone is an outsider.</a:t>
            </a:r>
          </a:p>
          <a:p>
            <a:r>
              <a:rPr lang="en-GB" sz="1400" dirty="0">
                <a:latin typeface="Arial" panose="020B0604020202020204" pitchFamily="34" charset="0"/>
                <a:cs typeface="Arial" panose="020B0604020202020204" pitchFamily="34" charset="0"/>
              </a:rPr>
              <a:t>Avoidance or Dismissal: Excluding people from conversations, social settings, or decision-making due to racial bias.</a:t>
            </a:r>
          </a:p>
          <a:p>
            <a:endParaRPr lang="en-GB" dirty="0"/>
          </a:p>
        </p:txBody>
      </p:sp>
    </p:spTree>
    <p:extLst>
      <p:ext uri="{BB962C8B-B14F-4D97-AF65-F5344CB8AC3E}">
        <p14:creationId xmlns:p14="http://schemas.microsoft.com/office/powerpoint/2010/main" val="44946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8B666-3A6C-459F-17FB-80A491A20C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364B2C-446F-866F-F45B-2CBB65AE88F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Forms of Personal Racism</a:t>
            </a:r>
          </a:p>
        </p:txBody>
      </p:sp>
      <p:sp>
        <p:nvSpPr>
          <p:cNvPr id="3" name="Content Placeholder 2">
            <a:extLst>
              <a:ext uri="{FF2B5EF4-FFF2-40B4-BE49-F238E27FC236}">
                <a16:creationId xmlns:a16="http://schemas.microsoft.com/office/drawing/2014/main" id="{1BCB0AB0-74AB-DB44-92D5-B2FA47957E63}"/>
              </a:ext>
            </a:extLst>
          </p:cNvPr>
          <p:cNvSpPr>
            <a:spLocks noGrp="1"/>
          </p:cNvSpPr>
          <p:nvPr>
            <p:ph idx="1"/>
          </p:nvPr>
        </p:nvSpPr>
        <p:spPr>
          <a:xfrm>
            <a:off x="1295402" y="2875545"/>
            <a:ext cx="10014282" cy="2490537"/>
          </a:xfrm>
        </p:spPr>
        <p:txBody>
          <a:bodyPr>
            <a:normAutofit/>
          </a:bodyPr>
          <a:lstStyle/>
          <a:p>
            <a:pPr marL="0" indent="0">
              <a:buNone/>
            </a:pPr>
            <a:r>
              <a:rPr lang="en-GB" sz="1400" b="1" dirty="0">
                <a:latin typeface="Arial" panose="020B0604020202020204" pitchFamily="34" charset="0"/>
                <a:cs typeface="Arial" panose="020B0604020202020204" pitchFamily="34" charset="0"/>
              </a:rPr>
              <a:t>Unconscious Bias (Implicit Racism)</a:t>
            </a:r>
          </a:p>
          <a:p>
            <a:r>
              <a:rPr lang="en-GB" sz="1400" dirty="0">
                <a:latin typeface="Arial" panose="020B0604020202020204" pitchFamily="34" charset="0"/>
                <a:cs typeface="Arial" panose="020B0604020202020204" pitchFamily="34" charset="0"/>
              </a:rPr>
              <a:t>Automatic prejudices that individuals may not be aware of but that influence </a:t>
            </a:r>
            <a:r>
              <a:rPr lang="en-GB" sz="1400" dirty="0" err="1">
                <a:latin typeface="Arial" panose="020B0604020202020204" pitchFamily="34" charset="0"/>
                <a:cs typeface="Arial" panose="020B0604020202020204" pitchFamily="34" charset="0"/>
              </a:rPr>
              <a:t>behavior</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Studies show that recruiters are more likely to select CVs with traditionally White-sounding names over identical CVs with ethnic minority names.</a:t>
            </a:r>
          </a:p>
          <a:p>
            <a:r>
              <a:rPr lang="en-GB" sz="1400" dirty="0">
                <a:latin typeface="Arial" panose="020B0604020202020204" pitchFamily="34" charset="0"/>
                <a:cs typeface="Arial" panose="020B0604020202020204" pitchFamily="34" charset="0"/>
              </a:rPr>
              <a:t>Teachers and police officers may unconsciously hold lower expectations for ethnic minority students or individuals due to ingrained stereotypes.</a:t>
            </a:r>
          </a:p>
          <a:p>
            <a:endParaRPr lang="en-GB" dirty="0"/>
          </a:p>
        </p:txBody>
      </p:sp>
    </p:spTree>
    <p:extLst>
      <p:ext uri="{BB962C8B-B14F-4D97-AF65-F5344CB8AC3E}">
        <p14:creationId xmlns:p14="http://schemas.microsoft.com/office/powerpoint/2010/main" val="3631219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063A7F-2044-BB30-21FB-08FD2EA3FF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1939AA-F359-0345-9B38-4128CC7DE858}"/>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Impact of Personal Racism on Communities</a:t>
            </a:r>
          </a:p>
        </p:txBody>
      </p:sp>
      <p:sp>
        <p:nvSpPr>
          <p:cNvPr id="3" name="Content Placeholder 2">
            <a:extLst>
              <a:ext uri="{FF2B5EF4-FFF2-40B4-BE49-F238E27FC236}">
                <a16:creationId xmlns:a16="http://schemas.microsoft.com/office/drawing/2014/main" id="{A99E3716-BAC2-BEF5-7769-BACA1045C5EC}"/>
              </a:ext>
            </a:extLst>
          </p:cNvPr>
          <p:cNvSpPr>
            <a:spLocks noGrp="1"/>
          </p:cNvSpPr>
          <p:nvPr>
            <p:ph idx="1"/>
          </p:nvPr>
        </p:nvSpPr>
        <p:spPr>
          <a:xfrm>
            <a:off x="867508" y="2524369"/>
            <a:ext cx="10442176" cy="3618523"/>
          </a:xfrm>
        </p:spPr>
        <p:txBody>
          <a:bodyPr>
            <a:normAutofit/>
          </a:bodyPr>
          <a:lstStyle/>
          <a:p>
            <a:r>
              <a:rPr lang="en-GB" sz="1600" b="1" dirty="0">
                <a:latin typeface="Arial" panose="020B0604020202020204" pitchFamily="34" charset="0"/>
                <a:cs typeface="Arial" panose="020B0604020202020204" pitchFamily="34" charset="0"/>
              </a:rPr>
              <a:t>Mental Health &amp; Well-being: </a:t>
            </a:r>
            <a:r>
              <a:rPr lang="en-GB" sz="1600" dirty="0">
                <a:latin typeface="Arial" panose="020B0604020202020204" pitchFamily="34" charset="0"/>
                <a:cs typeface="Arial" panose="020B0604020202020204" pitchFamily="34" charset="0"/>
              </a:rPr>
              <a:t>Racial discrimination is linked to higher stress, anxiety, and depression levels among ethnic minorities.</a:t>
            </a:r>
          </a:p>
          <a:p>
            <a:r>
              <a:rPr lang="en-GB" sz="1600" b="1" dirty="0">
                <a:latin typeface="Arial" panose="020B0604020202020204" pitchFamily="34" charset="0"/>
                <a:cs typeface="Arial" panose="020B0604020202020204" pitchFamily="34" charset="0"/>
              </a:rPr>
              <a:t>Educational &amp; Career Limitations: </a:t>
            </a:r>
            <a:r>
              <a:rPr lang="en-GB" sz="1600" dirty="0">
                <a:latin typeface="Arial" panose="020B0604020202020204" pitchFamily="34" charset="0"/>
                <a:cs typeface="Arial" panose="020B0604020202020204" pitchFamily="34" charset="0"/>
              </a:rPr>
              <a:t>Students and professionals from ethnic backgrounds may face lower expectations, fewer promotions, and career barriers.</a:t>
            </a:r>
          </a:p>
          <a:p>
            <a:r>
              <a:rPr lang="en-GB" sz="1600" b="1" dirty="0">
                <a:latin typeface="Arial" panose="020B0604020202020204" pitchFamily="34" charset="0"/>
                <a:cs typeface="Arial" panose="020B0604020202020204" pitchFamily="34" charset="0"/>
              </a:rPr>
              <a:t>Social Exclusion &amp; Community Tensions: </a:t>
            </a:r>
            <a:r>
              <a:rPr lang="en-GB" sz="1600" dirty="0">
                <a:latin typeface="Arial" panose="020B0604020202020204" pitchFamily="34" charset="0"/>
                <a:cs typeface="Arial" panose="020B0604020202020204" pitchFamily="34" charset="0"/>
              </a:rPr>
              <a:t>Personal racism reinforces segregation and distrust, making it harder to build inclusive and cohesive communities.</a:t>
            </a:r>
          </a:p>
          <a:p>
            <a:pPr marL="0" indent="0">
              <a:buNone/>
            </a:pPr>
            <a:r>
              <a:rPr lang="en-GB" sz="1900" b="1" i="1" dirty="0">
                <a:solidFill>
                  <a:srgbClr val="7030A0"/>
                </a:solidFill>
                <a:latin typeface="Arial" panose="020B0604020202020204" pitchFamily="34" charset="0"/>
                <a:cs typeface="Arial" panose="020B0604020202020204" pitchFamily="34" charset="0"/>
              </a:rPr>
              <a:t>Have you or someone you know experienced personal racism? </a:t>
            </a:r>
          </a:p>
          <a:p>
            <a:pPr marL="0" indent="0">
              <a:buNone/>
            </a:pPr>
            <a:r>
              <a:rPr lang="en-GB" sz="1900" b="1" i="1" dirty="0">
                <a:solidFill>
                  <a:srgbClr val="7030A0"/>
                </a:solidFill>
                <a:latin typeface="Arial" panose="020B0604020202020204" pitchFamily="34" charset="0"/>
                <a:cs typeface="Arial" panose="020B0604020202020204" pitchFamily="34" charset="0"/>
              </a:rPr>
              <a:t>How did it impact them? What can be done to challenge personal biases and microaggressions in everyday life?</a:t>
            </a:r>
          </a:p>
        </p:txBody>
      </p:sp>
    </p:spTree>
    <p:extLst>
      <p:ext uri="{BB962C8B-B14F-4D97-AF65-F5344CB8AC3E}">
        <p14:creationId xmlns:p14="http://schemas.microsoft.com/office/powerpoint/2010/main" val="377696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5180" y="1110832"/>
            <a:ext cx="8229600" cy="1143000"/>
          </a:xfrm>
        </p:spPr>
        <p:txBody>
          <a:bodyPr/>
          <a:lstStyle/>
          <a:p>
            <a:r>
              <a:rPr lang="en-GB" b="1" dirty="0">
                <a:latin typeface="Arial" panose="020B0604020202020204" pitchFamily="34" charset="0"/>
                <a:cs typeface="Arial" panose="020B0604020202020204" pitchFamily="34" charset="0"/>
              </a:rPr>
              <a:t>Early Socialisation</a:t>
            </a:r>
          </a:p>
        </p:txBody>
      </p:sp>
      <p:sp>
        <p:nvSpPr>
          <p:cNvPr id="3" name="Content Placeholder 2"/>
          <p:cNvSpPr>
            <a:spLocks noGrp="1"/>
          </p:cNvSpPr>
          <p:nvPr>
            <p:ph idx="1"/>
          </p:nvPr>
        </p:nvSpPr>
        <p:spPr>
          <a:xfrm>
            <a:off x="1130968" y="2792596"/>
            <a:ext cx="9879154" cy="2836912"/>
          </a:xfrm>
        </p:spPr>
        <p:txBody>
          <a:bodyPr>
            <a:normAutofit/>
          </a:bodyPr>
          <a:lstStyle/>
          <a:p>
            <a:r>
              <a:rPr lang="en-GB" dirty="0">
                <a:latin typeface="Arial" panose="020B0604020202020204" pitchFamily="34" charset="0"/>
                <a:cs typeface="Arial" panose="020B0604020202020204" pitchFamily="34" charset="0"/>
              </a:rPr>
              <a:t>Racism, stereotyping, prejudice are prevalent as they are learned early in life</a:t>
            </a:r>
          </a:p>
          <a:p>
            <a:r>
              <a:rPr lang="en-GB" dirty="0">
                <a:latin typeface="Arial" panose="020B0604020202020204" pitchFamily="34" charset="0"/>
                <a:cs typeface="Arial" panose="020B0604020202020204" pitchFamily="34" charset="0"/>
              </a:rPr>
              <a:t>Learnt in the same way as culture</a:t>
            </a:r>
          </a:p>
          <a:p>
            <a:r>
              <a:rPr lang="en-GB" dirty="0">
                <a:latin typeface="Arial" panose="020B0604020202020204" pitchFamily="34" charset="0"/>
                <a:cs typeface="Arial" panose="020B0604020202020204" pitchFamily="34" charset="0"/>
              </a:rPr>
              <a:t>Become part of our way of seeing the world</a:t>
            </a:r>
          </a:p>
          <a:p>
            <a:pPr marL="0" indent="0" algn="r">
              <a:buNone/>
            </a:pPr>
            <a:r>
              <a:rPr lang="en-GB" sz="1200" dirty="0">
                <a:latin typeface="Arial" panose="020B0604020202020204" pitchFamily="34" charset="0"/>
                <a:cs typeface="Arial" panose="020B0604020202020204" pitchFamily="34" charset="0"/>
              </a:rPr>
              <a:t>(Samovar, 2010, p.176)</a:t>
            </a:r>
          </a:p>
          <a:p>
            <a:endParaRPr lang="en-GB" dirty="0"/>
          </a:p>
        </p:txBody>
      </p:sp>
    </p:spTree>
    <p:extLst>
      <p:ext uri="{BB962C8B-B14F-4D97-AF65-F5344CB8AC3E}">
        <p14:creationId xmlns:p14="http://schemas.microsoft.com/office/powerpoint/2010/main" val="79264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3D923-BEB2-4443-BAA4-D839ADE57D4F}"/>
              </a:ext>
            </a:extLst>
          </p:cNvPr>
          <p:cNvSpPr txBox="1">
            <a:spLocks/>
          </p:cNvSpPr>
          <p:nvPr/>
        </p:nvSpPr>
        <p:spPr>
          <a:xfrm>
            <a:off x="1513148" y="1218694"/>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panose="020B0604020202020204" pitchFamily="34" charset="0"/>
                <a:cs typeface="Arial" panose="020B0604020202020204" pitchFamily="34" charset="0"/>
              </a:rPr>
              <a:t>Definition of Ethnicity </a:t>
            </a:r>
          </a:p>
        </p:txBody>
      </p:sp>
      <p:sp>
        <p:nvSpPr>
          <p:cNvPr id="3" name="TextBox 2">
            <a:extLst>
              <a:ext uri="{FF2B5EF4-FFF2-40B4-BE49-F238E27FC236}">
                <a16:creationId xmlns:a16="http://schemas.microsoft.com/office/drawing/2014/main" id="{C234D0BC-9062-4431-9D0F-CEAD2B63F428}"/>
              </a:ext>
            </a:extLst>
          </p:cNvPr>
          <p:cNvSpPr txBox="1"/>
          <p:nvPr/>
        </p:nvSpPr>
        <p:spPr>
          <a:xfrm>
            <a:off x="2181908" y="2809027"/>
            <a:ext cx="8550260" cy="1200329"/>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‘Ethnic character; the fact or sense of belonging to a particular ethnic group’ </a:t>
            </a:r>
          </a:p>
        </p:txBody>
      </p:sp>
      <p:sp>
        <p:nvSpPr>
          <p:cNvPr id="4" name="TextBox 3">
            <a:extLst>
              <a:ext uri="{FF2B5EF4-FFF2-40B4-BE49-F238E27FC236}">
                <a16:creationId xmlns:a16="http://schemas.microsoft.com/office/drawing/2014/main" id="{F4B25535-2E6B-4969-9722-35C931DA8529}"/>
              </a:ext>
            </a:extLst>
          </p:cNvPr>
          <p:cNvSpPr txBox="1"/>
          <p:nvPr/>
        </p:nvSpPr>
        <p:spPr>
          <a:xfrm>
            <a:off x="8722895" y="4597295"/>
            <a:ext cx="303195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(Shorter Oxford English Dictionary, 2019)</a:t>
            </a:r>
          </a:p>
        </p:txBody>
      </p:sp>
      <p:sp>
        <p:nvSpPr>
          <p:cNvPr id="5" name="TextBox 4">
            <a:extLst>
              <a:ext uri="{FF2B5EF4-FFF2-40B4-BE49-F238E27FC236}">
                <a16:creationId xmlns:a16="http://schemas.microsoft.com/office/drawing/2014/main" id="{C9F74CED-4322-4DEB-97E1-10D6406AA0A2}"/>
              </a:ext>
            </a:extLst>
          </p:cNvPr>
          <p:cNvSpPr txBox="1"/>
          <p:nvPr/>
        </p:nvSpPr>
        <p:spPr>
          <a:xfrm>
            <a:off x="2577952" y="5195102"/>
            <a:ext cx="6768752" cy="523220"/>
          </a:xfrm>
          <a:prstGeom prst="rect">
            <a:avLst/>
          </a:prstGeom>
          <a:noFill/>
        </p:spPr>
        <p:txBody>
          <a:bodyPr wrap="square" rtlCol="0">
            <a:spAutoFit/>
          </a:bodyPr>
          <a:lstStyle/>
          <a:p>
            <a:pPr algn="ctr"/>
            <a:r>
              <a:rPr lang="en-GB" sz="2800" b="1" i="1" dirty="0">
                <a:solidFill>
                  <a:srgbClr val="7030A0"/>
                </a:solidFill>
                <a:latin typeface="Arial" panose="020B0604020202020204" pitchFamily="34" charset="0"/>
                <a:cs typeface="Arial" panose="020B0604020202020204" pitchFamily="34" charset="0"/>
              </a:rPr>
              <a:t>What is meant by ethnic group?</a:t>
            </a:r>
          </a:p>
        </p:txBody>
      </p:sp>
    </p:spTree>
    <p:extLst>
      <p:ext uri="{BB962C8B-B14F-4D97-AF65-F5344CB8AC3E}">
        <p14:creationId xmlns:p14="http://schemas.microsoft.com/office/powerpoint/2010/main" val="261792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12" y="1470524"/>
            <a:ext cx="8229600" cy="748383"/>
          </a:xfrm>
        </p:spPr>
        <p:txBody>
          <a:bodyPr>
            <a:noAutofit/>
          </a:bodyPr>
          <a:lstStyle/>
          <a:p>
            <a:r>
              <a:rPr lang="en-GB" b="1" dirty="0">
                <a:latin typeface="Arial" panose="020B0604020202020204" pitchFamily="34" charset="0"/>
                <a:cs typeface="Arial" panose="020B0604020202020204" pitchFamily="34" charset="0"/>
              </a:rPr>
              <a:t>Definition of Ethnicity </a:t>
            </a:r>
          </a:p>
        </p:txBody>
      </p:sp>
      <p:sp>
        <p:nvSpPr>
          <p:cNvPr id="3" name="Content Placeholder 2"/>
          <p:cNvSpPr>
            <a:spLocks noGrp="1"/>
          </p:cNvSpPr>
          <p:nvPr>
            <p:ph idx="1"/>
          </p:nvPr>
        </p:nvSpPr>
        <p:spPr>
          <a:xfrm>
            <a:off x="589547" y="3326953"/>
            <a:ext cx="11153274" cy="3318936"/>
          </a:xfrm>
        </p:spPr>
        <p:txBody>
          <a:bodyPr>
            <a:normAutofit/>
          </a:bodyPr>
          <a:lstStyle/>
          <a:p>
            <a:pPr marL="70866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group which is largely self-perpetuating</a:t>
            </a:r>
          </a:p>
          <a:p>
            <a:pPr marL="70866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group which shares fundamental cultural values</a:t>
            </a:r>
          </a:p>
          <a:p>
            <a:pPr marL="70866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group which makes up a field of communication and interaction</a:t>
            </a:r>
          </a:p>
          <a:p>
            <a:pPr marL="708660" lvl="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group which has a membership which identifies itself and is identified by others as constituting a category distinguishable from other categories of the same order (i.e. other ethnic groups)</a:t>
            </a:r>
          </a:p>
          <a:p>
            <a:pPr marL="365760" lvl="1" indent="0" algn="r">
              <a:buNone/>
            </a:pPr>
            <a:r>
              <a:rPr lang="en-GB" sz="1200" dirty="0"/>
              <a:t>(Barth </a:t>
            </a:r>
            <a:r>
              <a:rPr lang="en-GB" sz="1200" i="1" dirty="0"/>
              <a:t>cited in </a:t>
            </a:r>
            <a:r>
              <a:rPr lang="en-GB" sz="1200" dirty="0"/>
              <a:t>Fenton, 2010:p.91)</a:t>
            </a:r>
          </a:p>
        </p:txBody>
      </p:sp>
      <p:sp>
        <p:nvSpPr>
          <p:cNvPr id="4" name="TextBox 3">
            <a:extLst>
              <a:ext uri="{FF2B5EF4-FFF2-40B4-BE49-F238E27FC236}">
                <a16:creationId xmlns:a16="http://schemas.microsoft.com/office/drawing/2014/main" id="{8CA97818-BE66-4336-8DFB-5BCFF8F03848}"/>
              </a:ext>
            </a:extLst>
          </p:cNvPr>
          <p:cNvSpPr txBox="1"/>
          <p:nvPr/>
        </p:nvSpPr>
        <p:spPr>
          <a:xfrm>
            <a:off x="1271338" y="2511320"/>
            <a:ext cx="7488832"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Anthropologists define ethnic groups as:</a:t>
            </a:r>
          </a:p>
        </p:txBody>
      </p:sp>
    </p:spTree>
    <p:extLst>
      <p:ext uri="{BB962C8B-B14F-4D97-AF65-F5344CB8AC3E}">
        <p14:creationId xmlns:p14="http://schemas.microsoft.com/office/powerpoint/2010/main" val="4088979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8221" y="1100308"/>
            <a:ext cx="8784976" cy="1143000"/>
          </a:xfrm>
        </p:spPr>
        <p:txBody>
          <a:bodyPr>
            <a:noAutofit/>
          </a:bodyPr>
          <a:lstStyle/>
          <a:p>
            <a:r>
              <a:rPr lang="en-GB" b="1" dirty="0">
                <a:latin typeface="Arial" panose="020B0604020202020204" pitchFamily="34" charset="0"/>
                <a:cs typeface="Arial" panose="020B0604020202020204" pitchFamily="34" charset="0"/>
              </a:rPr>
              <a:t>Emergence &amp; Persistence of Ethnicity</a:t>
            </a:r>
          </a:p>
        </p:txBody>
      </p:sp>
      <p:sp>
        <p:nvSpPr>
          <p:cNvPr id="3" name="Content Placeholder 2"/>
          <p:cNvSpPr>
            <a:spLocks noGrp="1"/>
          </p:cNvSpPr>
          <p:nvPr>
            <p:ph idx="1"/>
          </p:nvPr>
        </p:nvSpPr>
        <p:spPr>
          <a:xfrm>
            <a:off x="8133347" y="5865545"/>
            <a:ext cx="2767264" cy="354782"/>
          </a:xfrm>
        </p:spPr>
        <p:txBody>
          <a:bodyPr>
            <a:normAutofit fontScale="92500"/>
          </a:bodyPr>
          <a:lstStyle/>
          <a:p>
            <a:pPr marL="365760" lvl="1" indent="0" algn="r">
              <a:buNone/>
            </a:pPr>
            <a:r>
              <a:rPr lang="en-GB" sz="1200" dirty="0">
                <a:latin typeface="Arial" panose="020B0604020202020204" pitchFamily="34" charset="0"/>
                <a:cs typeface="Arial" panose="020B0604020202020204" pitchFamily="34" charset="0"/>
              </a:rPr>
              <a:t>(Barth </a:t>
            </a:r>
            <a:r>
              <a:rPr lang="en-GB" sz="1200" i="1" dirty="0">
                <a:latin typeface="Arial" panose="020B0604020202020204" pitchFamily="34" charset="0"/>
                <a:cs typeface="Arial" panose="020B0604020202020204" pitchFamily="34" charset="0"/>
              </a:rPr>
              <a:t>cited in </a:t>
            </a:r>
            <a:r>
              <a:rPr lang="en-GB" sz="1200" dirty="0">
                <a:latin typeface="Arial" panose="020B0604020202020204" pitchFamily="34" charset="0"/>
                <a:cs typeface="Arial" panose="020B0604020202020204" pitchFamily="34" charset="0"/>
              </a:rPr>
              <a:t>Fenton, 2010, p.91)</a:t>
            </a:r>
          </a:p>
        </p:txBody>
      </p:sp>
      <p:sp>
        <p:nvSpPr>
          <p:cNvPr id="4" name="TextBox 3">
            <a:extLst>
              <a:ext uri="{FF2B5EF4-FFF2-40B4-BE49-F238E27FC236}">
                <a16:creationId xmlns:a16="http://schemas.microsoft.com/office/drawing/2014/main" id="{8AA41D81-0125-45B0-B778-EDBCB247DFEA}"/>
              </a:ext>
            </a:extLst>
          </p:cNvPr>
          <p:cNvSpPr txBox="1"/>
          <p:nvPr/>
        </p:nvSpPr>
        <p:spPr>
          <a:xfrm>
            <a:off x="531004" y="2396591"/>
            <a:ext cx="11067438" cy="1077218"/>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To understand what constitutes ethnicity we need to answer two interrelated questions:</a:t>
            </a:r>
          </a:p>
        </p:txBody>
      </p:sp>
      <p:sp>
        <p:nvSpPr>
          <p:cNvPr id="5" name="TextBox 4">
            <a:extLst>
              <a:ext uri="{FF2B5EF4-FFF2-40B4-BE49-F238E27FC236}">
                <a16:creationId xmlns:a16="http://schemas.microsoft.com/office/drawing/2014/main" id="{FE31B1DF-8E31-4A84-BA3A-2D5D0939B368}"/>
              </a:ext>
            </a:extLst>
          </p:cNvPr>
          <p:cNvSpPr txBox="1"/>
          <p:nvPr/>
        </p:nvSpPr>
        <p:spPr>
          <a:xfrm>
            <a:off x="831627" y="3482434"/>
            <a:ext cx="6768752"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What is the nature of ethnicity?</a:t>
            </a:r>
          </a:p>
        </p:txBody>
      </p:sp>
      <p:sp>
        <p:nvSpPr>
          <p:cNvPr id="6" name="TextBox 5">
            <a:extLst>
              <a:ext uri="{FF2B5EF4-FFF2-40B4-BE49-F238E27FC236}">
                <a16:creationId xmlns:a16="http://schemas.microsoft.com/office/drawing/2014/main" id="{36A30176-0714-42F3-813E-12E75E9F71E0}"/>
              </a:ext>
            </a:extLst>
          </p:cNvPr>
          <p:cNvSpPr txBox="1"/>
          <p:nvPr/>
        </p:nvSpPr>
        <p:spPr>
          <a:xfrm>
            <a:off x="2040629" y="3969037"/>
            <a:ext cx="9376611" cy="461665"/>
          </a:xfrm>
          <a:prstGeom prst="rect">
            <a:avLst/>
          </a:prstGeom>
          <a:noFill/>
        </p:spPr>
        <p:txBody>
          <a:bodyPr wrap="square" rtlCol="0">
            <a:spAutoFit/>
          </a:bodyPr>
          <a:lstStyle/>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i.e. is ethnicity that is inherited or something that is constructed?</a:t>
            </a:r>
          </a:p>
        </p:txBody>
      </p:sp>
      <p:sp>
        <p:nvSpPr>
          <p:cNvPr id="7" name="TextBox 6">
            <a:extLst>
              <a:ext uri="{FF2B5EF4-FFF2-40B4-BE49-F238E27FC236}">
                <a16:creationId xmlns:a16="http://schemas.microsoft.com/office/drawing/2014/main" id="{DAB7B8F0-CEEC-4C52-962A-5384D2D040E3}"/>
              </a:ext>
            </a:extLst>
          </p:cNvPr>
          <p:cNvSpPr txBox="1"/>
          <p:nvPr/>
        </p:nvSpPr>
        <p:spPr>
          <a:xfrm>
            <a:off x="831627" y="4470579"/>
            <a:ext cx="9376611"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What determines ethnic affiliation or identification?</a:t>
            </a:r>
          </a:p>
        </p:txBody>
      </p:sp>
      <p:sp>
        <p:nvSpPr>
          <p:cNvPr id="8" name="TextBox 7">
            <a:extLst>
              <a:ext uri="{FF2B5EF4-FFF2-40B4-BE49-F238E27FC236}">
                <a16:creationId xmlns:a16="http://schemas.microsoft.com/office/drawing/2014/main" id="{2734609B-CD3C-4A8B-BA00-86D782FF942E}"/>
              </a:ext>
            </a:extLst>
          </p:cNvPr>
          <p:cNvSpPr txBox="1"/>
          <p:nvPr/>
        </p:nvSpPr>
        <p:spPr>
          <a:xfrm>
            <a:off x="2040630" y="5089456"/>
            <a:ext cx="8751696" cy="461665"/>
          </a:xfrm>
          <a:prstGeom prst="rect">
            <a:avLst/>
          </a:prstGeom>
          <a:noFill/>
        </p:spPr>
        <p:txBody>
          <a:bodyPr wrap="square" rtlCol="0">
            <a:spAutoFit/>
          </a:bodyPr>
          <a:lstStyle/>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What makes a person choose to give their ethnic identity?</a:t>
            </a:r>
          </a:p>
        </p:txBody>
      </p:sp>
    </p:spTree>
    <p:extLst>
      <p:ext uri="{BB962C8B-B14F-4D97-AF65-F5344CB8AC3E}">
        <p14:creationId xmlns:p14="http://schemas.microsoft.com/office/powerpoint/2010/main" val="70932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1981200" y="1377353"/>
            <a:ext cx="8229600" cy="778098"/>
          </a:xfrm>
        </p:spPr>
        <p:txBody>
          <a:bodyPr>
            <a:normAutofit/>
          </a:bodyPr>
          <a:lstStyle/>
          <a:p>
            <a:r>
              <a:rPr lang="en-GB" b="1" dirty="0">
                <a:latin typeface="Arial" panose="020B0604020202020204" pitchFamily="34" charset="0"/>
                <a:cs typeface="Arial" panose="020B0604020202020204" pitchFamily="34" charset="0"/>
              </a:rPr>
              <a:t>Nation, Race and Ethnicity</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65417" y="2699023"/>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858256" y="3601597"/>
            <a:ext cx="9355175" cy="954107"/>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If a person moves to Wales can they ever be considered to be Welsh??</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858256" y="4487406"/>
            <a:ext cx="9355175"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In anyone born in Wales immediately Welsh?</a:t>
            </a:r>
          </a:p>
        </p:txBody>
      </p:sp>
      <p:sp>
        <p:nvSpPr>
          <p:cNvPr id="14" name="TextBox 13">
            <a:extLst>
              <a:ext uri="{FF2B5EF4-FFF2-40B4-BE49-F238E27FC236}">
                <a16:creationId xmlns:a16="http://schemas.microsoft.com/office/drawing/2014/main" id="{C3F87148-1A73-4619-B503-8B89ED6EEC95}"/>
              </a:ext>
            </a:extLst>
          </p:cNvPr>
          <p:cNvSpPr txBox="1"/>
          <p:nvPr/>
        </p:nvSpPr>
        <p:spPr>
          <a:xfrm>
            <a:off x="1858257" y="5309353"/>
            <a:ext cx="6912768"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What is it that makes a person Welsh?</a:t>
            </a:r>
          </a:p>
        </p:txBody>
      </p:sp>
    </p:spTree>
    <p:extLst>
      <p:ext uri="{BB962C8B-B14F-4D97-AF65-F5344CB8AC3E}">
        <p14:creationId xmlns:p14="http://schemas.microsoft.com/office/powerpoint/2010/main" val="1639855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CD554-1960-49E9-96E3-ADA8F5CF92D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Recap…Race and Ethnicity</a:t>
            </a:r>
          </a:p>
        </p:txBody>
      </p:sp>
      <p:sp>
        <p:nvSpPr>
          <p:cNvPr id="3" name="Content Placeholder 2">
            <a:extLst>
              <a:ext uri="{FF2B5EF4-FFF2-40B4-BE49-F238E27FC236}">
                <a16:creationId xmlns:a16="http://schemas.microsoft.com/office/drawing/2014/main" id="{B08CE337-89B7-42B4-98E9-11C27CF603FB}"/>
              </a:ext>
            </a:extLst>
          </p:cNvPr>
          <p:cNvSpPr>
            <a:spLocks noGrp="1"/>
          </p:cNvSpPr>
          <p:nvPr>
            <p:ph idx="1"/>
          </p:nvPr>
        </p:nvSpPr>
        <p:spPr>
          <a:xfrm>
            <a:off x="1555262" y="3429000"/>
            <a:ext cx="8679307" cy="2208402"/>
          </a:xfrm>
        </p:spPr>
        <p:txBody>
          <a:bodyPr/>
          <a:lstStyle/>
          <a:p>
            <a:r>
              <a:rPr lang="en-GB" dirty="0">
                <a:latin typeface="Arial" panose="020B0604020202020204" pitchFamily="34" charset="0"/>
                <a:cs typeface="Arial" panose="020B0604020202020204" pitchFamily="34" charset="0"/>
                <a:hlinkClick r:id="rId2"/>
              </a:rPr>
              <a:t>https://www.youtube.com/watch?v=7myLgdZhzjo</a:t>
            </a:r>
            <a:r>
              <a:rPr lang="en-GB" dirty="0">
                <a:latin typeface="Arial" panose="020B0604020202020204" pitchFamily="34" charset="0"/>
                <a:cs typeface="Arial" panose="020B0604020202020204" pitchFamily="34" charset="0"/>
              </a:rPr>
              <a:t> (10)</a:t>
            </a:r>
          </a:p>
          <a:p>
            <a:r>
              <a:rPr lang="en-GB" dirty="0">
                <a:latin typeface="Arial" panose="020B0604020202020204" pitchFamily="34" charset="0"/>
                <a:cs typeface="Arial" panose="020B0604020202020204" pitchFamily="34" charset="0"/>
                <a:hlinkClick r:id="rId3"/>
              </a:rPr>
              <a:t>https://www.youtube.com/watch?v=FS4DGri-NBo</a:t>
            </a:r>
            <a:r>
              <a:rPr lang="en-GB" dirty="0">
                <a:latin typeface="Arial" panose="020B0604020202020204" pitchFamily="34" charset="0"/>
                <a:cs typeface="Arial" panose="020B0604020202020204" pitchFamily="34" charset="0"/>
              </a:rPr>
              <a:t> (Twins-2)</a:t>
            </a:r>
          </a:p>
        </p:txBody>
      </p:sp>
    </p:spTree>
    <p:extLst>
      <p:ext uri="{BB962C8B-B14F-4D97-AF65-F5344CB8AC3E}">
        <p14:creationId xmlns:p14="http://schemas.microsoft.com/office/powerpoint/2010/main" val="14987980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1824790" y="1327028"/>
            <a:ext cx="8229600" cy="778098"/>
          </a:xfrm>
        </p:spPr>
        <p:txBody>
          <a:bodyPr>
            <a:normAutofit/>
          </a:bodyPr>
          <a:lstStyle/>
          <a:p>
            <a:r>
              <a:rPr lang="en-GB" b="1" dirty="0">
                <a:latin typeface="Arial" panose="020B0604020202020204" pitchFamily="34" charset="0"/>
                <a:cs typeface="Arial" panose="020B0604020202020204" pitchFamily="34" charset="0"/>
              </a:rPr>
              <a:t>Nation, Race and Ethnicity</a:t>
            </a:r>
          </a:p>
        </p:txBody>
      </p:sp>
      <p:sp>
        <p:nvSpPr>
          <p:cNvPr id="3" name="TextBox 2">
            <a:extLst>
              <a:ext uri="{FF2B5EF4-FFF2-40B4-BE49-F238E27FC236}">
                <a16:creationId xmlns:a16="http://schemas.microsoft.com/office/drawing/2014/main" id="{6A86F11E-BEDE-41E4-8C16-F8FDB849A584}"/>
              </a:ext>
            </a:extLst>
          </p:cNvPr>
          <p:cNvSpPr txBox="1"/>
          <p:nvPr/>
        </p:nvSpPr>
        <p:spPr>
          <a:xfrm>
            <a:off x="1398150" y="2584594"/>
            <a:ext cx="8656240" cy="954107"/>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What are your thoughts about the following questions?</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23807" y="3789040"/>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398150" y="3593297"/>
            <a:ext cx="6912768"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Is Wales a NATION?</a:t>
            </a:r>
          </a:p>
        </p:txBody>
      </p:sp>
      <p:sp>
        <p:nvSpPr>
          <p:cNvPr id="12" name="TextBox 11">
            <a:extLst>
              <a:ext uri="{FF2B5EF4-FFF2-40B4-BE49-F238E27FC236}">
                <a16:creationId xmlns:a16="http://schemas.microsoft.com/office/drawing/2014/main" id="{3D9F343A-54D5-400A-85E0-C5D1636F7654}"/>
              </a:ext>
            </a:extLst>
          </p:cNvPr>
          <p:cNvSpPr txBox="1"/>
          <p:nvPr/>
        </p:nvSpPr>
        <p:spPr>
          <a:xfrm>
            <a:off x="1455405" y="4230999"/>
            <a:ext cx="6912768"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Are the Welsh a separate RACE?</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398149" y="4983183"/>
            <a:ext cx="7831819"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Are the Welsh a separate ETHNIC GROUP?</a:t>
            </a:r>
          </a:p>
        </p:txBody>
      </p:sp>
    </p:spTree>
    <p:extLst>
      <p:ext uri="{BB962C8B-B14F-4D97-AF65-F5344CB8AC3E}">
        <p14:creationId xmlns:p14="http://schemas.microsoft.com/office/powerpoint/2010/main" val="9698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12" grpId="0"/>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3037" y="1019150"/>
            <a:ext cx="8229600" cy="850106"/>
          </a:xfrm>
        </p:spPr>
        <p:txBody>
          <a:bodyPr>
            <a:noAutofit/>
          </a:bodyPr>
          <a:lstStyle/>
          <a:p>
            <a:r>
              <a:rPr lang="en-GB" sz="4000" b="1" dirty="0">
                <a:latin typeface="Arial" panose="020B0604020202020204" pitchFamily="34" charset="0"/>
                <a:cs typeface="Arial" panose="020B0604020202020204" pitchFamily="34" charset="0"/>
              </a:rPr>
              <a:t>Ancestry or Physical Attributes?</a:t>
            </a:r>
          </a:p>
        </p:txBody>
      </p:sp>
      <p:sp>
        <p:nvSpPr>
          <p:cNvPr id="3" name="Content Placeholder 2"/>
          <p:cNvSpPr>
            <a:spLocks noGrp="1"/>
          </p:cNvSpPr>
          <p:nvPr>
            <p:ph idx="1"/>
          </p:nvPr>
        </p:nvSpPr>
        <p:spPr>
          <a:xfrm>
            <a:off x="762735" y="2441094"/>
            <a:ext cx="11321715" cy="4525963"/>
          </a:xfrm>
        </p:spPr>
        <p:txBody>
          <a:bodyPr>
            <a:normAutofit/>
          </a:bodyPr>
          <a:lstStyle/>
          <a:p>
            <a:pPr marL="57150" indent="0">
              <a:buNone/>
            </a:pPr>
            <a:r>
              <a:rPr lang="en-GB" sz="3600" b="1" dirty="0">
                <a:latin typeface="Arial" panose="020B0604020202020204" pitchFamily="34" charset="0"/>
                <a:cs typeface="Arial" panose="020B0604020202020204" pitchFamily="34" charset="0"/>
              </a:rPr>
              <a:t>What is your ethnicity?</a:t>
            </a:r>
          </a:p>
          <a:p>
            <a:pPr marL="57150" indent="0">
              <a:buNone/>
            </a:pPr>
            <a:r>
              <a:rPr lang="en-GB" sz="2800" dirty="0">
                <a:latin typeface="Arial" panose="020B0604020202020204" pitchFamily="34" charset="0"/>
                <a:cs typeface="Arial" panose="020B0604020202020204" pitchFamily="34" charset="0"/>
              </a:rPr>
              <a:t>Other than a list of categories: white, black, Hispanic etc.</a:t>
            </a:r>
          </a:p>
          <a:p>
            <a:r>
              <a:rPr lang="en-GB" sz="2800" dirty="0">
                <a:latin typeface="Arial" panose="020B0604020202020204" pitchFamily="34" charset="0"/>
                <a:cs typeface="Arial" panose="020B0604020202020204" pitchFamily="34" charset="0"/>
              </a:rPr>
              <a:t>What does the Question really mean?</a:t>
            </a:r>
          </a:p>
          <a:p>
            <a:r>
              <a:rPr lang="en-GB" dirty="0">
                <a:latin typeface="Arial" panose="020B0604020202020204" pitchFamily="34" charset="0"/>
                <a:cs typeface="Arial" panose="020B0604020202020204" pitchFamily="34" charset="0"/>
              </a:rPr>
              <a:t>What is your ethnic group membership?</a:t>
            </a:r>
          </a:p>
          <a:p>
            <a:r>
              <a:rPr lang="en-GB" dirty="0">
                <a:latin typeface="Arial" panose="020B0604020202020204" pitchFamily="34" charset="0"/>
                <a:cs typeface="Arial" panose="020B0604020202020204" pitchFamily="34" charset="0"/>
              </a:rPr>
              <a:t>Which ethnic group are you affiliated with?</a:t>
            </a:r>
          </a:p>
          <a:p>
            <a:r>
              <a:rPr lang="en-GB" dirty="0">
                <a:latin typeface="Arial" panose="020B0604020202020204" pitchFamily="34" charset="0"/>
                <a:cs typeface="Arial" panose="020B0604020202020204" pitchFamily="34" charset="0"/>
              </a:rPr>
              <a:t>Which ethnic group do you identify yourself with?</a:t>
            </a:r>
          </a:p>
          <a:p>
            <a:pPr marL="0" indent="0">
              <a:buNone/>
            </a:pPr>
            <a:r>
              <a:rPr lang="en-GB" sz="1200" dirty="0"/>
              <a:t>                                                                                   </a:t>
            </a:r>
          </a:p>
          <a:p>
            <a:pPr marL="0" indent="0">
              <a:buNone/>
            </a:pPr>
            <a:r>
              <a:rPr lang="en-GB" sz="1200" dirty="0">
                <a:latin typeface="Arial" panose="020B0604020202020204" pitchFamily="34" charset="0"/>
                <a:cs typeface="Arial" panose="020B0604020202020204" pitchFamily="34" charset="0"/>
              </a:rPr>
              <a:t>                                                                                                                                                                                               (Barth </a:t>
            </a:r>
            <a:r>
              <a:rPr lang="en-GB" sz="1200" i="1" dirty="0">
                <a:latin typeface="Arial" panose="020B0604020202020204" pitchFamily="34" charset="0"/>
                <a:cs typeface="Arial" panose="020B0604020202020204" pitchFamily="34" charset="0"/>
              </a:rPr>
              <a:t>cited in </a:t>
            </a:r>
            <a:r>
              <a:rPr lang="en-GB" sz="1200" dirty="0">
                <a:latin typeface="Arial" panose="020B0604020202020204" pitchFamily="34" charset="0"/>
                <a:cs typeface="Arial" panose="020B0604020202020204" pitchFamily="34" charset="0"/>
              </a:rPr>
              <a:t>Fenton, 2010 p.91)</a:t>
            </a:r>
          </a:p>
          <a:p>
            <a:pPr lvl="1"/>
            <a:endParaRPr lang="en-GB" dirty="0"/>
          </a:p>
          <a:p>
            <a:pPr lvl="1"/>
            <a:endParaRPr lang="en-GB" dirty="0"/>
          </a:p>
        </p:txBody>
      </p:sp>
    </p:spTree>
    <p:extLst>
      <p:ext uri="{BB962C8B-B14F-4D97-AF65-F5344CB8AC3E}">
        <p14:creationId xmlns:p14="http://schemas.microsoft.com/office/powerpoint/2010/main" val="3423866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2621" y="1143000"/>
            <a:ext cx="8229600" cy="1143000"/>
          </a:xfrm>
        </p:spPr>
        <p:txBody>
          <a:bodyPr/>
          <a:lstStyle/>
          <a:p>
            <a:r>
              <a:rPr lang="en-GB" b="1" dirty="0">
                <a:latin typeface="Arial" panose="020B0604020202020204" pitchFamily="34" charset="0"/>
                <a:cs typeface="Arial" panose="020B0604020202020204" pitchFamily="34" charset="0"/>
              </a:rPr>
              <a:t>Ethnocentrism</a:t>
            </a:r>
          </a:p>
        </p:txBody>
      </p:sp>
      <p:sp>
        <p:nvSpPr>
          <p:cNvPr id="3" name="Content Placeholder 2"/>
          <p:cNvSpPr>
            <a:spLocks noGrp="1"/>
          </p:cNvSpPr>
          <p:nvPr>
            <p:ph idx="1"/>
          </p:nvPr>
        </p:nvSpPr>
        <p:spPr>
          <a:xfrm>
            <a:off x="1536031" y="2696300"/>
            <a:ext cx="9352548" cy="3548090"/>
          </a:xfrm>
        </p:spPr>
        <p:txBody>
          <a:bodyPr>
            <a:normAutofit/>
          </a:bodyPr>
          <a:lstStyle/>
          <a:p>
            <a:r>
              <a:rPr lang="en-GB" dirty="0">
                <a:latin typeface="Arial" panose="020B0604020202020204" pitchFamily="34" charset="0"/>
                <a:cs typeface="Arial" panose="020B0604020202020204" pitchFamily="34" charset="0"/>
              </a:rPr>
              <a:t>Ethnocentrism is the notion that one’s own ethnic culture is superior to any other</a:t>
            </a:r>
          </a:p>
          <a:p>
            <a:r>
              <a:rPr lang="en-GB" dirty="0">
                <a:latin typeface="Arial" panose="020B0604020202020204" pitchFamily="34" charset="0"/>
                <a:cs typeface="Arial" panose="020B0604020202020204" pitchFamily="34" charset="0"/>
              </a:rPr>
              <a:t>It is the idea that other cultures should be measured by the degree to which they live up to our cultural standards</a:t>
            </a:r>
          </a:p>
          <a:p>
            <a:r>
              <a:rPr lang="en-GB" dirty="0">
                <a:latin typeface="Arial" panose="020B0604020202020204" pitchFamily="34" charset="0"/>
                <a:cs typeface="Arial" panose="020B0604020202020204" pitchFamily="34" charset="0"/>
              </a:rPr>
              <a:t>We are ethnocentric when we view other cultures through the narrow lens of our own culture or social position</a:t>
            </a:r>
          </a:p>
          <a:p>
            <a:pPr marL="0" indent="0" algn="r">
              <a:buNone/>
            </a:pPr>
            <a:r>
              <a:rPr lang="en-GB" sz="1200" dirty="0">
                <a:latin typeface="Arial" panose="020B0604020202020204" pitchFamily="34" charset="0"/>
                <a:cs typeface="Arial" panose="020B0604020202020204" pitchFamily="34" charset="0"/>
              </a:rPr>
              <a:t>(Samovar, 2010, pp.178-179)</a:t>
            </a:r>
          </a:p>
        </p:txBody>
      </p:sp>
    </p:spTree>
    <p:extLst>
      <p:ext uri="{BB962C8B-B14F-4D97-AF65-F5344CB8AC3E}">
        <p14:creationId xmlns:p14="http://schemas.microsoft.com/office/powerpoint/2010/main" val="999248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B695-142A-4CEC-8A70-60F5461EE048}"/>
              </a:ext>
            </a:extLst>
          </p:cNvPr>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The Rwandan Genocide</a:t>
            </a:r>
          </a:p>
        </p:txBody>
      </p:sp>
      <p:sp>
        <p:nvSpPr>
          <p:cNvPr id="3" name="Content Placeholder 2">
            <a:extLst>
              <a:ext uri="{FF2B5EF4-FFF2-40B4-BE49-F238E27FC236}">
                <a16:creationId xmlns:a16="http://schemas.microsoft.com/office/drawing/2014/main" id="{CA4458DF-BCB5-4830-9753-40F8EC6F099F}"/>
              </a:ext>
            </a:extLst>
          </p:cNvPr>
          <p:cNvSpPr>
            <a:spLocks noGrp="1"/>
          </p:cNvSpPr>
          <p:nvPr>
            <p:ph idx="1"/>
          </p:nvPr>
        </p:nvSpPr>
        <p:spPr>
          <a:xfrm>
            <a:off x="2053390" y="3326953"/>
            <a:ext cx="7463589" cy="968321"/>
          </a:xfrm>
        </p:spPr>
        <p:txBody>
          <a:bodyPr/>
          <a:lstStyle/>
          <a:p>
            <a:r>
              <a:rPr lang="en-GB" dirty="0">
                <a:latin typeface="Arial" panose="020B0604020202020204" pitchFamily="34" charset="0"/>
                <a:cs typeface="Arial" panose="020B0604020202020204" pitchFamily="34" charset="0"/>
                <a:hlinkClick r:id="rId2"/>
              </a:rPr>
              <a:t>https://www.youtube.com/watch?v=SVnOGsJY5RQ</a:t>
            </a:r>
            <a:r>
              <a:rPr lang="en-GB" dirty="0">
                <a:latin typeface="Arial" panose="020B0604020202020204" pitchFamily="34" charset="0"/>
                <a:cs typeface="Arial" panose="020B0604020202020204" pitchFamily="34" charset="0"/>
              </a:rPr>
              <a:t> (6.57) </a:t>
            </a:r>
          </a:p>
        </p:txBody>
      </p:sp>
    </p:spTree>
    <p:extLst>
      <p:ext uri="{BB962C8B-B14F-4D97-AF65-F5344CB8AC3E}">
        <p14:creationId xmlns:p14="http://schemas.microsoft.com/office/powerpoint/2010/main" val="1622204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latin typeface="Arial" panose="020B0604020202020204" pitchFamily="34" charset="0"/>
                <a:cs typeface="Arial" panose="020B0604020202020204" pitchFamily="34" charset="0"/>
              </a:rPr>
              <a:t>The Rwandan Genocide</a:t>
            </a:r>
          </a:p>
        </p:txBody>
      </p:sp>
      <p:sp>
        <p:nvSpPr>
          <p:cNvPr id="3" name="Content Placeholder 2"/>
          <p:cNvSpPr>
            <a:spLocks noGrp="1"/>
          </p:cNvSpPr>
          <p:nvPr>
            <p:ph idx="1"/>
          </p:nvPr>
        </p:nvSpPr>
        <p:spPr/>
        <p:txBody>
          <a:bodyPr>
            <a:normAutofit/>
          </a:bodyPr>
          <a:lstStyle/>
          <a:p>
            <a:r>
              <a:rPr lang="en-GB" dirty="0">
                <a:solidFill>
                  <a:schemeClr val="tx1"/>
                </a:solidFill>
                <a:latin typeface="Arial" panose="020B0604020202020204" pitchFamily="34" charset="0"/>
                <a:cs typeface="Arial" panose="020B0604020202020204" pitchFamily="34" charset="0"/>
              </a:rPr>
              <a:t>In 1994 800,000 Tutsis were killed in Rwanda</a:t>
            </a:r>
          </a:p>
          <a:p>
            <a:r>
              <a:rPr lang="en-GB" dirty="0">
                <a:solidFill>
                  <a:schemeClr val="tx1"/>
                </a:solidFill>
                <a:latin typeface="Arial" panose="020B0604020202020204" pitchFamily="34" charset="0"/>
                <a:cs typeface="Arial" panose="020B0604020202020204" pitchFamily="34" charset="0"/>
              </a:rPr>
              <a:t>They were killed by Hutu people who desired to end the dominant role that Tutsis had played in the government and armed forces of Rwanda</a:t>
            </a:r>
          </a:p>
          <a:p>
            <a:r>
              <a:rPr lang="en-GB" dirty="0">
                <a:solidFill>
                  <a:schemeClr val="tx1"/>
                </a:solidFill>
                <a:latin typeface="Arial" panose="020B0604020202020204" pitchFamily="34" charset="0"/>
                <a:cs typeface="Arial" panose="020B0604020202020204" pitchFamily="34" charset="0"/>
              </a:rPr>
              <a:t>Moderate Hutus who opposed the violence or were involved in political alliances with the Tutsis were also killed</a:t>
            </a:r>
          </a:p>
          <a:p>
            <a:pPr marL="365760" lvl="1" indent="0" algn="r">
              <a:buNone/>
            </a:pPr>
            <a:r>
              <a:rPr lang="en-GB" dirty="0">
                <a:solidFill>
                  <a:schemeClr val="tx1"/>
                </a:solidFill>
                <a:latin typeface="Arial" panose="020B0604020202020204" pitchFamily="34" charset="0"/>
                <a:cs typeface="Arial" panose="020B0604020202020204" pitchFamily="34" charset="0"/>
              </a:rPr>
              <a:t>(</a:t>
            </a:r>
            <a:r>
              <a:rPr lang="en-GB" dirty="0" err="1">
                <a:solidFill>
                  <a:schemeClr val="tx1"/>
                </a:solidFill>
                <a:latin typeface="Arial" panose="020B0604020202020204" pitchFamily="34" charset="0"/>
                <a:cs typeface="Arial" panose="020B0604020202020204" pitchFamily="34" charset="0"/>
              </a:rPr>
              <a:t>Joireman</a:t>
            </a:r>
            <a:r>
              <a:rPr lang="en-GB" dirty="0">
                <a:solidFill>
                  <a:schemeClr val="tx1"/>
                </a:solidFill>
                <a:latin typeface="Arial" panose="020B0604020202020204" pitchFamily="34" charset="0"/>
                <a:cs typeface="Arial" panose="020B0604020202020204" pitchFamily="34" charset="0"/>
              </a:rPr>
              <a:t>, 2003: 34)</a:t>
            </a:r>
          </a:p>
        </p:txBody>
      </p:sp>
    </p:spTree>
    <p:extLst>
      <p:ext uri="{BB962C8B-B14F-4D97-AF65-F5344CB8AC3E}">
        <p14:creationId xmlns:p14="http://schemas.microsoft.com/office/powerpoint/2010/main" val="365679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840832" y="1020596"/>
            <a:ext cx="822960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panose="020B0604020202020204" pitchFamily="34" charset="0"/>
                <a:cs typeface="Arial" panose="020B0604020202020204" pitchFamily="34" charset="0"/>
              </a:rPr>
              <a:t>Multi-culturalism: What does it Mean?</a:t>
            </a:r>
          </a:p>
        </p:txBody>
      </p:sp>
      <p:sp>
        <p:nvSpPr>
          <p:cNvPr id="3" name="TextBox 2"/>
          <p:cNvSpPr txBox="1"/>
          <p:nvPr/>
        </p:nvSpPr>
        <p:spPr>
          <a:xfrm>
            <a:off x="621632" y="2564052"/>
            <a:ext cx="10948736" cy="3185487"/>
          </a:xfrm>
          <a:prstGeom prst="rect">
            <a:avLst/>
          </a:prstGeom>
          <a:noFill/>
        </p:spPr>
        <p:txBody>
          <a:bodyPr wrap="square" rtlCol="0">
            <a:spAutoFit/>
          </a:bodyPr>
          <a:lstStyle/>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'Multicultural' is used to refer to the existence of ethnically or racially diverse segments in the population of a society or State. </a:t>
            </a:r>
          </a:p>
          <a:p>
            <a:pPr marL="285750" indent="-28575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285750" indent="-285750">
              <a:spcBef>
                <a:spcPts val="600"/>
              </a:spcBef>
              <a:spcAft>
                <a:spcPts val="600"/>
              </a:spcAft>
              <a:buFont typeface="Arial" panose="020B0604020202020204" pitchFamily="34" charset="0"/>
              <a:buChar char="•"/>
            </a:pPr>
            <a:r>
              <a:rPr lang="en-GB" sz="2800" dirty="0">
                <a:latin typeface="Arial" panose="020B0604020202020204" pitchFamily="34" charset="0"/>
                <a:cs typeface="Arial" panose="020B0604020202020204" pitchFamily="34" charset="0"/>
              </a:rPr>
              <a:t>It represents a perception that such differences have some social significance-primarily because of perceived cultural differences though these are frequently associated with forms of structural differentiation.</a:t>
            </a:r>
          </a:p>
        </p:txBody>
      </p:sp>
    </p:spTree>
    <p:extLst>
      <p:ext uri="{BB962C8B-B14F-4D97-AF65-F5344CB8AC3E}">
        <p14:creationId xmlns:p14="http://schemas.microsoft.com/office/powerpoint/2010/main" val="25931418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26D2-6E33-404B-9FFC-CDDAC7EF6E8F}"/>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Multi-culturalism: What does it mean?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A3F6BB4-4626-4B32-A3B1-9E10BF7DB7B3}"/>
              </a:ext>
            </a:extLst>
          </p:cNvPr>
          <p:cNvSpPr>
            <a:spLocks noGrp="1"/>
          </p:cNvSpPr>
          <p:nvPr>
            <p:ph idx="1"/>
          </p:nvPr>
        </p:nvSpPr>
        <p:spPr>
          <a:xfrm>
            <a:off x="1209433" y="2721055"/>
            <a:ext cx="9601196" cy="3318936"/>
          </a:xfrm>
        </p:spPr>
        <p:txBody>
          <a:bodyPr/>
          <a:lstStyle/>
          <a:p>
            <a:pPr algn="just"/>
            <a:r>
              <a:rPr lang="en-GB" sz="2400" dirty="0">
                <a:solidFill>
                  <a:schemeClr val="tx1"/>
                </a:solidFill>
                <a:latin typeface="Arial" panose="020B0604020202020204" pitchFamily="34" charset="0"/>
                <a:cs typeface="Arial" panose="020B0604020202020204" pitchFamily="34" charset="0"/>
              </a:rPr>
              <a:t>Multiculturalism emphasises that acknowledging the existence of ethnic diversity and ensuring the rights of individuals to retain their culture should go hand in hand with enjoying full access to, participation in, and adherence to, constitutional principles and commonly shared values prevailing in the society.</a:t>
            </a:r>
          </a:p>
          <a:p>
            <a:pPr marL="0" indent="0">
              <a:buNone/>
            </a:pPr>
            <a:endParaRPr lang="en-GB" dirty="0"/>
          </a:p>
        </p:txBody>
      </p:sp>
    </p:spTree>
    <p:extLst>
      <p:ext uri="{BB962C8B-B14F-4D97-AF65-F5344CB8AC3E}">
        <p14:creationId xmlns:p14="http://schemas.microsoft.com/office/powerpoint/2010/main" val="11485567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765711" y="828091"/>
            <a:ext cx="822960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panose="020B0604020202020204" pitchFamily="34" charset="0"/>
                <a:cs typeface="Arial" panose="020B0604020202020204" pitchFamily="34" charset="0"/>
              </a:rPr>
              <a:t>Multi-culturalism: What Does it Mean?</a:t>
            </a:r>
          </a:p>
        </p:txBody>
      </p:sp>
      <p:sp>
        <p:nvSpPr>
          <p:cNvPr id="3" name="TextBox 2"/>
          <p:cNvSpPr txBox="1"/>
          <p:nvPr/>
        </p:nvSpPr>
        <p:spPr>
          <a:xfrm>
            <a:off x="1016824" y="2578932"/>
            <a:ext cx="10073207" cy="2385268"/>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400" dirty="0">
                <a:latin typeface="Arial" panose="020B0604020202020204" pitchFamily="34" charset="0"/>
                <a:cs typeface="Arial" panose="020B0604020202020204" pitchFamily="34" charset="0"/>
              </a:rPr>
              <a:t>In the </a:t>
            </a:r>
            <a:r>
              <a:rPr lang="en-GB" sz="2400" b="1" dirty="0">
                <a:latin typeface="Arial" panose="020B0604020202020204" pitchFamily="34" charset="0"/>
                <a:cs typeface="Arial" panose="020B0604020202020204" pitchFamily="34" charset="0"/>
              </a:rPr>
              <a:t>political</a:t>
            </a:r>
            <a:r>
              <a:rPr lang="en-GB" sz="2400" dirty="0">
                <a:latin typeface="Arial" panose="020B0604020202020204" pitchFamily="34" charset="0"/>
                <a:cs typeface="Arial" panose="020B0604020202020204" pitchFamily="34" charset="0"/>
              </a:rPr>
              <a:t> and policy making usage 'multiculturalism' refers to specific types of programs and policy initiatives designed to respond to and manage ethnic diversity. </a:t>
            </a:r>
          </a:p>
          <a:p>
            <a:pPr marL="285750" indent="-285750">
              <a:spcBef>
                <a:spcPts val="600"/>
              </a:spcBef>
              <a:buFont typeface="Arial" panose="020B0604020202020204" pitchFamily="34" charset="0"/>
              <a:buChar char="•"/>
            </a:pPr>
            <a:r>
              <a:rPr lang="en-GB" sz="2400" dirty="0">
                <a:latin typeface="Arial" panose="020B0604020202020204" pitchFamily="34" charset="0"/>
                <a:cs typeface="Arial" panose="020B0604020202020204" pitchFamily="34" charset="0"/>
              </a:rPr>
              <a:t>It was in this usage that 'multiculturalism' first gained importance after it was recommended in the 1965 Report of the Royal Commission on Bilingualism and Biculturalism. </a:t>
            </a:r>
          </a:p>
        </p:txBody>
      </p:sp>
    </p:spTree>
    <p:extLst>
      <p:ext uri="{BB962C8B-B14F-4D97-AF65-F5344CB8AC3E}">
        <p14:creationId xmlns:p14="http://schemas.microsoft.com/office/powerpoint/2010/main" val="7560107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26D2-6E33-404B-9FFC-CDDAC7EF6E8F}"/>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Multi-culturalism: What does it mean?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A3F6BB4-4626-4B32-A3B1-9E10BF7DB7B3}"/>
              </a:ext>
            </a:extLst>
          </p:cNvPr>
          <p:cNvSpPr>
            <a:spLocks noGrp="1"/>
          </p:cNvSpPr>
          <p:nvPr>
            <p:ph idx="1"/>
          </p:nvPr>
        </p:nvSpPr>
        <p:spPr>
          <a:xfrm>
            <a:off x="1448416" y="2674163"/>
            <a:ext cx="9448182" cy="3318936"/>
          </a:xfrm>
        </p:spPr>
        <p:txBody>
          <a:bodyPr/>
          <a:lstStyle/>
          <a:p>
            <a:r>
              <a:rPr lang="en-GB" sz="2400" dirty="0">
                <a:solidFill>
                  <a:schemeClr val="tx1"/>
                </a:solidFill>
                <a:latin typeface="Arial" panose="020B0604020202020204" pitchFamily="34" charset="0"/>
                <a:cs typeface="Arial" panose="020B0604020202020204" pitchFamily="34" charset="0"/>
              </a:rPr>
              <a:t>This Report recommended that multiculturalism replace the bicultural policy based on the British and French Charter groups around whom policies for ethnic diversity in Canadian society had been organised for over a century.</a:t>
            </a:r>
          </a:p>
          <a:p>
            <a:pPr marL="0" indent="0">
              <a:buNone/>
            </a:pPr>
            <a:endParaRPr lang="en-GB" dirty="0"/>
          </a:p>
        </p:txBody>
      </p:sp>
    </p:spTree>
    <p:extLst>
      <p:ext uri="{BB962C8B-B14F-4D97-AF65-F5344CB8AC3E}">
        <p14:creationId xmlns:p14="http://schemas.microsoft.com/office/powerpoint/2010/main" val="11669189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List of Ethnic Groups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Taken from 2011 Census</a:t>
            </a:r>
          </a:p>
        </p:txBody>
      </p:sp>
      <p:sp>
        <p:nvSpPr>
          <p:cNvPr id="3" name="Content Placeholder 2"/>
          <p:cNvSpPr>
            <a:spLocks noGrp="1"/>
          </p:cNvSpPr>
          <p:nvPr>
            <p:ph idx="1"/>
          </p:nvPr>
        </p:nvSpPr>
        <p:spPr/>
        <p:txBody>
          <a:bodyPr>
            <a:normAutofit/>
          </a:bodyPr>
          <a:lstStyle/>
          <a:p>
            <a:pPr marL="0" indent="0">
              <a:buNone/>
            </a:pPr>
            <a:r>
              <a:rPr lang="en-GB" b="1" dirty="0">
                <a:latin typeface="Arial" panose="020B0604020202020204" pitchFamily="34" charset="0"/>
                <a:cs typeface="Arial" panose="020B0604020202020204" pitchFamily="34" charset="0"/>
              </a:rPr>
              <a:t>White</a:t>
            </a:r>
          </a:p>
          <a:p>
            <a:r>
              <a:rPr lang="en-GB" dirty="0">
                <a:latin typeface="Arial" panose="020B0604020202020204" pitchFamily="34" charset="0"/>
                <a:cs typeface="Arial" panose="020B0604020202020204" pitchFamily="34" charset="0"/>
              </a:rPr>
              <a:t>English, Welsh, Scottish, Northern Irish or British</a:t>
            </a:r>
          </a:p>
          <a:p>
            <a:r>
              <a:rPr lang="en-GB" dirty="0">
                <a:latin typeface="Arial" panose="020B0604020202020204" pitchFamily="34" charset="0"/>
                <a:cs typeface="Arial" panose="020B0604020202020204" pitchFamily="34" charset="0"/>
              </a:rPr>
              <a:t>Irish</a:t>
            </a:r>
          </a:p>
          <a:p>
            <a:r>
              <a:rPr lang="en-GB" dirty="0">
                <a:latin typeface="Arial" panose="020B0604020202020204" pitchFamily="34" charset="0"/>
                <a:cs typeface="Arial" panose="020B0604020202020204" pitchFamily="34" charset="0"/>
              </a:rPr>
              <a:t>Gypsy or Irish Traveller</a:t>
            </a:r>
          </a:p>
          <a:p>
            <a:r>
              <a:rPr lang="en-GB" dirty="0">
                <a:latin typeface="Arial" panose="020B0604020202020204" pitchFamily="34" charset="0"/>
                <a:cs typeface="Arial" panose="020B0604020202020204" pitchFamily="34" charset="0"/>
              </a:rPr>
              <a:t>Any other White background</a:t>
            </a:r>
          </a:p>
        </p:txBody>
      </p:sp>
      <p:sp>
        <p:nvSpPr>
          <p:cNvPr id="4" name="TextBox 3"/>
          <p:cNvSpPr txBox="1"/>
          <p:nvPr/>
        </p:nvSpPr>
        <p:spPr>
          <a:xfrm>
            <a:off x="9158852" y="5962135"/>
            <a:ext cx="201622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(Gov.UK, no date)</a:t>
            </a:r>
          </a:p>
        </p:txBody>
      </p:sp>
    </p:spTree>
    <p:extLst>
      <p:ext uri="{BB962C8B-B14F-4D97-AF65-F5344CB8AC3E}">
        <p14:creationId xmlns:p14="http://schemas.microsoft.com/office/powerpoint/2010/main" val="337499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List of Ethnic Groups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Taken from 2011 Census</a:t>
            </a:r>
          </a:p>
        </p:txBody>
      </p:sp>
      <p:sp>
        <p:nvSpPr>
          <p:cNvPr id="3" name="Content Placeholder 2"/>
          <p:cNvSpPr>
            <a:spLocks noGrp="1"/>
          </p:cNvSpPr>
          <p:nvPr>
            <p:ph idx="1"/>
          </p:nvPr>
        </p:nvSpPr>
        <p:spPr/>
        <p:txBody>
          <a:bodyPr>
            <a:normAutofit/>
          </a:bodyPr>
          <a:lstStyle/>
          <a:p>
            <a:pPr marL="0" indent="0">
              <a:buNone/>
            </a:pPr>
            <a:r>
              <a:rPr lang="en-GB" b="1" dirty="0">
                <a:latin typeface="Arial" panose="020B0604020202020204" pitchFamily="34" charset="0"/>
                <a:cs typeface="Arial" panose="020B0604020202020204" pitchFamily="34" charset="0"/>
              </a:rPr>
              <a:t>Mixed or Multiple ethnic groups</a:t>
            </a:r>
          </a:p>
          <a:p>
            <a:r>
              <a:rPr lang="en-GB" dirty="0">
                <a:latin typeface="Arial" panose="020B0604020202020204" pitchFamily="34" charset="0"/>
                <a:cs typeface="Arial" panose="020B0604020202020204" pitchFamily="34" charset="0"/>
              </a:rPr>
              <a:t>White and Black Caribbean</a:t>
            </a:r>
          </a:p>
          <a:p>
            <a:r>
              <a:rPr lang="en-GB" dirty="0">
                <a:latin typeface="Arial" panose="020B0604020202020204" pitchFamily="34" charset="0"/>
                <a:cs typeface="Arial" panose="020B0604020202020204" pitchFamily="34" charset="0"/>
              </a:rPr>
              <a:t>White and Black African</a:t>
            </a:r>
          </a:p>
          <a:p>
            <a:r>
              <a:rPr lang="en-GB" dirty="0">
                <a:latin typeface="Arial" panose="020B0604020202020204" pitchFamily="34" charset="0"/>
                <a:cs typeface="Arial" panose="020B0604020202020204" pitchFamily="34" charset="0"/>
              </a:rPr>
              <a:t>White and Asian</a:t>
            </a:r>
          </a:p>
          <a:p>
            <a:r>
              <a:rPr lang="en-GB" dirty="0">
                <a:latin typeface="Arial" panose="020B0604020202020204" pitchFamily="34" charset="0"/>
                <a:cs typeface="Arial" panose="020B0604020202020204" pitchFamily="34" charset="0"/>
              </a:rPr>
              <a:t>Any other Mixed or Multiple ethnic background</a:t>
            </a:r>
          </a:p>
        </p:txBody>
      </p:sp>
      <p:sp>
        <p:nvSpPr>
          <p:cNvPr id="4" name="TextBox 3"/>
          <p:cNvSpPr txBox="1"/>
          <p:nvPr/>
        </p:nvSpPr>
        <p:spPr>
          <a:xfrm>
            <a:off x="9158852" y="5962135"/>
            <a:ext cx="201622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(Gov.UK, no date)</a:t>
            </a:r>
          </a:p>
        </p:txBody>
      </p:sp>
    </p:spTree>
    <p:extLst>
      <p:ext uri="{BB962C8B-B14F-4D97-AF65-F5344CB8AC3E}">
        <p14:creationId xmlns:p14="http://schemas.microsoft.com/office/powerpoint/2010/main" val="3215249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760" y="1030165"/>
            <a:ext cx="8229600" cy="1143000"/>
          </a:xfrm>
        </p:spPr>
        <p:txBody>
          <a:bodyPr>
            <a:normAutofit fontScale="90000"/>
          </a:bodyPr>
          <a:lstStyle/>
          <a:p>
            <a:r>
              <a:rPr lang="en-GB" b="1" dirty="0">
                <a:latin typeface="Arial" panose="020B0604020202020204" pitchFamily="34" charset="0"/>
                <a:cs typeface="Arial" panose="020B0604020202020204" pitchFamily="34" charset="0"/>
              </a:rPr>
              <a:t>List of Ethnic Groups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Taken from 2011 Census</a:t>
            </a:r>
          </a:p>
        </p:txBody>
      </p:sp>
      <p:sp>
        <p:nvSpPr>
          <p:cNvPr id="3" name="Content Placeholder 2"/>
          <p:cNvSpPr>
            <a:spLocks noGrp="1"/>
          </p:cNvSpPr>
          <p:nvPr>
            <p:ph idx="1"/>
          </p:nvPr>
        </p:nvSpPr>
        <p:spPr>
          <a:xfrm>
            <a:off x="1075112" y="2656988"/>
            <a:ext cx="10637520" cy="2920854"/>
          </a:xfrm>
        </p:spPr>
        <p:txBody>
          <a:bodyPr>
            <a:noAutofit/>
          </a:bodyPr>
          <a:lstStyle/>
          <a:p>
            <a:pPr marL="0" indent="0">
              <a:buNone/>
            </a:pPr>
            <a:r>
              <a:rPr lang="en-GB" b="1" dirty="0">
                <a:latin typeface="Arial" panose="020B0604020202020204" pitchFamily="34" charset="0"/>
                <a:cs typeface="Arial" panose="020B0604020202020204" pitchFamily="34" charset="0"/>
              </a:rPr>
              <a:t>Asian or Asian British</a:t>
            </a:r>
          </a:p>
          <a:p>
            <a:r>
              <a:rPr lang="en-GB" dirty="0">
                <a:latin typeface="Arial" panose="020B0604020202020204" pitchFamily="34" charset="0"/>
                <a:cs typeface="Arial" panose="020B0604020202020204" pitchFamily="34" charset="0"/>
              </a:rPr>
              <a:t>Indian</a:t>
            </a:r>
          </a:p>
          <a:p>
            <a:r>
              <a:rPr lang="en-GB" dirty="0">
                <a:latin typeface="Arial" panose="020B0604020202020204" pitchFamily="34" charset="0"/>
                <a:cs typeface="Arial" panose="020B0604020202020204" pitchFamily="34" charset="0"/>
              </a:rPr>
              <a:t>Pakistani</a:t>
            </a:r>
          </a:p>
          <a:p>
            <a:r>
              <a:rPr lang="en-GB" dirty="0">
                <a:latin typeface="Arial" panose="020B0604020202020204" pitchFamily="34" charset="0"/>
                <a:cs typeface="Arial" panose="020B0604020202020204" pitchFamily="34" charset="0"/>
              </a:rPr>
              <a:t>Bangladeshi</a:t>
            </a:r>
          </a:p>
          <a:p>
            <a:r>
              <a:rPr lang="en-GB" dirty="0">
                <a:latin typeface="Arial" panose="020B0604020202020204" pitchFamily="34" charset="0"/>
                <a:cs typeface="Arial" panose="020B0604020202020204" pitchFamily="34" charset="0"/>
              </a:rPr>
              <a:t>Chinese</a:t>
            </a:r>
          </a:p>
          <a:p>
            <a:r>
              <a:rPr lang="en-GB" dirty="0">
                <a:latin typeface="Arial" panose="020B0604020202020204" pitchFamily="34" charset="0"/>
                <a:cs typeface="Arial" panose="020B0604020202020204" pitchFamily="34" charset="0"/>
              </a:rPr>
              <a:t>Any other Asian background</a:t>
            </a:r>
          </a:p>
        </p:txBody>
      </p:sp>
      <p:sp>
        <p:nvSpPr>
          <p:cNvPr id="4" name="Rectangle 3"/>
          <p:cNvSpPr/>
          <p:nvPr/>
        </p:nvSpPr>
        <p:spPr>
          <a:xfrm>
            <a:off x="8929284" y="5692333"/>
            <a:ext cx="2027030"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(Gov.UK, no date)</a:t>
            </a:r>
          </a:p>
        </p:txBody>
      </p:sp>
    </p:spTree>
    <p:extLst>
      <p:ext uri="{BB962C8B-B14F-4D97-AF65-F5344CB8AC3E}">
        <p14:creationId xmlns:p14="http://schemas.microsoft.com/office/powerpoint/2010/main" val="791900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760" y="1030165"/>
            <a:ext cx="8229600" cy="1143000"/>
          </a:xfrm>
        </p:spPr>
        <p:txBody>
          <a:bodyPr>
            <a:normAutofit fontScale="90000"/>
          </a:bodyPr>
          <a:lstStyle/>
          <a:p>
            <a:r>
              <a:rPr lang="en-GB" b="1" dirty="0">
                <a:latin typeface="Arial" panose="020B0604020202020204" pitchFamily="34" charset="0"/>
                <a:cs typeface="Arial" panose="020B0604020202020204" pitchFamily="34" charset="0"/>
              </a:rPr>
              <a:t>List of Ethnic Groups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Taken from 2011 Census</a:t>
            </a:r>
          </a:p>
        </p:txBody>
      </p:sp>
      <p:sp>
        <p:nvSpPr>
          <p:cNvPr id="3" name="Content Placeholder 2"/>
          <p:cNvSpPr>
            <a:spLocks noGrp="1"/>
          </p:cNvSpPr>
          <p:nvPr>
            <p:ph idx="1"/>
          </p:nvPr>
        </p:nvSpPr>
        <p:spPr>
          <a:xfrm>
            <a:off x="1075112" y="2656988"/>
            <a:ext cx="10637520" cy="2920854"/>
          </a:xfrm>
        </p:spPr>
        <p:txBody>
          <a:bodyPr>
            <a:noAutofit/>
          </a:bodyPr>
          <a:lstStyle/>
          <a:p>
            <a:pPr marL="0" indent="0">
              <a:buNone/>
            </a:pPr>
            <a:r>
              <a:rPr lang="en-GB" b="1" dirty="0">
                <a:latin typeface="Arial" panose="020B0604020202020204" pitchFamily="34" charset="0"/>
                <a:cs typeface="Arial" panose="020B0604020202020204" pitchFamily="34" charset="0"/>
              </a:rPr>
              <a:t>Black, African, Caribbean or Black British</a:t>
            </a:r>
          </a:p>
          <a:p>
            <a:r>
              <a:rPr lang="en-GB" dirty="0">
                <a:latin typeface="Arial" panose="020B0604020202020204" pitchFamily="34" charset="0"/>
                <a:cs typeface="Arial" panose="020B0604020202020204" pitchFamily="34" charset="0"/>
              </a:rPr>
              <a:t>African</a:t>
            </a:r>
          </a:p>
          <a:p>
            <a:r>
              <a:rPr lang="en-GB" dirty="0">
                <a:latin typeface="Arial" panose="020B0604020202020204" pitchFamily="34" charset="0"/>
                <a:cs typeface="Arial" panose="020B0604020202020204" pitchFamily="34" charset="0"/>
              </a:rPr>
              <a:t>Caribbean</a:t>
            </a:r>
          </a:p>
          <a:p>
            <a:r>
              <a:rPr lang="en-GB" dirty="0">
                <a:latin typeface="Arial" panose="020B0604020202020204" pitchFamily="34" charset="0"/>
                <a:cs typeface="Arial" panose="020B0604020202020204" pitchFamily="34" charset="0"/>
              </a:rPr>
              <a:t>Any other Black, African or Caribbean background</a:t>
            </a:r>
          </a:p>
          <a:p>
            <a:pPr marL="0" indent="0">
              <a:buNone/>
            </a:pPr>
            <a:r>
              <a:rPr lang="en-GB" dirty="0">
                <a:latin typeface="Arial" panose="020B0604020202020204" pitchFamily="34" charset="0"/>
                <a:cs typeface="Arial" panose="020B0604020202020204" pitchFamily="34" charset="0"/>
              </a:rPr>
              <a:t>(Roma, Sikh, Jewish and Somali may be added in 2021)</a:t>
            </a:r>
          </a:p>
        </p:txBody>
      </p:sp>
      <p:sp>
        <p:nvSpPr>
          <p:cNvPr id="4" name="Rectangle 3"/>
          <p:cNvSpPr/>
          <p:nvPr/>
        </p:nvSpPr>
        <p:spPr>
          <a:xfrm>
            <a:off x="8926658" y="5876999"/>
            <a:ext cx="2027030"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(Gov.UK, no date)</a:t>
            </a:r>
          </a:p>
        </p:txBody>
      </p:sp>
    </p:spTree>
    <p:extLst>
      <p:ext uri="{BB962C8B-B14F-4D97-AF65-F5344CB8AC3E}">
        <p14:creationId xmlns:p14="http://schemas.microsoft.com/office/powerpoint/2010/main" val="2890095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BFDA-F947-D7D8-6146-A1D07D500C8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2021 Census</a:t>
            </a:r>
          </a:p>
        </p:txBody>
      </p:sp>
      <p:sp>
        <p:nvSpPr>
          <p:cNvPr id="3" name="Content Placeholder 2">
            <a:extLst>
              <a:ext uri="{FF2B5EF4-FFF2-40B4-BE49-F238E27FC236}">
                <a16:creationId xmlns:a16="http://schemas.microsoft.com/office/drawing/2014/main" id="{405152EC-8597-8640-BA50-5BD97E6A4C9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hlinkClick r:id="rId2"/>
              </a:rPr>
              <a:t>https://census.gov.uk/census-2021-results/phase-one-topic-summaries/ethnic-group-national-identity-language-and-religion</a:t>
            </a:r>
            <a:endParaRPr lang="en-GB" dirty="0">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Which groups have been added?</a:t>
            </a:r>
          </a:p>
          <a:p>
            <a:r>
              <a:rPr lang="en-GB" dirty="0">
                <a:solidFill>
                  <a:schemeClr val="tx1"/>
                </a:solidFill>
                <a:latin typeface="Arial" panose="020B0604020202020204" pitchFamily="34" charset="0"/>
                <a:cs typeface="Arial" panose="020B0604020202020204" pitchFamily="34" charset="0"/>
              </a:rPr>
              <a:t>What do you think about this?</a:t>
            </a:r>
          </a:p>
        </p:txBody>
      </p:sp>
    </p:spTree>
    <p:extLst>
      <p:ext uri="{BB962C8B-B14F-4D97-AF65-F5344CB8AC3E}">
        <p14:creationId xmlns:p14="http://schemas.microsoft.com/office/powerpoint/2010/main" val="31034084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Ethnicity</a:t>
            </a:r>
          </a:p>
        </p:txBody>
      </p:sp>
      <p:sp>
        <p:nvSpPr>
          <p:cNvPr id="3" name="Content Placeholder 2"/>
          <p:cNvSpPr>
            <a:spLocks noGrp="1"/>
          </p:cNvSpPr>
          <p:nvPr>
            <p:ph idx="1"/>
          </p:nvPr>
        </p:nvSpPr>
        <p:spPr>
          <a:xfrm>
            <a:off x="1240693" y="2510039"/>
            <a:ext cx="9601196" cy="3609406"/>
          </a:xfrm>
        </p:spPr>
        <p:txBody>
          <a:bodyPr/>
          <a:lstStyle/>
          <a:p>
            <a:pPr marL="0" indent="0">
              <a:buNone/>
            </a:pPr>
            <a:r>
              <a:rPr lang="en-GB" b="1" dirty="0">
                <a:solidFill>
                  <a:schemeClr val="tx1"/>
                </a:solidFill>
                <a:latin typeface="Arial" panose="020B0604020202020204" pitchFamily="34" charset="0"/>
                <a:cs typeface="Arial" panose="020B0604020202020204" pitchFamily="34" charset="0"/>
              </a:rPr>
              <a:t>In the UK today…</a:t>
            </a:r>
          </a:p>
          <a:p>
            <a:r>
              <a:rPr lang="en-GB" dirty="0">
                <a:solidFill>
                  <a:schemeClr val="tx1"/>
                </a:solidFill>
                <a:latin typeface="Arial" panose="020B0604020202020204" pitchFamily="34" charset="0"/>
                <a:cs typeface="Arial" panose="020B0604020202020204" pitchFamily="34" charset="0"/>
              </a:rPr>
              <a:t>Legally every race is accepted</a:t>
            </a:r>
          </a:p>
          <a:p>
            <a:r>
              <a:rPr lang="en-GB" dirty="0">
                <a:solidFill>
                  <a:schemeClr val="tx1"/>
                </a:solidFill>
                <a:latin typeface="Arial" panose="020B0604020202020204" pitchFamily="34" charset="0"/>
                <a:cs typeface="Arial" panose="020B0604020202020204" pitchFamily="34" charset="0"/>
              </a:rPr>
              <a:t>Interracial families are not frowned upon</a:t>
            </a:r>
          </a:p>
          <a:p>
            <a:r>
              <a:rPr lang="en-GB" dirty="0">
                <a:solidFill>
                  <a:schemeClr val="tx1"/>
                </a:solidFill>
                <a:latin typeface="Arial" panose="020B0604020202020204" pitchFamily="34" charset="0"/>
                <a:cs typeface="Arial" panose="020B0604020202020204" pitchFamily="34" charset="0"/>
              </a:rPr>
              <a:t>Equal pay for every race</a:t>
            </a:r>
          </a:p>
          <a:p>
            <a:pPr marL="0" indent="0">
              <a:buNone/>
            </a:pPr>
            <a:r>
              <a:rPr lang="en-GB" dirty="0">
                <a:solidFill>
                  <a:schemeClr val="tx1"/>
                </a:solidFill>
                <a:latin typeface="Arial" panose="020B0604020202020204" pitchFamily="34" charset="0"/>
                <a:cs typeface="Arial" panose="020B0604020202020204" pitchFamily="34" charset="0"/>
              </a:rPr>
              <a:t>Does this always happen? </a:t>
            </a:r>
          </a:p>
          <a:p>
            <a:pPr marL="0" indent="0">
              <a:buNone/>
            </a:pPr>
            <a:r>
              <a:rPr lang="en-GB" sz="3200" i="1" dirty="0">
                <a:solidFill>
                  <a:srgbClr val="7030A0"/>
                </a:solidFill>
                <a:latin typeface="Arial" panose="020B0604020202020204" pitchFamily="34" charset="0"/>
                <a:cs typeface="Arial" panose="020B0604020202020204" pitchFamily="34" charset="0"/>
              </a:rPr>
              <a:t>                             Class Discussion</a:t>
            </a:r>
          </a:p>
          <a:p>
            <a:endParaRPr lang="en-GB" dirty="0"/>
          </a:p>
        </p:txBody>
      </p:sp>
    </p:spTree>
    <p:extLst>
      <p:ext uri="{BB962C8B-B14F-4D97-AF65-F5344CB8AC3E}">
        <p14:creationId xmlns:p14="http://schemas.microsoft.com/office/powerpoint/2010/main" val="335801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b="1" dirty="0">
                <a:latin typeface="Arial" panose="020B0604020202020204" pitchFamily="34" charset="0"/>
                <a:cs typeface="Arial" panose="020B0604020202020204" pitchFamily="34" charset="0"/>
              </a:rPr>
              <a:t>BAME</a:t>
            </a:r>
            <a:r>
              <a:rPr lang="en-GB" b="1"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a:xfrm>
            <a:off x="1226039" y="2556932"/>
            <a:ext cx="9739922" cy="3318936"/>
          </a:xfrm>
        </p:spPr>
        <p:txBody>
          <a:bodyPr>
            <a:normAutofit fontScale="92500" lnSpcReduction="10000"/>
          </a:bodyPr>
          <a:lstStyle/>
          <a:p>
            <a:r>
              <a:rPr lang="en-GB" dirty="0">
                <a:solidFill>
                  <a:schemeClr val="tx1"/>
                </a:solidFill>
                <a:latin typeface="Arial" panose="020B0604020202020204" pitchFamily="34" charset="0"/>
                <a:cs typeface="Arial" panose="020B0604020202020204" pitchFamily="34" charset="0"/>
              </a:rPr>
              <a:t>What does this term mean?</a:t>
            </a:r>
          </a:p>
          <a:p>
            <a:r>
              <a:rPr lang="en-GB" dirty="0">
                <a:solidFill>
                  <a:schemeClr val="tx1"/>
                </a:solidFill>
                <a:latin typeface="Arial" panose="020B0604020202020204" pitchFamily="34" charset="0"/>
                <a:cs typeface="Arial" panose="020B0604020202020204" pitchFamily="34" charset="0"/>
              </a:rPr>
              <a:t>Is it acceptable to use in 2025?</a:t>
            </a:r>
          </a:p>
          <a:p>
            <a:r>
              <a:rPr lang="en-GB" dirty="0">
                <a:solidFill>
                  <a:schemeClr val="tx1"/>
                </a:solidFill>
                <a:latin typeface="Arial" panose="020B0604020202020204" pitchFamily="34" charset="0"/>
                <a:cs typeface="Arial" panose="020B0604020202020204" pitchFamily="34" charset="0"/>
              </a:rPr>
              <a:t>The UK government have largely stopped using this term as it is </a:t>
            </a:r>
            <a:r>
              <a:rPr lang="en-GB" b="1" dirty="0">
                <a:solidFill>
                  <a:schemeClr val="tx1"/>
                </a:solidFill>
                <a:latin typeface="Arial" panose="020B0604020202020204" pitchFamily="34" charset="0"/>
                <a:cs typeface="Arial" panose="020B0604020202020204" pitchFamily="34" charset="0"/>
              </a:rPr>
              <a:t>unintentionally divisive </a:t>
            </a:r>
            <a:r>
              <a:rPr lang="en-GB" dirty="0">
                <a:solidFill>
                  <a:schemeClr val="tx1"/>
                </a:solidFill>
                <a:latin typeface="Arial" panose="020B0604020202020204" pitchFamily="34" charset="0"/>
                <a:cs typeface="Arial" panose="020B0604020202020204" pitchFamily="34" charset="0"/>
              </a:rPr>
              <a:t>and excludes some groups. </a:t>
            </a:r>
          </a:p>
          <a:p>
            <a:r>
              <a:rPr lang="en-GB" dirty="0">
                <a:solidFill>
                  <a:schemeClr val="tx1"/>
                </a:solidFill>
                <a:latin typeface="Arial" panose="020B0604020202020204" pitchFamily="34" charset="0"/>
                <a:cs typeface="Arial" panose="020B0604020202020204" pitchFamily="34" charset="0"/>
              </a:rPr>
              <a:t>Many ethnic minorities dislike </a:t>
            </a:r>
            <a:r>
              <a:rPr lang="en-GB">
                <a:solidFill>
                  <a:schemeClr val="tx1"/>
                </a:solidFill>
                <a:latin typeface="Arial" panose="020B0604020202020204" pitchFamily="34" charset="0"/>
                <a:cs typeface="Arial" panose="020B0604020202020204" pitchFamily="34" charset="0"/>
              </a:rPr>
              <a:t>the term, </a:t>
            </a:r>
            <a:r>
              <a:rPr lang="en-GB" dirty="0">
                <a:solidFill>
                  <a:schemeClr val="tx1"/>
                </a:solidFill>
                <a:latin typeface="Arial" panose="020B0604020202020204" pitchFamily="34" charset="0"/>
                <a:cs typeface="Arial" panose="020B0604020202020204" pitchFamily="34" charset="0"/>
              </a:rPr>
              <a:t>and it is no longer widely accepted.</a:t>
            </a:r>
          </a:p>
          <a:p>
            <a:r>
              <a:rPr lang="en-GB" dirty="0">
                <a:solidFill>
                  <a:schemeClr val="tx1"/>
                </a:solidFill>
                <a:latin typeface="Arial" panose="020B0604020202020204" pitchFamily="34" charset="0"/>
                <a:cs typeface="Arial" panose="020B0604020202020204" pitchFamily="34" charset="0"/>
              </a:rPr>
              <a:t>What do you think?</a:t>
            </a:r>
          </a:p>
          <a:p>
            <a:r>
              <a:rPr lang="en-GB" dirty="0">
                <a:latin typeface="Arial" panose="020B0604020202020204" pitchFamily="34" charset="0"/>
                <a:cs typeface="Arial" panose="020B0604020202020204" pitchFamily="34" charset="0"/>
                <a:hlinkClick r:id="rId2"/>
              </a:rPr>
              <a:t>https://www.ethnicity-facts-figures.service.gov.uk/style-guide/writing-about-ethnicity#bame-and-bme</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880889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t> </a:t>
            </a:r>
            <a:r>
              <a:rPr lang="en-GB" sz="5400" b="1" dirty="0">
                <a:latin typeface="Arial" panose="020B0604020202020204" pitchFamily="34" charset="0"/>
                <a:cs typeface="Arial" panose="020B0604020202020204" pitchFamily="34" charset="0"/>
              </a:rPr>
              <a:t>Poverty</a:t>
            </a:r>
            <a:r>
              <a:rPr lang="en-GB" sz="5400" b="1"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a:xfrm>
            <a:off x="873170" y="2556931"/>
            <a:ext cx="10659467" cy="3827027"/>
          </a:xfrm>
        </p:spPr>
        <p:txBody>
          <a:bodyPr>
            <a:normAutofit fontScale="92500" lnSpcReduction="20000"/>
          </a:bodyPr>
          <a:lstStyle/>
          <a:p>
            <a:r>
              <a:rPr lang="en-GB" sz="2100" b="1" dirty="0">
                <a:solidFill>
                  <a:schemeClr val="tx1"/>
                </a:solidFill>
                <a:latin typeface="Arial" panose="020B0604020202020204" pitchFamily="34" charset="0"/>
                <a:cs typeface="Arial" panose="020B0604020202020204" pitchFamily="34" charset="0"/>
              </a:rPr>
              <a:t>Black Asian and Minority Ethnic </a:t>
            </a:r>
            <a:r>
              <a:rPr lang="en-GB" sz="2100" dirty="0">
                <a:solidFill>
                  <a:schemeClr val="tx1"/>
                </a:solidFill>
                <a:latin typeface="Arial" panose="020B0604020202020204" pitchFamily="34" charset="0"/>
                <a:cs typeface="Arial" panose="020B0604020202020204" pitchFamily="34" charset="0"/>
              </a:rPr>
              <a:t>(BAME) households in the UK are over twice as likely to live in poverty as their white counterparts</a:t>
            </a:r>
          </a:p>
          <a:p>
            <a:r>
              <a:rPr lang="en-GB" sz="2100" dirty="0">
                <a:solidFill>
                  <a:schemeClr val="tx1"/>
                </a:solidFill>
                <a:latin typeface="Arial" panose="020B0604020202020204" pitchFamily="34" charset="0"/>
                <a:cs typeface="Arial" panose="020B0604020202020204" pitchFamily="34" charset="0"/>
              </a:rPr>
              <a:t>Nearly half of Black African Caribbean households were in poverty, compared with just under one in five white families</a:t>
            </a:r>
          </a:p>
          <a:p>
            <a:r>
              <a:rPr lang="en-GB" sz="2100" dirty="0">
                <a:solidFill>
                  <a:schemeClr val="tx1"/>
                </a:solidFill>
                <a:latin typeface="Arial" panose="020B0604020202020204" pitchFamily="34" charset="0"/>
                <a:cs typeface="Arial" panose="020B0604020202020204" pitchFamily="34" charset="0"/>
              </a:rPr>
              <a:t>BAME families as a whole were between two and three times as likely to be in persistent poverty than white households.</a:t>
            </a:r>
          </a:p>
          <a:p>
            <a:r>
              <a:rPr lang="en-GB" sz="2100" dirty="0">
                <a:solidFill>
                  <a:schemeClr val="tx1"/>
                </a:solidFill>
                <a:latin typeface="Arial" panose="020B0604020202020204" pitchFamily="34" charset="0"/>
                <a:cs typeface="Arial" panose="020B0604020202020204" pitchFamily="34" charset="0"/>
              </a:rPr>
              <a:t>A</a:t>
            </a:r>
            <a:r>
              <a:rPr lang="en-GB" sz="2100" b="0" i="0" dirty="0">
                <a:solidFill>
                  <a:schemeClr val="tx1"/>
                </a:solidFill>
                <a:effectLst/>
                <a:latin typeface="Arial" panose="020B0604020202020204" pitchFamily="34" charset="0"/>
                <a:cs typeface="Arial" panose="020B0604020202020204" pitchFamily="34" charset="0"/>
              </a:rPr>
              <a:t>round half of people in Pakistani (51%) and Bangladeshi households (53%) and around 4 in 10 people in households headed by someone from an Asian background other than Indian, Pakistani, Bangladeshi or Chinese (39%) or households from Black African backgrounds (42%) were in poverty between 2019/20 and 2021/22. </a:t>
            </a:r>
          </a:p>
          <a:p>
            <a:r>
              <a:rPr lang="en-GB" sz="2100" b="0" i="0" dirty="0">
                <a:solidFill>
                  <a:schemeClr val="tx1"/>
                </a:solidFill>
                <a:effectLst/>
                <a:latin typeface="Arial" panose="020B0604020202020204" pitchFamily="34" charset="0"/>
                <a:cs typeface="Arial" panose="020B0604020202020204" pitchFamily="34" charset="0"/>
              </a:rPr>
              <a:t>These households also </a:t>
            </a:r>
            <a:r>
              <a:rPr lang="en-GB" b="0" i="0" dirty="0">
                <a:solidFill>
                  <a:schemeClr val="tx1"/>
                </a:solidFill>
                <a:effectLst/>
                <a:latin typeface="Arial" panose="020B0604020202020204" pitchFamily="34" charset="0"/>
                <a:cs typeface="Arial" panose="020B0604020202020204" pitchFamily="34" charset="0"/>
              </a:rPr>
              <a:t>have higher rates of child poverty, very deep poverty and persistent poverty.</a:t>
            </a:r>
          </a:p>
          <a:p>
            <a:endParaRPr lang="en-GB" dirty="0">
              <a:solidFill>
                <a:schemeClr val="tx1"/>
              </a:solidFill>
              <a:latin typeface="Arial" panose="020B0604020202020204" pitchFamily="34" charset="0"/>
              <a:cs typeface="Arial" panose="020B0604020202020204" pitchFamily="34" charset="0"/>
            </a:endParaRPr>
          </a:p>
        </p:txBody>
      </p:sp>
      <p:sp>
        <p:nvSpPr>
          <p:cNvPr id="4" name="TextBox 3"/>
          <p:cNvSpPr txBox="1"/>
          <p:nvPr/>
        </p:nvSpPr>
        <p:spPr>
          <a:xfrm>
            <a:off x="8238931" y="6383959"/>
            <a:ext cx="337768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(JRF, 2025; Social Metrics Commission, 2019)</a:t>
            </a:r>
          </a:p>
        </p:txBody>
      </p:sp>
    </p:spTree>
    <p:extLst>
      <p:ext uri="{BB962C8B-B14F-4D97-AF65-F5344CB8AC3E}">
        <p14:creationId xmlns:p14="http://schemas.microsoft.com/office/powerpoint/2010/main" val="33143991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1757-7345-4397-9EBF-40A847DFE330}"/>
              </a:ext>
            </a:extLst>
          </p:cNvPr>
          <p:cNvSpPr>
            <a:spLocks noGrp="1"/>
          </p:cNvSpPr>
          <p:nvPr>
            <p:ph type="title"/>
          </p:nvPr>
        </p:nvSpPr>
        <p:spPr>
          <a:xfrm>
            <a:off x="1295402" y="1616614"/>
            <a:ext cx="9601196" cy="492105"/>
          </a:xfrm>
        </p:spPr>
        <p:txBody>
          <a:bodyPr>
            <a:noAutofit/>
          </a:bodyPr>
          <a:lstStyle/>
          <a:p>
            <a:r>
              <a:rPr lang="en-GB" sz="4800" b="1" dirty="0">
                <a:latin typeface="Arial" panose="020B0604020202020204" pitchFamily="34" charset="0"/>
                <a:cs typeface="Arial" panose="020B0604020202020204" pitchFamily="34" charset="0"/>
              </a:rPr>
              <a:t>Education</a:t>
            </a:r>
            <a:br>
              <a:rPr lang="en-GB" sz="4800" b="1" dirty="0">
                <a:latin typeface="Arial" panose="020B0604020202020204" pitchFamily="34" charset="0"/>
                <a:cs typeface="Arial" panose="020B0604020202020204" pitchFamily="34" charset="0"/>
              </a:rPr>
            </a:br>
            <a:endParaRPr lang="en-GB" sz="4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93C2B83-E7BB-4227-B869-C532AE57A161}"/>
              </a:ext>
            </a:extLst>
          </p:cNvPr>
          <p:cNvSpPr>
            <a:spLocks noGrp="1"/>
          </p:cNvSpPr>
          <p:nvPr>
            <p:ph idx="1"/>
          </p:nvPr>
        </p:nvSpPr>
        <p:spPr>
          <a:xfrm>
            <a:off x="930729" y="2463625"/>
            <a:ext cx="10433957" cy="3769224"/>
          </a:xfrm>
        </p:spPr>
        <p:txBody>
          <a:bodyPr>
            <a:noAutofit/>
          </a:bodyPr>
          <a:lstStyle/>
          <a:p>
            <a:r>
              <a:rPr lang="en-GB" sz="1800" dirty="0">
                <a:latin typeface="Arial" panose="020B0604020202020204" pitchFamily="34" charset="0"/>
                <a:cs typeface="Arial" panose="020B0604020202020204" pitchFamily="34" charset="0"/>
              </a:rPr>
              <a:t>Just 6 per cent of Black school leavers attended a Russell Group university, compared with 12 per cent of mixed and Asian school leavers and 11 per cent of White school leavers</a:t>
            </a:r>
          </a:p>
          <a:p>
            <a:r>
              <a:rPr lang="en-GB" sz="1800" b="0" i="0" dirty="0">
                <a:solidFill>
                  <a:srgbClr val="040505"/>
                </a:solidFill>
                <a:effectLst/>
                <a:latin typeface="Arial" panose="020B0604020202020204" pitchFamily="34" charset="0"/>
                <a:cs typeface="Arial" panose="020B0604020202020204" pitchFamily="34" charset="0"/>
              </a:rPr>
              <a:t>The highest exclusion rate across all ethnicities was that of Gypsy/Roma Children (18 per 100), and travellers of Irish heritage (12 per 100) (National Statistics, 2023). This means that exclusions affected more than 1/10 of children from these ethnicities. The alarmingly-high exclusion rates for Gypsy/Roma children and travellers of Irish heritage, exceeding 10% for both groups, underscore a troubling pattern that demands urgent attention.</a:t>
            </a:r>
          </a:p>
          <a:p>
            <a:r>
              <a:rPr lang="en-GB" sz="1800" b="0" i="0" dirty="0">
                <a:solidFill>
                  <a:srgbClr val="040505"/>
                </a:solidFill>
                <a:effectLst/>
                <a:latin typeface="Arial" panose="020B0604020202020204" pitchFamily="34" charset="0"/>
                <a:cs typeface="Arial" panose="020B0604020202020204" pitchFamily="34" charset="0"/>
              </a:rPr>
              <a:t>National statistics (2023) found that Black and mixed-race pupils of Caribbean ethnicity had the second highest exclusion rate of 0.05 and 0.09 (respectively, per 100 pupils). Another study found that Black Caribbean students are nearly four times more likely to receive a permanent exclusion compared to the rest of the school population</a:t>
            </a:r>
            <a:endParaRPr lang="en-GB" sz="18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5FE98114-2430-40E2-F248-62B7C2029831}"/>
              </a:ext>
            </a:extLst>
          </p:cNvPr>
          <p:cNvSpPr txBox="1"/>
          <p:nvPr/>
        </p:nvSpPr>
        <p:spPr>
          <a:xfrm>
            <a:off x="9505563" y="6426073"/>
            <a:ext cx="2409630" cy="276999"/>
          </a:xfrm>
          <a:prstGeom prst="rect">
            <a:avLst/>
          </a:prstGeom>
          <a:noFill/>
        </p:spPr>
        <p:txBody>
          <a:bodyPr wrap="square">
            <a:spAutoFit/>
          </a:bodyPr>
          <a:lstStyle/>
          <a:p>
            <a:pPr marL="0" indent="0">
              <a:buNone/>
            </a:pPr>
            <a:r>
              <a:rPr lang="en-GB" sz="1200" dirty="0">
                <a:latin typeface="Arial" panose="020B0604020202020204" pitchFamily="34" charset="0"/>
                <a:cs typeface="Arial" panose="020B0604020202020204" pitchFamily="34" charset="0"/>
              </a:rPr>
              <a:t>(Catch 22, 2024; EHRC, 2020)</a:t>
            </a:r>
          </a:p>
        </p:txBody>
      </p:sp>
    </p:spTree>
    <p:extLst>
      <p:ext uri="{BB962C8B-B14F-4D97-AF65-F5344CB8AC3E}">
        <p14:creationId xmlns:p14="http://schemas.microsoft.com/office/powerpoint/2010/main" val="33310591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C4B4A-F3F3-4E27-8960-B39DAAB631A8}"/>
              </a:ext>
            </a:extLst>
          </p:cNvPr>
          <p:cNvSpPr>
            <a:spLocks noGrp="1"/>
          </p:cNvSpPr>
          <p:nvPr>
            <p:ph type="title"/>
          </p:nvPr>
        </p:nvSpPr>
        <p:spPr>
          <a:xfrm>
            <a:off x="832155" y="1003879"/>
            <a:ext cx="4355122" cy="1303867"/>
          </a:xfrm>
        </p:spPr>
        <p:txBody>
          <a:bodyPr>
            <a:noAutofit/>
          </a:bodyPr>
          <a:lstStyle/>
          <a:p>
            <a:r>
              <a:rPr lang="en-GB" b="1" dirty="0">
                <a:solidFill>
                  <a:schemeClr val="tx1"/>
                </a:solidFill>
                <a:latin typeface="Arial" panose="020B0604020202020204" pitchFamily="34" charset="0"/>
                <a:cs typeface="Arial" panose="020B0604020202020204" pitchFamily="34" charset="0"/>
              </a:rPr>
              <a:t>Une</a:t>
            </a:r>
            <a:r>
              <a:rPr lang="en-GB" b="1" i="0" dirty="0">
                <a:solidFill>
                  <a:schemeClr val="tx1"/>
                </a:solidFill>
                <a:effectLst/>
                <a:latin typeface="Arial" panose="020B0604020202020204" pitchFamily="34" charset="0"/>
                <a:cs typeface="Arial" panose="020B0604020202020204" pitchFamily="34" charset="0"/>
              </a:rPr>
              <a:t>mployment </a:t>
            </a:r>
            <a:br>
              <a:rPr lang="en-GB" b="1" i="0" dirty="0">
                <a:solidFill>
                  <a:schemeClr val="tx1"/>
                </a:solidFill>
                <a:effectLst/>
                <a:latin typeface="Arial" panose="020B0604020202020204" pitchFamily="34" charset="0"/>
                <a:cs typeface="Arial" panose="020B0604020202020204" pitchFamily="34" charset="0"/>
              </a:rPr>
            </a:br>
            <a:endParaRPr lang="en-GB" b="1" i="0" dirty="0">
              <a:solidFill>
                <a:schemeClr val="tx1"/>
              </a:solidFill>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12BB6AD-E612-4DF3-9CD1-1CC5FE659C86}"/>
              </a:ext>
            </a:extLst>
          </p:cNvPr>
          <p:cNvSpPr>
            <a:spLocks noGrp="1"/>
          </p:cNvSpPr>
          <p:nvPr>
            <p:ph idx="1"/>
          </p:nvPr>
        </p:nvSpPr>
        <p:spPr>
          <a:xfrm>
            <a:off x="832155" y="2641292"/>
            <a:ext cx="4271690" cy="3451449"/>
          </a:xfrm>
        </p:spPr>
        <p:txBody>
          <a:bodyPr>
            <a:normAutofit fontScale="77500" lnSpcReduction="20000"/>
          </a:bodyPr>
          <a:lstStyle/>
          <a:p>
            <a:r>
              <a:rPr lang="en-GB" dirty="0">
                <a:latin typeface="Arial" panose="020B0604020202020204" pitchFamily="34" charset="0"/>
                <a:cs typeface="Arial" panose="020B0604020202020204" pitchFamily="34" charset="0"/>
              </a:rPr>
              <a:t>As of the third quarter of 2024, the unemployment rate for people of white ethnicity in the United Kingdom was </a:t>
            </a:r>
            <a:r>
              <a:rPr lang="en-GB" b="1" dirty="0">
                <a:latin typeface="Arial" panose="020B0604020202020204" pitchFamily="34" charset="0"/>
                <a:cs typeface="Arial" panose="020B0604020202020204" pitchFamily="34" charset="0"/>
              </a:rPr>
              <a:t>3.6</a:t>
            </a:r>
            <a:r>
              <a:rPr lang="en-GB" dirty="0">
                <a:latin typeface="Arial" panose="020B0604020202020204" pitchFamily="34" charset="0"/>
                <a:cs typeface="Arial" panose="020B0604020202020204" pitchFamily="34" charset="0"/>
              </a:rPr>
              <a:t> percent-the lowest of the provided ethnic groups in this quarter. </a:t>
            </a:r>
          </a:p>
          <a:p>
            <a:r>
              <a:rPr lang="en-GB" dirty="0">
                <a:latin typeface="Arial" panose="020B0604020202020204" pitchFamily="34" charset="0"/>
                <a:cs typeface="Arial" panose="020B0604020202020204" pitchFamily="34" charset="0"/>
              </a:rPr>
              <a:t>By contrast, the unemployment rate for people in the mixed ethnic group was </a:t>
            </a:r>
            <a:r>
              <a:rPr lang="en-GB" b="1" dirty="0">
                <a:latin typeface="Arial" panose="020B0604020202020204" pitchFamily="34" charset="0"/>
                <a:cs typeface="Arial" panose="020B0604020202020204" pitchFamily="34" charset="0"/>
              </a:rPr>
              <a:t>13.9</a:t>
            </a:r>
            <a:r>
              <a:rPr lang="en-GB" dirty="0">
                <a:latin typeface="Arial" panose="020B0604020202020204" pitchFamily="34" charset="0"/>
                <a:cs typeface="Arial" panose="020B0604020202020204" pitchFamily="34" charset="0"/>
              </a:rPr>
              <a:t> percent										</a:t>
            </a:r>
          </a:p>
          <a:p>
            <a:pPr marL="0" indent="0">
              <a:buNone/>
            </a:pPr>
            <a:r>
              <a:rPr lang="en-GB"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9FE50238-9327-66BB-77E5-9EE3C6DE0F84}"/>
              </a:ext>
            </a:extLst>
          </p:cNvPr>
          <p:cNvSpPr txBox="1"/>
          <p:nvPr/>
        </p:nvSpPr>
        <p:spPr>
          <a:xfrm>
            <a:off x="3704494" y="5127709"/>
            <a:ext cx="179753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(Statista, 2025)</a:t>
            </a:r>
          </a:p>
        </p:txBody>
      </p:sp>
      <p:pic>
        <p:nvPicPr>
          <p:cNvPr id="5" name="Picture 4">
            <a:extLst>
              <a:ext uri="{FF2B5EF4-FFF2-40B4-BE49-F238E27FC236}">
                <a16:creationId xmlns:a16="http://schemas.microsoft.com/office/drawing/2014/main" id="{F593A247-2FE9-2F72-DA6F-A50F74915B6C}"/>
              </a:ext>
            </a:extLst>
          </p:cNvPr>
          <p:cNvPicPr>
            <a:picLocks noChangeAspect="1"/>
          </p:cNvPicPr>
          <p:nvPr/>
        </p:nvPicPr>
        <p:blipFill>
          <a:blip r:embed="rId2"/>
          <a:stretch>
            <a:fillRect/>
          </a:stretch>
        </p:blipFill>
        <p:spPr>
          <a:xfrm>
            <a:off x="5318185" y="1787117"/>
            <a:ext cx="6041660" cy="4151736"/>
          </a:xfrm>
          <a:prstGeom prst="rect">
            <a:avLst/>
          </a:prstGeom>
        </p:spPr>
      </p:pic>
      <p:sp>
        <p:nvSpPr>
          <p:cNvPr id="6" name="TextBox 5">
            <a:extLst>
              <a:ext uri="{FF2B5EF4-FFF2-40B4-BE49-F238E27FC236}">
                <a16:creationId xmlns:a16="http://schemas.microsoft.com/office/drawing/2014/main" id="{C2D07C60-3B87-7B44-87A4-EDD4B28A507A}"/>
              </a:ext>
            </a:extLst>
          </p:cNvPr>
          <p:cNvSpPr txBox="1"/>
          <p:nvPr/>
        </p:nvSpPr>
        <p:spPr>
          <a:xfrm>
            <a:off x="4767385" y="5938853"/>
            <a:ext cx="8604738" cy="307777"/>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Unemployment rate in the United Kingdom as of 3rd quarter 2024, by ethnic group</a:t>
            </a:r>
          </a:p>
        </p:txBody>
      </p:sp>
    </p:spTree>
    <p:extLst>
      <p:ext uri="{BB962C8B-B14F-4D97-AF65-F5344CB8AC3E}">
        <p14:creationId xmlns:p14="http://schemas.microsoft.com/office/powerpoint/2010/main" val="3062921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8A542-F450-4BD9-B996-EBA2A3E8B32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Unemployment</a:t>
            </a:r>
          </a:p>
        </p:txBody>
      </p:sp>
      <p:sp>
        <p:nvSpPr>
          <p:cNvPr id="4" name="Content Placeholder 4">
            <a:extLst>
              <a:ext uri="{FF2B5EF4-FFF2-40B4-BE49-F238E27FC236}">
                <a16:creationId xmlns:a16="http://schemas.microsoft.com/office/drawing/2014/main" id="{14BCB4D5-366D-472F-BA63-538689F7597C}"/>
              </a:ext>
            </a:extLst>
          </p:cNvPr>
          <p:cNvSpPr>
            <a:spLocks noGrp="1"/>
          </p:cNvSpPr>
          <p:nvPr>
            <p:ph idx="1"/>
          </p:nvPr>
        </p:nvSpPr>
        <p:spPr>
          <a:xfrm>
            <a:off x="1295400" y="2557463"/>
            <a:ext cx="10240108" cy="3317875"/>
          </a:xfrm>
        </p:spPr>
        <p:txBody>
          <a:bodyPr>
            <a:normAutofit fontScale="85000" lnSpcReduction="10000"/>
          </a:bodyPr>
          <a:lstStyle/>
          <a:p>
            <a:r>
              <a:rPr lang="en-GB" sz="3000" dirty="0">
                <a:solidFill>
                  <a:schemeClr val="tx1"/>
                </a:solidFill>
                <a:latin typeface="Arial" panose="020B0604020202020204" pitchFamily="34" charset="0"/>
                <a:cs typeface="Arial" panose="020B0604020202020204" pitchFamily="34" charset="0"/>
              </a:rPr>
              <a:t>Black, Asian and Minority Ethnic (BAME) young adults continue to be at a greater risk of being unemployed than White young adults: </a:t>
            </a:r>
          </a:p>
          <a:p>
            <a:r>
              <a:rPr lang="en-GB" sz="3000" dirty="0">
                <a:solidFill>
                  <a:schemeClr val="tx1"/>
                </a:solidFill>
                <a:latin typeface="Arial" panose="020B0604020202020204" pitchFamily="34" charset="0"/>
                <a:cs typeface="Arial" panose="020B0604020202020204" pitchFamily="34" charset="0"/>
              </a:rPr>
              <a:t>Among people aged 16-24, unemployment rates were highest (27%) for people from a Black ethnic background in April 2023 to March 2024. </a:t>
            </a:r>
          </a:p>
          <a:p>
            <a:r>
              <a:rPr lang="en-GB" sz="3000" dirty="0">
                <a:solidFill>
                  <a:schemeClr val="tx1"/>
                </a:solidFill>
                <a:latin typeface="Arial" panose="020B0604020202020204" pitchFamily="34" charset="0"/>
                <a:cs typeface="Arial" panose="020B0604020202020204" pitchFamily="34" charset="0"/>
              </a:rPr>
              <a:t>This compared to a rate of 10% for people from a White ethnic background. </a:t>
            </a:r>
          </a:p>
          <a:p>
            <a:pPr marL="0" indent="0">
              <a:buNone/>
            </a:pPr>
            <a:r>
              <a:rPr lang="en-GB" sz="1600" dirty="0">
                <a:solidFill>
                  <a:schemeClr val="tx1"/>
                </a:solidFill>
                <a:latin typeface="Arial" panose="020B0604020202020204" pitchFamily="34" charset="0"/>
                <a:cs typeface="Arial" panose="020B0604020202020204" pitchFamily="34" charset="0"/>
              </a:rPr>
              <a:t>													(Gov.UK., 2024; House of Commons Library, 2024)</a:t>
            </a:r>
          </a:p>
        </p:txBody>
      </p:sp>
    </p:spTree>
    <p:extLst>
      <p:ext uri="{BB962C8B-B14F-4D97-AF65-F5344CB8AC3E}">
        <p14:creationId xmlns:p14="http://schemas.microsoft.com/office/powerpoint/2010/main" val="21058158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E94457-9DB8-2343-C3FD-5C96CB1C80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BB6175-8E84-E62D-547D-5B7FA7DF58F8}"/>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Unemployment by Ethnicity and Sex</a:t>
            </a:r>
          </a:p>
        </p:txBody>
      </p:sp>
      <p:sp>
        <p:nvSpPr>
          <p:cNvPr id="4" name="Content Placeholder 4">
            <a:extLst>
              <a:ext uri="{FF2B5EF4-FFF2-40B4-BE49-F238E27FC236}">
                <a16:creationId xmlns:a16="http://schemas.microsoft.com/office/drawing/2014/main" id="{8B3AFABC-10BE-8EBF-1076-5635FAD7F980}"/>
              </a:ext>
            </a:extLst>
          </p:cNvPr>
          <p:cNvSpPr>
            <a:spLocks noGrp="1"/>
          </p:cNvSpPr>
          <p:nvPr>
            <p:ph idx="1"/>
          </p:nvPr>
        </p:nvSpPr>
        <p:spPr>
          <a:xfrm>
            <a:off x="6208296" y="5875868"/>
            <a:ext cx="5053262" cy="172726"/>
          </a:xfrm>
        </p:spPr>
        <p:txBody>
          <a:bodyPr>
            <a:noAutofit/>
          </a:bodyPr>
          <a:lstStyle/>
          <a:p>
            <a:pPr marL="0" indent="0">
              <a:buNone/>
            </a:pPr>
            <a:r>
              <a:rPr lang="en-GB" sz="1200" dirty="0">
                <a:solidFill>
                  <a:schemeClr val="tx1"/>
                </a:solidFill>
                <a:latin typeface="Arial" panose="020B0604020202020204" pitchFamily="34" charset="0"/>
                <a:cs typeface="Arial" panose="020B0604020202020204" pitchFamily="34" charset="0"/>
              </a:rPr>
              <a:t>													(Gov.UK., 2024; House of Commons Library, 2024)</a:t>
            </a:r>
          </a:p>
        </p:txBody>
      </p:sp>
      <p:pic>
        <p:nvPicPr>
          <p:cNvPr id="3" name="Picture 2">
            <a:extLst>
              <a:ext uri="{FF2B5EF4-FFF2-40B4-BE49-F238E27FC236}">
                <a16:creationId xmlns:a16="http://schemas.microsoft.com/office/drawing/2014/main" id="{C212B116-05EB-4F81-7C76-EB7DE604863E}"/>
              </a:ext>
            </a:extLst>
          </p:cNvPr>
          <p:cNvPicPr>
            <a:picLocks noChangeAspect="1"/>
          </p:cNvPicPr>
          <p:nvPr/>
        </p:nvPicPr>
        <p:blipFill>
          <a:blip r:embed="rId2"/>
          <a:stretch>
            <a:fillRect/>
          </a:stretch>
        </p:blipFill>
        <p:spPr>
          <a:xfrm>
            <a:off x="3924713" y="2512195"/>
            <a:ext cx="7493867" cy="3363673"/>
          </a:xfrm>
          <a:prstGeom prst="rect">
            <a:avLst/>
          </a:prstGeom>
        </p:spPr>
      </p:pic>
      <p:sp>
        <p:nvSpPr>
          <p:cNvPr id="6" name="TextBox 5">
            <a:extLst>
              <a:ext uri="{FF2B5EF4-FFF2-40B4-BE49-F238E27FC236}">
                <a16:creationId xmlns:a16="http://schemas.microsoft.com/office/drawing/2014/main" id="{F1884A0F-DE59-34C7-AAE4-1FE5D533D849}"/>
              </a:ext>
            </a:extLst>
          </p:cNvPr>
          <p:cNvSpPr txBox="1"/>
          <p:nvPr/>
        </p:nvSpPr>
        <p:spPr>
          <a:xfrm>
            <a:off x="1465708" y="2658634"/>
            <a:ext cx="1576071" cy="2893100"/>
          </a:xfrm>
          <a:prstGeom prst="rect">
            <a:avLst/>
          </a:prstGeom>
          <a:noFill/>
          <a:ln w="25400">
            <a:solidFill>
              <a:schemeClr val="tx1"/>
            </a:solidFill>
          </a:ln>
        </p:spPr>
        <p:txBody>
          <a:bodyPr wrap="square">
            <a:spAutoFit/>
          </a:bodyPr>
          <a:lstStyle/>
          <a:p>
            <a:r>
              <a:rPr lang="en-GB" sz="1400" dirty="0">
                <a:latin typeface="Arial" panose="020B0604020202020204" pitchFamily="34" charset="0"/>
                <a:cs typeface="Arial" panose="020B0604020202020204" pitchFamily="34" charset="0"/>
              </a:rPr>
              <a:t>The unemployment rate was highest for women from a Black ethnic </a:t>
            </a:r>
          </a:p>
          <a:p>
            <a:r>
              <a:rPr lang="en-GB" sz="1400" dirty="0">
                <a:latin typeface="Arial" panose="020B0604020202020204" pitchFamily="34" charset="0"/>
                <a:cs typeface="Arial" panose="020B0604020202020204" pitchFamily="34" charset="0"/>
              </a:rPr>
              <a:t>background in April 2023 to March 2024, (9%) compared to an overall female unemployment rate of 4%. </a:t>
            </a:r>
          </a:p>
        </p:txBody>
      </p:sp>
    </p:spTree>
    <p:extLst>
      <p:ext uri="{BB962C8B-B14F-4D97-AF65-F5344CB8AC3E}">
        <p14:creationId xmlns:p14="http://schemas.microsoft.com/office/powerpoint/2010/main" val="42232714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375BF-830E-976C-72B7-7E9D4520C5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6A74F2-6D83-C976-A4A0-7A0278BE0CAB}"/>
              </a:ext>
            </a:extLst>
          </p:cNvPr>
          <p:cNvSpPr>
            <a:spLocks noGrp="1"/>
          </p:cNvSpPr>
          <p:nvPr>
            <p:ph type="title"/>
          </p:nvPr>
        </p:nvSpPr>
        <p:spPr/>
        <p:txBody>
          <a:bodyPr>
            <a:noAutofit/>
          </a:bodyPr>
          <a:lstStyle/>
          <a:p>
            <a:r>
              <a:rPr lang="en-GB" b="1" i="0" dirty="0">
                <a:solidFill>
                  <a:srgbClr val="364546"/>
                </a:solidFill>
                <a:effectLst/>
                <a:latin typeface="Arial" panose="020B0604020202020204" pitchFamily="34" charset="0"/>
                <a:cs typeface="Arial" panose="020B0604020202020204" pitchFamily="34" charset="0"/>
              </a:rPr>
              <a:t>Employment</a:t>
            </a:r>
          </a:p>
        </p:txBody>
      </p:sp>
      <p:sp>
        <p:nvSpPr>
          <p:cNvPr id="3" name="Content Placeholder 2">
            <a:extLst>
              <a:ext uri="{FF2B5EF4-FFF2-40B4-BE49-F238E27FC236}">
                <a16:creationId xmlns:a16="http://schemas.microsoft.com/office/drawing/2014/main" id="{73D697B6-D85E-F25F-981D-E32C10257362}"/>
              </a:ext>
            </a:extLst>
          </p:cNvPr>
          <p:cNvSpPr>
            <a:spLocks noGrp="1"/>
          </p:cNvSpPr>
          <p:nvPr>
            <p:ph idx="1"/>
          </p:nvPr>
        </p:nvSpPr>
        <p:spPr>
          <a:xfrm>
            <a:off x="1295400" y="2424419"/>
            <a:ext cx="9945847" cy="3800212"/>
          </a:xfrm>
        </p:spPr>
        <p:txBody>
          <a:bodyPr>
            <a:normAutofit fontScale="92500"/>
          </a:bodyPr>
          <a:lstStyle/>
          <a:p>
            <a:r>
              <a:rPr lang="en-GB" dirty="0">
                <a:latin typeface="Arial" panose="020B0604020202020204" pitchFamily="34" charset="0"/>
                <a:cs typeface="Arial" panose="020B0604020202020204" pitchFamily="34" charset="0"/>
              </a:rPr>
              <a:t>Black workers with degrees earn 23.1 per cent less on average than White workers</a:t>
            </a:r>
          </a:p>
          <a:p>
            <a:r>
              <a:rPr lang="en-GB" dirty="0">
                <a:latin typeface="Arial" panose="020B0604020202020204" pitchFamily="34" charset="0"/>
                <a:cs typeface="Arial" panose="020B0604020202020204" pitchFamily="34" charset="0"/>
              </a:rPr>
              <a:t>In Britain, significantly lower percentages of ethnic minorities (8.8 per cent) worked as managers, directors and senior officials, compared with White people (10.7 per cent) and this was particularly true for African or Caribbean or Black people (5.7 per cent) and those of mixed ethnicity (7.2 per cent)</a:t>
            </a:r>
          </a:p>
          <a:p>
            <a:r>
              <a:rPr lang="en-GB" dirty="0">
                <a:latin typeface="Arial" panose="020B0604020202020204" pitchFamily="34" charset="0"/>
                <a:cs typeface="Arial" panose="020B0604020202020204" pitchFamily="34" charset="0"/>
              </a:rPr>
              <a:t>Black people who leave school with A-levels typically get paid 14.3 per cent less than their White peers											</a:t>
            </a:r>
          </a:p>
          <a:p>
            <a:pPr marL="0" indent="0">
              <a:buNone/>
            </a:pPr>
            <a:r>
              <a:rPr lang="en-GB" dirty="0">
                <a:latin typeface="Arial" panose="020B0604020202020204" pitchFamily="34" charset="0"/>
                <a:cs typeface="Arial" panose="020B0604020202020204" pitchFamily="34" charset="0"/>
              </a:rPr>
              <a:t>									  							(EHRC, 2020)</a:t>
            </a:r>
          </a:p>
        </p:txBody>
      </p:sp>
    </p:spTree>
    <p:extLst>
      <p:ext uri="{BB962C8B-B14F-4D97-AF65-F5344CB8AC3E}">
        <p14:creationId xmlns:p14="http://schemas.microsoft.com/office/powerpoint/2010/main" val="27725767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1757-7345-4397-9EBF-40A847DFE330}"/>
              </a:ext>
            </a:extLst>
          </p:cNvPr>
          <p:cNvSpPr>
            <a:spLocks noGrp="1"/>
          </p:cNvSpPr>
          <p:nvPr>
            <p:ph type="title"/>
          </p:nvPr>
        </p:nvSpPr>
        <p:spPr>
          <a:xfrm>
            <a:off x="944684" y="927424"/>
            <a:ext cx="10302629" cy="1303867"/>
          </a:xfrm>
        </p:spPr>
        <p:txBody>
          <a:bodyPr>
            <a:normAutofit fontScale="90000"/>
          </a:bodyPr>
          <a:lstStyle/>
          <a:p>
            <a:r>
              <a:rPr lang="en-GB" b="1" dirty="0">
                <a:latin typeface="Arial" panose="020B0604020202020204" pitchFamily="34" charset="0"/>
                <a:cs typeface="Arial" panose="020B0604020202020204" pitchFamily="34" charset="0"/>
              </a:rPr>
              <a:t>Detentions Under the Mental Health Act</a:t>
            </a:r>
          </a:p>
        </p:txBody>
      </p:sp>
      <p:sp>
        <p:nvSpPr>
          <p:cNvPr id="3" name="Content Placeholder 2">
            <a:extLst>
              <a:ext uri="{FF2B5EF4-FFF2-40B4-BE49-F238E27FC236}">
                <a16:creationId xmlns:a16="http://schemas.microsoft.com/office/drawing/2014/main" id="{D93C2B83-E7BB-4227-B869-C532AE57A161}"/>
              </a:ext>
            </a:extLst>
          </p:cNvPr>
          <p:cNvSpPr>
            <a:spLocks noGrp="1"/>
          </p:cNvSpPr>
          <p:nvPr>
            <p:ph idx="1"/>
          </p:nvPr>
        </p:nvSpPr>
        <p:spPr/>
        <p:txBody>
          <a:bodyPr>
            <a:normAutofit fontScale="85000" lnSpcReduction="10000"/>
          </a:bodyPr>
          <a:lstStyle/>
          <a:p>
            <a:pPr marL="0" indent="0">
              <a:buNone/>
            </a:pPr>
            <a:r>
              <a:rPr lang="en-GB" b="1" dirty="0">
                <a:latin typeface="Arial" panose="020B0604020202020204" pitchFamily="34" charset="0"/>
                <a:cs typeface="Arial" panose="020B0604020202020204" pitchFamily="34" charset="0"/>
              </a:rPr>
              <a:t>Health and Care</a:t>
            </a:r>
          </a:p>
          <a:p>
            <a:r>
              <a:rPr lang="en-GB" sz="2000" dirty="0">
                <a:solidFill>
                  <a:schemeClr val="tx1"/>
                </a:solidFill>
                <a:latin typeface="Arial" panose="020B0604020202020204" pitchFamily="34" charset="0"/>
                <a:cs typeface="Arial" panose="020B0604020202020204" pitchFamily="34" charset="0"/>
              </a:rPr>
              <a:t>There is a significant disproportionate number of ethnic minorities detained under mental health legislation in hospitals in England and Wales</a:t>
            </a:r>
          </a:p>
          <a:p>
            <a:r>
              <a:rPr lang="en-GB" sz="2000" dirty="0">
                <a:solidFill>
                  <a:schemeClr val="tx1"/>
                </a:solidFill>
                <a:latin typeface="Arial" panose="020B0604020202020204" pitchFamily="34" charset="0"/>
                <a:cs typeface="Arial" panose="020B0604020202020204" pitchFamily="34" charset="0"/>
              </a:rPr>
              <a:t>Black African women were seven times more likely to be detained than White British women</a:t>
            </a:r>
          </a:p>
          <a:p>
            <a:r>
              <a:rPr lang="en-GB" sz="2000" dirty="0">
                <a:solidFill>
                  <a:schemeClr val="tx1"/>
                </a:solidFill>
                <a:latin typeface="Arial" panose="020B0604020202020204" pitchFamily="34" charset="0"/>
                <a:cs typeface="Arial" panose="020B0604020202020204" pitchFamily="34" charset="0"/>
              </a:rPr>
              <a:t>Gypsies, Travellers and Roma were found to suffer poorer mental health than the rest of the population in Britain and they were also more likely to suffer from anxiety and depression</a:t>
            </a:r>
          </a:p>
          <a:p>
            <a:r>
              <a:rPr lang="en-GB" sz="2000" dirty="0">
                <a:solidFill>
                  <a:schemeClr val="tx1"/>
                </a:solidFill>
                <a:latin typeface="Arial" panose="020B0604020202020204" pitchFamily="34" charset="0"/>
                <a:cs typeface="Arial" panose="020B0604020202020204" pitchFamily="34" charset="0"/>
              </a:rPr>
              <a:t>In the year to March 2023, black people were 3.5 times as likely as white people to be detained under the Mental Health Act – 228 detentions for every 100,000 black people, compared with 64 for every 100,000 white people</a:t>
            </a:r>
          </a:p>
          <a:p>
            <a:pPr marL="0" indent="0">
              <a:buNone/>
            </a:pPr>
            <a:r>
              <a:rPr lang="en-GB" sz="1600" dirty="0">
                <a:latin typeface="Arial" panose="020B0604020202020204" pitchFamily="34" charset="0"/>
                <a:cs typeface="Arial" panose="020B0604020202020204" pitchFamily="34" charset="0"/>
              </a:rPr>
              <a:t>									  					(Gov.UK, 2024; EHRC, 2020)</a:t>
            </a:r>
          </a:p>
          <a:p>
            <a:endParaRPr lang="en-GB" sz="2000" dirty="0"/>
          </a:p>
        </p:txBody>
      </p:sp>
    </p:spTree>
    <p:extLst>
      <p:ext uri="{BB962C8B-B14F-4D97-AF65-F5344CB8AC3E}">
        <p14:creationId xmlns:p14="http://schemas.microsoft.com/office/powerpoint/2010/main" val="18929287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F793E-4F31-D416-D9DE-36E1C93B137D}"/>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COVID-19 &amp; Ethnic Minorities: Health Disparities</a:t>
            </a:r>
          </a:p>
        </p:txBody>
      </p:sp>
      <p:sp>
        <p:nvSpPr>
          <p:cNvPr id="3" name="Content Placeholder 2">
            <a:extLst>
              <a:ext uri="{FF2B5EF4-FFF2-40B4-BE49-F238E27FC236}">
                <a16:creationId xmlns:a16="http://schemas.microsoft.com/office/drawing/2014/main" id="{5DBAA801-0039-DC97-2385-B5BCAF0B7F8F}"/>
              </a:ext>
            </a:extLst>
          </p:cNvPr>
          <p:cNvSpPr>
            <a:spLocks noGrp="1"/>
          </p:cNvSpPr>
          <p:nvPr>
            <p:ph idx="1"/>
          </p:nvPr>
        </p:nvSpPr>
        <p:spPr/>
        <p:txBody>
          <a:bodyPr>
            <a:normAutofit fontScale="92500" lnSpcReduction="20000"/>
          </a:bodyPr>
          <a:lstStyle/>
          <a:p>
            <a:pPr marL="0" indent="0">
              <a:buNone/>
            </a:pPr>
            <a:r>
              <a:rPr lang="en-GB" sz="2600" b="1" dirty="0">
                <a:solidFill>
                  <a:schemeClr val="tx1"/>
                </a:solidFill>
                <a:latin typeface="Arial" panose="020B0604020202020204" pitchFamily="34" charset="0"/>
                <a:cs typeface="Arial" panose="020B0604020202020204" pitchFamily="34" charset="0"/>
              </a:rPr>
              <a:t>Higher Infection &amp; Death Rates</a:t>
            </a:r>
          </a:p>
          <a:p>
            <a:r>
              <a:rPr lang="en-GB" dirty="0">
                <a:solidFill>
                  <a:schemeClr val="tx1"/>
                </a:solidFill>
                <a:latin typeface="Arial" panose="020B0604020202020204" pitchFamily="34" charset="0"/>
                <a:cs typeface="Arial" panose="020B0604020202020204" pitchFamily="34" charset="0"/>
              </a:rPr>
              <a:t>Ethnic minorities, especially Black and Asian groups, were overrepresented among critically ill COVID-19 patients.</a:t>
            </a:r>
          </a:p>
          <a:p>
            <a:r>
              <a:rPr lang="en-GB" dirty="0">
                <a:solidFill>
                  <a:schemeClr val="tx1"/>
                </a:solidFill>
                <a:latin typeface="Arial" panose="020B0604020202020204" pitchFamily="34" charset="0"/>
                <a:cs typeface="Arial" panose="020B0604020202020204" pitchFamily="34" charset="0"/>
              </a:rPr>
              <a:t>35% of ICU patients with COVID-19 were from ethnic minority backgrounds, triple their proportion in the UK population.</a:t>
            </a:r>
          </a:p>
          <a:p>
            <a:r>
              <a:rPr lang="en-GB" dirty="0">
                <a:solidFill>
                  <a:schemeClr val="tx1"/>
                </a:solidFill>
                <a:latin typeface="Arial" panose="020B0604020202020204" pitchFamily="34" charset="0"/>
                <a:cs typeface="Arial" panose="020B0604020202020204" pitchFamily="34" charset="0"/>
              </a:rPr>
              <a:t>Black and Asian groups had the highest death rates, with Bangladeshi individuals twice as likely to die from COVID-19 as White Britons.</a:t>
            </a:r>
          </a:p>
          <a:p>
            <a:r>
              <a:rPr lang="en-GB" dirty="0">
                <a:solidFill>
                  <a:schemeClr val="tx1"/>
                </a:solidFill>
                <a:latin typeface="Arial" panose="020B0604020202020204" pitchFamily="34" charset="0"/>
                <a:cs typeface="Arial" panose="020B0604020202020204" pitchFamily="34" charset="0"/>
              </a:rPr>
              <a:t>Black males were almost 4x more likely to die than White males; Asian males were 3x more likely.</a:t>
            </a:r>
          </a:p>
        </p:txBody>
      </p:sp>
    </p:spTree>
    <p:extLst>
      <p:ext uri="{BB962C8B-B14F-4D97-AF65-F5344CB8AC3E}">
        <p14:creationId xmlns:p14="http://schemas.microsoft.com/office/powerpoint/2010/main" val="10737924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67DCC-8B19-019C-4C86-2CFCADFE87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45F1F7-43AB-ECDF-1428-D1D3811BB357}"/>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COVID-19 &amp; Ethnic Minorities: Health Disparities</a:t>
            </a:r>
          </a:p>
        </p:txBody>
      </p:sp>
      <p:sp>
        <p:nvSpPr>
          <p:cNvPr id="3" name="Content Placeholder 2">
            <a:extLst>
              <a:ext uri="{FF2B5EF4-FFF2-40B4-BE49-F238E27FC236}">
                <a16:creationId xmlns:a16="http://schemas.microsoft.com/office/drawing/2014/main" id="{19A1C704-3816-7AA5-86B4-58CFA6796E43}"/>
              </a:ext>
            </a:extLst>
          </p:cNvPr>
          <p:cNvSpPr>
            <a:spLocks noGrp="1"/>
          </p:cNvSpPr>
          <p:nvPr>
            <p:ph idx="1"/>
          </p:nvPr>
        </p:nvSpPr>
        <p:spPr>
          <a:xfrm>
            <a:off x="898770" y="2556932"/>
            <a:ext cx="10456984" cy="3318936"/>
          </a:xfrm>
        </p:spPr>
        <p:txBody>
          <a:bodyPr>
            <a:normAutofit fontScale="92500" lnSpcReduction="20000"/>
          </a:bodyPr>
          <a:lstStyle/>
          <a:p>
            <a:pPr marL="0" indent="0">
              <a:buNone/>
            </a:pPr>
            <a:r>
              <a:rPr lang="en-GB" sz="2600" b="1" dirty="0">
                <a:latin typeface="Arial" panose="020B0604020202020204" pitchFamily="34" charset="0"/>
                <a:cs typeface="Arial" panose="020B0604020202020204" pitchFamily="34" charset="0"/>
              </a:rPr>
              <a:t>Key Risk Factors</a:t>
            </a:r>
          </a:p>
          <a:p>
            <a:r>
              <a:rPr lang="en-GB" b="1" dirty="0">
                <a:latin typeface="Arial" panose="020B0604020202020204" pitchFamily="34" charset="0"/>
                <a:cs typeface="Arial" panose="020B0604020202020204" pitchFamily="34" charset="0"/>
              </a:rPr>
              <a:t>Pre-existing health conditions </a:t>
            </a:r>
            <a:r>
              <a:rPr lang="en-GB" dirty="0">
                <a:latin typeface="Arial" panose="020B0604020202020204" pitchFamily="34" charset="0"/>
                <a:cs typeface="Arial" panose="020B0604020202020204" pitchFamily="34" charset="0"/>
              </a:rPr>
              <a:t>(comorbidities): Higher rates of diabetes, heart disease, and hypertension in Black and South Asian communities.</a:t>
            </a:r>
          </a:p>
          <a:p>
            <a:r>
              <a:rPr lang="en-GB" b="1" dirty="0">
                <a:latin typeface="Arial" panose="020B0604020202020204" pitchFamily="34" charset="0"/>
                <a:cs typeface="Arial" panose="020B0604020202020204" pitchFamily="34" charset="0"/>
              </a:rPr>
              <a:t>Institutional settings: </a:t>
            </a:r>
            <a:r>
              <a:rPr lang="en-GB" dirty="0">
                <a:latin typeface="Arial" panose="020B0604020202020204" pitchFamily="34" charset="0"/>
                <a:cs typeface="Arial" panose="020B0604020202020204" pitchFamily="34" charset="0"/>
              </a:rPr>
              <a:t>Ethnic minorities are overrepresented in prisons, mental health institutions, and homeless shelters, increasing exposure risk.</a:t>
            </a:r>
          </a:p>
          <a:p>
            <a:r>
              <a:rPr lang="en-GB" b="1" dirty="0">
                <a:latin typeface="Arial" panose="020B0604020202020204" pitchFamily="34" charset="0"/>
                <a:cs typeface="Arial" panose="020B0604020202020204" pitchFamily="34" charset="0"/>
              </a:rPr>
              <a:t>Occupational risks: </a:t>
            </a:r>
            <a:r>
              <a:rPr lang="en-GB" dirty="0">
                <a:latin typeface="Arial" panose="020B0604020202020204" pitchFamily="34" charset="0"/>
                <a:cs typeface="Arial" panose="020B0604020202020204" pitchFamily="34" charset="0"/>
              </a:rPr>
              <a:t>More likely to be frontline workers in healthcare, transport, retail, and cleaning, with higher exposure to the virus.</a:t>
            </a:r>
          </a:p>
          <a:p>
            <a:r>
              <a:rPr lang="en-GB" b="1" dirty="0">
                <a:latin typeface="Arial" panose="020B0604020202020204" pitchFamily="34" charset="0"/>
                <a:cs typeface="Arial" panose="020B0604020202020204" pitchFamily="34" charset="0"/>
              </a:rPr>
              <a:t>Overcrowded housing: </a:t>
            </a:r>
            <a:r>
              <a:rPr lang="en-GB" dirty="0">
                <a:latin typeface="Arial" panose="020B0604020202020204" pitchFamily="34" charset="0"/>
                <a:cs typeface="Arial" panose="020B0604020202020204" pitchFamily="34" charset="0"/>
              </a:rPr>
              <a:t>30% of Bangladeshi, 16% of Pakistani, and 15% of Black African people live in overcrowded homes, making self-isolation difficult.</a:t>
            </a:r>
          </a:p>
        </p:txBody>
      </p:sp>
    </p:spTree>
    <p:extLst>
      <p:ext uri="{BB962C8B-B14F-4D97-AF65-F5344CB8AC3E}">
        <p14:creationId xmlns:p14="http://schemas.microsoft.com/office/powerpoint/2010/main" val="28693534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FD8BC-FA27-0794-C29A-798F8F9BBC80}"/>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NHS Worker Deaths &amp; Systemic Disparities</a:t>
            </a:r>
          </a:p>
        </p:txBody>
      </p:sp>
      <p:sp>
        <p:nvSpPr>
          <p:cNvPr id="3" name="Content Placeholder 2">
            <a:extLst>
              <a:ext uri="{FF2B5EF4-FFF2-40B4-BE49-F238E27FC236}">
                <a16:creationId xmlns:a16="http://schemas.microsoft.com/office/drawing/2014/main" id="{67AA6BFD-28B4-D646-80B3-BAFD90E90560}"/>
              </a:ext>
            </a:extLst>
          </p:cNvPr>
          <p:cNvSpPr>
            <a:spLocks noGrp="1"/>
          </p:cNvSpPr>
          <p:nvPr>
            <p:ph idx="1"/>
          </p:nvPr>
        </p:nvSpPr>
        <p:spPr/>
        <p:txBody>
          <a:bodyPr>
            <a:normAutofit fontScale="92500"/>
          </a:bodyPr>
          <a:lstStyle/>
          <a:p>
            <a:pPr marL="0" indent="0">
              <a:buNone/>
            </a:pPr>
            <a:r>
              <a:rPr lang="en-GB" sz="2600" b="1" dirty="0">
                <a:latin typeface="Arial" panose="020B0604020202020204" pitchFamily="34" charset="0"/>
                <a:cs typeface="Arial" panose="020B0604020202020204" pitchFamily="34" charset="0"/>
              </a:rPr>
              <a:t>Disproportionate NHS Worker Deaths</a:t>
            </a:r>
          </a:p>
          <a:p>
            <a:r>
              <a:rPr lang="en-GB" dirty="0">
                <a:latin typeface="Arial" panose="020B0604020202020204" pitchFamily="34" charset="0"/>
                <a:cs typeface="Arial" panose="020B0604020202020204" pitchFamily="34" charset="0"/>
              </a:rPr>
              <a:t>44% of NHS staff are from ethnic minority backgrounds, but over 60% of COVID-19 deaths among healthcare workers were from these groups.</a:t>
            </a:r>
          </a:p>
          <a:p>
            <a:r>
              <a:rPr lang="en-GB" dirty="0">
                <a:latin typeface="Arial" panose="020B0604020202020204" pitchFamily="34" charset="0"/>
                <a:cs typeface="Arial" panose="020B0604020202020204" pitchFamily="34" charset="0"/>
              </a:rPr>
              <a:t>The first 10 doctors to die of COVID-19 in the UK were all from BME backgrounds.</a:t>
            </a:r>
          </a:p>
          <a:p>
            <a:r>
              <a:rPr lang="en-GB" dirty="0">
                <a:latin typeface="Arial" panose="020B0604020202020204" pitchFamily="34" charset="0"/>
                <a:cs typeface="Arial" panose="020B0604020202020204" pitchFamily="34" charset="0"/>
              </a:rPr>
              <a:t>A British Medical Journal study (2020) found that two-thirds of healthcare staff who died were from ethnic minorities, and at least half were not born in the UK.</a:t>
            </a:r>
          </a:p>
        </p:txBody>
      </p:sp>
    </p:spTree>
    <p:extLst>
      <p:ext uri="{BB962C8B-B14F-4D97-AF65-F5344CB8AC3E}">
        <p14:creationId xmlns:p14="http://schemas.microsoft.com/office/powerpoint/2010/main" val="7639105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04136-5D21-8D7C-0C7B-FA113954C5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8500A-1983-49D3-E328-E42052D50FE5}"/>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NHS Worker Deaths &amp; Systemic Disparities</a:t>
            </a:r>
          </a:p>
        </p:txBody>
      </p:sp>
      <p:sp>
        <p:nvSpPr>
          <p:cNvPr id="3" name="Content Placeholder 2">
            <a:extLst>
              <a:ext uri="{FF2B5EF4-FFF2-40B4-BE49-F238E27FC236}">
                <a16:creationId xmlns:a16="http://schemas.microsoft.com/office/drawing/2014/main" id="{AF0871B1-F10C-926E-E8FD-B008C4E20EEF}"/>
              </a:ext>
            </a:extLst>
          </p:cNvPr>
          <p:cNvSpPr>
            <a:spLocks noGrp="1"/>
          </p:cNvSpPr>
          <p:nvPr>
            <p:ph idx="1"/>
          </p:nvPr>
        </p:nvSpPr>
        <p:spPr/>
        <p:txBody>
          <a:bodyPr>
            <a:normAutofit/>
          </a:bodyPr>
          <a:lstStyle/>
          <a:p>
            <a:pPr marL="0" indent="0">
              <a:buNone/>
            </a:pPr>
            <a:r>
              <a:rPr lang="en-GB" b="1" dirty="0">
                <a:latin typeface="Arial" panose="020B0604020202020204" pitchFamily="34" charset="0"/>
                <a:cs typeface="Arial" panose="020B0604020202020204" pitchFamily="34" charset="0"/>
              </a:rPr>
              <a:t>Systemic Disadvantages in Healthcare</a:t>
            </a:r>
          </a:p>
          <a:p>
            <a:r>
              <a:rPr lang="en-GB" sz="2000" b="1" dirty="0">
                <a:latin typeface="Arial" panose="020B0604020202020204" pitchFamily="34" charset="0"/>
                <a:cs typeface="Arial" panose="020B0604020202020204" pitchFamily="34" charset="0"/>
              </a:rPr>
              <a:t>Historical racism in healthcare </a:t>
            </a:r>
            <a:r>
              <a:rPr lang="en-GB" sz="2000" dirty="0">
                <a:latin typeface="Arial" panose="020B0604020202020204" pitchFamily="34" charset="0"/>
                <a:cs typeface="Arial" panose="020B0604020202020204" pitchFamily="34" charset="0"/>
              </a:rPr>
              <a:t>meant many BME NHS staff felt unable to speak up about PPE shortages and unsafe conditions.</a:t>
            </a:r>
          </a:p>
          <a:p>
            <a:r>
              <a:rPr lang="en-GB" sz="2000" b="1" dirty="0">
                <a:latin typeface="Arial" panose="020B0604020202020204" pitchFamily="34" charset="0"/>
                <a:cs typeface="Arial" panose="020B0604020202020204" pitchFamily="34" charset="0"/>
              </a:rPr>
              <a:t>Structural inequalities </a:t>
            </a:r>
            <a:r>
              <a:rPr lang="en-GB" sz="2000" dirty="0">
                <a:latin typeface="Arial" panose="020B0604020202020204" pitchFamily="34" charset="0"/>
                <a:cs typeface="Arial" panose="020B0604020202020204" pitchFamily="34" charset="0"/>
              </a:rPr>
              <a:t>in medical research &amp; policy meant that ethnic minorities were initially excluded from vaccine trials.</a:t>
            </a:r>
          </a:p>
          <a:p>
            <a:pPr marL="0" indent="0">
              <a:buNone/>
            </a:pPr>
            <a:r>
              <a:rPr lang="en-GB" b="1" i="1" dirty="0">
                <a:solidFill>
                  <a:srgbClr val="7030A0"/>
                </a:solidFill>
                <a:latin typeface="Arial" panose="020B0604020202020204" pitchFamily="34" charset="0"/>
                <a:cs typeface="Arial" panose="020B0604020202020204" pitchFamily="34" charset="0"/>
              </a:rPr>
              <a:t>How did systemic racism contribute to ethnic minority NHS staff being disproportionately affected by COVID-19?</a:t>
            </a:r>
          </a:p>
        </p:txBody>
      </p:sp>
    </p:spTree>
    <p:extLst>
      <p:ext uri="{BB962C8B-B14F-4D97-AF65-F5344CB8AC3E}">
        <p14:creationId xmlns:p14="http://schemas.microsoft.com/office/powerpoint/2010/main" val="29969227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3B4A1-EAD7-0BF8-CF30-5CA70ED5445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Policing, Hate Crime &amp; COVID-19</a:t>
            </a:r>
          </a:p>
        </p:txBody>
      </p:sp>
      <p:sp>
        <p:nvSpPr>
          <p:cNvPr id="3" name="Content Placeholder 2">
            <a:extLst>
              <a:ext uri="{FF2B5EF4-FFF2-40B4-BE49-F238E27FC236}">
                <a16:creationId xmlns:a16="http://schemas.microsoft.com/office/drawing/2014/main" id="{E0405961-C20B-DA6B-A878-65AFBABC7978}"/>
              </a:ext>
            </a:extLst>
          </p:cNvPr>
          <p:cNvSpPr>
            <a:spLocks noGrp="1"/>
          </p:cNvSpPr>
          <p:nvPr>
            <p:ph idx="1"/>
          </p:nvPr>
        </p:nvSpPr>
        <p:spPr>
          <a:xfrm>
            <a:off x="1021862" y="2549117"/>
            <a:ext cx="10075984" cy="3593776"/>
          </a:xfrm>
        </p:spPr>
        <p:txBody>
          <a:bodyPr>
            <a:normAutofit fontScale="85000" lnSpcReduction="10000"/>
          </a:bodyPr>
          <a:lstStyle/>
          <a:p>
            <a:pPr marL="0" indent="0">
              <a:buNone/>
            </a:pPr>
            <a:r>
              <a:rPr lang="en-GB" sz="2800" b="1" dirty="0">
                <a:latin typeface="Arial" panose="020B0604020202020204" pitchFamily="34" charset="0"/>
                <a:cs typeface="Arial" panose="020B0604020202020204" pitchFamily="34" charset="0"/>
              </a:rPr>
              <a:t>Rise in Hate Crimes Against Ethnic Minorities</a:t>
            </a:r>
          </a:p>
          <a:p>
            <a:r>
              <a:rPr lang="en-GB" dirty="0">
                <a:latin typeface="Arial" panose="020B0604020202020204" pitchFamily="34" charset="0"/>
                <a:cs typeface="Arial" panose="020B0604020202020204" pitchFamily="34" charset="0"/>
              </a:rPr>
              <a:t>Hate crimes against East Asian &amp; Chinese individuals doubled in early 2020.21% rise in anti-Asian hate crimes recorded since the start of the pandemic.</a:t>
            </a:r>
          </a:p>
          <a:p>
            <a:pPr marL="0" indent="0">
              <a:buNone/>
            </a:pPr>
            <a:r>
              <a:rPr lang="en-GB" sz="2800" b="1" dirty="0">
                <a:latin typeface="Arial" panose="020B0604020202020204" pitchFamily="34" charset="0"/>
                <a:cs typeface="Arial" panose="020B0604020202020204" pitchFamily="34" charset="0"/>
              </a:rPr>
              <a:t>Discriminatory Policing &amp; Lockdown Fines</a:t>
            </a:r>
          </a:p>
          <a:p>
            <a:r>
              <a:rPr lang="en-GB" dirty="0">
                <a:latin typeface="Arial" panose="020B0604020202020204" pitchFamily="34" charset="0"/>
                <a:cs typeface="Arial" panose="020B0604020202020204" pitchFamily="34" charset="0"/>
              </a:rPr>
              <a:t>BME individuals were 54% more likely to receive lockdown fines than White people.</a:t>
            </a:r>
          </a:p>
          <a:p>
            <a:r>
              <a:rPr lang="en-GB" dirty="0">
                <a:latin typeface="Arial" panose="020B0604020202020204" pitchFamily="34" charset="0"/>
                <a:cs typeface="Arial" panose="020B0604020202020204" pitchFamily="34" charset="0"/>
              </a:rPr>
              <a:t>In Cumbria, BAME people were 6.8x more likely to be fined than White individuals.</a:t>
            </a:r>
          </a:p>
          <a:p>
            <a:r>
              <a:rPr lang="en-GB" dirty="0">
                <a:latin typeface="Arial" panose="020B0604020202020204" pitchFamily="34" charset="0"/>
                <a:cs typeface="Arial" panose="020B0604020202020204" pitchFamily="34" charset="0"/>
              </a:rPr>
              <a:t>Stop &amp; search rates increased during lockdown, disproportionately targeting Black communities</a:t>
            </a:r>
          </a:p>
        </p:txBody>
      </p:sp>
    </p:spTree>
    <p:extLst>
      <p:ext uri="{BB962C8B-B14F-4D97-AF65-F5344CB8AC3E}">
        <p14:creationId xmlns:p14="http://schemas.microsoft.com/office/powerpoint/2010/main" val="21216112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990ED-20E0-D7D5-D658-52357C7E13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E48A95-3148-2C51-B237-D2644FB70EF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Policing, Hate Crime &amp; COVID-19</a:t>
            </a:r>
          </a:p>
        </p:txBody>
      </p:sp>
      <p:sp>
        <p:nvSpPr>
          <p:cNvPr id="3" name="Content Placeholder 2">
            <a:extLst>
              <a:ext uri="{FF2B5EF4-FFF2-40B4-BE49-F238E27FC236}">
                <a16:creationId xmlns:a16="http://schemas.microsoft.com/office/drawing/2014/main" id="{7285DAC4-E92A-0C9A-4598-F2092A08A290}"/>
              </a:ext>
            </a:extLst>
          </p:cNvPr>
          <p:cNvSpPr>
            <a:spLocks noGrp="1"/>
          </p:cNvSpPr>
          <p:nvPr>
            <p:ph idx="1"/>
          </p:nvPr>
        </p:nvSpPr>
        <p:spPr>
          <a:xfrm>
            <a:off x="1295402" y="2517856"/>
            <a:ext cx="9364784" cy="3593776"/>
          </a:xfrm>
        </p:spPr>
        <p:txBody>
          <a:bodyPr>
            <a:normAutofit/>
          </a:bodyPr>
          <a:lstStyle/>
          <a:p>
            <a:pPr marL="0" indent="0">
              <a:buNone/>
            </a:pPr>
            <a:r>
              <a:rPr lang="en-GB" b="1" dirty="0">
                <a:latin typeface="Arial" panose="020B0604020202020204" pitchFamily="34" charset="0"/>
                <a:cs typeface="Arial" panose="020B0604020202020204" pitchFamily="34" charset="0"/>
              </a:rPr>
              <a:t>International Disparities</a:t>
            </a:r>
          </a:p>
          <a:p>
            <a:r>
              <a:rPr lang="en-GB" sz="2000" dirty="0">
                <a:latin typeface="Arial" panose="020B0604020202020204" pitchFamily="34" charset="0"/>
                <a:cs typeface="Arial" panose="020B0604020202020204" pitchFamily="34" charset="0"/>
              </a:rPr>
              <a:t>Similar policing trends were observed across Europe—in France, police checks on Black residents were twice the national average during lockdown.</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i="1" dirty="0">
                <a:solidFill>
                  <a:srgbClr val="7030A0"/>
                </a:solidFill>
                <a:latin typeface="Arial" panose="020B0604020202020204" pitchFamily="34" charset="0"/>
                <a:cs typeface="Arial" panose="020B0604020202020204" pitchFamily="34" charset="0"/>
              </a:rPr>
              <a:t>Why did lockdown policing disproportionately target ethnic minorities, and what are the long-term consequences of this?</a:t>
            </a:r>
          </a:p>
        </p:txBody>
      </p:sp>
    </p:spTree>
    <p:extLst>
      <p:ext uri="{BB962C8B-B14F-4D97-AF65-F5344CB8AC3E}">
        <p14:creationId xmlns:p14="http://schemas.microsoft.com/office/powerpoint/2010/main" val="33547565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0953" y="1055718"/>
            <a:ext cx="8229600" cy="1143000"/>
          </a:xfrm>
        </p:spPr>
        <p:txBody>
          <a:bodyPr>
            <a:normAutofit fontScale="90000"/>
          </a:bodyPr>
          <a:lstStyle/>
          <a:p>
            <a:r>
              <a:rPr lang="en-GB" b="1" dirty="0">
                <a:latin typeface="Arial" panose="020B0604020202020204" pitchFamily="34" charset="0"/>
                <a:cs typeface="Arial" panose="020B0604020202020204" pitchFamily="34" charset="0"/>
              </a:rPr>
              <a:t>Gypsy Roma and Traveller Ethnic Groups</a:t>
            </a:r>
          </a:p>
        </p:txBody>
      </p:sp>
      <p:sp>
        <p:nvSpPr>
          <p:cNvPr id="3" name="Content Placeholder 2"/>
          <p:cNvSpPr>
            <a:spLocks noGrp="1"/>
          </p:cNvSpPr>
          <p:nvPr>
            <p:ph idx="1"/>
          </p:nvPr>
        </p:nvSpPr>
        <p:spPr>
          <a:xfrm>
            <a:off x="890337" y="2636913"/>
            <a:ext cx="10672009" cy="3384376"/>
          </a:xfrm>
        </p:spPr>
        <p:txBody>
          <a:bodyPr>
            <a:normAutofit fontScale="92500" lnSpcReduction="20000"/>
          </a:bodyPr>
          <a:lstStyle/>
          <a:p>
            <a:r>
              <a:rPr lang="en-GB" dirty="0">
                <a:latin typeface="Arial" panose="020B0604020202020204" pitchFamily="34" charset="0"/>
                <a:cs typeface="Arial" panose="020B0604020202020204" pitchFamily="34" charset="0"/>
              </a:rPr>
              <a:t>Highlighted by the Equality and Human Rights Commission (EHRC) in 2016 as being one of the four most disadvantaged groups in the UK</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2011 Census included a “Gypsy and Irish Traveller” category for the first time. The 2021 Census put the combined Gypsy and Irish Traveller population in England and Wales as 71,440. (Is this accurate?)</a:t>
            </a:r>
          </a:p>
          <a:p>
            <a:r>
              <a:rPr lang="en-GB" dirty="0">
                <a:latin typeface="Arial" panose="020B0604020202020204" pitchFamily="34" charset="0"/>
                <a:cs typeface="Arial" panose="020B0604020202020204" pitchFamily="34" charset="0"/>
              </a:rPr>
              <a:t>Family, extended family bonds and networks are very important to the Gypsy and Traveller way of life, as is a distinct identity from the settled ‘Gorja’ or ‘country’ population.</a:t>
            </a:r>
          </a:p>
          <a:p>
            <a:r>
              <a:rPr lang="en-GB" dirty="0">
                <a:latin typeface="Arial" panose="020B0604020202020204" pitchFamily="34" charset="0"/>
                <a:cs typeface="Arial" panose="020B0604020202020204" pitchFamily="34" charset="0"/>
              </a:rPr>
              <a:t>Gypsies and Travellers generally marry young and respect their older generation. </a:t>
            </a:r>
          </a:p>
        </p:txBody>
      </p:sp>
      <p:sp>
        <p:nvSpPr>
          <p:cNvPr id="4" name="TextBox 3"/>
          <p:cNvSpPr txBox="1"/>
          <p:nvPr/>
        </p:nvSpPr>
        <p:spPr>
          <a:xfrm>
            <a:off x="9366350" y="3102425"/>
            <a:ext cx="1368152"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(EHRC, 2016)</a:t>
            </a:r>
          </a:p>
        </p:txBody>
      </p:sp>
      <p:sp>
        <p:nvSpPr>
          <p:cNvPr id="5" name="TextBox 4"/>
          <p:cNvSpPr txBox="1"/>
          <p:nvPr/>
        </p:nvSpPr>
        <p:spPr>
          <a:xfrm>
            <a:off x="6929325" y="6459484"/>
            <a:ext cx="463302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(ONS, 2023;The Traveller Movement, 2025)</a:t>
            </a:r>
          </a:p>
        </p:txBody>
      </p:sp>
    </p:spTree>
    <p:extLst>
      <p:ext uri="{BB962C8B-B14F-4D97-AF65-F5344CB8AC3E}">
        <p14:creationId xmlns:p14="http://schemas.microsoft.com/office/powerpoint/2010/main" val="2382043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7C2CD7-4CC5-9844-3031-D0BC7B94CC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03C281-3131-94D6-9563-64C17B10C928}"/>
              </a:ext>
            </a:extLst>
          </p:cNvPr>
          <p:cNvSpPr>
            <a:spLocks noGrp="1"/>
          </p:cNvSpPr>
          <p:nvPr>
            <p:ph type="title"/>
          </p:nvPr>
        </p:nvSpPr>
        <p:spPr>
          <a:xfrm>
            <a:off x="2080953" y="1055718"/>
            <a:ext cx="8229600" cy="1143000"/>
          </a:xfrm>
        </p:spPr>
        <p:txBody>
          <a:bodyPr>
            <a:normAutofit fontScale="90000"/>
          </a:bodyPr>
          <a:lstStyle/>
          <a:p>
            <a:r>
              <a:rPr lang="en-GB" b="1" dirty="0">
                <a:latin typeface="Arial" panose="020B0604020202020204" pitchFamily="34" charset="0"/>
                <a:cs typeface="Arial" panose="020B0604020202020204" pitchFamily="34" charset="0"/>
              </a:rPr>
              <a:t>Gypsy Roma and Traveller Ethnic Groups</a:t>
            </a:r>
          </a:p>
        </p:txBody>
      </p:sp>
      <p:sp>
        <p:nvSpPr>
          <p:cNvPr id="3" name="Content Placeholder 2">
            <a:extLst>
              <a:ext uri="{FF2B5EF4-FFF2-40B4-BE49-F238E27FC236}">
                <a16:creationId xmlns:a16="http://schemas.microsoft.com/office/drawing/2014/main" id="{AA886693-6EAF-2EFA-2261-19F40AEDB92E}"/>
              </a:ext>
            </a:extLst>
          </p:cNvPr>
          <p:cNvSpPr>
            <a:spLocks noGrp="1"/>
          </p:cNvSpPr>
          <p:nvPr>
            <p:ph idx="1"/>
          </p:nvPr>
        </p:nvSpPr>
        <p:spPr>
          <a:xfrm>
            <a:off x="522515" y="2636913"/>
            <a:ext cx="11039831" cy="3384376"/>
          </a:xfrm>
        </p:spPr>
        <p:txBody>
          <a:bodyPr>
            <a:normAutofit fontScale="62500" lnSpcReduction="20000"/>
          </a:bodyPr>
          <a:lstStyle/>
          <a:p>
            <a:r>
              <a:rPr lang="en-GB" dirty="0">
                <a:latin typeface="Arial" panose="020B0604020202020204" pitchFamily="34" charset="0"/>
                <a:cs typeface="Arial" panose="020B0604020202020204" pitchFamily="34" charset="0"/>
              </a:rPr>
              <a:t>Poorer health was reported across all age groups and in both sexes among people who identified as Gypsy or Irish Traveller, compared with the England and Wales population, and there is low engagement with H+SC services.</a:t>
            </a:r>
          </a:p>
          <a:p>
            <a:r>
              <a:rPr lang="en-GB" dirty="0">
                <a:latin typeface="Arial" panose="020B0604020202020204" pitchFamily="34" charset="0"/>
                <a:cs typeface="Arial" panose="020B0604020202020204" pitchFamily="34" charset="0"/>
              </a:rPr>
              <a:t>They have a much lower life expectancy than the general population, with Traveller men and women living 10-12 years less than the wider population.</a:t>
            </a:r>
          </a:p>
          <a:p>
            <a:r>
              <a:rPr lang="en-GB" dirty="0">
                <a:latin typeface="Arial" panose="020B0604020202020204" pitchFamily="34" charset="0"/>
                <a:cs typeface="Arial" panose="020B0604020202020204" pitchFamily="34" charset="0"/>
              </a:rPr>
              <a:t>Travellers have higher rates of infant mortality, maternal death and stillbirths than the general population. </a:t>
            </a:r>
          </a:p>
          <a:p>
            <a:r>
              <a:rPr lang="en-GB" dirty="0">
                <a:latin typeface="Arial" panose="020B0604020202020204" pitchFamily="34" charset="0"/>
                <a:cs typeface="Arial" panose="020B0604020202020204" pitchFamily="34" charset="0"/>
              </a:rPr>
              <a:t>They experience racist sentiment in the media and elsewhere, which would be socially unacceptable if directed at any other minority community. Ofsted consider young Travellers to be one of the groups most at risk of low attainment in education</a:t>
            </a:r>
          </a:p>
          <a:p>
            <a:r>
              <a:rPr lang="en-GB" dirty="0">
                <a:latin typeface="Arial" panose="020B0604020202020204" pitchFamily="34" charset="0"/>
                <a:cs typeface="Arial" panose="020B0604020202020204" pitchFamily="34" charset="0"/>
              </a:rPr>
              <a:t>Elementary occupations and skilled trades were the most common job types held by employed people who identified as Gypsy or Irish Traveller, at 24.6% and 18.2%, respectively.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56.8% of those who identified as Gypsy or Irish Traveller had no qualifications, compared with 18.2% of the England and Wales population.</a:t>
            </a:r>
          </a:p>
        </p:txBody>
      </p:sp>
      <p:sp>
        <p:nvSpPr>
          <p:cNvPr id="5" name="TextBox 4">
            <a:extLst>
              <a:ext uri="{FF2B5EF4-FFF2-40B4-BE49-F238E27FC236}">
                <a16:creationId xmlns:a16="http://schemas.microsoft.com/office/drawing/2014/main" id="{E286A534-3827-9BB1-4EE1-A6CB90668393}"/>
              </a:ext>
            </a:extLst>
          </p:cNvPr>
          <p:cNvSpPr txBox="1"/>
          <p:nvPr/>
        </p:nvSpPr>
        <p:spPr>
          <a:xfrm>
            <a:off x="6929325" y="6459484"/>
            <a:ext cx="463302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(ONS, 2023;The Traveller Movement, 2025)</a:t>
            </a:r>
          </a:p>
        </p:txBody>
      </p:sp>
    </p:spTree>
    <p:extLst>
      <p:ext uri="{BB962C8B-B14F-4D97-AF65-F5344CB8AC3E}">
        <p14:creationId xmlns:p14="http://schemas.microsoft.com/office/powerpoint/2010/main" val="2580333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9389" y="1030779"/>
            <a:ext cx="8229600" cy="1143000"/>
          </a:xfrm>
        </p:spPr>
        <p:txBody>
          <a:bodyPr>
            <a:normAutofit fontScale="90000"/>
          </a:bodyPr>
          <a:lstStyle/>
          <a:p>
            <a:r>
              <a:rPr lang="en-GB" b="1" dirty="0">
                <a:latin typeface="Arial" panose="020B0604020202020204" pitchFamily="34" charset="0"/>
                <a:cs typeface="Arial" panose="020B0604020202020204" pitchFamily="34" charset="0"/>
              </a:rPr>
              <a:t>Gypsy Roma and Traveller Families</a:t>
            </a:r>
          </a:p>
        </p:txBody>
      </p:sp>
      <p:sp>
        <p:nvSpPr>
          <p:cNvPr id="3" name="Content Placeholder 2"/>
          <p:cNvSpPr>
            <a:spLocks noGrp="1"/>
          </p:cNvSpPr>
          <p:nvPr>
            <p:ph idx="1"/>
          </p:nvPr>
        </p:nvSpPr>
        <p:spPr>
          <a:xfrm>
            <a:off x="1130968" y="2576344"/>
            <a:ext cx="10157716" cy="3142812"/>
          </a:xfrm>
        </p:spPr>
        <p:txBody>
          <a:bodyPr>
            <a:normAutofit/>
          </a:bodyPr>
          <a:lstStyle/>
          <a:p>
            <a:r>
              <a:rPr lang="en-GB" dirty="0">
                <a:latin typeface="Arial" panose="020B0604020202020204" pitchFamily="34" charset="0"/>
                <a:cs typeface="Arial" panose="020B0604020202020204" pitchFamily="34" charset="0"/>
              </a:rPr>
              <a:t>Rapid economic change, recession, the gradual dismantling of the ‘grey’ economy, the criminalisation of ‘travelling’ and the dire shortage of authorised private or council sites have driven many into hard times and many have been forced to give up their nomadic lifestyle.</a:t>
            </a:r>
          </a:p>
          <a:p>
            <a:r>
              <a:rPr lang="en-GB" dirty="0">
                <a:latin typeface="Arial" panose="020B0604020202020204" pitchFamily="34" charset="0"/>
                <a:cs typeface="Arial" panose="020B0604020202020204" pitchFamily="34" charset="0"/>
              </a:rPr>
              <a:t>A study in Ireland put the suicide rate of Irish Traveller men as 3-5 times higher than the wider population and evidence suggests that the same phenomenon is happening amongst Traveller communities in the UK</a:t>
            </a:r>
          </a:p>
        </p:txBody>
      </p:sp>
      <p:sp>
        <p:nvSpPr>
          <p:cNvPr id="4" name="Rectangle 3"/>
          <p:cNvSpPr/>
          <p:nvPr/>
        </p:nvSpPr>
        <p:spPr>
          <a:xfrm>
            <a:off x="8064212" y="5719156"/>
            <a:ext cx="3467681"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(The Traveller Movement, 2025)</a:t>
            </a:r>
          </a:p>
        </p:txBody>
      </p:sp>
    </p:spTree>
    <p:extLst>
      <p:ext uri="{BB962C8B-B14F-4D97-AF65-F5344CB8AC3E}">
        <p14:creationId xmlns:p14="http://schemas.microsoft.com/office/powerpoint/2010/main" val="3397307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How do we Perceive Gypsy Roma and Traveller Ethnic Groups?</a:t>
            </a:r>
          </a:p>
        </p:txBody>
      </p:sp>
      <p:sp>
        <p:nvSpPr>
          <p:cNvPr id="3" name="Content Placeholder 2"/>
          <p:cNvSpPr>
            <a:spLocks noGrp="1"/>
          </p:cNvSpPr>
          <p:nvPr>
            <p:ph idx="1"/>
          </p:nvPr>
        </p:nvSpPr>
        <p:spPr>
          <a:xfrm>
            <a:off x="1295402" y="2947630"/>
            <a:ext cx="9601196" cy="3318936"/>
          </a:xfrm>
        </p:spPr>
        <p:txBody>
          <a:bodyPr>
            <a:normAutofit/>
          </a:bodyPr>
          <a:lstStyle/>
          <a:p>
            <a:r>
              <a:rPr lang="en-GB" sz="3600" b="1" i="1" dirty="0">
                <a:solidFill>
                  <a:srgbClr val="7030A0"/>
                </a:solidFill>
                <a:latin typeface="Arial" panose="020B0604020202020204" pitchFamily="34" charset="0"/>
                <a:cs typeface="Arial" panose="020B0604020202020204" pitchFamily="34" charset="0"/>
              </a:rPr>
              <a:t>Take a minute or two to think about this and feedback…</a:t>
            </a:r>
          </a:p>
        </p:txBody>
      </p:sp>
    </p:spTree>
    <p:extLst>
      <p:ext uri="{BB962C8B-B14F-4D97-AF65-F5344CB8AC3E}">
        <p14:creationId xmlns:p14="http://schemas.microsoft.com/office/powerpoint/2010/main" val="15364933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Common Myths…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All Gypsies/ Roma/ Travellers live in caravans</a:t>
            </a:r>
          </a:p>
          <a:p>
            <a:r>
              <a:rPr lang="en-GB" dirty="0">
                <a:latin typeface="Arial" panose="020B0604020202020204" pitchFamily="34" charset="0"/>
                <a:cs typeface="Arial" panose="020B0604020202020204" pitchFamily="34" charset="0"/>
              </a:rPr>
              <a:t>Everyone has ‘Big Fat Weddings’</a:t>
            </a:r>
          </a:p>
          <a:p>
            <a:r>
              <a:rPr lang="en-GB" dirty="0">
                <a:latin typeface="Arial" panose="020B0604020202020204" pitchFamily="34" charset="0"/>
                <a:cs typeface="Arial" panose="020B0604020202020204" pitchFamily="34" charset="0"/>
              </a:rPr>
              <a:t>All young women/ girls dress provocatively</a:t>
            </a:r>
          </a:p>
          <a:p>
            <a:r>
              <a:rPr lang="en-GB" dirty="0">
                <a:latin typeface="Arial" panose="020B0604020202020204" pitchFamily="34" charset="0"/>
                <a:cs typeface="Arial" panose="020B0604020202020204" pitchFamily="34" charset="0"/>
              </a:rPr>
              <a:t>Gypsies, Roma and Travellers are workshy, lack education, and aspire to live on benefits</a:t>
            </a:r>
          </a:p>
          <a:p>
            <a:r>
              <a:rPr lang="en-GB" dirty="0">
                <a:latin typeface="Arial" panose="020B0604020202020204" pitchFamily="34" charset="0"/>
                <a:cs typeface="Arial" panose="020B0604020202020204" pitchFamily="34" charset="0"/>
                <a:hlinkClick r:id="rId2"/>
              </a:rPr>
              <a:t>https://www.flintshire.gov.uk/en/PDFFiles/Policy-and-Performance/MythsandFactsGypsiesand-travellers.pdf</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0089802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3D29-4BAF-48F9-BFF4-CD1E21311B64}"/>
              </a:ext>
            </a:extLst>
          </p:cNvPr>
          <p:cNvSpPr>
            <a:spLocks noGrp="1"/>
          </p:cNvSpPr>
          <p:nvPr>
            <p:ph type="title"/>
          </p:nvPr>
        </p:nvSpPr>
        <p:spPr>
          <a:xfrm>
            <a:off x="1295401" y="982132"/>
            <a:ext cx="9978187" cy="1303867"/>
          </a:xfrm>
        </p:spPr>
        <p:txBody>
          <a:bodyPr>
            <a:normAutofit fontScale="90000"/>
          </a:bodyPr>
          <a:lstStyle/>
          <a:p>
            <a:pPr algn="l"/>
            <a:r>
              <a:rPr lang="en-GB" b="1" i="0" dirty="0">
                <a:effectLst/>
                <a:latin typeface="Arial" panose="020B0604020202020204" pitchFamily="34" charset="0"/>
                <a:cs typeface="Arial" panose="020B0604020202020204" pitchFamily="34" charset="0"/>
              </a:rPr>
              <a:t>The Politics of Nationalism and Racism</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C5C9B1B-44FA-4A59-96B5-11367A356A12}"/>
              </a:ext>
            </a:extLst>
          </p:cNvPr>
          <p:cNvSpPr>
            <a:spLocks noGrp="1"/>
          </p:cNvSpPr>
          <p:nvPr>
            <p:ph idx="1"/>
          </p:nvPr>
        </p:nvSpPr>
        <p:spPr>
          <a:xfrm>
            <a:off x="910390" y="2556932"/>
            <a:ext cx="10363198" cy="3318936"/>
          </a:xfrm>
        </p:spPr>
        <p:txBody>
          <a:bodyPr/>
          <a:lstStyle/>
          <a:p>
            <a:pPr marL="0" indent="0" algn="l">
              <a:buNone/>
            </a:pPr>
            <a:r>
              <a:rPr lang="en-GB" b="0" i="0" dirty="0">
                <a:effectLst/>
                <a:latin typeface="Arial" panose="020B0604020202020204" pitchFamily="34" charset="0"/>
                <a:cs typeface="Arial" panose="020B0604020202020204" pitchFamily="34" charset="0"/>
              </a:rPr>
              <a:t>The politics of nationalism and racism in post-Brexit Britain | LSE Research</a:t>
            </a:r>
          </a:p>
          <a:p>
            <a:r>
              <a:rPr lang="en-GB" b="0" i="0" dirty="0">
                <a:solidFill>
                  <a:srgbClr val="000000"/>
                </a:solidFill>
                <a:effectLst/>
                <a:latin typeface="Arial" panose="020B0604020202020204" pitchFamily="34" charset="0"/>
                <a:cs typeface="Arial" panose="020B0604020202020204" pitchFamily="34" charset="0"/>
                <a:hlinkClick r:id="rId2"/>
              </a:rPr>
              <a:t>https://www.youtube.com/watch?v=z5Z2pydF_hw</a:t>
            </a:r>
            <a:r>
              <a:rPr lang="en-GB" b="0" i="0" dirty="0">
                <a:solidFill>
                  <a:srgbClr val="000000"/>
                </a:solidFill>
                <a:effectLst/>
                <a:latin typeface="Arial" panose="020B0604020202020204" pitchFamily="34" charset="0"/>
                <a:cs typeface="Arial" panose="020B0604020202020204" pitchFamily="34" charset="0"/>
              </a:rPr>
              <a:t> </a:t>
            </a:r>
          </a:p>
          <a:p>
            <a:r>
              <a:rPr lang="en-GB" dirty="0">
                <a:solidFill>
                  <a:srgbClr val="000000"/>
                </a:solidFill>
                <a:latin typeface="Arial" panose="020B0604020202020204" pitchFamily="34" charset="0"/>
                <a:cs typeface="Arial" panose="020B0604020202020204" pitchFamily="34" charset="0"/>
              </a:rPr>
              <a:t>Do you think the pandemic has had an effect on racism in the UK?</a:t>
            </a:r>
          </a:p>
          <a:p>
            <a:r>
              <a:rPr lang="en-GB" dirty="0">
                <a:latin typeface="Arial" panose="020B0604020202020204" pitchFamily="34" charset="0"/>
                <a:cs typeface="Arial" panose="020B0604020202020204" pitchFamily="34" charset="0"/>
                <a:hlinkClick r:id="rId3"/>
              </a:rPr>
              <a:t>https://www.diversitytrust.org.uk/2023/10/the-lasting-effects-of-asian-hate-crime-post-covid-in-the-uk/</a:t>
            </a:r>
            <a:r>
              <a:rPr lang="en-GB" dirty="0">
                <a:solidFill>
                  <a:srgbClr val="000000"/>
                </a:solidFill>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hlinkClick r:id="rId4"/>
              </a:rPr>
              <a:t>https://www.nottingham.ac.uk/news/covid-related-racism-has-traumatised-east-and-south-east-asian-communities-study-finds</a:t>
            </a:r>
            <a:r>
              <a:rPr lang="en-GB" dirty="0">
                <a:solidFill>
                  <a:srgbClr val="000000"/>
                </a:solidFill>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19594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FBAF-8C8D-4705-8FD7-D04C9200CBD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Racism in the UK</a:t>
            </a:r>
          </a:p>
        </p:txBody>
      </p:sp>
      <p:sp>
        <p:nvSpPr>
          <p:cNvPr id="3" name="Content Placeholder 2">
            <a:extLst>
              <a:ext uri="{FF2B5EF4-FFF2-40B4-BE49-F238E27FC236}">
                <a16:creationId xmlns:a16="http://schemas.microsoft.com/office/drawing/2014/main" id="{563BFE0D-1C5C-44F6-BBDC-B7B5A8E45530}"/>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hlinkClick r:id="rId2"/>
              </a:rPr>
              <a:t>https://www.youtube.com/watch?v=sI607wWfMSw</a:t>
            </a:r>
            <a:r>
              <a:rPr lang="en-GB" dirty="0">
                <a:latin typeface="Arial" panose="020B0604020202020204" pitchFamily="34" charset="0"/>
                <a:cs typeface="Arial" panose="020B0604020202020204" pitchFamily="34" charset="0"/>
              </a:rPr>
              <a:t> </a:t>
            </a:r>
          </a:p>
          <a:p>
            <a:r>
              <a:rPr lang="en-GB" b="0" i="0" dirty="0">
                <a:effectLst/>
                <a:latin typeface="Arial" panose="020B0604020202020204" pitchFamily="34" charset="0"/>
                <a:cs typeface="Arial" panose="020B0604020202020204" pitchFamily="34" charset="0"/>
              </a:rPr>
              <a:t>Racism in the UK | DW Documentary (12.30)</a:t>
            </a:r>
          </a:p>
          <a:p>
            <a:r>
              <a:rPr lang="en-GB" dirty="0">
                <a:latin typeface="Arial" panose="020B0604020202020204" pitchFamily="34" charset="0"/>
                <a:cs typeface="Arial" panose="020B0604020202020204" pitchFamily="34" charset="0"/>
              </a:rPr>
              <a:t>Racism is now, more than ever, not just about skin colour</a:t>
            </a:r>
          </a:p>
          <a:p>
            <a:r>
              <a:rPr lang="en-GB" b="0" i="0" dirty="0">
                <a:effectLst/>
                <a:latin typeface="Arial" panose="020B0604020202020204" pitchFamily="34" charset="0"/>
                <a:cs typeface="Arial" panose="020B0604020202020204" pitchFamily="34" charset="0"/>
              </a:rPr>
              <a:t>Migrants from Eastern Europe </a:t>
            </a:r>
          </a:p>
        </p:txBody>
      </p:sp>
    </p:spTree>
    <p:extLst>
      <p:ext uri="{BB962C8B-B14F-4D97-AF65-F5344CB8AC3E}">
        <p14:creationId xmlns:p14="http://schemas.microsoft.com/office/powerpoint/2010/main" val="8390674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2872F-EF6C-4808-697F-9A0B5ECFBF1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Irregular Migration </a:t>
            </a:r>
          </a:p>
        </p:txBody>
      </p:sp>
      <p:sp>
        <p:nvSpPr>
          <p:cNvPr id="3" name="Content Placeholder 2">
            <a:extLst>
              <a:ext uri="{FF2B5EF4-FFF2-40B4-BE49-F238E27FC236}">
                <a16:creationId xmlns:a16="http://schemas.microsoft.com/office/drawing/2014/main" id="{672C6D8C-2005-AA8C-F6E4-32E335C1995B}"/>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New migrant influx arriving via small boats (irregular arrivals).</a:t>
            </a:r>
          </a:p>
          <a:p>
            <a:r>
              <a:rPr lang="en-GB" dirty="0">
                <a:latin typeface="Arial" panose="020B0604020202020204" pitchFamily="34" charset="0"/>
                <a:cs typeface="Arial" panose="020B0604020202020204" pitchFamily="34" charset="0"/>
              </a:rPr>
              <a:t>The majority of these are asylum seekers (90% in year ending March 2023).</a:t>
            </a:r>
          </a:p>
          <a:p>
            <a:r>
              <a:rPr lang="en-GB" b="0" i="0" dirty="0">
                <a:effectLst/>
                <a:latin typeface="Arial" panose="020B0604020202020204" pitchFamily="34" charset="0"/>
                <a:cs typeface="Arial" panose="020B0604020202020204" pitchFamily="34" charset="0"/>
                <a:hlinkClick r:id="rId2"/>
              </a:rPr>
              <a:t>https://www.gov.uk/government/statistics/irregular-migration-to-the-uk-year-ending-march-2023/irregular-migration-to-the-uk-year-ending-march-2023</a:t>
            </a:r>
            <a:r>
              <a:rPr lang="en-GB" b="0" i="0" dirty="0">
                <a:effectLst/>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UK public opinion towards immigration- September 2023</a:t>
            </a:r>
          </a:p>
          <a:p>
            <a:r>
              <a:rPr lang="en-GB" b="0" i="0" dirty="0">
                <a:effectLst/>
                <a:latin typeface="Arial" panose="020B0604020202020204" pitchFamily="34" charset="0"/>
                <a:cs typeface="Arial" panose="020B0604020202020204" pitchFamily="34" charset="0"/>
                <a:hlinkClick r:id="rId3"/>
              </a:rPr>
              <a:t>https://migrationobservatory.ox.ac.uk/resources/briefings/uk-public-opinion-toward-immigration-overall-attitudes-and-level-of-concern/</a:t>
            </a:r>
            <a:r>
              <a:rPr lang="en-GB" b="0" i="0" dirty="0">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5056082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FBAF-8C8D-4705-8FD7-D04C9200CBD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Racism in the UK</a:t>
            </a:r>
          </a:p>
        </p:txBody>
      </p:sp>
      <p:sp>
        <p:nvSpPr>
          <p:cNvPr id="3" name="Content Placeholder 2">
            <a:extLst>
              <a:ext uri="{FF2B5EF4-FFF2-40B4-BE49-F238E27FC236}">
                <a16:creationId xmlns:a16="http://schemas.microsoft.com/office/drawing/2014/main" id="{563BFE0D-1C5C-44F6-BBDC-B7B5A8E45530}"/>
              </a:ext>
            </a:extLst>
          </p:cNvPr>
          <p:cNvSpPr>
            <a:spLocks noGrp="1"/>
          </p:cNvSpPr>
          <p:nvPr>
            <p:ph idx="1"/>
          </p:nvPr>
        </p:nvSpPr>
        <p:spPr>
          <a:xfrm>
            <a:off x="1295401" y="2556932"/>
            <a:ext cx="9210868" cy="3318936"/>
          </a:xfrm>
        </p:spPr>
        <p:txBody>
          <a:bodyPr/>
          <a:lstStyle/>
          <a:p>
            <a:r>
              <a:rPr lang="en-GB" dirty="0">
                <a:latin typeface="Arial" panose="020B0604020202020204" pitchFamily="34" charset="0"/>
                <a:cs typeface="Arial" panose="020B0604020202020204" pitchFamily="34" charset="0"/>
              </a:rPr>
              <a:t>Do you think that racism has decreased in the last 20 years?</a:t>
            </a:r>
          </a:p>
          <a:p>
            <a:pPr marL="0" indent="0">
              <a:buNone/>
            </a:pPr>
            <a:r>
              <a:rPr lang="en-GB" dirty="0">
                <a:latin typeface="Arial" panose="020B0604020202020204" pitchFamily="34" charset="0"/>
                <a:cs typeface="Arial" panose="020B0604020202020204" pitchFamily="34" charset="0"/>
              </a:rPr>
              <a:t>   OR…Is racism alive and well in the UK in the 21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Century?</a:t>
            </a:r>
          </a:p>
          <a:p>
            <a:pPr marL="0" indent="0">
              <a:buNone/>
            </a:pPr>
            <a:r>
              <a:rPr lang="en-GB" sz="4400" b="1" i="1" dirty="0">
                <a:solidFill>
                  <a:srgbClr val="7030A0"/>
                </a:solidFill>
                <a:latin typeface="Arial" panose="020B0604020202020204" pitchFamily="34" charset="0"/>
                <a:cs typeface="Arial" panose="020B0604020202020204" pitchFamily="34" charset="0"/>
              </a:rPr>
              <a:t>     Discuss…</a:t>
            </a:r>
          </a:p>
        </p:txBody>
      </p:sp>
    </p:spTree>
    <p:extLst>
      <p:ext uri="{BB962C8B-B14F-4D97-AF65-F5344CB8AC3E}">
        <p14:creationId xmlns:p14="http://schemas.microsoft.com/office/powerpoint/2010/main" val="374777866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66BCD-BF83-B708-2FA8-4FFE2E27C249}"/>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Moving Forward – Addressing Racial and Ethnic Inequalities</a:t>
            </a:r>
          </a:p>
        </p:txBody>
      </p:sp>
      <p:sp>
        <p:nvSpPr>
          <p:cNvPr id="3" name="Content Placeholder 2">
            <a:extLst>
              <a:ext uri="{FF2B5EF4-FFF2-40B4-BE49-F238E27FC236}">
                <a16:creationId xmlns:a16="http://schemas.microsoft.com/office/drawing/2014/main" id="{CCFC3ECC-F475-57C3-2A2D-8767A1E2F169}"/>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Race and ethnicity remain central factors in shaping economic, social, and political inequalities in the UK.</a:t>
            </a:r>
          </a:p>
          <a:p>
            <a:r>
              <a:rPr lang="en-GB" dirty="0">
                <a:latin typeface="Arial" panose="020B0604020202020204" pitchFamily="34" charset="0"/>
                <a:cs typeface="Arial" panose="020B0604020202020204" pitchFamily="34" charset="0"/>
              </a:rPr>
              <a:t>Systemic racism and discrimination persist in education, employment, housing, and the criminal justice system, despite legal protections.</a:t>
            </a:r>
          </a:p>
          <a:p>
            <a:r>
              <a:rPr lang="en-GB" dirty="0">
                <a:latin typeface="Arial" panose="020B0604020202020204" pitchFamily="34" charset="0"/>
                <a:cs typeface="Arial" panose="020B0604020202020204" pitchFamily="34" charset="0"/>
              </a:rPr>
              <a:t>While multiculturalism promotes diversity and inclusion, challenges remain in ensuring equal opportunities for all ethnic groups.</a:t>
            </a:r>
          </a:p>
        </p:txBody>
      </p:sp>
    </p:spTree>
    <p:extLst>
      <p:ext uri="{BB962C8B-B14F-4D97-AF65-F5344CB8AC3E}">
        <p14:creationId xmlns:p14="http://schemas.microsoft.com/office/powerpoint/2010/main" val="177219760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9B90F-B00A-0C35-E4A8-E86AE65C8B27}"/>
              </a:ext>
            </a:extLst>
          </p:cNvPr>
          <p:cNvSpPr>
            <a:spLocks noGrp="1"/>
          </p:cNvSpPr>
          <p:nvPr>
            <p:ph type="title"/>
          </p:nvPr>
        </p:nvSpPr>
        <p:spPr/>
        <p:txBody>
          <a:bodyPr>
            <a:normAutofit/>
          </a:bodyPr>
          <a:lstStyle/>
          <a:p>
            <a:r>
              <a:rPr lang="en-GB" sz="4800" b="1" dirty="0">
                <a:latin typeface="Arial" panose="020B0604020202020204" pitchFamily="34" charset="0"/>
                <a:cs typeface="Arial" panose="020B0604020202020204" pitchFamily="34" charset="0"/>
              </a:rPr>
              <a:t>What Can Be Done?</a:t>
            </a:r>
          </a:p>
        </p:txBody>
      </p:sp>
      <p:sp>
        <p:nvSpPr>
          <p:cNvPr id="3" name="Content Placeholder 2">
            <a:extLst>
              <a:ext uri="{FF2B5EF4-FFF2-40B4-BE49-F238E27FC236}">
                <a16:creationId xmlns:a16="http://schemas.microsoft.com/office/drawing/2014/main" id="{257A6DBF-8226-16ED-D7D3-79194F7C58A7}"/>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Policy Change: Strengthening anti-racism laws, fair employment practices, and tackling health disparities.</a:t>
            </a:r>
          </a:p>
          <a:p>
            <a:r>
              <a:rPr lang="en-GB" dirty="0">
                <a:latin typeface="Arial" panose="020B0604020202020204" pitchFamily="34" charset="0"/>
                <a:cs typeface="Arial" panose="020B0604020202020204" pitchFamily="34" charset="0"/>
              </a:rPr>
              <a:t>Community Engagement: Supporting grassroots initiatives that promote education, representation, and cultural awareness.</a:t>
            </a:r>
          </a:p>
          <a:p>
            <a:r>
              <a:rPr lang="en-GB" dirty="0">
                <a:latin typeface="Arial" panose="020B0604020202020204" pitchFamily="34" charset="0"/>
                <a:cs typeface="Arial" panose="020B0604020202020204" pitchFamily="34" charset="0"/>
              </a:rPr>
              <a:t>Challenging Biases: Encouraging open conversations about race and ethnicity to dismantle stereotypes and prejudice.</a:t>
            </a:r>
          </a:p>
          <a:p>
            <a:pPr marL="0" indent="0">
              <a:buNone/>
            </a:pPr>
            <a:r>
              <a:rPr lang="en-GB" b="1" i="1" dirty="0">
                <a:solidFill>
                  <a:srgbClr val="7030A0"/>
                </a:solidFill>
                <a:latin typeface="Arial" panose="020B0604020202020204" pitchFamily="34" charset="0"/>
                <a:cs typeface="Arial" panose="020B0604020202020204" pitchFamily="34" charset="0"/>
              </a:rPr>
              <a:t>What steps can individuals and communities take to foster a more inclusive and equitable society?</a:t>
            </a:r>
          </a:p>
        </p:txBody>
      </p:sp>
    </p:spTree>
    <p:extLst>
      <p:ext uri="{BB962C8B-B14F-4D97-AF65-F5344CB8AC3E}">
        <p14:creationId xmlns:p14="http://schemas.microsoft.com/office/powerpoint/2010/main" val="418772963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CE69DC-5216-1B1D-1400-DF0EEAD4330B}"/>
              </a:ext>
            </a:extLst>
          </p:cNvPr>
          <p:cNvSpPr txBox="1"/>
          <p:nvPr/>
        </p:nvSpPr>
        <p:spPr>
          <a:xfrm>
            <a:off x="846754" y="436793"/>
            <a:ext cx="6097554"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Reference List</a:t>
            </a:r>
            <a:endParaRPr lang="en-GB" sz="2400" dirty="0"/>
          </a:p>
        </p:txBody>
      </p:sp>
      <p:sp>
        <p:nvSpPr>
          <p:cNvPr id="5" name="TextBox 4">
            <a:extLst>
              <a:ext uri="{FF2B5EF4-FFF2-40B4-BE49-F238E27FC236}">
                <a16:creationId xmlns:a16="http://schemas.microsoft.com/office/drawing/2014/main" id="{2ED5E1A7-5E6D-E848-02AE-2E7DEE2B666C}"/>
              </a:ext>
            </a:extLst>
          </p:cNvPr>
          <p:cNvSpPr txBox="1"/>
          <p:nvPr/>
        </p:nvSpPr>
        <p:spPr>
          <a:xfrm>
            <a:off x="653143" y="982434"/>
            <a:ext cx="10870163" cy="5878532"/>
          </a:xfrm>
          <a:prstGeom prst="rect">
            <a:avLst/>
          </a:prstGeom>
          <a:noFill/>
        </p:spPr>
        <p:txBody>
          <a:bodyPr wrap="square">
            <a:spAutoFit/>
          </a:bodyPr>
          <a:lstStyle/>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BSA (2020)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Race and Ethnicity in British Sociology </a:t>
            </a:r>
            <a:r>
              <a:rPr kumimoji="0" lang="en-GB" sz="1000" b="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2"/>
              </a:rPr>
              <a:t>bsa_race_and_ethnicity_in_british_sociology_report.pdf</a:t>
            </a:r>
            <a:r>
              <a:rPr lang="en-GB" sz="1000" dirty="0">
                <a:latin typeface="Arial" panose="020B0604020202020204" pitchFamily="34" charset="0"/>
                <a:cs typeface="Arial" panose="020B0604020202020204" pitchFamily="34" charset="0"/>
              </a:rPr>
              <a:t> (Accessed: 16 February 2025).</a:t>
            </a:r>
            <a:endPar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Catch 22 (2024)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The Prevalence of School Exclusions in the UK, Their Root Causes, and the Importance of Preventative Offerings over Reactive Interventions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3"/>
              </a:rPr>
              <a:t>The prevalence of school exclusions in the UK, their root causes, and the importance of preventative offerings over reactive interventions | Catch22</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15 February 2025).</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lang="en-GB" sz="1000" dirty="0">
                <a:solidFill>
                  <a:prstClr val="black">
                    <a:lumMod val="85000"/>
                    <a:lumOff val="15000"/>
                  </a:prstClr>
                </a:solidFill>
                <a:latin typeface="Arial" panose="020B0604020202020204" pitchFamily="34" charset="0"/>
                <a:cs typeface="Arial" panose="020B0604020202020204" pitchFamily="34" charset="0"/>
              </a:rPr>
              <a:t>Citizens Advice (2025) </a:t>
            </a:r>
            <a:r>
              <a:rPr lang="en-GB" sz="1000" i="1" dirty="0">
                <a:solidFill>
                  <a:prstClr val="black">
                    <a:lumMod val="85000"/>
                    <a:lumOff val="15000"/>
                  </a:prstClr>
                </a:solidFill>
                <a:latin typeface="Arial" panose="020B0604020202020204" pitchFamily="34" charset="0"/>
                <a:cs typeface="Arial" panose="020B0604020202020204" pitchFamily="34" charset="0"/>
              </a:rPr>
              <a:t>Discrimination Because of Race </a:t>
            </a:r>
            <a:r>
              <a:rPr lang="en-GB" sz="1000" dirty="0">
                <a:solidFill>
                  <a:prstClr val="black">
                    <a:lumMod val="85000"/>
                    <a:lumOff val="15000"/>
                  </a:prstClr>
                </a:solidFill>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4"/>
              </a:rPr>
              <a:t>Discrimination because of race - Citizens Advice</a:t>
            </a:r>
            <a:r>
              <a:rPr lang="en-GB" sz="1000" dirty="0">
                <a:latin typeface="Arial" panose="020B0604020202020204" pitchFamily="34" charset="0"/>
                <a:cs typeface="Arial" panose="020B0604020202020204" pitchFamily="34" charset="0"/>
              </a:rPr>
              <a:t> (Accessed: 16 February 2025).</a:t>
            </a:r>
            <a:endPar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EHRC (2020)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Race Report Statistics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5"/>
              </a:rPr>
              <a:t>https://www.equalityhumanrights.com/en/race-report-statistics</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10 April 2024).</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EHRC (2016)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England’s most disadvantaged groups: Gypsies, Travellers and Roma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6"/>
              </a:rPr>
              <a:t>https://www.equalityhumanrights.com/sites/default/files/is-england-fairer-2016-most-disadvantaged-groups-gypsies-travellers-roma.pdf</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6 February 2021).</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Fenton, S. (2010)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Ethnicity,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Cambridge: Polity Press.</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House of Commons Library (2024)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Unemployment by Ethnic Background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7"/>
              </a:rPr>
              <a:t>SN06385.pdf</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14 February 2025).</a:t>
            </a:r>
            <a:endPar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Institute of Race Relations (2020)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Covid-19 Statistics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8"/>
              </a:rPr>
              <a:t> Covid-19 statistics - Institute of Race Relations</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15 February 2025).</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JRF (2025)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UK Poverty 2024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9"/>
              </a:rPr>
              <a:t>UK Poverty 2024: The essential guide to understanding poverty in the UK | Joseph Rowntree Foundation</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15 February 2025).</a:t>
            </a:r>
          </a:p>
          <a:p>
            <a:pPr marL="285750" indent="-285750">
              <a:spcBef>
                <a:spcPct val="20000"/>
              </a:spcBef>
              <a:spcAft>
                <a:spcPts val="600"/>
              </a:spcAft>
              <a:buClr>
                <a:srgbClr val="D9B247"/>
              </a:buClr>
              <a:buSzPct val="115000"/>
              <a:buFont typeface="Arial"/>
              <a:buChar char="•"/>
              <a:defRPr/>
            </a:pPr>
            <a:r>
              <a:rPr lang="en-GB" sz="1000" dirty="0">
                <a:latin typeface="Arial" panose="020B0604020202020204" pitchFamily="34" charset="0"/>
                <a:cs typeface="Arial" panose="020B0604020202020204" pitchFamily="34" charset="0"/>
              </a:rPr>
              <a:t>ONS (2023) </a:t>
            </a:r>
            <a:r>
              <a:rPr lang="en-GB" sz="1000" i="1" dirty="0">
                <a:latin typeface="Arial" panose="020B0604020202020204" pitchFamily="34" charset="0"/>
                <a:cs typeface="Arial" panose="020B0604020202020204" pitchFamily="34" charset="0"/>
              </a:rPr>
              <a:t>Gypsy or Irish Traveller populations, England and Wales: Census 2021 </a:t>
            </a:r>
            <a:r>
              <a:rPr lang="en-GB" sz="1000" dirty="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10"/>
              </a:rPr>
              <a:t>Gypsy or Irish Traveller populations, England and Wales - Office for National Statistics</a:t>
            </a:r>
            <a:r>
              <a:rPr lang="en-GB" sz="1000" dirty="0">
                <a:latin typeface="Arial" panose="020B0604020202020204" pitchFamily="34" charset="0"/>
                <a:cs typeface="Arial" panose="020B0604020202020204" pitchFamily="34" charset="0"/>
              </a:rPr>
              <a:t> (Accessed: 15 February 2025).</a:t>
            </a:r>
          </a:p>
          <a:p>
            <a:pPr marL="285750" indent="-285750">
              <a:spcBef>
                <a:spcPct val="20000"/>
              </a:spcBef>
              <a:spcAft>
                <a:spcPts val="600"/>
              </a:spcAft>
              <a:buClr>
                <a:srgbClr val="D9B247"/>
              </a:buClr>
              <a:buSzPct val="115000"/>
              <a:buFont typeface="Arial"/>
              <a:buChar char="•"/>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Oxford Reference (2025)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Racism </a:t>
            </a:r>
            <a:r>
              <a:rPr kumimoji="0" lang="en-GB" sz="1000" b="0" u="none" strike="noStrike" kern="1200" cap="none" spc="0" normalizeH="0" baseline="0" noProof="0" dirty="0" err="1">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a:t>
            </a:r>
            <a:r>
              <a:rPr lang="en-GB" sz="1000" dirty="0">
                <a:solidFill>
                  <a:prstClr val="black">
                    <a:lumMod val="85000"/>
                    <a:lumOff val="15000"/>
                  </a:prstClr>
                </a:solidFill>
                <a:latin typeface="Arial" panose="020B0604020202020204" pitchFamily="34" charset="0"/>
                <a:cs typeface="Arial" panose="020B0604020202020204" pitchFamily="34" charset="0"/>
              </a:rPr>
              <a:t>e at: </a:t>
            </a:r>
            <a:r>
              <a:rPr lang="en-GB" sz="1000" dirty="0">
                <a:latin typeface="Arial" panose="020B0604020202020204" pitchFamily="34" charset="0"/>
                <a:cs typeface="Arial" panose="020B0604020202020204" pitchFamily="34" charset="0"/>
                <a:hlinkClick r:id="rId11"/>
              </a:rPr>
              <a:t>Racism - Oxford Reference</a:t>
            </a:r>
            <a:r>
              <a:rPr lang="en-GB" sz="1000" dirty="0">
                <a:latin typeface="Arial" panose="020B0604020202020204" pitchFamily="34" charset="0"/>
                <a:cs typeface="Arial" panose="020B0604020202020204" pitchFamily="34" charset="0"/>
              </a:rPr>
              <a:t> (Accessed: 15 February 2025).</a:t>
            </a:r>
            <a:endPar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Samovar LA, Porter RE &amp; McDaniel ER (2010)</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Communication Between Cultures,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Boston, MA: Wadsworth.</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Scott, J. and Marshall, G. (2009) A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Dictionary of Sociology</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Oxford: OUP</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Social Metrics Commission, (2019)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Measuring Poverty 2019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12"/>
              </a:rPr>
              <a:t>https://socialmetricscommission.org.uk/wp-content/uploads/2019/07/SMC_measuring-poverty-201908_full-report.pdf</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4 February 202</a:t>
            </a:r>
            <a:r>
              <a:rPr lang="en-GB" sz="1000" dirty="0">
                <a:solidFill>
                  <a:prstClr val="black">
                    <a:lumMod val="85000"/>
                    <a:lumOff val="15000"/>
                  </a:prstClr>
                </a:solidFill>
                <a:latin typeface="Arial" panose="020B0604020202020204" pitchFamily="34" charset="0"/>
                <a:cs typeface="Arial" panose="020B0604020202020204" pitchFamily="34" charset="0"/>
              </a:rPr>
              <a:t>4</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Statista (2025)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Unemployment rate in the United Kingdom as of 3rd quarter 2024, by ethnic group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hlinkClick r:id="rId13"/>
              </a:rPr>
              <a:t>UK unemployment rate by ethnicity 2024 | Statista</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(Accessed: 14 February 2025)</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The Traveller Movement, (2025)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Romani (Gypsy), Roma and Irish Traveller History and Culture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14"/>
              </a:rPr>
              <a:t>Romani (Gypsy), Roma and Irish Traveller History and Culture | The Traveller Movement </a:t>
            </a:r>
            <a:r>
              <a:rPr lang="en-GB" sz="1000" dirty="0">
                <a:latin typeface="Arial" panose="020B0604020202020204" pitchFamily="34" charset="0"/>
                <a:cs typeface="Arial" panose="020B0604020202020204" pitchFamily="34" charset="0"/>
              </a:rPr>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(Accessed: 4 February 2025).</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Yang PQ (2000)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Ethnic Studies: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Issues and Approaches, </a:t>
            </a:r>
            <a:r>
              <a:rPr kumimoji="0" lang="en-GB" sz="1000" b="0" i="1"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 </a:t>
            </a:r>
            <a:r>
              <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rPr>
              <a:t>New York: State University of New York.</a:t>
            </a: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endPar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ct val="20000"/>
              </a:spcBef>
              <a:spcAft>
                <a:spcPts val="600"/>
              </a:spcAft>
              <a:buClr>
                <a:srgbClr val="D9B247"/>
              </a:buClr>
              <a:buSzPct val="115000"/>
              <a:buFont typeface="Arial"/>
              <a:buChar char="•"/>
              <a:tabLst/>
              <a:defRPr/>
            </a:pPr>
            <a:endParaRPr kumimoji="0" lang="en-GB" sz="10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999003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0</TotalTime>
  <Words>4725</Words>
  <Application>Microsoft Office PowerPoint</Application>
  <PresentationFormat>Widescreen</PresentationFormat>
  <Paragraphs>326</Paragraphs>
  <Slides>59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59</vt:i4>
      </vt:variant>
    </vt:vector>
  </HeadingPairs>
  <TitlesOfParts>
    <vt:vector size="63" baseType="lpstr">
      <vt:lpstr>Arial</vt:lpstr>
      <vt:lpstr>Garamond</vt:lpstr>
      <vt:lpstr>Times New Roman</vt:lpstr>
      <vt:lpstr>Organic</vt:lpstr>
      <vt:lpstr>Ethnicity and Race</vt:lpstr>
      <vt:lpstr>Understanding Race &amp; Ethnicity in Communities</vt:lpstr>
      <vt:lpstr>Relevance to Community Development and Assignments</vt:lpstr>
      <vt:lpstr>Definitions of Race</vt:lpstr>
      <vt:lpstr>The Problem of Defining ‘Race’.</vt:lpstr>
      <vt:lpstr>The Reality of ‘Race’</vt:lpstr>
      <vt:lpstr>Definition of Racism</vt:lpstr>
      <vt:lpstr>Institutional Racism and Race Discrimination</vt:lpstr>
      <vt:lpstr>Personal Racism</vt:lpstr>
      <vt:lpstr>Forms of Personal Racism</vt:lpstr>
      <vt:lpstr>Forms of Personal Racism</vt:lpstr>
      <vt:lpstr>Impact of Personal Racism on Communities</vt:lpstr>
      <vt:lpstr>Early Socialisation</vt:lpstr>
      <vt:lpstr>PowerPoint Presentation</vt:lpstr>
      <vt:lpstr>Definition of Ethnicity </vt:lpstr>
      <vt:lpstr>Emergence &amp; Persistence of Ethnicity</vt:lpstr>
      <vt:lpstr>Nation, Race and Ethnicity</vt:lpstr>
      <vt:lpstr>Recap…Race and Ethnicity</vt:lpstr>
      <vt:lpstr>Nation, Race and Ethnicity</vt:lpstr>
      <vt:lpstr>Ancestry or Physical Attributes?</vt:lpstr>
      <vt:lpstr>Ethnocentrism</vt:lpstr>
      <vt:lpstr>The Rwandan Genocide</vt:lpstr>
      <vt:lpstr>The Rwandan Genocide</vt:lpstr>
      <vt:lpstr>PowerPoint Presentation</vt:lpstr>
      <vt:lpstr>Multi-culturalism: What does it mean?</vt:lpstr>
      <vt:lpstr>PowerPoint Presentation</vt:lpstr>
      <vt:lpstr>Multi-culturalism: What does it mean?</vt:lpstr>
      <vt:lpstr>List of Ethnic Groups Taken from 2011 Census</vt:lpstr>
      <vt:lpstr>List of Ethnic Groups Taken from 2011 Census</vt:lpstr>
      <vt:lpstr>List of Ethnic Groups Taken from 2011 Census</vt:lpstr>
      <vt:lpstr>List of Ethnic Groups Taken from 2011 Census</vt:lpstr>
      <vt:lpstr>2021 Census</vt:lpstr>
      <vt:lpstr>Ethnicity</vt:lpstr>
      <vt:lpstr> BAME </vt:lpstr>
      <vt:lpstr> Poverty </vt:lpstr>
      <vt:lpstr>Education </vt:lpstr>
      <vt:lpstr>Unemployment  </vt:lpstr>
      <vt:lpstr>Unemployment</vt:lpstr>
      <vt:lpstr>Unemployment by Ethnicity and Sex</vt:lpstr>
      <vt:lpstr>Employment</vt:lpstr>
      <vt:lpstr>Detentions Under the Mental Health Act</vt:lpstr>
      <vt:lpstr>COVID-19 &amp; Ethnic Minorities: Health Disparities</vt:lpstr>
      <vt:lpstr>COVID-19 &amp; Ethnic Minorities: Health Disparities</vt:lpstr>
      <vt:lpstr>NHS Worker Deaths &amp; Systemic Disparities</vt:lpstr>
      <vt:lpstr>NHS Worker Deaths &amp; Systemic Disparities</vt:lpstr>
      <vt:lpstr>Policing, Hate Crime &amp; COVID-19</vt:lpstr>
      <vt:lpstr>Policing, Hate Crime &amp; COVID-19</vt:lpstr>
      <vt:lpstr>Gypsy Roma and Traveller Ethnic Groups</vt:lpstr>
      <vt:lpstr>Gypsy Roma and Traveller Ethnic Groups</vt:lpstr>
      <vt:lpstr>Gypsy Roma and Traveller Families</vt:lpstr>
      <vt:lpstr>How do we Perceive Gypsy Roma and Traveller Ethnic Groups?</vt:lpstr>
      <vt:lpstr>Common Myths…</vt:lpstr>
      <vt:lpstr>The Politics of Nationalism and Racism</vt:lpstr>
      <vt:lpstr>Racism in the UK</vt:lpstr>
      <vt:lpstr>Irregular Migration </vt:lpstr>
      <vt:lpstr>Racism in the UK</vt:lpstr>
      <vt:lpstr>Moving Forward – Addressing Racial and Ethnic Inequalities</vt:lpstr>
      <vt:lpstr>What Can Be Done?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Ethnicity and Race</dc:title>
  <dc:creator>Joanne Davies (Yr Athrofa)</dc:creator>
  <cp:lastModifiedBy>Joanne Davies (Yr Athrofa)</cp:lastModifiedBy>
  <cp:revision>37</cp:revision>
  <dcterms:created xsi:type="dcterms:W3CDTF">2021-02-21T19:18:15Z</dcterms:created>
  <dcterms:modified xsi:type="dcterms:W3CDTF">2025-02-17T08:51:20Z</dcterms:modified>
</cp:coreProperties>
</file>